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256" r:id="rId2"/>
    <p:sldId id="464" r:id="rId3"/>
    <p:sldId id="453" r:id="rId4"/>
    <p:sldId id="465" r:id="rId5"/>
    <p:sldId id="355" r:id="rId6"/>
    <p:sldId id="431" r:id="rId7"/>
    <p:sldId id="454" r:id="rId8"/>
    <p:sldId id="326" r:id="rId9"/>
    <p:sldId id="455" r:id="rId10"/>
    <p:sldId id="458" r:id="rId11"/>
    <p:sldId id="459" r:id="rId12"/>
    <p:sldId id="457" r:id="rId13"/>
    <p:sldId id="461" r:id="rId14"/>
    <p:sldId id="452" r:id="rId15"/>
    <p:sldId id="463" r:id="rId16"/>
    <p:sldId id="468" r:id="rId17"/>
    <p:sldId id="390" r:id="rId18"/>
    <p:sldId id="466" r:id="rId19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FDE"/>
    <a:srgbClr val="FF4F4F"/>
    <a:srgbClr val="F35753"/>
    <a:srgbClr val="D6F808"/>
    <a:srgbClr val="FFFF66"/>
    <a:srgbClr val="FCD904"/>
    <a:srgbClr val="F7DB09"/>
    <a:srgbClr val="F4E9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17" autoAdjust="0"/>
    <p:restoredTop sz="92920" autoAdjust="0"/>
  </p:normalViewPr>
  <p:slideViewPr>
    <p:cSldViewPr>
      <p:cViewPr>
        <p:scale>
          <a:sx n="60" d="100"/>
          <a:sy n="60" d="100"/>
        </p:scale>
        <p:origin x="-1410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Численность населения </a:t>
            </a:r>
          </a:p>
          <a:p>
            <a:pPr>
              <a:defRPr/>
            </a:pPr>
            <a:r>
              <a:rPr lang="ru-RU" sz="1800" b="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на конец года, тыс. чел.</a:t>
            </a:r>
            <a:endParaRPr lang="ru-RU" sz="1800" b="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c:rich>
      </c:tx>
      <c:layout>
        <c:manualLayout>
          <c:xMode val="edge"/>
          <c:yMode val="edge"/>
          <c:x val="2.5610255809869608E-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6296182237278061E-2"/>
          <c:y val="4.2340861710479565E-2"/>
          <c:w val="0.96740763552544395"/>
          <c:h val="0.8364166070923708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79375">
              <a:solidFill>
                <a:srgbClr val="FF0000"/>
              </a:solidFill>
            </a:ln>
          </c:spPr>
          <c:marker>
            <c:symbol val="circle"/>
            <c:size val="1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1.6161503045234442E-2"/>
                  <c:y val="-1.5023369027964483E-2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181690925888703E-2"/>
                  <c:y val="-2.5038948379940678E-3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212112728392583E-2"/>
                  <c:y val="-1.0015579351976263E-2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030281820981447E-2"/>
                  <c:y val="-1.0015579351976263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/>
                      <a:t>319,</a:t>
                    </a:r>
                    <a:r>
                      <a:rPr lang="ru-RU" sz="2000" b="1" dirty="0" smtClean="0"/>
                      <a:t>7</a:t>
                    </a:r>
                    <a:endParaRPr lang="en-US" sz="2000" b="1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1.7527263865958456E-2"/>
                </c:manualLayout>
              </c:layout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 (прогноз)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310</c:v>
                </c:pt>
                <c:pt idx="1">
                  <c:v>312.39999999999969</c:v>
                </c:pt>
                <c:pt idx="2">
                  <c:v>314.89999999999969</c:v>
                </c:pt>
                <c:pt idx="3">
                  <c:v>316.60000000000002</c:v>
                </c:pt>
                <c:pt idx="4">
                  <c:v>319.39999999999969</c:v>
                </c:pt>
                <c:pt idx="5">
                  <c:v>322.2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97200000"/>
        <c:axId val="97207040"/>
      </c:lineChart>
      <c:catAx>
        <c:axId val="97200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pPr>
            <a:endParaRPr lang="ru-RU"/>
          </a:p>
        </c:txPr>
        <c:crossAx val="97207040"/>
        <c:crosses val="autoZero"/>
        <c:auto val="1"/>
        <c:lblAlgn val="ctr"/>
        <c:lblOffset val="100"/>
        <c:noMultiLvlLbl val="0"/>
      </c:catAx>
      <c:valAx>
        <c:axId val="97207040"/>
        <c:scaling>
          <c:orientation val="minMax"/>
          <c:min val="308"/>
        </c:scaling>
        <c:delete val="1"/>
        <c:axPos val="l"/>
        <c:numFmt formatCode="0.0" sourceLinked="1"/>
        <c:majorTickMark val="out"/>
        <c:minorTickMark val="none"/>
        <c:tickLblPos val="none"/>
        <c:crossAx val="972000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417362544507795E-2"/>
          <c:y val="6.5313998270538243E-2"/>
          <c:w val="0.96740763552544395"/>
          <c:h val="0.83641660709237087"/>
        </c:manualLayout>
      </c:layout>
      <c:lineChart>
        <c:grouping val="standar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0044288"/>
        <c:axId val="110045824"/>
      </c:lineChart>
      <c:catAx>
        <c:axId val="110044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pPr>
            <a:endParaRPr lang="ru-RU"/>
          </a:p>
        </c:txPr>
        <c:crossAx val="110045824"/>
        <c:crosses val="autoZero"/>
        <c:auto val="1"/>
        <c:lblAlgn val="ctr"/>
        <c:lblOffset val="100"/>
        <c:noMultiLvlLbl val="0"/>
      </c:catAx>
      <c:valAx>
        <c:axId val="110045824"/>
        <c:scaling>
          <c:orientation val="minMax"/>
          <c:min val="308"/>
        </c:scaling>
        <c:delete val="1"/>
        <c:axPos val="l"/>
        <c:numFmt formatCode="0.0" sourceLinked="1"/>
        <c:majorTickMark val="out"/>
        <c:minorTickMark val="none"/>
        <c:tickLblPos val="none"/>
        <c:crossAx val="1100442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101600">
              <a:solidFill>
                <a:srgbClr val="FF0000"/>
              </a:solidFill>
            </a:ln>
          </c:spPr>
          <c:marker>
            <c:symbol val="circle"/>
            <c:size val="16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dLbl>
              <c:idx val="0"/>
              <c:layout>
                <c:manualLayout>
                  <c:x val="-6.25E-2"/>
                  <c:y val="-8.7500000000000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8333333333333411E-2"/>
                  <c:y val="-8.1250000000000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0833333333333336"/>
                  <c:y val="-9.062500000000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4583333333333331"/>
                  <c:y val="-9.37500000000000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15208333333333343"/>
                  <c:y val="-3.6506397637795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138.6</c:v>
                </c:pt>
                <c:pt idx="1">
                  <c:v>140.6</c:v>
                </c:pt>
                <c:pt idx="2">
                  <c:v>147.19999999999999</c:v>
                </c:pt>
                <c:pt idx="3">
                  <c:v>164.5</c:v>
                </c:pt>
                <c:pt idx="4">
                  <c:v>185.6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078208"/>
        <c:axId val="110084096"/>
      </c:lineChart>
      <c:catAx>
        <c:axId val="110078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0084096"/>
        <c:crossesAt val="0"/>
        <c:auto val="1"/>
        <c:lblAlgn val="ctr"/>
        <c:lblOffset val="100"/>
        <c:noMultiLvlLbl val="0"/>
      </c:catAx>
      <c:valAx>
        <c:axId val="110084096"/>
        <c:scaling>
          <c:orientation val="minMax"/>
          <c:min val="120"/>
        </c:scaling>
        <c:delete val="1"/>
        <c:axPos val="l"/>
        <c:numFmt formatCode="General" sourceLinked="1"/>
        <c:majorTickMark val="out"/>
        <c:minorTickMark val="none"/>
        <c:tickLblPos val="none"/>
        <c:crossAx val="110078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488E04C-FC61-407D-B5D7-0B423096300A}" type="datetimeFigureOut">
              <a:rPr lang="ru-RU"/>
              <a:pPr>
                <a:defRPr/>
              </a:pPr>
              <a:t>03.04.2015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693DDC8-842B-4184-B194-CBF028E063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564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93DDC8-842B-4184-B194-CBF028E06303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0F4BDA-5DA6-4662-A048-004BF2D2E86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DE4AB0-A280-49DD-B927-2F9CBF0BA93C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E1A20-C8C5-4AE0-B537-5BC05769895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56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8E7E1201-B8B7-4A9A-AA7B-06291AF1F5EE}" type="datetime1">
              <a:rPr lang="ru-RU" smtClean="0"/>
              <a:pPr>
                <a:defRPr/>
              </a:pPr>
              <a:t>03.04.2015</a:t>
            </a:fld>
            <a:endParaRPr lang="ru-RU" dirty="0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B560165-5E9C-48DB-8DDA-6AA4734AA3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084E-0953-4D66-AD5F-FF4F99F2B7CD}" type="datetime1">
              <a:rPr lang="ru-RU" smtClean="0"/>
              <a:pPr>
                <a:defRPr/>
              </a:pPr>
              <a:t>03.04.2015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F06FE-AA7D-45B8-885B-B7524E20738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AA1F3-6DB3-4376-8777-C2C9E30A07D7}" type="datetime1">
              <a:rPr lang="ru-RU" smtClean="0"/>
              <a:pPr>
                <a:defRPr/>
              </a:pPr>
              <a:t>03.04.2015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41362-4FB7-4086-9D31-577F7FEFDD4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78B7C-E0EB-49F4-8743-B62CBE7F27AD}" type="datetime1">
              <a:rPr lang="ru-RU" smtClean="0"/>
              <a:pPr>
                <a:defRPr/>
              </a:pPr>
              <a:t>03.04.2015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57C20-6041-4DF5-B38C-8100A7A7F3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8264B-0E33-4742-AE8C-C069A0011062}" type="datetime1">
              <a:rPr lang="ru-RU" smtClean="0"/>
              <a:pPr>
                <a:defRPr/>
              </a:pPr>
              <a:t>03.04.2015</a:t>
            </a:fld>
            <a:endParaRPr lang="ru-RU" dirty="0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4C2F0-992E-4921-86D4-70EBF29C078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C5FB5-5A42-4AC3-9490-786D888E5BFD}" type="datetime1">
              <a:rPr lang="ru-RU" smtClean="0"/>
              <a:pPr>
                <a:defRPr/>
              </a:pPr>
              <a:t>03.04.2015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29292-DE81-481A-B7FD-46465E88828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82BD7-FA69-424C-ACE7-43F4361074CE}" type="datetime1">
              <a:rPr lang="ru-RU" smtClean="0"/>
              <a:pPr>
                <a:defRPr/>
              </a:pPr>
              <a:t>03.04.2015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B86B10B-A68F-451E-AF3C-FBB640AA93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BE8DB-E974-4417-8D90-51D270C1746F}" type="datetime1">
              <a:rPr lang="ru-RU" smtClean="0"/>
              <a:pPr>
                <a:defRPr/>
              </a:pPr>
              <a:t>03.04.2015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1AB43-37E7-401B-B77F-819CC6641D9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C7CAC-A32E-423B-8876-ED823A3CD877}" type="datetime1">
              <a:rPr lang="ru-RU" smtClean="0"/>
              <a:pPr>
                <a:defRPr/>
              </a:pPr>
              <a:t>03.04.2015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4A6AE-E5A8-4FFD-AD74-1C4B3CF3C1B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9B6AE4C1-E538-4378-A1B0-A089A64B07F2}" type="datetime1">
              <a:rPr lang="ru-RU" smtClean="0"/>
              <a:pPr>
                <a:defRPr/>
              </a:pPr>
              <a:t>03.04.2015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B1B40C21-F830-4870-80E2-DBC79D91233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681BB9C5-6570-4FA4-BB9F-9A16E71E5558}" type="datetime1">
              <a:rPr lang="ru-RU" smtClean="0"/>
              <a:pPr>
                <a:defRPr/>
              </a:pPr>
              <a:t>03.04.2015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A9CA58C4-DCAB-4684-9993-BE6993824EC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DBFE11-6001-4B39-9429-6E1192731503}" type="datetime1">
              <a:rPr lang="ru-RU" smtClean="0"/>
              <a:pPr>
                <a:defRPr/>
              </a:pPr>
              <a:t>03.04.2015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4A934F-8C7E-4969-A9AB-D5590654D9D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fade/>
  </p:transition>
  <p:hf hdr="0" ftr="0" dt="0"/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99F166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ABDE91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7"/>
          <p:cNvPicPr>
            <a:picLocks noChangeAspect="1"/>
          </p:cNvPicPr>
          <p:nvPr/>
        </p:nvPicPr>
        <p:blipFill>
          <a:blip r:embed="rId3" cstate="print"/>
          <a:srcRect t="36937"/>
          <a:stretch>
            <a:fillRect/>
          </a:stretch>
        </p:blipFill>
        <p:spPr bwMode="auto">
          <a:xfrm>
            <a:off x="0" y="3286124"/>
            <a:ext cx="91440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Подзаголовок 2"/>
          <p:cNvSpPr txBox="1">
            <a:spLocks/>
          </p:cNvSpPr>
          <p:nvPr/>
        </p:nvSpPr>
        <p:spPr bwMode="auto">
          <a:xfrm>
            <a:off x="323528" y="476672"/>
            <a:ext cx="91440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 dirty="0" smtClean="0"/>
              <a:t>Расселение ветхого и аварийного жилья </a:t>
            </a:r>
          </a:p>
          <a:p>
            <a:r>
              <a:rPr lang="ru-RU" sz="2400" b="1" dirty="0" smtClean="0"/>
              <a:t>в городе Вологде</a:t>
            </a:r>
            <a:endParaRPr lang="ru-RU" sz="2400" dirty="0"/>
          </a:p>
        </p:txBody>
      </p:sp>
      <p:sp>
        <p:nvSpPr>
          <p:cNvPr id="13317" name="Подзаголовок 2"/>
          <p:cNvSpPr txBox="1">
            <a:spLocks/>
          </p:cNvSpPr>
          <p:nvPr/>
        </p:nvSpPr>
        <p:spPr bwMode="auto">
          <a:xfrm>
            <a:off x="323528" y="5632210"/>
            <a:ext cx="8496944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ru-RU" sz="2400" dirty="0" smtClean="0"/>
              <a:t>Глава города Вологды </a:t>
            </a:r>
          </a:p>
          <a:p>
            <a:pPr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r>
              <a:rPr lang="ru-RU" sz="2400" b="1" dirty="0" smtClean="0"/>
              <a:t>Евгений Борисович ШУЛЕПОВ</a:t>
            </a:r>
            <a:endParaRPr lang="ru-RU" b="1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57C20-6041-4DF5-B38C-8100A7A7F37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4098" name="Picture 2" descr="C:\Users\Ozerov_AV\Desktop\Социальное жилье\IMG_53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8799" y="-243408"/>
            <a:ext cx="10637003" cy="7101408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-142875" y="214313"/>
            <a:ext cx="3922787" cy="714375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ул. КОЛХОЗНАЯ</a:t>
            </a:r>
            <a:endParaRPr lang="ru-RU" sz="2800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57C20-6041-4DF5-B38C-8100A7A7F37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37890" name="Picture 2" descr="http://domstroim35.ru/_ph/4/504709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0"/>
            <a:ext cx="10254954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-142875" y="214313"/>
            <a:ext cx="3274715" cy="714375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пер. УЗКИЙ</a:t>
            </a:r>
            <a:endParaRPr lang="ru-RU" sz="2800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57C20-6041-4DF5-B38C-8100A7A7F37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5122" name="Picture 2" descr="&amp;Scy;&amp;chcy;&amp;acy;&amp;scy;&amp;tcy;&amp;lcy;&amp;icy;&amp;vcy;&amp;ycy;&amp;jcy; &amp;acy;&amp;dcy;&amp;rcy;&amp;iecy;&amp;scy;: &amp;Scy;&amp;ucy;&amp;dcy;&amp;ocy;&amp;rcy;&amp;iecy;&amp;mcy;&amp;ocy;&amp;ncy;&amp;tcy;&amp;ncy;&amp;acy;&amp;yacy;, 7 &amp;Gcy;&amp;acy;&amp;zcy;&amp;iecy;&amp;tcy;&amp;acy; &quot;&amp;Ncy;&amp;acy;&amp;shcy;&amp;acy; &amp;Vcy;&amp;ocy;&amp;lcy;&amp;ocy;&amp;gcy;&amp;dcy;&amp;acy;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6532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57C20-6041-4DF5-B38C-8100A7A7F37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38914" name="Picture 2" descr="&amp;Ncy;&amp;acy; &amp;ucy;&amp;lcy;. &amp;Kcy;&amp;ocy;&amp;lcy;&amp;khcy;&amp;ocy;&amp;zcy;&amp;ncy;&amp;ocy;&amp;jcy; &amp;scy;&amp;dcy;&amp;acy;&amp;ncy;&amp;ycy; &amp;chcy;&amp;iecy;&amp;tcy;&amp;ycy;&amp;rcy;&amp;iecy; &amp;bcy;&amp;ycy;&amp;scy;&amp;tcy;&amp;rcy;&amp;ocy;&amp;vcy;&amp;ocy;&amp;zcy;&amp;vcy;&amp;ocy;&amp;dcy;&amp;icy;&amp;mcy;&amp;ycy;&amp;khcy; &amp;dcy;&amp;ocy;&amp;mcy;&amp;acy; - &amp;Ocy;&amp;fcy;&amp;icy;&amp;tscy;&amp;icy;&amp;acy;&amp;lcy;&amp;softcy;&amp;ncy;&amp;ycy;&amp;jcy; &amp;scy;&amp;acy;&amp;jcy;&amp;tcy; &amp;Acy;&amp;dcy;&amp;mcy;&amp;icy;&amp;ncy;&amp;icy;&amp;scy;&amp;tcy;&amp;rcy;&amp;acy;&amp;tscy;&amp;icy;&amp;icy; &amp;gcy;&amp;ocy;&amp;rcy;&amp;ocy;&amp;dcy;&amp;acy; &amp;Vcy;&amp;ocy;&amp;lcy;&amp;ocy;&amp;gcy;&amp;dcy;&amp;y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8" descr="C:\Documents and Settings\Architecture\Рабочий стол\РЗ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977062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Овал 9"/>
          <p:cNvSpPr/>
          <p:nvPr/>
        </p:nvSpPr>
        <p:spPr>
          <a:xfrm>
            <a:off x="5072063" y="3217863"/>
            <a:ext cx="215900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641850" y="3808413"/>
            <a:ext cx="215900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118100" y="4137025"/>
            <a:ext cx="215900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4000500" y="4252913"/>
            <a:ext cx="217488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065463" y="4813300"/>
            <a:ext cx="215900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425950" y="4657725"/>
            <a:ext cx="215900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5356225" y="6550025"/>
            <a:ext cx="215900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1506539" y="2072838"/>
            <a:ext cx="1803399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Граничная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506538" y="2495138"/>
            <a:ext cx="1897127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 VI Армии, 29, 31, </a:t>
            </a:r>
            <a:r>
              <a:rPr lang="ru-RU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Прямая со стрелкой 34"/>
          <p:cNvCxnSpPr>
            <a:endCxn id="10" idx="1"/>
          </p:cNvCxnSpPr>
          <p:nvPr/>
        </p:nvCxnSpPr>
        <p:spPr>
          <a:xfrm>
            <a:off x="3362212" y="2348880"/>
            <a:ext cx="1741469" cy="900601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542937" y="2348880"/>
            <a:ext cx="1819275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Прямоугольник 85"/>
          <p:cNvSpPr/>
          <p:nvPr/>
        </p:nvSpPr>
        <p:spPr>
          <a:xfrm>
            <a:off x="1506539" y="2739267"/>
            <a:ext cx="1814512" cy="507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Ольховая, Заречная, </a:t>
            </a:r>
          </a:p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Карла Маркса, Образцова, </a:t>
            </a:r>
            <a:r>
              <a:rPr lang="ru-RU" sz="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Самойло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1538288" y="2725970"/>
            <a:ext cx="1816100" cy="793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3354388" y="2725970"/>
            <a:ext cx="1287462" cy="1114193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95"/>
          <p:cNvSpPr/>
          <p:nvPr/>
        </p:nvSpPr>
        <p:spPr>
          <a:xfrm>
            <a:off x="1506538" y="3367316"/>
            <a:ext cx="1814513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Завражская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1536700" y="3310731"/>
            <a:ext cx="1817688" cy="793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>
            <a:endCxn id="13" idx="2"/>
          </p:cNvCxnSpPr>
          <p:nvPr/>
        </p:nvCxnSpPr>
        <p:spPr>
          <a:xfrm>
            <a:off x="3342752" y="3310731"/>
            <a:ext cx="1775348" cy="934244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Прямая соединительная линия 96"/>
          <p:cNvCxnSpPr/>
          <p:nvPr/>
        </p:nvCxnSpPr>
        <p:spPr>
          <a:xfrm>
            <a:off x="1529025" y="3644503"/>
            <a:ext cx="1816100" cy="793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Прямая со стрелкой 97"/>
          <p:cNvCxnSpPr>
            <a:endCxn id="14" idx="1"/>
          </p:cNvCxnSpPr>
          <p:nvPr/>
        </p:nvCxnSpPr>
        <p:spPr>
          <a:xfrm>
            <a:off x="3329086" y="3644315"/>
            <a:ext cx="703264" cy="640216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644650"/>
            <a:ext cx="1333500" cy="88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75" name="Прямоугольник 69"/>
          <p:cNvSpPr>
            <a:spLocks noChangeArrowheads="1"/>
          </p:cNvSpPr>
          <p:nvPr/>
        </p:nvSpPr>
        <p:spPr bwMode="auto">
          <a:xfrm>
            <a:off x="131763" y="1685925"/>
            <a:ext cx="1181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b="1">
                <a:latin typeface="Times New Roman" pitchFamily="18" charset="0"/>
                <a:cs typeface="Times New Roman" pitchFamily="18" charset="0"/>
              </a:rPr>
              <a:t>ул. Завражская, 2</a:t>
            </a:r>
          </a:p>
        </p:txBody>
      </p:sp>
      <p:pic>
        <p:nvPicPr>
          <p:cNvPr id="2076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2554288"/>
            <a:ext cx="1330325" cy="879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77" name="Прямоугольник 71"/>
          <p:cNvSpPr>
            <a:spLocks noChangeArrowheads="1"/>
          </p:cNvSpPr>
          <p:nvPr/>
        </p:nvSpPr>
        <p:spPr bwMode="auto">
          <a:xfrm>
            <a:off x="131763" y="2554288"/>
            <a:ext cx="9001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b="1">
                <a:latin typeface="Times New Roman" pitchFamily="18" charset="0"/>
                <a:cs typeface="Times New Roman" pitchFamily="18" charset="0"/>
              </a:rPr>
              <a:t>пер. Долгий, 4</a:t>
            </a:r>
          </a:p>
        </p:txBody>
      </p:sp>
      <p:pic>
        <p:nvPicPr>
          <p:cNvPr id="207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3436938"/>
            <a:ext cx="1330325" cy="895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79" name="Прямоугольник 73"/>
          <p:cNvSpPr>
            <a:spLocks noChangeArrowheads="1"/>
          </p:cNvSpPr>
          <p:nvPr/>
        </p:nvSpPr>
        <p:spPr bwMode="auto">
          <a:xfrm>
            <a:off x="115888" y="3475038"/>
            <a:ext cx="14160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800" b="1">
                <a:latin typeface="Times New Roman" pitchFamily="18" charset="0"/>
                <a:cs typeface="Times New Roman" pitchFamily="18" charset="0"/>
              </a:rPr>
              <a:t>ул. Преображенского, 25</a:t>
            </a:r>
          </a:p>
        </p:txBody>
      </p:sp>
      <p:pic>
        <p:nvPicPr>
          <p:cNvPr id="2080" name="Picture 13" descr="C:\Documents and Settings\Architecture\Рабочий стол\мол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322"/>
          <a:stretch>
            <a:fillRect/>
          </a:stretch>
        </p:blipFill>
        <p:spPr bwMode="auto">
          <a:xfrm>
            <a:off x="6227763" y="1781175"/>
            <a:ext cx="2693987" cy="3074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" name="Прямоугольник 122"/>
          <p:cNvSpPr/>
          <p:nvPr/>
        </p:nvSpPr>
        <p:spPr>
          <a:xfrm>
            <a:off x="6057900" y="4588818"/>
            <a:ext cx="1687513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Сергея Орлова, 1а, </a:t>
            </a:r>
            <a:r>
              <a:rPr lang="ru-RU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1б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6" name="Прямая со стрелкой 125"/>
          <p:cNvCxnSpPr>
            <a:endCxn id="16" idx="6"/>
          </p:cNvCxnSpPr>
          <p:nvPr/>
        </p:nvCxnSpPr>
        <p:spPr>
          <a:xfrm flipH="1" flipV="1">
            <a:off x="4641850" y="4765675"/>
            <a:ext cx="1433513" cy="10795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 стрелкой 137"/>
          <p:cNvCxnSpPr>
            <a:endCxn id="18" idx="6"/>
          </p:cNvCxnSpPr>
          <p:nvPr/>
        </p:nvCxnSpPr>
        <p:spPr>
          <a:xfrm flipH="1">
            <a:off x="5572125" y="6080125"/>
            <a:ext cx="503238" cy="577850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Овал 140"/>
          <p:cNvSpPr/>
          <p:nvPr/>
        </p:nvSpPr>
        <p:spPr>
          <a:xfrm>
            <a:off x="6565900" y="3190875"/>
            <a:ext cx="215900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2" name="Прямоугольник 141"/>
          <p:cNvSpPr/>
          <p:nvPr/>
        </p:nvSpPr>
        <p:spPr>
          <a:xfrm>
            <a:off x="6980238" y="2506873"/>
            <a:ext cx="1838325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9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Подлесная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5" name="Прямая соединительная линия 144"/>
          <p:cNvCxnSpPr/>
          <p:nvPr/>
        </p:nvCxnSpPr>
        <p:spPr>
          <a:xfrm>
            <a:off x="6980238" y="2781300"/>
            <a:ext cx="1838325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 стрелкой 145"/>
          <p:cNvCxnSpPr>
            <a:endCxn id="141" idx="7"/>
          </p:cNvCxnSpPr>
          <p:nvPr/>
        </p:nvCxnSpPr>
        <p:spPr>
          <a:xfrm flipH="1">
            <a:off x="6750050" y="2781300"/>
            <a:ext cx="236538" cy="44132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88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665" y="3292475"/>
            <a:ext cx="1148845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4" name="Прямая соединительная линия 123"/>
          <p:cNvCxnSpPr/>
          <p:nvPr/>
        </p:nvCxnSpPr>
        <p:spPr>
          <a:xfrm flipV="1">
            <a:off x="6062663" y="4873625"/>
            <a:ext cx="1654175" cy="1588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Прямоугольник 153"/>
          <p:cNvSpPr/>
          <p:nvPr/>
        </p:nvSpPr>
        <p:spPr>
          <a:xfrm>
            <a:off x="6049963" y="5661025"/>
            <a:ext cx="1670050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Ботанический переулок, </a:t>
            </a:r>
          </a:p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58, 60, 61, 62, 63, 64, </a:t>
            </a:r>
            <a:r>
              <a:rPr lang="ru-RU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7" name="Прямая соединительная линия 136"/>
          <p:cNvCxnSpPr/>
          <p:nvPr/>
        </p:nvCxnSpPr>
        <p:spPr>
          <a:xfrm>
            <a:off x="6049963" y="6080125"/>
            <a:ext cx="1666875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2" name="Прямоугольник 94"/>
          <p:cNvSpPr>
            <a:spLocks noChangeArrowheads="1"/>
          </p:cNvSpPr>
          <p:nvPr/>
        </p:nvSpPr>
        <p:spPr bwMode="auto">
          <a:xfrm>
            <a:off x="7771665" y="3298825"/>
            <a:ext cx="1193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00" dirty="0">
                <a:latin typeface="Times New Roman" pitchFamily="18" charset="0"/>
                <a:cs typeface="Times New Roman" pitchFamily="18" charset="0"/>
              </a:rPr>
              <a:t>с. Молочное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00" dirty="0"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altLang="ru-RU" sz="700" dirty="0" err="1">
                <a:latin typeface="Times New Roman" pitchFamily="18" charset="0"/>
                <a:cs typeface="Times New Roman" pitchFamily="18" charset="0"/>
              </a:rPr>
              <a:t>Подлесная</a:t>
            </a:r>
            <a:r>
              <a:rPr lang="ru-RU" altLang="ru-RU" sz="700" dirty="0">
                <a:latin typeface="Times New Roman" pitchFamily="18" charset="0"/>
                <a:cs typeface="Times New Roman" pitchFamily="18" charset="0"/>
              </a:rPr>
              <a:t>, 2</a:t>
            </a:r>
          </a:p>
        </p:txBody>
      </p:sp>
      <p:pic>
        <p:nvPicPr>
          <p:cNvPr id="2093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666" y="4227512"/>
            <a:ext cx="1156832" cy="7979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94" name="Прямоугольник 100"/>
          <p:cNvSpPr>
            <a:spLocks noChangeArrowheads="1"/>
          </p:cNvSpPr>
          <p:nvPr/>
        </p:nvSpPr>
        <p:spPr bwMode="auto">
          <a:xfrm>
            <a:off x="7775039" y="4276726"/>
            <a:ext cx="1119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00" dirty="0">
                <a:latin typeface="Times New Roman" pitchFamily="18" charset="0"/>
                <a:cs typeface="Times New Roman" pitchFamily="18" charset="0"/>
              </a:rPr>
              <a:t>ул. Сергея Орлова, 1б</a:t>
            </a:r>
          </a:p>
        </p:txBody>
      </p:sp>
      <p:pic>
        <p:nvPicPr>
          <p:cNvPr id="2095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93" y="5114925"/>
            <a:ext cx="1119188" cy="7519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96" name="Прямоугольник 160"/>
          <p:cNvSpPr>
            <a:spLocks noChangeArrowheads="1"/>
          </p:cNvSpPr>
          <p:nvPr/>
        </p:nvSpPr>
        <p:spPr bwMode="auto">
          <a:xfrm>
            <a:off x="7775039" y="5117232"/>
            <a:ext cx="1119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00" dirty="0">
                <a:latin typeface="Times New Roman" pitchFamily="18" charset="0"/>
                <a:cs typeface="Times New Roman" pitchFamily="18" charset="0"/>
              </a:rPr>
              <a:t>ул. Сергея Орлова, 1а</a:t>
            </a:r>
          </a:p>
        </p:txBody>
      </p:sp>
      <p:pic>
        <p:nvPicPr>
          <p:cNvPr id="2097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5"/>
          <a:stretch>
            <a:fillRect/>
          </a:stretch>
        </p:blipFill>
        <p:spPr bwMode="auto">
          <a:xfrm>
            <a:off x="7779519" y="5937766"/>
            <a:ext cx="1140991" cy="7852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98" name="Прямоугольник 163"/>
          <p:cNvSpPr>
            <a:spLocks noChangeArrowheads="1"/>
          </p:cNvSpPr>
          <p:nvPr/>
        </p:nvSpPr>
        <p:spPr bwMode="auto">
          <a:xfrm>
            <a:off x="7751552" y="5963697"/>
            <a:ext cx="11191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700" dirty="0">
                <a:latin typeface="Times New Roman" pitchFamily="18" charset="0"/>
                <a:cs typeface="Times New Roman" pitchFamily="18" charset="0"/>
              </a:rPr>
              <a:t>Ботанический переулок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49213" y="4375150"/>
            <a:ext cx="2027237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Народная, 8б, </a:t>
            </a:r>
            <a:r>
              <a:rPr lang="ru-RU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Овал 73"/>
          <p:cNvSpPr/>
          <p:nvPr/>
        </p:nvSpPr>
        <p:spPr>
          <a:xfrm>
            <a:off x="3375025" y="4800600"/>
            <a:ext cx="215900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3267075" y="4748213"/>
            <a:ext cx="215900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2916238" y="5013325"/>
            <a:ext cx="215900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7" name="Овал 76"/>
          <p:cNvSpPr/>
          <p:nvPr/>
        </p:nvSpPr>
        <p:spPr>
          <a:xfrm>
            <a:off x="3132138" y="5106988"/>
            <a:ext cx="215900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8" name="Овал 77"/>
          <p:cNvSpPr/>
          <p:nvPr/>
        </p:nvSpPr>
        <p:spPr>
          <a:xfrm>
            <a:off x="4991100" y="5510213"/>
            <a:ext cx="215900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>
            <a:off x="57232" y="5493525"/>
            <a:ext cx="1954213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Гагарина, 32, </a:t>
            </a:r>
            <a:r>
              <a:rPr lang="ru-RU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>
            <a:off x="57232" y="5745114"/>
            <a:ext cx="1811338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Прямоугольник 98"/>
          <p:cNvSpPr/>
          <p:nvPr/>
        </p:nvSpPr>
        <p:spPr>
          <a:xfrm>
            <a:off x="3030538" y="5512570"/>
            <a:ext cx="1831975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Западная, 3, 3а, 5, </a:t>
            </a:r>
            <a:r>
              <a:rPr lang="ru-RU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7а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6062663" y="5164610"/>
            <a:ext cx="1695450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Герцена, 105, </a:t>
            </a:r>
            <a:r>
              <a:rPr lang="ru-RU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105а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5" name="Прямая соединительная линия 104"/>
          <p:cNvCxnSpPr/>
          <p:nvPr/>
        </p:nvCxnSpPr>
        <p:spPr>
          <a:xfrm>
            <a:off x="3039226" y="5772150"/>
            <a:ext cx="1811337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6062663" y="5416550"/>
            <a:ext cx="1654175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 стрелкой 109"/>
          <p:cNvCxnSpPr/>
          <p:nvPr/>
        </p:nvCxnSpPr>
        <p:spPr>
          <a:xfrm flipV="1">
            <a:off x="1866900" y="5280026"/>
            <a:ext cx="1373188" cy="46508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 стрелкой 111"/>
          <p:cNvCxnSpPr>
            <a:stCxn id="99" idx="0"/>
            <a:endCxn id="74" idx="5"/>
          </p:cNvCxnSpPr>
          <p:nvPr/>
        </p:nvCxnSpPr>
        <p:spPr>
          <a:xfrm flipH="1" flipV="1">
            <a:off x="3559307" y="4984882"/>
            <a:ext cx="387219" cy="52768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 стрелкой 114"/>
          <p:cNvCxnSpPr/>
          <p:nvPr/>
        </p:nvCxnSpPr>
        <p:spPr>
          <a:xfrm flipH="1">
            <a:off x="5200650" y="5416550"/>
            <a:ext cx="862013" cy="24447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Прямоугольник 118"/>
          <p:cNvSpPr/>
          <p:nvPr/>
        </p:nvSpPr>
        <p:spPr>
          <a:xfrm>
            <a:off x="49213" y="4662708"/>
            <a:ext cx="2186211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Преображенского, 25, 27, 29, 33 </a:t>
            </a:r>
          </a:p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Долгий переулок, 4 ул. Петина, </a:t>
            </a:r>
            <a:r>
              <a:rPr lang="ru-RU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Прямоугольник 119"/>
          <p:cNvSpPr/>
          <p:nvPr/>
        </p:nvSpPr>
        <p:spPr>
          <a:xfrm>
            <a:off x="55562" y="5156835"/>
            <a:ext cx="2024063" cy="230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Народная, 37, </a:t>
            </a:r>
            <a:r>
              <a:rPr lang="ru-RU" sz="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ru-RU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8" name="Прямая со стрелкой 107"/>
          <p:cNvCxnSpPr>
            <a:endCxn id="76" idx="3"/>
          </p:cNvCxnSpPr>
          <p:nvPr/>
        </p:nvCxnSpPr>
        <p:spPr>
          <a:xfrm flipV="1">
            <a:off x="1866900" y="5197607"/>
            <a:ext cx="1080956" cy="218633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 стрелкой 86"/>
          <p:cNvCxnSpPr>
            <a:endCxn id="15" idx="2"/>
          </p:cNvCxnSpPr>
          <p:nvPr/>
        </p:nvCxnSpPr>
        <p:spPr>
          <a:xfrm flipV="1">
            <a:off x="1866900" y="4921250"/>
            <a:ext cx="1198563" cy="153473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 стрелкой 106"/>
          <p:cNvCxnSpPr>
            <a:endCxn id="75" idx="1"/>
          </p:cNvCxnSpPr>
          <p:nvPr/>
        </p:nvCxnSpPr>
        <p:spPr>
          <a:xfrm>
            <a:off x="1860550" y="4623139"/>
            <a:ext cx="1438143" cy="156692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49213" y="4623139"/>
            <a:ext cx="1811337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55562" y="5074723"/>
            <a:ext cx="1811338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57232" y="5416240"/>
            <a:ext cx="1811338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23" name="Прямоугольник 8"/>
          <p:cNvSpPr>
            <a:spLocks noChangeArrowheads="1"/>
          </p:cNvSpPr>
          <p:nvPr/>
        </p:nvSpPr>
        <p:spPr bwMode="auto">
          <a:xfrm>
            <a:off x="7915275" y="1862138"/>
            <a:ext cx="938213" cy="23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>
                <a:latin typeface="Times New Roman" pitchFamily="18" charset="0"/>
                <a:cs typeface="Times New Roman" pitchFamily="18" charset="0"/>
              </a:rPr>
              <a:t>с. Молочное</a:t>
            </a:r>
          </a:p>
        </p:txBody>
      </p:sp>
      <p:sp>
        <p:nvSpPr>
          <p:cNvPr id="2125" name="TextBox 1"/>
          <p:cNvSpPr txBox="1">
            <a:spLocks noChangeArrowheads="1"/>
          </p:cNvSpPr>
          <p:nvPr/>
        </p:nvSpPr>
        <p:spPr bwMode="auto">
          <a:xfrm>
            <a:off x="1506538" y="3690938"/>
            <a:ext cx="1816100" cy="230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9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ул. </a:t>
            </a:r>
            <a:r>
              <a:rPr lang="ru-RU" altLang="ru-RU" sz="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Бурмагиных</a:t>
            </a:r>
            <a:endParaRPr lang="ru-RU" alt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1506538" y="3967937"/>
            <a:ext cx="1803400" cy="3175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>
            <a:endCxn id="85" idx="2"/>
          </p:cNvCxnSpPr>
          <p:nvPr/>
        </p:nvCxnSpPr>
        <p:spPr>
          <a:xfrm>
            <a:off x="3309938" y="3971112"/>
            <a:ext cx="830262" cy="375463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Овал 84"/>
          <p:cNvSpPr/>
          <p:nvPr/>
        </p:nvSpPr>
        <p:spPr>
          <a:xfrm>
            <a:off x="4140200" y="4238625"/>
            <a:ext cx="217488" cy="2159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29" name="Прямоугольник 28"/>
          <p:cNvSpPr>
            <a:spLocks noChangeArrowheads="1"/>
          </p:cNvSpPr>
          <p:nvPr/>
        </p:nvSpPr>
        <p:spPr bwMode="auto">
          <a:xfrm>
            <a:off x="100701" y="5893316"/>
            <a:ext cx="3535737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endParaRPr lang="ru-RU" alt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-142875" y="357188"/>
            <a:ext cx="8027243" cy="714375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РАЗВИТИЕ ЗАСТРОЕННЫХ ТЕРРИТОРИЙ</a:t>
            </a:r>
            <a:endParaRPr lang="ru-RU" sz="2800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334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4A6AE-E5A8-4FFD-AD74-1C4B3CF3C1BA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" t="13893" r="1092" b="2003"/>
          <a:stretch/>
        </p:blipFill>
        <p:spPr bwMode="auto">
          <a:xfrm>
            <a:off x="179512" y="980728"/>
            <a:ext cx="8803342" cy="409819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-142875" y="214313"/>
            <a:ext cx="4354835" cy="714375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ул. Граничная</a:t>
            </a:r>
            <a:endParaRPr lang="ru-RU" sz="2800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07504" y="5229200"/>
            <a:ext cx="8496944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anose="02020603050405020304" pitchFamily="18" charset="0"/>
              </a:rPr>
              <a:t>Ориентировочная  площадь территории: 8,6 гектара.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cs typeface="Times New Roman" panose="02020603050405020304" pitchFamily="18" charset="0"/>
              </a:rPr>
              <a:t>Расселению подлежит 10 домов, 28 квартир, 76 человек.</a:t>
            </a:r>
          </a:p>
          <a:p>
            <a:pPr marL="285750" indent="-285750"/>
            <a:r>
              <a:rPr lang="ru-RU" sz="2000" dirty="0" smtClean="0">
                <a:latin typeface="Calibri" pitchFamily="34" charset="0"/>
                <a:cs typeface="Times New Roman" panose="02020603050405020304" pitchFamily="18" charset="0"/>
              </a:rPr>
              <a:t>Стоимость заключения договора на основании оценки – 10 млн. руб.  </a:t>
            </a:r>
          </a:p>
          <a:p>
            <a:r>
              <a:rPr lang="ru-RU" sz="2000" dirty="0" smtClean="0">
                <a:latin typeface="Calibri" pitchFamily="34" charset="0"/>
                <a:cs typeface="Times New Roman" panose="02020603050405020304" pitchFamily="18" charset="0"/>
              </a:rPr>
              <a:t> Возможное строительство жилья – 98 тыс. кв. м.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D4A6AE-E5A8-4FFD-AD74-1C4B3CF3C1B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142875" y="214313"/>
            <a:ext cx="4354835" cy="714375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ул. Граничная</a:t>
            </a:r>
            <a:endParaRPr lang="ru-RU" sz="2800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07504" y="5229200"/>
            <a:ext cx="8496944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 eaLnBrk="0" hangingPunct="0">
              <a:spcBef>
                <a:spcPct val="20000"/>
              </a:spcBef>
              <a:buClr>
                <a:srgbClr val="7FD13B"/>
              </a:buClr>
              <a:buSzPct val="80000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  <a:cs typeface="Times New Roman" panose="02020603050405020304" pitchFamily="18" charset="0"/>
              </a:rPr>
              <a:t>Ориентировочная  площадь территории: 8,6 гектара.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7FD13B"/>
              </a:buClr>
              <a:buSzPct val="80000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  <a:cs typeface="Times New Roman" panose="02020603050405020304" pitchFamily="18" charset="0"/>
              </a:rPr>
              <a:t>Расселению подлежит 10 домов, 28 квартир, 76 человек.</a:t>
            </a:r>
          </a:p>
          <a:p>
            <a:pPr marL="285750" indent="-285750"/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  <a:cs typeface="Times New Roman" panose="02020603050405020304" pitchFamily="18" charset="0"/>
              </a:rPr>
              <a:t>Стоимость заключения договора на основании оценки – 10 млн. руб.  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  <a:cs typeface="Times New Roman" panose="02020603050405020304" pitchFamily="18" charset="0"/>
              </a:rPr>
              <a:t> Возможное строительство жилья – 98 тыс. кв. м.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7FD13B"/>
              </a:buClr>
              <a:buSzPct val="80000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  <a:cs typeface="Times New Roman" panose="02020603050405020304" pitchFamily="18" charset="0"/>
            </a:endParaRPr>
          </a:p>
          <a:p>
            <a:pPr marL="285750" indent="-285750" eaLnBrk="0" hangingPunct="0">
              <a:spcBef>
                <a:spcPct val="20000"/>
              </a:spcBef>
              <a:buClr>
                <a:srgbClr val="7FD13B"/>
              </a:buClr>
              <a:buSzPct val="80000"/>
              <a:defRPr/>
            </a:pPr>
            <a:endParaRPr lang="ru-RU" sz="2000" dirty="0">
              <a:solidFill>
                <a:prstClr val="black"/>
              </a:solidFill>
              <a:latin typeface="Calibri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Мои документы\Череповец 03.04.15\IMG_109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78"/>
          <a:stretch/>
        </p:blipFill>
        <p:spPr bwMode="auto">
          <a:xfrm>
            <a:off x="1115617" y="913106"/>
            <a:ext cx="6788332" cy="431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87370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-357188" y="214313"/>
            <a:ext cx="7143751" cy="714375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Законодательные инициативы</a:t>
            </a:r>
            <a:endParaRPr lang="ru-RU" sz="2800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3648" y="1124744"/>
            <a:ext cx="7358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1. Снижение общей площади жилья экономического класса до </a:t>
            </a:r>
            <a:r>
              <a:rPr lang="ru-RU" sz="3000" b="1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 тыс. кв. м</a:t>
            </a:r>
            <a:endParaRPr lang="ru-RU" sz="3000" b="1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57C20-6041-4DF5-B38C-8100A7A7F37D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5301208"/>
            <a:ext cx="7358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5. Продление срока реализации программы до </a:t>
            </a:r>
            <a:r>
              <a:rPr lang="ru-RU" sz="3000" b="1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2020 года</a:t>
            </a:r>
            <a:endParaRPr lang="ru-RU" sz="3000" b="1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75656" y="2276872"/>
            <a:ext cx="7358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2. Отдельная программа по обеспечению инфраструктурой земельных участков</a:t>
            </a:r>
          </a:p>
          <a:p>
            <a:endParaRPr lang="ru-RU" sz="3000" b="1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0350" y="3883114"/>
            <a:ext cx="7753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3. Завершение бесплатной приватизации</a:t>
            </a:r>
            <a:endParaRPr lang="ru-RU" sz="3000" b="1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648" y="4581128"/>
            <a:ext cx="73581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4. Снижение ставок по ипотеке</a:t>
            </a:r>
            <a:endParaRPr lang="ru-RU" sz="3000" b="1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0" y="2708920"/>
            <a:ext cx="7143751" cy="714375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ru-RU" sz="2800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Спасибо за внимание</a:t>
            </a:r>
            <a:endParaRPr lang="ru-RU" sz="2800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57C20-6041-4DF5-B38C-8100A7A7F37D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57C20-6041-4DF5-B38C-8100A7A7F37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9"/>
            <a:ext cx="491574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60648"/>
            <a:ext cx="3756358" cy="281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5280276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5" y="3573016"/>
            <a:ext cx="4104455" cy="302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-142875" y="142857"/>
            <a:ext cx="7143750" cy="714375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ДЕМОГРАФИЧЕСКИЕ ПРОЦЕССЫ</a:t>
            </a:r>
            <a:endParaRPr lang="ru-RU" sz="2800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  <p:graphicFrame>
        <p:nvGraphicFramePr>
          <p:cNvPr id="17" name="Диаграмма 16"/>
          <p:cNvGraphicFramePr/>
          <p:nvPr/>
        </p:nvGraphicFramePr>
        <p:xfrm>
          <a:off x="214282" y="1214422"/>
          <a:ext cx="6286544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6500826" y="1857364"/>
            <a:ext cx="314327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2500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2014 год</a:t>
            </a:r>
            <a:r>
              <a:rPr lang="en-US" sz="2500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endParaRPr lang="ru-RU" sz="2500" dirty="0" smtClean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2500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+635 человек естественный прирост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endParaRPr lang="ru-RU" sz="2500" dirty="0" smtClean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2500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+2136 человек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2500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миграционный прирост</a:t>
            </a:r>
            <a:endParaRPr lang="ru-RU" sz="2500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57C20-6041-4DF5-B38C-8100A7A7F37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Градостроительная_подготовка_территорий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630" t="12503" r="8093"/>
          <a:stretch>
            <a:fillRect/>
          </a:stretch>
        </p:blipFill>
        <p:spPr bwMode="auto">
          <a:xfrm>
            <a:off x="1384036" y="908720"/>
            <a:ext cx="7734305" cy="5546055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57C20-6041-4DF5-B38C-8100A7A7F37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0" y="188640"/>
            <a:ext cx="5506963" cy="714375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ЗЕМЕЛЬНЫЕ УЧАСТКИ ДЛЯ СТРОИТЕЛЬСТВА</a:t>
            </a:r>
            <a:endParaRPr lang="ru-RU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4149080"/>
            <a:ext cx="23042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- 1008 земельных участков  для строительства</a:t>
            </a:r>
            <a:endParaRPr lang="en-US" sz="2000" dirty="0" smtClean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Tx/>
              <a:buChar char="-"/>
              <a:defRPr/>
            </a:pPr>
            <a:endParaRPr lang="en-US" sz="2000" dirty="0" smtClean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- 7 проектов планировок жилых районов</a:t>
            </a:r>
          </a:p>
        </p:txBody>
      </p:sp>
      <p:sp>
        <p:nvSpPr>
          <p:cNvPr id="10" name="Овал 9"/>
          <p:cNvSpPr/>
          <p:nvPr/>
        </p:nvSpPr>
        <p:spPr>
          <a:xfrm>
            <a:off x="4355976" y="1268760"/>
            <a:ext cx="93610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139952" y="3068960"/>
            <a:ext cx="1440160" cy="136815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 rot="1403781">
            <a:off x="2434555" y="4255012"/>
            <a:ext cx="3672408" cy="18430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347864" y="5157192"/>
            <a:ext cx="720080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475656" y="2852936"/>
            <a:ext cx="1224136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932040" y="2132856"/>
            <a:ext cx="93610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ая выноска 24"/>
          <p:cNvSpPr/>
          <p:nvPr/>
        </p:nvSpPr>
        <p:spPr>
          <a:xfrm>
            <a:off x="7164288" y="1844824"/>
            <a:ext cx="1656184" cy="360040"/>
          </a:xfrm>
          <a:prstGeom prst="wedgeRectCallout">
            <a:avLst>
              <a:gd name="adj1" fmla="val -128046"/>
              <a:gd name="adj2" fmla="val 12910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«Старое шоссе»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6588224" y="1196752"/>
            <a:ext cx="1656184" cy="360040"/>
          </a:xfrm>
          <a:prstGeom prst="wedgeRectCallout">
            <a:avLst>
              <a:gd name="adj1" fmla="val -135108"/>
              <a:gd name="adj2" fmla="val 168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«Прилуки»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6228184" y="6237312"/>
            <a:ext cx="2232248" cy="360040"/>
          </a:xfrm>
          <a:prstGeom prst="wedgeRectCallout">
            <a:avLst>
              <a:gd name="adj1" fmla="val -64427"/>
              <a:gd name="adj2" fmla="val -13963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Южный район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6804248" y="3429000"/>
            <a:ext cx="2016224" cy="432048"/>
          </a:xfrm>
          <a:prstGeom prst="wedgeRectCallout">
            <a:avLst>
              <a:gd name="adj1" fmla="val -110001"/>
              <a:gd name="adj2" fmla="val 40020"/>
            </a:avLst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Центральный район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2051720" y="2204864"/>
            <a:ext cx="1368152" cy="360040"/>
          </a:xfrm>
          <a:prstGeom prst="wedgeRectCallout">
            <a:avLst>
              <a:gd name="adj1" fmla="val -48101"/>
              <a:gd name="adj2" fmla="val 1232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«Ананьино»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2555776" y="6237312"/>
            <a:ext cx="2880320" cy="360040"/>
          </a:xfrm>
          <a:prstGeom prst="wedgeRectCallout">
            <a:avLst>
              <a:gd name="adj1" fmla="val -15489"/>
              <a:gd name="adj2" fmla="val -1543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Охмыльцево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Чернышово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ая выноска 33"/>
          <p:cNvSpPr/>
          <p:nvPr/>
        </p:nvSpPr>
        <p:spPr>
          <a:xfrm>
            <a:off x="179512" y="1052736"/>
            <a:ext cx="1368152" cy="360040"/>
          </a:xfrm>
          <a:prstGeom prst="wedgeRectCallout">
            <a:avLst>
              <a:gd name="adj1" fmla="val 66916"/>
              <a:gd name="adj2" fmla="val 1113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 Молочное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1835696" y="1196752"/>
            <a:ext cx="93610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0" y="116632"/>
            <a:ext cx="5506963" cy="714375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ВВОД ЖИЛЬЯ, тыс. кв. м</a:t>
            </a:r>
            <a:endParaRPr lang="ru-RU" sz="2800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57C20-6041-4DF5-B38C-8100A7A7F37D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214282" y="1214422"/>
          <a:ext cx="6286544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1" name="Диаграмма 20"/>
          <p:cNvGraphicFramePr/>
          <p:nvPr/>
        </p:nvGraphicFramePr>
        <p:xfrm>
          <a:off x="539552" y="134076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500826" y="1857364"/>
            <a:ext cx="3143272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2500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2014 год</a:t>
            </a:r>
            <a:r>
              <a:rPr lang="en-US" sz="2500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endParaRPr lang="ru-RU" sz="2500" dirty="0" smtClean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2500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7,36 млн. кв. м жилой фонд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endParaRPr lang="ru-RU" sz="2500" dirty="0" smtClean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2500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23 кв. м на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defRPr/>
            </a:pPr>
            <a:r>
              <a:rPr lang="ru-RU" sz="2500" dirty="0" smtClean="0">
                <a:solidFill>
                  <a:srgbClr val="FF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1 жителя</a:t>
            </a:r>
            <a:endParaRPr lang="ru-RU" sz="2500" dirty="0">
              <a:solidFill>
                <a:srgbClr val="FF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Рабочий стол\НС_ФЗ1.jpg"/>
          <p:cNvPicPr>
            <a:picLocks noChangeAspect="1" noChangeArrowheads="1"/>
          </p:cNvPicPr>
          <p:nvPr/>
        </p:nvPicPr>
        <p:blipFill>
          <a:blip r:embed="rId2" cstate="print"/>
          <a:srcRect l="1076" r="2055" b="14899"/>
          <a:stretch>
            <a:fillRect/>
          </a:stretch>
        </p:blipFill>
        <p:spPr bwMode="auto">
          <a:xfrm>
            <a:off x="1115616" y="265449"/>
            <a:ext cx="6048671" cy="611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2500313" y="292893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7143750" y="4929188"/>
            <a:ext cx="2000250" cy="192881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85813" y="0"/>
            <a:ext cx="2928937" cy="57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1331640" y="548680"/>
            <a:ext cx="5142483" cy="4824536"/>
          </a:xfrm>
          <a:custGeom>
            <a:avLst/>
            <a:gdLst>
              <a:gd name="connsiteX0" fmla="*/ 3813810 w 5101590"/>
              <a:gd name="connsiteY0" fmla="*/ 0 h 4767580"/>
              <a:gd name="connsiteX1" fmla="*/ 3448050 w 5101590"/>
              <a:gd name="connsiteY1" fmla="*/ 434340 h 4767580"/>
              <a:gd name="connsiteX2" fmla="*/ 3440430 w 5101590"/>
              <a:gd name="connsiteY2" fmla="*/ 556260 h 4767580"/>
              <a:gd name="connsiteX3" fmla="*/ 3158490 w 5101590"/>
              <a:gd name="connsiteY3" fmla="*/ 876300 h 4767580"/>
              <a:gd name="connsiteX4" fmla="*/ 3044190 w 5101590"/>
              <a:gd name="connsiteY4" fmla="*/ 883920 h 4767580"/>
              <a:gd name="connsiteX5" fmla="*/ 2899410 w 5101590"/>
              <a:gd name="connsiteY5" fmla="*/ 899160 h 4767580"/>
              <a:gd name="connsiteX6" fmla="*/ 2785110 w 5101590"/>
              <a:gd name="connsiteY6" fmla="*/ 1013460 h 4767580"/>
              <a:gd name="connsiteX7" fmla="*/ 2602230 w 5101590"/>
              <a:gd name="connsiteY7" fmla="*/ 1013460 h 4767580"/>
              <a:gd name="connsiteX8" fmla="*/ 2579370 w 5101590"/>
              <a:gd name="connsiteY8" fmla="*/ 1112520 h 4767580"/>
              <a:gd name="connsiteX9" fmla="*/ 2602230 w 5101590"/>
              <a:gd name="connsiteY9" fmla="*/ 1219200 h 4767580"/>
              <a:gd name="connsiteX10" fmla="*/ 2701290 w 5101590"/>
              <a:gd name="connsiteY10" fmla="*/ 1211580 h 4767580"/>
              <a:gd name="connsiteX11" fmla="*/ 2678430 w 5101590"/>
              <a:gd name="connsiteY11" fmla="*/ 1310640 h 4767580"/>
              <a:gd name="connsiteX12" fmla="*/ 2594610 w 5101590"/>
              <a:gd name="connsiteY12" fmla="*/ 1417320 h 4767580"/>
              <a:gd name="connsiteX13" fmla="*/ 2366010 w 5101590"/>
              <a:gd name="connsiteY13" fmla="*/ 1546860 h 4767580"/>
              <a:gd name="connsiteX14" fmla="*/ 2129790 w 5101590"/>
              <a:gd name="connsiteY14" fmla="*/ 1524000 h 4767580"/>
              <a:gd name="connsiteX15" fmla="*/ 1924050 w 5101590"/>
              <a:gd name="connsiteY15" fmla="*/ 1493520 h 4767580"/>
              <a:gd name="connsiteX16" fmla="*/ 1771650 w 5101590"/>
              <a:gd name="connsiteY16" fmla="*/ 1531620 h 4767580"/>
              <a:gd name="connsiteX17" fmla="*/ 1695450 w 5101590"/>
              <a:gd name="connsiteY17" fmla="*/ 1638300 h 4767580"/>
              <a:gd name="connsiteX18" fmla="*/ 1794510 w 5101590"/>
              <a:gd name="connsiteY18" fmla="*/ 1760220 h 4767580"/>
              <a:gd name="connsiteX19" fmla="*/ 1802130 w 5101590"/>
              <a:gd name="connsiteY19" fmla="*/ 1889760 h 4767580"/>
              <a:gd name="connsiteX20" fmla="*/ 1741170 w 5101590"/>
              <a:gd name="connsiteY20" fmla="*/ 1950720 h 4767580"/>
              <a:gd name="connsiteX21" fmla="*/ 1588770 w 5101590"/>
              <a:gd name="connsiteY21" fmla="*/ 2011680 h 4767580"/>
              <a:gd name="connsiteX22" fmla="*/ 1405890 w 5101590"/>
              <a:gd name="connsiteY22" fmla="*/ 2049780 h 4767580"/>
              <a:gd name="connsiteX23" fmla="*/ 1200150 w 5101590"/>
              <a:gd name="connsiteY23" fmla="*/ 2042160 h 4767580"/>
              <a:gd name="connsiteX24" fmla="*/ 1139190 w 5101590"/>
              <a:gd name="connsiteY24" fmla="*/ 2042160 h 4767580"/>
              <a:gd name="connsiteX25" fmla="*/ 1055370 w 5101590"/>
              <a:gd name="connsiteY25" fmla="*/ 2087880 h 4767580"/>
              <a:gd name="connsiteX26" fmla="*/ 1040130 w 5101590"/>
              <a:gd name="connsiteY26" fmla="*/ 2118360 h 4767580"/>
              <a:gd name="connsiteX27" fmla="*/ 1002030 w 5101590"/>
              <a:gd name="connsiteY27" fmla="*/ 2133600 h 4767580"/>
              <a:gd name="connsiteX28" fmla="*/ 979170 w 5101590"/>
              <a:gd name="connsiteY28" fmla="*/ 2080260 h 4767580"/>
              <a:gd name="connsiteX29" fmla="*/ 864870 w 5101590"/>
              <a:gd name="connsiteY29" fmla="*/ 2156460 h 4767580"/>
              <a:gd name="connsiteX30" fmla="*/ 826770 w 5101590"/>
              <a:gd name="connsiteY30" fmla="*/ 2240280 h 4767580"/>
              <a:gd name="connsiteX31" fmla="*/ 765810 w 5101590"/>
              <a:gd name="connsiteY31" fmla="*/ 2301240 h 4767580"/>
              <a:gd name="connsiteX32" fmla="*/ 468630 w 5101590"/>
              <a:gd name="connsiteY32" fmla="*/ 2156460 h 4767580"/>
              <a:gd name="connsiteX33" fmla="*/ 224790 w 5101590"/>
              <a:gd name="connsiteY33" fmla="*/ 2164080 h 4767580"/>
              <a:gd name="connsiteX34" fmla="*/ 110490 w 5101590"/>
              <a:gd name="connsiteY34" fmla="*/ 2209800 h 4767580"/>
              <a:gd name="connsiteX35" fmla="*/ 19050 w 5101590"/>
              <a:gd name="connsiteY35" fmla="*/ 2331720 h 4767580"/>
              <a:gd name="connsiteX36" fmla="*/ 19050 w 5101590"/>
              <a:gd name="connsiteY36" fmla="*/ 2453640 h 4767580"/>
              <a:gd name="connsiteX37" fmla="*/ 133350 w 5101590"/>
              <a:gd name="connsiteY37" fmla="*/ 2674620 h 4767580"/>
              <a:gd name="connsiteX38" fmla="*/ 247650 w 5101590"/>
              <a:gd name="connsiteY38" fmla="*/ 2644140 h 4767580"/>
              <a:gd name="connsiteX39" fmla="*/ 300990 w 5101590"/>
              <a:gd name="connsiteY39" fmla="*/ 2720340 h 4767580"/>
              <a:gd name="connsiteX40" fmla="*/ 400050 w 5101590"/>
              <a:gd name="connsiteY40" fmla="*/ 2720340 h 4767580"/>
              <a:gd name="connsiteX41" fmla="*/ 506730 w 5101590"/>
              <a:gd name="connsiteY41" fmla="*/ 2750820 h 4767580"/>
              <a:gd name="connsiteX42" fmla="*/ 537210 w 5101590"/>
              <a:gd name="connsiteY42" fmla="*/ 2811780 h 4767580"/>
              <a:gd name="connsiteX43" fmla="*/ 514350 w 5101590"/>
              <a:gd name="connsiteY43" fmla="*/ 2910840 h 4767580"/>
              <a:gd name="connsiteX44" fmla="*/ 499110 w 5101590"/>
              <a:gd name="connsiteY44" fmla="*/ 2948940 h 4767580"/>
              <a:gd name="connsiteX45" fmla="*/ 643890 w 5101590"/>
              <a:gd name="connsiteY45" fmla="*/ 2987040 h 4767580"/>
              <a:gd name="connsiteX46" fmla="*/ 803910 w 5101590"/>
              <a:gd name="connsiteY46" fmla="*/ 3002280 h 4767580"/>
              <a:gd name="connsiteX47" fmla="*/ 834390 w 5101590"/>
              <a:gd name="connsiteY47" fmla="*/ 2910840 h 4767580"/>
              <a:gd name="connsiteX48" fmla="*/ 1040130 w 5101590"/>
              <a:gd name="connsiteY48" fmla="*/ 2857500 h 4767580"/>
              <a:gd name="connsiteX49" fmla="*/ 1070610 w 5101590"/>
              <a:gd name="connsiteY49" fmla="*/ 3002280 h 4767580"/>
              <a:gd name="connsiteX50" fmla="*/ 1192530 w 5101590"/>
              <a:gd name="connsiteY50" fmla="*/ 3154680 h 4767580"/>
              <a:gd name="connsiteX51" fmla="*/ 1177290 w 5101590"/>
              <a:gd name="connsiteY51" fmla="*/ 3261360 h 4767580"/>
              <a:gd name="connsiteX52" fmla="*/ 1101090 w 5101590"/>
              <a:gd name="connsiteY52" fmla="*/ 3337560 h 4767580"/>
              <a:gd name="connsiteX53" fmla="*/ 1070610 w 5101590"/>
              <a:gd name="connsiteY53" fmla="*/ 3695700 h 4767580"/>
              <a:gd name="connsiteX54" fmla="*/ 880110 w 5101590"/>
              <a:gd name="connsiteY54" fmla="*/ 3764280 h 4767580"/>
              <a:gd name="connsiteX55" fmla="*/ 880110 w 5101590"/>
              <a:gd name="connsiteY55" fmla="*/ 4076700 h 4767580"/>
              <a:gd name="connsiteX56" fmla="*/ 697230 w 5101590"/>
              <a:gd name="connsiteY56" fmla="*/ 4145280 h 4767580"/>
              <a:gd name="connsiteX57" fmla="*/ 689610 w 5101590"/>
              <a:gd name="connsiteY57" fmla="*/ 4351020 h 4767580"/>
              <a:gd name="connsiteX58" fmla="*/ 773430 w 5101590"/>
              <a:gd name="connsiteY58" fmla="*/ 4320540 h 4767580"/>
              <a:gd name="connsiteX59" fmla="*/ 933450 w 5101590"/>
              <a:gd name="connsiteY59" fmla="*/ 4495800 h 4767580"/>
              <a:gd name="connsiteX60" fmla="*/ 1002030 w 5101590"/>
              <a:gd name="connsiteY60" fmla="*/ 4396740 h 4767580"/>
              <a:gd name="connsiteX61" fmla="*/ 1192530 w 5101590"/>
              <a:gd name="connsiteY61" fmla="*/ 4229100 h 4767580"/>
              <a:gd name="connsiteX62" fmla="*/ 1611630 w 5101590"/>
              <a:gd name="connsiteY62" fmla="*/ 4091940 h 4767580"/>
              <a:gd name="connsiteX63" fmla="*/ 1748790 w 5101590"/>
              <a:gd name="connsiteY63" fmla="*/ 4183380 h 4767580"/>
              <a:gd name="connsiteX64" fmla="*/ 1718310 w 5101590"/>
              <a:gd name="connsiteY64" fmla="*/ 4312920 h 4767580"/>
              <a:gd name="connsiteX65" fmla="*/ 1817370 w 5101590"/>
              <a:gd name="connsiteY65" fmla="*/ 4404360 h 4767580"/>
              <a:gd name="connsiteX66" fmla="*/ 2289810 w 5101590"/>
              <a:gd name="connsiteY66" fmla="*/ 4084320 h 4767580"/>
              <a:gd name="connsiteX67" fmla="*/ 3333750 w 5101590"/>
              <a:gd name="connsiteY67" fmla="*/ 4602480 h 4767580"/>
              <a:gd name="connsiteX68" fmla="*/ 3524250 w 5101590"/>
              <a:gd name="connsiteY68" fmla="*/ 4724400 h 4767580"/>
              <a:gd name="connsiteX69" fmla="*/ 3813810 w 5101590"/>
              <a:gd name="connsiteY69" fmla="*/ 4709160 h 4767580"/>
              <a:gd name="connsiteX70" fmla="*/ 4004310 w 5101590"/>
              <a:gd name="connsiteY70" fmla="*/ 4373880 h 4767580"/>
              <a:gd name="connsiteX71" fmla="*/ 4194810 w 5101590"/>
              <a:gd name="connsiteY71" fmla="*/ 4419600 h 4767580"/>
              <a:gd name="connsiteX72" fmla="*/ 4286250 w 5101590"/>
              <a:gd name="connsiteY72" fmla="*/ 4290060 h 4767580"/>
              <a:gd name="connsiteX73" fmla="*/ 4880610 w 5101590"/>
              <a:gd name="connsiteY73" fmla="*/ 4693920 h 4767580"/>
              <a:gd name="connsiteX74" fmla="*/ 5101590 w 5101590"/>
              <a:gd name="connsiteY74" fmla="*/ 4610100 h 4767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5101590" h="4767580">
                <a:moveTo>
                  <a:pt x="3813810" y="0"/>
                </a:moveTo>
                <a:cubicBezTo>
                  <a:pt x="3662045" y="170815"/>
                  <a:pt x="3510280" y="341630"/>
                  <a:pt x="3448050" y="434340"/>
                </a:cubicBezTo>
                <a:cubicBezTo>
                  <a:pt x="3385820" y="527050"/>
                  <a:pt x="3488690" y="482600"/>
                  <a:pt x="3440430" y="556260"/>
                </a:cubicBezTo>
                <a:cubicBezTo>
                  <a:pt x="3392170" y="629920"/>
                  <a:pt x="3224530" y="821690"/>
                  <a:pt x="3158490" y="876300"/>
                </a:cubicBezTo>
                <a:cubicBezTo>
                  <a:pt x="3092450" y="930910"/>
                  <a:pt x="3087370" y="880110"/>
                  <a:pt x="3044190" y="883920"/>
                </a:cubicBezTo>
                <a:cubicBezTo>
                  <a:pt x="3001010" y="887730"/>
                  <a:pt x="2942590" y="877570"/>
                  <a:pt x="2899410" y="899160"/>
                </a:cubicBezTo>
                <a:cubicBezTo>
                  <a:pt x="2856230" y="920750"/>
                  <a:pt x="2834640" y="994410"/>
                  <a:pt x="2785110" y="1013460"/>
                </a:cubicBezTo>
                <a:cubicBezTo>
                  <a:pt x="2735580" y="1032510"/>
                  <a:pt x="2636520" y="996950"/>
                  <a:pt x="2602230" y="1013460"/>
                </a:cubicBezTo>
                <a:cubicBezTo>
                  <a:pt x="2567940" y="1029970"/>
                  <a:pt x="2579370" y="1078230"/>
                  <a:pt x="2579370" y="1112520"/>
                </a:cubicBezTo>
                <a:cubicBezTo>
                  <a:pt x="2579370" y="1146810"/>
                  <a:pt x="2581910" y="1202690"/>
                  <a:pt x="2602230" y="1219200"/>
                </a:cubicBezTo>
                <a:cubicBezTo>
                  <a:pt x="2622550" y="1235710"/>
                  <a:pt x="2688590" y="1196340"/>
                  <a:pt x="2701290" y="1211580"/>
                </a:cubicBezTo>
                <a:cubicBezTo>
                  <a:pt x="2713990" y="1226820"/>
                  <a:pt x="2696210" y="1276350"/>
                  <a:pt x="2678430" y="1310640"/>
                </a:cubicBezTo>
                <a:cubicBezTo>
                  <a:pt x="2660650" y="1344930"/>
                  <a:pt x="2646680" y="1377950"/>
                  <a:pt x="2594610" y="1417320"/>
                </a:cubicBezTo>
                <a:cubicBezTo>
                  <a:pt x="2542540" y="1456690"/>
                  <a:pt x="2443480" y="1529080"/>
                  <a:pt x="2366010" y="1546860"/>
                </a:cubicBezTo>
                <a:cubicBezTo>
                  <a:pt x="2288540" y="1564640"/>
                  <a:pt x="2203450" y="1532890"/>
                  <a:pt x="2129790" y="1524000"/>
                </a:cubicBezTo>
                <a:cubicBezTo>
                  <a:pt x="2056130" y="1515110"/>
                  <a:pt x="1983740" y="1492250"/>
                  <a:pt x="1924050" y="1493520"/>
                </a:cubicBezTo>
                <a:cubicBezTo>
                  <a:pt x="1864360" y="1494790"/>
                  <a:pt x="1809750" y="1507490"/>
                  <a:pt x="1771650" y="1531620"/>
                </a:cubicBezTo>
                <a:cubicBezTo>
                  <a:pt x="1733550" y="1555750"/>
                  <a:pt x="1691640" y="1600200"/>
                  <a:pt x="1695450" y="1638300"/>
                </a:cubicBezTo>
                <a:cubicBezTo>
                  <a:pt x="1699260" y="1676400"/>
                  <a:pt x="1776730" y="1718310"/>
                  <a:pt x="1794510" y="1760220"/>
                </a:cubicBezTo>
                <a:cubicBezTo>
                  <a:pt x="1812290" y="1802130"/>
                  <a:pt x="1811020" y="1858010"/>
                  <a:pt x="1802130" y="1889760"/>
                </a:cubicBezTo>
                <a:cubicBezTo>
                  <a:pt x="1793240" y="1921510"/>
                  <a:pt x="1776730" y="1930400"/>
                  <a:pt x="1741170" y="1950720"/>
                </a:cubicBezTo>
                <a:cubicBezTo>
                  <a:pt x="1705610" y="1971040"/>
                  <a:pt x="1644650" y="1995170"/>
                  <a:pt x="1588770" y="2011680"/>
                </a:cubicBezTo>
                <a:cubicBezTo>
                  <a:pt x="1532890" y="2028190"/>
                  <a:pt x="1470660" y="2044700"/>
                  <a:pt x="1405890" y="2049780"/>
                </a:cubicBezTo>
                <a:cubicBezTo>
                  <a:pt x="1341120" y="2054860"/>
                  <a:pt x="1244600" y="2043430"/>
                  <a:pt x="1200150" y="2042160"/>
                </a:cubicBezTo>
                <a:cubicBezTo>
                  <a:pt x="1155700" y="2040890"/>
                  <a:pt x="1163320" y="2034540"/>
                  <a:pt x="1139190" y="2042160"/>
                </a:cubicBezTo>
                <a:cubicBezTo>
                  <a:pt x="1115060" y="2049780"/>
                  <a:pt x="1071880" y="2075180"/>
                  <a:pt x="1055370" y="2087880"/>
                </a:cubicBezTo>
                <a:cubicBezTo>
                  <a:pt x="1038860" y="2100580"/>
                  <a:pt x="1049020" y="2110740"/>
                  <a:pt x="1040130" y="2118360"/>
                </a:cubicBezTo>
                <a:cubicBezTo>
                  <a:pt x="1031240" y="2125980"/>
                  <a:pt x="1012190" y="2139950"/>
                  <a:pt x="1002030" y="2133600"/>
                </a:cubicBezTo>
                <a:cubicBezTo>
                  <a:pt x="991870" y="2127250"/>
                  <a:pt x="1002030" y="2076450"/>
                  <a:pt x="979170" y="2080260"/>
                </a:cubicBezTo>
                <a:cubicBezTo>
                  <a:pt x="956310" y="2084070"/>
                  <a:pt x="890270" y="2129790"/>
                  <a:pt x="864870" y="2156460"/>
                </a:cubicBezTo>
                <a:cubicBezTo>
                  <a:pt x="839470" y="2183130"/>
                  <a:pt x="843280" y="2216150"/>
                  <a:pt x="826770" y="2240280"/>
                </a:cubicBezTo>
                <a:cubicBezTo>
                  <a:pt x="810260" y="2264410"/>
                  <a:pt x="825500" y="2315210"/>
                  <a:pt x="765810" y="2301240"/>
                </a:cubicBezTo>
                <a:cubicBezTo>
                  <a:pt x="706120" y="2287270"/>
                  <a:pt x="558800" y="2179320"/>
                  <a:pt x="468630" y="2156460"/>
                </a:cubicBezTo>
                <a:cubicBezTo>
                  <a:pt x="378460" y="2133600"/>
                  <a:pt x="284480" y="2155190"/>
                  <a:pt x="224790" y="2164080"/>
                </a:cubicBezTo>
                <a:cubicBezTo>
                  <a:pt x="165100" y="2172970"/>
                  <a:pt x="144780" y="2181860"/>
                  <a:pt x="110490" y="2209800"/>
                </a:cubicBezTo>
                <a:cubicBezTo>
                  <a:pt x="76200" y="2237740"/>
                  <a:pt x="34290" y="2291080"/>
                  <a:pt x="19050" y="2331720"/>
                </a:cubicBezTo>
                <a:cubicBezTo>
                  <a:pt x="3810" y="2372360"/>
                  <a:pt x="0" y="2396490"/>
                  <a:pt x="19050" y="2453640"/>
                </a:cubicBezTo>
                <a:cubicBezTo>
                  <a:pt x="38100" y="2510790"/>
                  <a:pt x="95250" y="2642870"/>
                  <a:pt x="133350" y="2674620"/>
                </a:cubicBezTo>
                <a:cubicBezTo>
                  <a:pt x="171450" y="2706370"/>
                  <a:pt x="219710" y="2636520"/>
                  <a:pt x="247650" y="2644140"/>
                </a:cubicBezTo>
                <a:cubicBezTo>
                  <a:pt x="275590" y="2651760"/>
                  <a:pt x="275590" y="2707640"/>
                  <a:pt x="300990" y="2720340"/>
                </a:cubicBezTo>
                <a:cubicBezTo>
                  <a:pt x="326390" y="2733040"/>
                  <a:pt x="365760" y="2715260"/>
                  <a:pt x="400050" y="2720340"/>
                </a:cubicBezTo>
                <a:cubicBezTo>
                  <a:pt x="434340" y="2725420"/>
                  <a:pt x="483870" y="2735580"/>
                  <a:pt x="506730" y="2750820"/>
                </a:cubicBezTo>
                <a:cubicBezTo>
                  <a:pt x="529590" y="2766060"/>
                  <a:pt x="535940" y="2785110"/>
                  <a:pt x="537210" y="2811780"/>
                </a:cubicBezTo>
                <a:cubicBezTo>
                  <a:pt x="538480" y="2838450"/>
                  <a:pt x="520700" y="2887980"/>
                  <a:pt x="514350" y="2910840"/>
                </a:cubicBezTo>
                <a:cubicBezTo>
                  <a:pt x="508000" y="2933700"/>
                  <a:pt x="477520" y="2936240"/>
                  <a:pt x="499110" y="2948940"/>
                </a:cubicBezTo>
                <a:cubicBezTo>
                  <a:pt x="520700" y="2961640"/>
                  <a:pt x="593090" y="2978150"/>
                  <a:pt x="643890" y="2987040"/>
                </a:cubicBezTo>
                <a:cubicBezTo>
                  <a:pt x="694690" y="2995930"/>
                  <a:pt x="772160" y="3014980"/>
                  <a:pt x="803910" y="3002280"/>
                </a:cubicBezTo>
                <a:cubicBezTo>
                  <a:pt x="835660" y="2989580"/>
                  <a:pt x="795020" y="2934970"/>
                  <a:pt x="834390" y="2910840"/>
                </a:cubicBezTo>
                <a:cubicBezTo>
                  <a:pt x="873760" y="2886710"/>
                  <a:pt x="1000760" y="2842260"/>
                  <a:pt x="1040130" y="2857500"/>
                </a:cubicBezTo>
                <a:cubicBezTo>
                  <a:pt x="1079500" y="2872740"/>
                  <a:pt x="1045210" y="2952750"/>
                  <a:pt x="1070610" y="3002280"/>
                </a:cubicBezTo>
                <a:cubicBezTo>
                  <a:pt x="1096010" y="3051810"/>
                  <a:pt x="1174750" y="3111500"/>
                  <a:pt x="1192530" y="3154680"/>
                </a:cubicBezTo>
                <a:cubicBezTo>
                  <a:pt x="1210310" y="3197860"/>
                  <a:pt x="1192530" y="3230880"/>
                  <a:pt x="1177290" y="3261360"/>
                </a:cubicBezTo>
                <a:cubicBezTo>
                  <a:pt x="1162050" y="3291840"/>
                  <a:pt x="1118870" y="3265170"/>
                  <a:pt x="1101090" y="3337560"/>
                </a:cubicBezTo>
                <a:cubicBezTo>
                  <a:pt x="1083310" y="3409950"/>
                  <a:pt x="1107440" y="3624580"/>
                  <a:pt x="1070610" y="3695700"/>
                </a:cubicBezTo>
                <a:cubicBezTo>
                  <a:pt x="1033780" y="3766820"/>
                  <a:pt x="911860" y="3700780"/>
                  <a:pt x="880110" y="3764280"/>
                </a:cubicBezTo>
                <a:cubicBezTo>
                  <a:pt x="848360" y="3827780"/>
                  <a:pt x="910590" y="4013200"/>
                  <a:pt x="880110" y="4076700"/>
                </a:cubicBezTo>
                <a:cubicBezTo>
                  <a:pt x="849630" y="4140200"/>
                  <a:pt x="728980" y="4099560"/>
                  <a:pt x="697230" y="4145280"/>
                </a:cubicBezTo>
                <a:cubicBezTo>
                  <a:pt x="665480" y="4191000"/>
                  <a:pt x="676910" y="4321810"/>
                  <a:pt x="689610" y="4351020"/>
                </a:cubicBezTo>
                <a:cubicBezTo>
                  <a:pt x="702310" y="4380230"/>
                  <a:pt x="732790" y="4296410"/>
                  <a:pt x="773430" y="4320540"/>
                </a:cubicBezTo>
                <a:cubicBezTo>
                  <a:pt x="814070" y="4344670"/>
                  <a:pt x="895350" y="4483100"/>
                  <a:pt x="933450" y="4495800"/>
                </a:cubicBezTo>
                <a:cubicBezTo>
                  <a:pt x="971550" y="4508500"/>
                  <a:pt x="958850" y="4441190"/>
                  <a:pt x="1002030" y="4396740"/>
                </a:cubicBezTo>
                <a:cubicBezTo>
                  <a:pt x="1045210" y="4352290"/>
                  <a:pt x="1090930" y="4279900"/>
                  <a:pt x="1192530" y="4229100"/>
                </a:cubicBezTo>
                <a:cubicBezTo>
                  <a:pt x="1294130" y="4178300"/>
                  <a:pt x="1518920" y="4099560"/>
                  <a:pt x="1611630" y="4091940"/>
                </a:cubicBezTo>
                <a:cubicBezTo>
                  <a:pt x="1704340" y="4084320"/>
                  <a:pt x="1731010" y="4146550"/>
                  <a:pt x="1748790" y="4183380"/>
                </a:cubicBezTo>
                <a:cubicBezTo>
                  <a:pt x="1766570" y="4220210"/>
                  <a:pt x="1706880" y="4276090"/>
                  <a:pt x="1718310" y="4312920"/>
                </a:cubicBezTo>
                <a:cubicBezTo>
                  <a:pt x="1729740" y="4349750"/>
                  <a:pt x="1722120" y="4442460"/>
                  <a:pt x="1817370" y="4404360"/>
                </a:cubicBezTo>
                <a:cubicBezTo>
                  <a:pt x="1912620" y="4366260"/>
                  <a:pt x="2037080" y="4051300"/>
                  <a:pt x="2289810" y="4084320"/>
                </a:cubicBezTo>
                <a:cubicBezTo>
                  <a:pt x="2542540" y="4117340"/>
                  <a:pt x="3128010" y="4495800"/>
                  <a:pt x="3333750" y="4602480"/>
                </a:cubicBezTo>
                <a:cubicBezTo>
                  <a:pt x="3539490" y="4709160"/>
                  <a:pt x="3444240" y="4706620"/>
                  <a:pt x="3524250" y="4724400"/>
                </a:cubicBezTo>
                <a:cubicBezTo>
                  <a:pt x="3604260" y="4742180"/>
                  <a:pt x="3733800" y="4767580"/>
                  <a:pt x="3813810" y="4709160"/>
                </a:cubicBezTo>
                <a:cubicBezTo>
                  <a:pt x="3893820" y="4650740"/>
                  <a:pt x="3940810" y="4422140"/>
                  <a:pt x="4004310" y="4373880"/>
                </a:cubicBezTo>
                <a:cubicBezTo>
                  <a:pt x="4067810" y="4325620"/>
                  <a:pt x="4147820" y="4433570"/>
                  <a:pt x="4194810" y="4419600"/>
                </a:cubicBezTo>
                <a:cubicBezTo>
                  <a:pt x="4241800" y="4405630"/>
                  <a:pt x="4171950" y="4244340"/>
                  <a:pt x="4286250" y="4290060"/>
                </a:cubicBezTo>
                <a:cubicBezTo>
                  <a:pt x="4400550" y="4335780"/>
                  <a:pt x="4744720" y="4640580"/>
                  <a:pt x="4880610" y="4693920"/>
                </a:cubicBezTo>
                <a:cubicBezTo>
                  <a:pt x="5016500" y="4747260"/>
                  <a:pt x="5059045" y="4678680"/>
                  <a:pt x="5101590" y="4610100"/>
                </a:cubicBezTo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олилиния 10"/>
          <p:cNvSpPr/>
          <p:nvPr/>
        </p:nvSpPr>
        <p:spPr>
          <a:xfrm>
            <a:off x="5364088" y="476672"/>
            <a:ext cx="1800200" cy="4680520"/>
          </a:xfrm>
          <a:custGeom>
            <a:avLst/>
            <a:gdLst>
              <a:gd name="connsiteX0" fmla="*/ 1295400 w 1690370"/>
              <a:gd name="connsiteY0" fmla="*/ 4598670 h 4598670"/>
              <a:gd name="connsiteX1" fmla="*/ 960120 w 1690370"/>
              <a:gd name="connsiteY1" fmla="*/ 4347210 h 4598670"/>
              <a:gd name="connsiteX2" fmla="*/ 1234440 w 1690370"/>
              <a:gd name="connsiteY2" fmla="*/ 4118610 h 4598670"/>
              <a:gd name="connsiteX3" fmla="*/ 1165860 w 1690370"/>
              <a:gd name="connsiteY3" fmla="*/ 4019550 h 4598670"/>
              <a:gd name="connsiteX4" fmla="*/ 1234440 w 1690370"/>
              <a:gd name="connsiteY4" fmla="*/ 3973830 h 4598670"/>
              <a:gd name="connsiteX5" fmla="*/ 1089660 w 1690370"/>
              <a:gd name="connsiteY5" fmla="*/ 3790950 h 4598670"/>
              <a:gd name="connsiteX6" fmla="*/ 1196340 w 1690370"/>
              <a:gd name="connsiteY6" fmla="*/ 3676650 h 4598670"/>
              <a:gd name="connsiteX7" fmla="*/ 1211580 w 1690370"/>
              <a:gd name="connsiteY7" fmla="*/ 3547110 h 4598670"/>
              <a:gd name="connsiteX8" fmla="*/ 1318260 w 1690370"/>
              <a:gd name="connsiteY8" fmla="*/ 3006090 h 4598670"/>
              <a:gd name="connsiteX9" fmla="*/ 1264920 w 1690370"/>
              <a:gd name="connsiteY9" fmla="*/ 2960370 h 4598670"/>
              <a:gd name="connsiteX10" fmla="*/ 1356360 w 1690370"/>
              <a:gd name="connsiteY10" fmla="*/ 2807970 h 4598670"/>
              <a:gd name="connsiteX11" fmla="*/ 1386840 w 1690370"/>
              <a:gd name="connsiteY11" fmla="*/ 2670810 h 4598670"/>
              <a:gd name="connsiteX12" fmla="*/ 1386840 w 1690370"/>
              <a:gd name="connsiteY12" fmla="*/ 2487930 h 4598670"/>
              <a:gd name="connsiteX13" fmla="*/ 1455420 w 1690370"/>
              <a:gd name="connsiteY13" fmla="*/ 2381250 h 4598670"/>
              <a:gd name="connsiteX14" fmla="*/ 1653540 w 1690370"/>
              <a:gd name="connsiteY14" fmla="*/ 2350770 h 4598670"/>
              <a:gd name="connsiteX15" fmla="*/ 1676400 w 1690370"/>
              <a:gd name="connsiteY15" fmla="*/ 2350770 h 4598670"/>
              <a:gd name="connsiteX16" fmla="*/ 1653540 w 1690370"/>
              <a:gd name="connsiteY16" fmla="*/ 2244090 h 4598670"/>
              <a:gd name="connsiteX17" fmla="*/ 1516380 w 1690370"/>
              <a:gd name="connsiteY17" fmla="*/ 2236470 h 4598670"/>
              <a:gd name="connsiteX18" fmla="*/ 1485900 w 1690370"/>
              <a:gd name="connsiteY18" fmla="*/ 2183130 h 4598670"/>
              <a:gd name="connsiteX19" fmla="*/ 1432560 w 1690370"/>
              <a:gd name="connsiteY19" fmla="*/ 2167890 h 4598670"/>
              <a:gd name="connsiteX20" fmla="*/ 1402080 w 1690370"/>
              <a:gd name="connsiteY20" fmla="*/ 2076450 h 4598670"/>
              <a:gd name="connsiteX21" fmla="*/ 1257300 w 1690370"/>
              <a:gd name="connsiteY21" fmla="*/ 2091690 h 4598670"/>
              <a:gd name="connsiteX22" fmla="*/ 1249680 w 1690370"/>
              <a:gd name="connsiteY22" fmla="*/ 1969770 h 4598670"/>
              <a:gd name="connsiteX23" fmla="*/ 563880 w 1690370"/>
              <a:gd name="connsiteY23" fmla="*/ 1969770 h 4598670"/>
              <a:gd name="connsiteX24" fmla="*/ 525780 w 1690370"/>
              <a:gd name="connsiteY24" fmla="*/ 1695450 h 4598670"/>
              <a:gd name="connsiteX25" fmla="*/ 541020 w 1690370"/>
              <a:gd name="connsiteY25" fmla="*/ 1520190 h 4598670"/>
              <a:gd name="connsiteX26" fmla="*/ 792480 w 1690370"/>
              <a:gd name="connsiteY26" fmla="*/ 1466850 h 4598670"/>
              <a:gd name="connsiteX27" fmla="*/ 1234440 w 1690370"/>
              <a:gd name="connsiteY27" fmla="*/ 1329690 h 4598670"/>
              <a:gd name="connsiteX28" fmla="*/ 1280160 w 1690370"/>
              <a:gd name="connsiteY28" fmla="*/ 1314450 h 4598670"/>
              <a:gd name="connsiteX29" fmla="*/ 1249680 w 1690370"/>
              <a:gd name="connsiteY29" fmla="*/ 1230630 h 4598670"/>
              <a:gd name="connsiteX30" fmla="*/ 655320 w 1690370"/>
              <a:gd name="connsiteY30" fmla="*/ 476250 h 4598670"/>
              <a:gd name="connsiteX31" fmla="*/ 609600 w 1690370"/>
              <a:gd name="connsiteY31" fmla="*/ 575310 h 4598670"/>
              <a:gd name="connsiteX32" fmla="*/ 381000 w 1690370"/>
              <a:gd name="connsiteY32" fmla="*/ 1040130 h 4598670"/>
              <a:gd name="connsiteX33" fmla="*/ 297180 w 1690370"/>
              <a:gd name="connsiteY33" fmla="*/ 544830 h 4598670"/>
              <a:gd name="connsiteX34" fmla="*/ 312420 w 1690370"/>
              <a:gd name="connsiteY34" fmla="*/ 316230 h 4598670"/>
              <a:gd name="connsiteX35" fmla="*/ 312420 w 1690370"/>
              <a:gd name="connsiteY35" fmla="*/ 262890 h 4598670"/>
              <a:gd name="connsiteX36" fmla="*/ 160020 w 1690370"/>
              <a:gd name="connsiteY36" fmla="*/ 179070 h 4598670"/>
              <a:gd name="connsiteX37" fmla="*/ 83820 w 1690370"/>
              <a:gd name="connsiteY37" fmla="*/ 95250 h 4598670"/>
              <a:gd name="connsiteX38" fmla="*/ 60960 w 1690370"/>
              <a:gd name="connsiteY38" fmla="*/ 3810 h 4598670"/>
              <a:gd name="connsiteX39" fmla="*/ 15240 w 1690370"/>
              <a:gd name="connsiteY39" fmla="*/ 72390 h 4598670"/>
              <a:gd name="connsiteX40" fmla="*/ 0 w 1690370"/>
              <a:gd name="connsiteY40" fmla="*/ 87630 h 459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690370" h="4598670">
                <a:moveTo>
                  <a:pt x="1295400" y="4598670"/>
                </a:moveTo>
                <a:cubicBezTo>
                  <a:pt x="1132840" y="4512945"/>
                  <a:pt x="970280" y="4427220"/>
                  <a:pt x="960120" y="4347210"/>
                </a:cubicBezTo>
                <a:cubicBezTo>
                  <a:pt x="949960" y="4267200"/>
                  <a:pt x="1200150" y="4173220"/>
                  <a:pt x="1234440" y="4118610"/>
                </a:cubicBezTo>
                <a:cubicBezTo>
                  <a:pt x="1268730" y="4064000"/>
                  <a:pt x="1165860" y="4043680"/>
                  <a:pt x="1165860" y="4019550"/>
                </a:cubicBezTo>
                <a:cubicBezTo>
                  <a:pt x="1165860" y="3995420"/>
                  <a:pt x="1247140" y="4011930"/>
                  <a:pt x="1234440" y="3973830"/>
                </a:cubicBezTo>
                <a:cubicBezTo>
                  <a:pt x="1221740" y="3935730"/>
                  <a:pt x="1096010" y="3840480"/>
                  <a:pt x="1089660" y="3790950"/>
                </a:cubicBezTo>
                <a:cubicBezTo>
                  <a:pt x="1083310" y="3741420"/>
                  <a:pt x="1176020" y="3717290"/>
                  <a:pt x="1196340" y="3676650"/>
                </a:cubicBezTo>
                <a:cubicBezTo>
                  <a:pt x="1216660" y="3636010"/>
                  <a:pt x="1191260" y="3658870"/>
                  <a:pt x="1211580" y="3547110"/>
                </a:cubicBezTo>
                <a:cubicBezTo>
                  <a:pt x="1231900" y="3435350"/>
                  <a:pt x="1309370" y="3103880"/>
                  <a:pt x="1318260" y="3006090"/>
                </a:cubicBezTo>
                <a:cubicBezTo>
                  <a:pt x="1327150" y="2908300"/>
                  <a:pt x="1258570" y="2993390"/>
                  <a:pt x="1264920" y="2960370"/>
                </a:cubicBezTo>
                <a:cubicBezTo>
                  <a:pt x="1271270" y="2927350"/>
                  <a:pt x="1336040" y="2856230"/>
                  <a:pt x="1356360" y="2807970"/>
                </a:cubicBezTo>
                <a:cubicBezTo>
                  <a:pt x="1376680" y="2759710"/>
                  <a:pt x="1381760" y="2724150"/>
                  <a:pt x="1386840" y="2670810"/>
                </a:cubicBezTo>
                <a:cubicBezTo>
                  <a:pt x="1391920" y="2617470"/>
                  <a:pt x="1375410" y="2536190"/>
                  <a:pt x="1386840" y="2487930"/>
                </a:cubicBezTo>
                <a:cubicBezTo>
                  <a:pt x="1398270" y="2439670"/>
                  <a:pt x="1410970" y="2404110"/>
                  <a:pt x="1455420" y="2381250"/>
                </a:cubicBezTo>
                <a:cubicBezTo>
                  <a:pt x="1499870" y="2358390"/>
                  <a:pt x="1616710" y="2355850"/>
                  <a:pt x="1653540" y="2350770"/>
                </a:cubicBezTo>
                <a:cubicBezTo>
                  <a:pt x="1690370" y="2345690"/>
                  <a:pt x="1676400" y="2368550"/>
                  <a:pt x="1676400" y="2350770"/>
                </a:cubicBezTo>
                <a:cubicBezTo>
                  <a:pt x="1676400" y="2332990"/>
                  <a:pt x="1680210" y="2263140"/>
                  <a:pt x="1653540" y="2244090"/>
                </a:cubicBezTo>
                <a:cubicBezTo>
                  <a:pt x="1626870" y="2225040"/>
                  <a:pt x="1544320" y="2246630"/>
                  <a:pt x="1516380" y="2236470"/>
                </a:cubicBezTo>
                <a:cubicBezTo>
                  <a:pt x="1488440" y="2226310"/>
                  <a:pt x="1499870" y="2194560"/>
                  <a:pt x="1485900" y="2183130"/>
                </a:cubicBezTo>
                <a:cubicBezTo>
                  <a:pt x="1471930" y="2171700"/>
                  <a:pt x="1446530" y="2185670"/>
                  <a:pt x="1432560" y="2167890"/>
                </a:cubicBezTo>
                <a:cubicBezTo>
                  <a:pt x="1418590" y="2150110"/>
                  <a:pt x="1431290" y="2089150"/>
                  <a:pt x="1402080" y="2076450"/>
                </a:cubicBezTo>
                <a:cubicBezTo>
                  <a:pt x="1372870" y="2063750"/>
                  <a:pt x="1282700" y="2109470"/>
                  <a:pt x="1257300" y="2091690"/>
                </a:cubicBezTo>
                <a:cubicBezTo>
                  <a:pt x="1231900" y="2073910"/>
                  <a:pt x="1365250" y="1990090"/>
                  <a:pt x="1249680" y="1969770"/>
                </a:cubicBezTo>
                <a:cubicBezTo>
                  <a:pt x="1134110" y="1949450"/>
                  <a:pt x="684530" y="2015490"/>
                  <a:pt x="563880" y="1969770"/>
                </a:cubicBezTo>
                <a:cubicBezTo>
                  <a:pt x="443230" y="1924050"/>
                  <a:pt x="529590" y="1770380"/>
                  <a:pt x="525780" y="1695450"/>
                </a:cubicBezTo>
                <a:cubicBezTo>
                  <a:pt x="521970" y="1620520"/>
                  <a:pt x="496570" y="1558290"/>
                  <a:pt x="541020" y="1520190"/>
                </a:cubicBezTo>
                <a:cubicBezTo>
                  <a:pt x="585470" y="1482090"/>
                  <a:pt x="676910" y="1498600"/>
                  <a:pt x="792480" y="1466850"/>
                </a:cubicBezTo>
                <a:cubicBezTo>
                  <a:pt x="908050" y="1435100"/>
                  <a:pt x="1153160" y="1355090"/>
                  <a:pt x="1234440" y="1329690"/>
                </a:cubicBezTo>
                <a:cubicBezTo>
                  <a:pt x="1315720" y="1304290"/>
                  <a:pt x="1277620" y="1330960"/>
                  <a:pt x="1280160" y="1314450"/>
                </a:cubicBezTo>
                <a:cubicBezTo>
                  <a:pt x="1282700" y="1297940"/>
                  <a:pt x="1353820" y="1370330"/>
                  <a:pt x="1249680" y="1230630"/>
                </a:cubicBezTo>
                <a:cubicBezTo>
                  <a:pt x="1145540" y="1090930"/>
                  <a:pt x="762000" y="585470"/>
                  <a:pt x="655320" y="476250"/>
                </a:cubicBezTo>
                <a:cubicBezTo>
                  <a:pt x="548640" y="367030"/>
                  <a:pt x="655320" y="481330"/>
                  <a:pt x="609600" y="575310"/>
                </a:cubicBezTo>
                <a:cubicBezTo>
                  <a:pt x="563880" y="669290"/>
                  <a:pt x="433070" y="1045210"/>
                  <a:pt x="381000" y="1040130"/>
                </a:cubicBezTo>
                <a:cubicBezTo>
                  <a:pt x="328930" y="1035050"/>
                  <a:pt x="308610" y="665480"/>
                  <a:pt x="297180" y="544830"/>
                </a:cubicBezTo>
                <a:cubicBezTo>
                  <a:pt x="285750" y="424180"/>
                  <a:pt x="309880" y="363220"/>
                  <a:pt x="312420" y="316230"/>
                </a:cubicBezTo>
                <a:cubicBezTo>
                  <a:pt x="314960" y="269240"/>
                  <a:pt x="337820" y="285750"/>
                  <a:pt x="312420" y="262890"/>
                </a:cubicBezTo>
                <a:cubicBezTo>
                  <a:pt x="287020" y="240030"/>
                  <a:pt x="198120" y="207010"/>
                  <a:pt x="160020" y="179070"/>
                </a:cubicBezTo>
                <a:cubicBezTo>
                  <a:pt x="121920" y="151130"/>
                  <a:pt x="100330" y="124460"/>
                  <a:pt x="83820" y="95250"/>
                </a:cubicBezTo>
                <a:cubicBezTo>
                  <a:pt x="67310" y="66040"/>
                  <a:pt x="72390" y="7620"/>
                  <a:pt x="60960" y="3810"/>
                </a:cubicBezTo>
                <a:cubicBezTo>
                  <a:pt x="49530" y="0"/>
                  <a:pt x="25400" y="58420"/>
                  <a:pt x="15240" y="72390"/>
                </a:cubicBezTo>
                <a:cubicBezTo>
                  <a:pt x="5080" y="86360"/>
                  <a:pt x="2540" y="86995"/>
                  <a:pt x="0" y="87630"/>
                </a:cubicBezTo>
              </a:path>
            </a:pathLst>
          </a:cu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6447905" y="5858880"/>
            <a:ext cx="242886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ru-RU" sz="4500" dirty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  <a:t>+ </a:t>
            </a:r>
            <a:r>
              <a:rPr lang="ru-RU" sz="4500" dirty="0" smtClean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  <a:t>52%</a:t>
            </a:r>
            <a:endParaRPr lang="ru-RU" sz="4500" dirty="0">
              <a:solidFill>
                <a:srgbClr val="FF0000"/>
              </a:solidFill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14" name="Стрелка вправо 13"/>
          <p:cNvSpPr/>
          <p:nvPr/>
        </p:nvSpPr>
        <p:spPr>
          <a:xfrm>
            <a:off x="2804567" y="6215082"/>
            <a:ext cx="642942" cy="214314"/>
          </a:xfrm>
          <a:prstGeom prst="rightArrow">
            <a:avLst/>
          </a:prstGeom>
          <a:solidFill>
            <a:srgbClr val="FF0000"/>
          </a:solidFill>
          <a:ln>
            <a:solidFill>
              <a:srgbClr val="E55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714744" y="6000768"/>
            <a:ext cx="23759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eaLnBrk="0" hangingPunct="0"/>
            <a:r>
              <a:rPr lang="ru-RU" sz="3000" dirty="0" smtClean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  <a:t>17,3  тыс.га </a:t>
            </a:r>
            <a:endParaRPr lang="ru-RU" sz="3000" dirty="0">
              <a:solidFill>
                <a:srgbClr val="FF0000"/>
              </a:solidFill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6305029" y="6215082"/>
            <a:ext cx="642942" cy="214314"/>
          </a:xfrm>
          <a:prstGeom prst="rightArrow">
            <a:avLst/>
          </a:prstGeom>
          <a:solidFill>
            <a:srgbClr val="FF0000"/>
          </a:solidFill>
          <a:ln>
            <a:solidFill>
              <a:srgbClr val="E552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2"/>
          <p:cNvSpPr>
            <a:spLocks noChangeArrowheads="1"/>
          </p:cNvSpPr>
          <p:nvPr/>
        </p:nvSpPr>
        <p:spPr bwMode="auto">
          <a:xfrm>
            <a:off x="129633" y="5643578"/>
            <a:ext cx="27463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ru-RU" sz="2400" dirty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  <a:t>Площадь города</a:t>
            </a:r>
          </a:p>
          <a:p>
            <a:pPr algn="ctr" eaLnBrk="0" hangingPunct="0"/>
            <a:r>
              <a:rPr lang="ru-RU" sz="3000" dirty="0" smtClean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  <a:t>11,4  тыс.га </a:t>
            </a:r>
            <a:endParaRPr lang="ru-RU" sz="3000" dirty="0">
              <a:solidFill>
                <a:srgbClr val="FF0000"/>
              </a:solidFill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-180528" y="260648"/>
            <a:ext cx="6408712" cy="1008112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ГЕНЕРАЛЬНЫЙ ПЛАН РАЗВИТИЯ ГОРОДА ВОЛОГДЫ до 2035 года</a:t>
            </a:r>
            <a:endParaRPr lang="ru-RU" sz="2800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8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00113" y="1052513"/>
            <a:ext cx="6551612" cy="5746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bg2">
                  <a:lumMod val="25000"/>
                </a:schemeClr>
              </a:solidFill>
              <a:latin typeface="+mj-lt"/>
              <a:ea typeface="Dotum" pitchFamily="34" charset="-127"/>
              <a:cs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-142875" y="214313"/>
            <a:ext cx="6803107" cy="714375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ПЕРЕСЕЛЕНИЕ 2008-2014 ГОДЫ</a:t>
            </a:r>
            <a:endParaRPr lang="ru-RU" sz="2800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57C20-6041-4DF5-B38C-8100A7A7F37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 contrast="-20000"/>
          </a:blip>
          <a:srcRect/>
          <a:stretch>
            <a:fillRect/>
          </a:stretch>
        </p:blipFill>
        <p:spPr bwMode="auto">
          <a:xfrm>
            <a:off x="179512" y="1700808"/>
            <a:ext cx="8841031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1043608" y="2060848"/>
            <a:ext cx="792956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chemeClr val="accent1"/>
              </a:buClr>
              <a:buSzPct val="80000"/>
            </a:pPr>
            <a:r>
              <a:rPr lang="ru-RU" sz="5400" dirty="0" smtClean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  <a:t>118</a:t>
            </a:r>
            <a:r>
              <a:rPr lang="ru-RU" sz="4400" dirty="0" smtClean="0">
                <a:latin typeface="Open Sans" pitchFamily="34" charset="0"/>
                <a:cs typeface="Open Sans" pitchFamily="34" charset="0"/>
              </a:rPr>
              <a:t> </a:t>
            </a:r>
            <a:r>
              <a:rPr lang="ru-RU" sz="3200" dirty="0" smtClean="0">
                <a:latin typeface="Open Sans" pitchFamily="34" charset="0"/>
                <a:cs typeface="Open Sans" pitchFamily="34" charset="0"/>
              </a:rPr>
              <a:t>жилых домов расселено</a:t>
            </a:r>
            <a:r>
              <a:rPr lang="ru-RU" sz="3200" dirty="0">
                <a:latin typeface="Open Sans" pitchFamily="34" charset="0"/>
                <a:cs typeface="Open Sans" pitchFamily="34" charset="0"/>
              </a:rPr>
              <a:t/>
            </a:r>
            <a:br>
              <a:rPr lang="ru-RU" sz="3200" dirty="0">
                <a:latin typeface="Open Sans" pitchFamily="34" charset="0"/>
                <a:cs typeface="Open Sans" pitchFamily="34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  <a:t>35 тыс. кв. м. </a:t>
            </a:r>
            <a:r>
              <a:rPr lang="ru-RU" sz="3200" dirty="0" smtClean="0">
                <a:latin typeface="Open Sans" pitchFamily="34" charset="0"/>
                <a:cs typeface="Open Sans" pitchFamily="34" charset="0"/>
              </a:rPr>
              <a:t>общая площадь </a:t>
            </a:r>
            <a:r>
              <a:rPr lang="ru-RU" sz="5400" dirty="0" smtClean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  <a:t/>
            </a:r>
            <a:br>
              <a:rPr lang="ru-RU" sz="5400" dirty="0" smtClean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</a:br>
            <a:r>
              <a:rPr lang="ru-RU" sz="5400" dirty="0" smtClean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  <a:t>620 семей </a:t>
            </a:r>
            <a:r>
              <a:rPr lang="ru-RU" sz="3200" dirty="0" smtClean="0">
                <a:latin typeface="Open Sans" pitchFamily="34" charset="0"/>
                <a:cs typeface="Open Sans" pitchFamily="34" charset="0"/>
              </a:rPr>
              <a:t>переехали в новое жилье</a:t>
            </a:r>
          </a:p>
          <a:p>
            <a:pPr>
              <a:buClr>
                <a:schemeClr val="accent1"/>
              </a:buClr>
              <a:buSzPct val="80000"/>
            </a:pPr>
            <a:endParaRPr lang="ru-RU" sz="5400" dirty="0">
              <a:solidFill>
                <a:srgbClr val="FF0000"/>
              </a:solidFill>
              <a:latin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00113" y="1052513"/>
            <a:ext cx="6551612" cy="5746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chemeClr val="bg2">
                  <a:lumMod val="25000"/>
                </a:schemeClr>
              </a:solidFill>
              <a:latin typeface="+mj-lt"/>
              <a:ea typeface="Dotum" pitchFamily="34" charset="-127"/>
              <a:cs typeface="Calibri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-142876" y="116632"/>
            <a:ext cx="7307164" cy="1080119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СХЕМА РАСПОЛОЖЕНИЯ ВЕТХИХ И АВАРИЙНЫХ ДОМОВ</a:t>
            </a:r>
            <a:endParaRPr lang="ru-RU" sz="2800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57C20-6041-4DF5-B38C-8100A7A7F37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pic>
        <p:nvPicPr>
          <p:cNvPr id="9" name="Picture 2" descr="C:\Documents and Settings\Architecture\Рабочий стол\карта с домам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9" y="1484784"/>
            <a:ext cx="7264461" cy="507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 bwMode="auto">
          <a:xfrm>
            <a:off x="5364087" y="1340768"/>
            <a:ext cx="3779913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Clr>
                <a:schemeClr val="accent1"/>
              </a:buClr>
              <a:buSzPct val="80000"/>
            </a:pPr>
            <a:r>
              <a:rPr lang="ru-RU" sz="4000" dirty="0" smtClean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  <a:t>298</a:t>
            </a:r>
            <a:r>
              <a:rPr lang="ru-RU" sz="4400" dirty="0" smtClean="0">
                <a:latin typeface="Open Sans" pitchFamily="34" charset="0"/>
                <a:cs typeface="Open Sans" pitchFamily="34" charset="0"/>
              </a:rPr>
              <a:t> </a:t>
            </a:r>
            <a:r>
              <a:rPr lang="ru-RU" sz="2400" dirty="0" smtClean="0">
                <a:latin typeface="Open Sans" pitchFamily="34" charset="0"/>
                <a:cs typeface="Open Sans" pitchFamily="34" charset="0"/>
              </a:rPr>
              <a:t>жилых домов </a:t>
            </a:r>
            <a:r>
              <a:rPr lang="ru-RU" sz="3200" dirty="0">
                <a:latin typeface="Open Sans" pitchFamily="34" charset="0"/>
                <a:cs typeface="Open Sans" pitchFamily="34" charset="0"/>
              </a:rPr>
              <a:t/>
            </a:r>
            <a:br>
              <a:rPr lang="ru-RU" sz="3200" dirty="0">
                <a:latin typeface="Open Sans" pitchFamily="34" charset="0"/>
                <a:cs typeface="Open Sans" pitchFamily="34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  <a:t>83,4 тыс. кв. м. </a:t>
            </a:r>
            <a:r>
              <a:rPr lang="ru-RU" sz="2400" dirty="0" smtClean="0">
                <a:latin typeface="Open Sans" pitchFamily="34" charset="0"/>
                <a:cs typeface="Open Sans" pitchFamily="34" charset="0"/>
              </a:rPr>
              <a:t>общая площадь</a:t>
            </a:r>
            <a:r>
              <a:rPr lang="ru-RU" sz="5400" dirty="0" smtClean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  <a:t/>
            </a:r>
            <a:br>
              <a:rPr lang="ru-RU" sz="5400" dirty="0" smtClean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Open Sans" pitchFamily="34" charset="0"/>
                <a:cs typeface="Open Sans" pitchFamily="34" charset="0"/>
              </a:rPr>
              <a:t>1 410 семей </a:t>
            </a:r>
            <a:r>
              <a:rPr lang="ru-RU" sz="2400" dirty="0" smtClean="0">
                <a:latin typeface="Open Sans" pitchFamily="34" charset="0"/>
                <a:cs typeface="Open Sans" pitchFamily="34" charset="0"/>
              </a:rPr>
              <a:t>к расселению</a:t>
            </a:r>
          </a:p>
          <a:p>
            <a:pPr>
              <a:buClr>
                <a:schemeClr val="accent1"/>
              </a:buClr>
              <a:buSzPct val="80000"/>
            </a:pPr>
            <a:endParaRPr lang="ru-RU" sz="5400" dirty="0">
              <a:solidFill>
                <a:srgbClr val="FF0000"/>
              </a:solidFill>
              <a:latin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57C20-6041-4DF5-B38C-8100A7A7F37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2050" name="Picture 2" descr="C:\Users\Ozerov_AV\Desktop\Социальное жилье\расселение ветхое жилье\судоремонтная - для расселения из ветхого жиль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27384"/>
            <a:ext cx="9252520" cy="693939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-142875" y="214313"/>
            <a:ext cx="4858891" cy="714375"/>
          </a:xfrm>
          <a:prstGeom prst="roundRect">
            <a:avLst/>
          </a:prstGeom>
          <a:solidFill>
            <a:srgbClr val="007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dirty="0" smtClean="0">
                <a:solidFill>
                  <a:srgbClr val="FFFFFF"/>
                </a:solidFill>
                <a:latin typeface="Open Sans" pitchFamily="34" charset="0"/>
                <a:cs typeface="Open Sans" pitchFamily="34" charset="0"/>
              </a:rPr>
              <a:t>ул. СУДОРЕМОНТНАЯ 7</a:t>
            </a:r>
            <a:endParaRPr lang="ru-RU" sz="2800" dirty="0">
              <a:solidFill>
                <a:srgbClr val="FFFFFF"/>
              </a:solidFill>
              <a:latin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Другая 12">
      <a:dk1>
        <a:sysClr val="windowText" lastClr="000000"/>
      </a:dk1>
      <a:lt1>
        <a:srgbClr val="B2E389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15914</TotalTime>
  <Words>474</Words>
  <Application>Microsoft Office PowerPoint</Application>
  <PresentationFormat>Экран (4:3)</PresentationFormat>
  <Paragraphs>116</Paragraphs>
  <Slides>18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Яркая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Юлечка</dc:creator>
  <cp:lastModifiedBy>CMIRiT</cp:lastModifiedBy>
  <cp:revision>1538</cp:revision>
  <dcterms:created xsi:type="dcterms:W3CDTF">2014-03-12T06:48:11Z</dcterms:created>
  <dcterms:modified xsi:type="dcterms:W3CDTF">2015-04-03T06:29:03Z</dcterms:modified>
</cp:coreProperties>
</file>