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75" r:id="rId4"/>
    <p:sldId id="273" r:id="rId5"/>
    <p:sldId id="276" r:id="rId6"/>
    <p:sldId id="277" r:id="rId7"/>
    <p:sldId id="278" r:id="rId8"/>
    <p:sldId id="280" r:id="rId9"/>
    <p:sldId id="279" r:id="rId10"/>
    <p:sldId id="272" r:id="rId11"/>
    <p:sldId id="282" r:id="rId12"/>
    <p:sldId id="281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24121-1DD9-43B6-B771-7D80D0646928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33CA763D-3457-4531-9A8F-09B5570F2748}">
      <dgm:prSet phldrT="[Текст]" custT="1"/>
      <dgm:spPr>
        <a:ln w="9525">
          <a:solidFill>
            <a:srgbClr val="C00000"/>
          </a:solidFill>
        </a:ln>
      </dgm:spPr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Заседания отраслевых групп Координационного совета под председательством заместителя мэра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A5297-B640-4940-B5F7-0FD2366E81D7}" type="parTrans" cxnId="{9A2DB2DB-549D-449B-A4DE-BC0E097266F9}">
      <dgm:prSet/>
      <dgm:spPr/>
      <dgm:t>
        <a:bodyPr/>
        <a:lstStyle/>
        <a:p>
          <a:endParaRPr lang="ru-RU" sz="1200"/>
        </a:p>
      </dgm:t>
    </dgm:pt>
    <dgm:pt modelId="{66EB2EA4-B6B1-4D9F-9279-6FF6FD676646}" type="sibTrans" cxnId="{9A2DB2DB-549D-449B-A4DE-BC0E097266F9}">
      <dgm:prSet/>
      <dgm:spPr/>
      <dgm:t>
        <a:bodyPr/>
        <a:lstStyle/>
        <a:p>
          <a:endParaRPr lang="ru-RU" sz="1200"/>
        </a:p>
      </dgm:t>
    </dgm:pt>
    <dgm:pt modelId="{786E34F3-58BD-4DC0-82D8-347DE628EB60}">
      <dgm:prSet phldrT="[Текст]" custT="1"/>
      <dgm:spPr>
        <a:ln w="9525">
          <a:solidFill>
            <a:srgbClr val="C00000"/>
          </a:solidFill>
        </a:ln>
      </dgm:spPr>
      <dgm:t>
        <a:bodyPr/>
        <a:lstStyle/>
        <a:p>
          <a:r>
            <a:rPr lang="ru-RU" sz="1200" b="1" smtClean="0">
              <a:latin typeface="Arial" panose="020B0604020202020204" pitchFamily="34" charset="0"/>
              <a:cs typeface="Arial" panose="020B0604020202020204" pitchFamily="34" charset="0"/>
            </a:rPr>
            <a:t>Заседания Координационного совета под председательством мэра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E7895-2B47-4EBA-8B81-7444CB2D6243}" type="parTrans" cxnId="{1CA79BC5-F485-4A5D-B820-9034ED67E7AE}">
      <dgm:prSet/>
      <dgm:spPr/>
      <dgm:t>
        <a:bodyPr/>
        <a:lstStyle/>
        <a:p>
          <a:endParaRPr lang="ru-RU" sz="1200"/>
        </a:p>
      </dgm:t>
    </dgm:pt>
    <dgm:pt modelId="{2EF80BCD-8DBF-402C-860A-6706CBB8C354}" type="sibTrans" cxnId="{1CA79BC5-F485-4A5D-B820-9034ED67E7AE}">
      <dgm:prSet/>
      <dgm:spPr/>
      <dgm:t>
        <a:bodyPr/>
        <a:lstStyle/>
        <a:p>
          <a:endParaRPr lang="ru-RU" sz="1200"/>
        </a:p>
      </dgm:t>
    </dgm:pt>
    <dgm:pt modelId="{55C7F2A9-14DB-4003-9B99-FA082FB53AF8}">
      <dgm:prSet phldrT="[Текст]" custT="1"/>
      <dgm:spPr>
        <a:ln w="9525">
          <a:solidFill>
            <a:srgbClr val="C00000"/>
          </a:solidFill>
        </a:ln>
      </dgm:spPr>
      <dgm:t>
        <a:bodyPr/>
        <a:lstStyle/>
        <a:p>
          <a:r>
            <a:rPr lang="ru-RU" sz="1200" b="1" smtClean="0">
              <a:latin typeface="Arial" panose="020B0604020202020204" pitchFamily="34" charset="0"/>
              <a:cs typeface="Arial" panose="020B0604020202020204" pitchFamily="34" charset="0"/>
            </a:rPr>
            <a:t>Исполнение решения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65BD4-561B-4F7B-B0AA-4C91840C5F4D}" type="parTrans" cxnId="{B1E49622-57CB-4702-BC1C-E74CC75E803A}">
      <dgm:prSet/>
      <dgm:spPr/>
      <dgm:t>
        <a:bodyPr/>
        <a:lstStyle/>
        <a:p>
          <a:endParaRPr lang="ru-RU" sz="1200"/>
        </a:p>
      </dgm:t>
    </dgm:pt>
    <dgm:pt modelId="{915D7E16-AF70-49C4-84B1-A4D22A521DD8}" type="sibTrans" cxnId="{B1E49622-57CB-4702-BC1C-E74CC75E803A}">
      <dgm:prSet/>
      <dgm:spPr/>
      <dgm:t>
        <a:bodyPr/>
        <a:lstStyle/>
        <a:p>
          <a:endParaRPr lang="ru-RU" sz="1200"/>
        </a:p>
      </dgm:t>
    </dgm:pt>
    <dgm:pt modelId="{B8DAEFA3-4A41-4072-9DA4-1528FAE55AB2}" type="pres">
      <dgm:prSet presAssocID="{E8824121-1DD9-43B6-B771-7D80D0646928}" presName="CompostProcess" presStyleCnt="0">
        <dgm:presLayoutVars>
          <dgm:dir/>
          <dgm:resizeHandles val="exact"/>
        </dgm:presLayoutVars>
      </dgm:prSet>
      <dgm:spPr/>
    </dgm:pt>
    <dgm:pt modelId="{560E9EBF-8D82-4906-9AD7-2F9E20AA81F1}" type="pres">
      <dgm:prSet presAssocID="{E8824121-1DD9-43B6-B771-7D80D0646928}" presName="arrow" presStyleLbl="bgShp" presStyleIdx="0" presStyleCnt="1" custLinFactNeighborX="1111" custLinFactNeighborY="0"/>
      <dgm:spPr>
        <a:solidFill>
          <a:schemeClr val="bg1">
            <a:lumMod val="85000"/>
          </a:schemeClr>
        </a:solidFill>
      </dgm:spPr>
    </dgm:pt>
    <dgm:pt modelId="{244E53C3-196C-4FEE-988C-EA1345F199CF}" type="pres">
      <dgm:prSet presAssocID="{E8824121-1DD9-43B6-B771-7D80D0646928}" presName="linearProcess" presStyleCnt="0"/>
      <dgm:spPr/>
    </dgm:pt>
    <dgm:pt modelId="{F9E07B90-B9FE-49FE-BA40-ABC6EFA26BCB}" type="pres">
      <dgm:prSet presAssocID="{33CA763D-3457-4531-9A8F-09B5570F27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D8FB2-3C2F-45AF-BD91-6AEFF1866CD8}" type="pres">
      <dgm:prSet presAssocID="{66EB2EA4-B6B1-4D9F-9279-6FF6FD676646}" presName="sibTrans" presStyleCnt="0"/>
      <dgm:spPr/>
    </dgm:pt>
    <dgm:pt modelId="{C46F949B-74F8-4485-88A6-C303507E96EC}" type="pres">
      <dgm:prSet presAssocID="{786E34F3-58BD-4DC0-82D8-347DE628EB6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C1814-1072-4F1C-BD0A-C815787345A4}" type="pres">
      <dgm:prSet presAssocID="{2EF80BCD-8DBF-402C-860A-6706CBB8C354}" presName="sibTrans" presStyleCnt="0"/>
      <dgm:spPr/>
    </dgm:pt>
    <dgm:pt modelId="{9AC8EF71-EB29-4F1C-BF05-F1BBF634DB46}" type="pres">
      <dgm:prSet presAssocID="{55C7F2A9-14DB-4003-9B99-FA082FB53AF8}" presName="textNode" presStyleLbl="node1" presStyleIdx="2" presStyleCnt="3" custScaleX="56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6C4D2-3187-4C4C-99EB-32E840F7DFFA}" type="presOf" srcId="{786E34F3-58BD-4DC0-82D8-347DE628EB60}" destId="{C46F949B-74F8-4485-88A6-C303507E96EC}" srcOrd="0" destOrd="0" presId="urn:microsoft.com/office/officeart/2005/8/layout/hProcess9"/>
    <dgm:cxn modelId="{34F5FC4A-EB0E-45B7-A218-5F834F0C829C}" type="presOf" srcId="{55C7F2A9-14DB-4003-9B99-FA082FB53AF8}" destId="{9AC8EF71-EB29-4F1C-BF05-F1BBF634DB46}" srcOrd="0" destOrd="0" presId="urn:microsoft.com/office/officeart/2005/8/layout/hProcess9"/>
    <dgm:cxn modelId="{1CA79BC5-F485-4A5D-B820-9034ED67E7AE}" srcId="{E8824121-1DD9-43B6-B771-7D80D0646928}" destId="{786E34F3-58BD-4DC0-82D8-347DE628EB60}" srcOrd="1" destOrd="0" parTransId="{0D7E7895-2B47-4EBA-8B81-7444CB2D6243}" sibTransId="{2EF80BCD-8DBF-402C-860A-6706CBB8C354}"/>
    <dgm:cxn modelId="{0B75C20B-95E9-4C98-87DB-1DA0AAC7617F}" type="presOf" srcId="{E8824121-1DD9-43B6-B771-7D80D0646928}" destId="{B8DAEFA3-4A41-4072-9DA4-1528FAE55AB2}" srcOrd="0" destOrd="0" presId="urn:microsoft.com/office/officeart/2005/8/layout/hProcess9"/>
    <dgm:cxn modelId="{B7D8B4F3-40CD-44D7-B2E0-9613B36B75C2}" type="presOf" srcId="{33CA763D-3457-4531-9A8F-09B5570F2748}" destId="{F9E07B90-B9FE-49FE-BA40-ABC6EFA26BCB}" srcOrd="0" destOrd="0" presId="urn:microsoft.com/office/officeart/2005/8/layout/hProcess9"/>
    <dgm:cxn modelId="{9A2DB2DB-549D-449B-A4DE-BC0E097266F9}" srcId="{E8824121-1DD9-43B6-B771-7D80D0646928}" destId="{33CA763D-3457-4531-9A8F-09B5570F2748}" srcOrd="0" destOrd="0" parTransId="{0FCA5297-B640-4940-B5F7-0FD2366E81D7}" sibTransId="{66EB2EA4-B6B1-4D9F-9279-6FF6FD676646}"/>
    <dgm:cxn modelId="{B1E49622-57CB-4702-BC1C-E74CC75E803A}" srcId="{E8824121-1DD9-43B6-B771-7D80D0646928}" destId="{55C7F2A9-14DB-4003-9B99-FA082FB53AF8}" srcOrd="2" destOrd="0" parTransId="{FD265BD4-561B-4F7B-B0AA-4C91840C5F4D}" sibTransId="{915D7E16-AF70-49C4-84B1-A4D22A521DD8}"/>
    <dgm:cxn modelId="{C734D3C6-A8D3-45E3-A985-51BD81C4CB03}" type="presParOf" srcId="{B8DAEFA3-4A41-4072-9DA4-1528FAE55AB2}" destId="{560E9EBF-8D82-4906-9AD7-2F9E20AA81F1}" srcOrd="0" destOrd="0" presId="urn:microsoft.com/office/officeart/2005/8/layout/hProcess9"/>
    <dgm:cxn modelId="{C8951763-2A08-422A-9B11-968DB42725FA}" type="presParOf" srcId="{B8DAEFA3-4A41-4072-9DA4-1528FAE55AB2}" destId="{244E53C3-196C-4FEE-988C-EA1345F199CF}" srcOrd="1" destOrd="0" presId="urn:microsoft.com/office/officeart/2005/8/layout/hProcess9"/>
    <dgm:cxn modelId="{124FB881-3E21-4B6E-B393-F99E9AABB8B5}" type="presParOf" srcId="{244E53C3-196C-4FEE-988C-EA1345F199CF}" destId="{F9E07B90-B9FE-49FE-BA40-ABC6EFA26BCB}" srcOrd="0" destOrd="0" presId="urn:microsoft.com/office/officeart/2005/8/layout/hProcess9"/>
    <dgm:cxn modelId="{E0EB2C44-092A-408F-AEB2-74EFDDDC0DDA}" type="presParOf" srcId="{244E53C3-196C-4FEE-988C-EA1345F199CF}" destId="{E89D8FB2-3C2F-45AF-BD91-6AEFF1866CD8}" srcOrd="1" destOrd="0" presId="urn:microsoft.com/office/officeart/2005/8/layout/hProcess9"/>
    <dgm:cxn modelId="{6F02F3CE-606D-4998-857F-5FF634756A30}" type="presParOf" srcId="{244E53C3-196C-4FEE-988C-EA1345F199CF}" destId="{C46F949B-74F8-4485-88A6-C303507E96EC}" srcOrd="2" destOrd="0" presId="urn:microsoft.com/office/officeart/2005/8/layout/hProcess9"/>
    <dgm:cxn modelId="{30A0B1E5-96A2-45A5-B752-DDCDDBFCE895}" type="presParOf" srcId="{244E53C3-196C-4FEE-988C-EA1345F199CF}" destId="{BB6C1814-1072-4F1C-BD0A-C815787345A4}" srcOrd="3" destOrd="0" presId="urn:microsoft.com/office/officeart/2005/8/layout/hProcess9"/>
    <dgm:cxn modelId="{F8B812EB-F914-4048-A152-5A797506E674}" type="presParOf" srcId="{244E53C3-196C-4FEE-988C-EA1345F199CF}" destId="{9AC8EF71-EB29-4F1C-BF05-F1BBF634DB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FB896-6074-4512-8B28-505ADE9F69FE}" type="doc">
      <dgm:prSet loTypeId="urn:microsoft.com/office/officeart/2005/8/layout/default#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7A86850-C834-4956-939A-195E227B16D2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Торговля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AD9A5-D74D-43CA-A78F-C9489C35733E}" type="parTrans" cxnId="{79C7390A-0BB4-4C5C-9D2D-A9329CB68FA3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BE7A4-375C-464B-9DDD-442A548D3FE3}" type="sibTrans" cxnId="{79C7390A-0BB4-4C5C-9D2D-A9329CB68FA3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6EAAA-89DE-4705-9F48-D8D9304E184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Пищевое производство и общественное питание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E8518-E775-4B60-B11E-404ACDD3D6F6}" type="parTrans" cxnId="{EF4E48AD-971E-44A9-9334-05ABA4D5E2E7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6E051-88B6-465E-B329-BED825B9E8A2}" type="sibTrans" cxnId="{EF4E48AD-971E-44A9-9334-05ABA4D5E2E7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F62552-C3D6-4D7A-A22A-B2373AC8ECC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Туризм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40211-A089-4556-9AC7-2425DA6D4C11}" type="parTrans" cxnId="{7AE1BD33-83C1-4B4D-A838-84BA6049C03A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A3A15-8505-4879-BA12-C39C80CB7322}" type="sibTrans" cxnId="{7AE1BD33-83C1-4B4D-A838-84BA6049C03A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EE55B-3A4C-4A0E-AFAB-923CF8800E6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sz="12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Строительство</a:t>
          </a:r>
          <a:endParaRPr lang="ru-RU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0605F-1C5B-4763-AA2E-2D9253962C1A}" type="parTrans" cxnId="{E415B3A4-3357-4F7D-B001-1B409D34924A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186BB-09DC-4B8D-803E-1DDACB4BB651}" type="sibTrans" cxnId="{E415B3A4-3357-4F7D-B001-1B409D34924A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31492-6FE2-4B35-B1B9-0DCF768C0EB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ru-RU" sz="12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Производство</a:t>
          </a:r>
          <a:endParaRPr lang="ru-RU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2DA27-97AB-4941-8878-7EDCEF255BD7}" type="parTrans" cxnId="{8D6D69C1-21FF-4090-BE81-D4E133B039ED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4AC89-6FD5-42DD-9C61-0FE2FADF1543}" type="sibTrans" cxnId="{8D6D69C1-21FF-4090-BE81-D4E133B039ED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3BF3B-86F6-4D31-B1A1-D3934B583C77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Деревообработка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8F7A3-F307-46FC-9C06-F116597EBCB0}" type="parTrans" cxnId="{52BD6B42-F697-4D4C-A102-65AA999FEAE6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A27A1-64AA-4CBF-B90D-3E05241A9CC8}" type="sibTrans" cxnId="{52BD6B42-F697-4D4C-A102-65AA999FEAE6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965BB-CB39-4F19-9ED1-7A53661387E5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ru-RU" sz="12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Образование</a:t>
          </a:r>
          <a:endParaRPr lang="ru-RU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A3B78-CF04-4550-A4D6-E3CCEBF5728E}" type="parTrans" cxnId="{1BEAA8EF-DF7B-4A52-863C-9FC9AF8D1654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0CCA4-0AFF-40B4-A265-AACE431EC989}" type="sibTrans" cxnId="{1BEAA8EF-DF7B-4A52-863C-9FC9AF8D1654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9BF27-7CCD-4E7B-8234-0296522A2AB5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Здравоохранение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A25CA-8FC8-4A9B-B5A5-0955FE5BF4C6}" type="parTrans" cxnId="{CEB887FB-31A7-427F-8B0D-40EF6AC41A7E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BCC41-1E48-4045-9856-BD06AF316146}" type="sibTrans" cxnId="{CEB887FB-31A7-427F-8B0D-40EF6AC41A7E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19C04-2180-49EA-BAAA-DC2DDF0972E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Реклама 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B88AF1-7F39-4532-8F95-9D0C1CA6D4BC}" type="parTrans" cxnId="{EBD92478-C4E9-4ABB-AF96-847C51605CF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EDF06-FFCD-4289-A835-FBF3C868B133}" type="sibTrans" cxnId="{EBD92478-C4E9-4ABB-AF96-847C51605CF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2F2EF-FAFD-40EC-8478-B0B2E60452F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2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ЖКХ</a:t>
          </a:r>
          <a:endParaRPr lang="ru-RU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5B86D-6AB3-4333-8346-AC0E0BACC694}" type="parTrans" cxnId="{FA1F51D2-ABC6-49B7-B0F5-633E2C40CF22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FB6C1-F85D-4925-A3D1-F80BAADC45A5}" type="sibTrans" cxnId="{FA1F51D2-ABC6-49B7-B0F5-633E2C40CF22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633CA-37E0-4A12-AE80-827E16B3BF1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Информационные технологии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25285-0269-4B8A-A95C-4CE160AEDFD8}" type="parTrans" cxnId="{4330D565-4779-48B4-958B-BACDF38126C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CFCE6-EE5C-43F5-9940-F704DDD87CD3}" type="sibTrans" cxnId="{4330D565-4779-48B4-958B-BACDF38126C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B4623F-117C-49DC-9E45-6322AB71000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Бытовые услуги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5C37C-4A41-43A8-B622-5D5A48392EDE}" type="parTrans" cxnId="{9046ACA7-3C92-400A-8016-97D9B55FC030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84B523-EF36-415F-BB8F-A686BB505613}" type="sibTrans" cxnId="{9046ACA7-3C92-400A-8016-97D9B55FC030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D1240-1C64-42D0-8526-7FDC608CB8FF}" type="pres">
      <dgm:prSet presAssocID="{ED7FB896-6074-4512-8B28-505ADE9F69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73299-74D4-4FCE-9FB8-7E7B754513B0}" type="pres">
      <dgm:prSet presAssocID="{97A86850-C834-4956-939A-195E227B16D2}" presName="node" presStyleLbl="node1" presStyleIdx="0" presStyleCnt="12" custScaleY="69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23CC4-333E-4B79-B90C-67B671F9B45E}" type="pres">
      <dgm:prSet presAssocID="{A70BE7A4-375C-464B-9DDD-442A548D3FE3}" presName="sibTrans" presStyleCnt="0"/>
      <dgm:spPr/>
      <dgm:t>
        <a:bodyPr/>
        <a:lstStyle/>
        <a:p>
          <a:endParaRPr lang="ru-RU"/>
        </a:p>
      </dgm:t>
    </dgm:pt>
    <dgm:pt modelId="{056D2196-E6C5-484E-A84F-91268542879F}" type="pres">
      <dgm:prSet presAssocID="{2456EAAA-89DE-4705-9F48-D8D9304E184E}" presName="node" presStyleLbl="node1" presStyleIdx="1" presStyleCnt="12" custScaleY="69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68EDB-530E-41AE-BB36-E9E9BADF7451}" type="pres">
      <dgm:prSet presAssocID="{D7A6E051-88B6-465E-B329-BED825B9E8A2}" presName="sibTrans" presStyleCnt="0"/>
      <dgm:spPr/>
      <dgm:t>
        <a:bodyPr/>
        <a:lstStyle/>
        <a:p>
          <a:endParaRPr lang="ru-RU"/>
        </a:p>
      </dgm:t>
    </dgm:pt>
    <dgm:pt modelId="{FD27D81E-2B67-447E-BC66-BC01CEFF4046}" type="pres">
      <dgm:prSet presAssocID="{E4F62552-C3D6-4D7A-A22A-B2373AC8ECCE}" presName="node" presStyleLbl="node1" presStyleIdx="2" presStyleCnt="12" custScaleY="69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4F9C8-41CF-4043-8D28-45CF9DDDF6F5}" type="pres">
      <dgm:prSet presAssocID="{7BBA3A15-8505-4879-BA12-C39C80CB7322}" presName="sibTrans" presStyleCnt="0"/>
      <dgm:spPr/>
      <dgm:t>
        <a:bodyPr/>
        <a:lstStyle/>
        <a:p>
          <a:endParaRPr lang="ru-RU"/>
        </a:p>
      </dgm:t>
    </dgm:pt>
    <dgm:pt modelId="{B8F97E0F-4562-48E1-B970-87ED58ADF125}" type="pres">
      <dgm:prSet presAssocID="{5B9EE55B-3A4C-4A0E-AFAB-923CF8800E66}" presName="node" presStyleLbl="node1" presStyleIdx="3" presStyleCnt="12" custScaleY="69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C57EC-8904-4AF4-A2D0-F9E5AFC551DE}" type="pres">
      <dgm:prSet presAssocID="{7A4186BB-09DC-4B8D-803E-1DDACB4BB651}" presName="sibTrans" presStyleCnt="0"/>
      <dgm:spPr/>
      <dgm:t>
        <a:bodyPr/>
        <a:lstStyle/>
        <a:p>
          <a:endParaRPr lang="ru-RU"/>
        </a:p>
      </dgm:t>
    </dgm:pt>
    <dgm:pt modelId="{835599D0-807C-44A6-B9F8-D7281C912811}" type="pres">
      <dgm:prSet presAssocID="{83F31492-6FE2-4B35-B1B9-0DCF768C0EBF}" presName="node" presStyleLbl="node1" presStyleIdx="4" presStyleCnt="12" custScaleY="6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C2ED8-2325-4D66-912B-0FAC6F974080}" type="pres">
      <dgm:prSet presAssocID="{E9C4AC89-6FD5-42DD-9C61-0FE2FADF1543}" presName="sibTrans" presStyleCnt="0"/>
      <dgm:spPr/>
      <dgm:t>
        <a:bodyPr/>
        <a:lstStyle/>
        <a:p>
          <a:endParaRPr lang="ru-RU"/>
        </a:p>
      </dgm:t>
    </dgm:pt>
    <dgm:pt modelId="{24EB1452-56BE-44D4-8DC5-58B656C85368}" type="pres">
      <dgm:prSet presAssocID="{6803BF3B-86F6-4D31-B1A1-D3934B583C77}" presName="node" presStyleLbl="node1" presStyleIdx="5" presStyleCnt="12" custScaleY="6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BAFBC-4254-40E7-BD07-BFF333CE6CB6}" type="pres">
      <dgm:prSet presAssocID="{F40A27A1-64AA-4CBF-B90D-3E05241A9CC8}" presName="sibTrans" presStyleCnt="0"/>
      <dgm:spPr/>
      <dgm:t>
        <a:bodyPr/>
        <a:lstStyle/>
        <a:p>
          <a:endParaRPr lang="ru-RU"/>
        </a:p>
      </dgm:t>
    </dgm:pt>
    <dgm:pt modelId="{91C32A9F-C5F0-4E04-9CAD-E3D90CAB2AFE}" type="pres">
      <dgm:prSet presAssocID="{534965BB-CB39-4F19-9ED1-7A53661387E5}" presName="node" presStyleLbl="node1" presStyleIdx="6" presStyleCnt="12" custScaleY="6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88116-7C05-406D-9DD1-288ACEB4F594}" type="pres">
      <dgm:prSet presAssocID="{6330CCA4-0AFF-40B4-A265-AACE431EC989}" presName="sibTrans" presStyleCnt="0"/>
      <dgm:spPr/>
      <dgm:t>
        <a:bodyPr/>
        <a:lstStyle/>
        <a:p>
          <a:endParaRPr lang="ru-RU"/>
        </a:p>
      </dgm:t>
    </dgm:pt>
    <dgm:pt modelId="{A0D16FE9-C5E7-4281-94A9-3439E6770706}" type="pres">
      <dgm:prSet presAssocID="{B7E9BF27-7CCD-4E7B-8234-0296522A2AB5}" presName="node" presStyleLbl="node1" presStyleIdx="7" presStyleCnt="12" custScaleY="6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CCBBA-8C01-4358-BA14-2ADDBFE03884}" type="pres">
      <dgm:prSet presAssocID="{822BCC41-1E48-4045-9856-BD06AF316146}" presName="sibTrans" presStyleCnt="0"/>
      <dgm:spPr/>
      <dgm:t>
        <a:bodyPr/>
        <a:lstStyle/>
        <a:p>
          <a:endParaRPr lang="ru-RU"/>
        </a:p>
      </dgm:t>
    </dgm:pt>
    <dgm:pt modelId="{0E7880E7-F2FF-4D21-B7CD-28080B89B895}" type="pres">
      <dgm:prSet presAssocID="{8FC19C04-2180-49EA-BAAA-DC2DDF0972EC}" presName="node" presStyleLbl="node1" presStyleIdx="8" presStyleCnt="12" custScaleY="60666" custLinFactNeighborX="-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761C1-C0CD-4EDA-8F4B-584F92316875}" type="pres">
      <dgm:prSet presAssocID="{9CBEDF06-FFCD-4289-A835-FBF3C868B133}" presName="sibTrans" presStyleCnt="0"/>
      <dgm:spPr/>
      <dgm:t>
        <a:bodyPr/>
        <a:lstStyle/>
        <a:p>
          <a:endParaRPr lang="ru-RU"/>
        </a:p>
      </dgm:t>
    </dgm:pt>
    <dgm:pt modelId="{9E5E0F63-D08A-446F-850A-0A09B2F370BB}" type="pres">
      <dgm:prSet presAssocID="{F3D2F2EF-FAFD-40EC-8478-B0B2E60452FE}" presName="node" presStyleLbl="node1" presStyleIdx="9" presStyleCnt="12" custScaleY="60666" custLinFactNeighborX="-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CB7DC-0A4A-4C71-A62B-EB4E2A25B898}" type="pres">
      <dgm:prSet presAssocID="{390FB6C1-F85D-4925-A3D1-F80BAADC45A5}" presName="sibTrans" presStyleCnt="0"/>
      <dgm:spPr/>
      <dgm:t>
        <a:bodyPr/>
        <a:lstStyle/>
        <a:p>
          <a:endParaRPr lang="ru-RU"/>
        </a:p>
      </dgm:t>
    </dgm:pt>
    <dgm:pt modelId="{0ECD93E2-D74B-42C0-9E0B-B23A79F504C2}" type="pres">
      <dgm:prSet presAssocID="{F9B633CA-37E0-4A12-AE80-827E16B3BF17}" presName="node" presStyleLbl="node1" presStyleIdx="10" presStyleCnt="12" custScaleY="60666" custLinFactNeighborX="-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3041A-EBFA-48E0-A7DC-EAAF1FE70EE5}" type="pres">
      <dgm:prSet presAssocID="{0EFCFCE6-EE5C-43F5-9940-F704DDD87CD3}" presName="sibTrans" presStyleCnt="0"/>
      <dgm:spPr/>
      <dgm:t>
        <a:bodyPr/>
        <a:lstStyle/>
        <a:p>
          <a:endParaRPr lang="ru-RU"/>
        </a:p>
      </dgm:t>
    </dgm:pt>
    <dgm:pt modelId="{0D88D2B7-8B64-4167-A34D-72D5C8A98D61}" type="pres">
      <dgm:prSet presAssocID="{A9B4623F-117C-49DC-9E45-6322AB71000C}" presName="node" presStyleLbl="node1" presStyleIdx="11" presStyleCnt="12" custScaleY="60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B54D9-D812-4BAB-B5B2-4C30034241D6}" type="presOf" srcId="{6803BF3B-86F6-4D31-B1A1-D3934B583C77}" destId="{24EB1452-56BE-44D4-8DC5-58B656C85368}" srcOrd="0" destOrd="0" presId="urn:microsoft.com/office/officeart/2005/8/layout/default#2"/>
    <dgm:cxn modelId="{1BEAA8EF-DF7B-4A52-863C-9FC9AF8D1654}" srcId="{ED7FB896-6074-4512-8B28-505ADE9F69FE}" destId="{534965BB-CB39-4F19-9ED1-7A53661387E5}" srcOrd="6" destOrd="0" parTransId="{350A3B78-CF04-4550-A4D6-E3CCEBF5728E}" sibTransId="{6330CCA4-0AFF-40B4-A265-AACE431EC989}"/>
    <dgm:cxn modelId="{8D6D69C1-21FF-4090-BE81-D4E133B039ED}" srcId="{ED7FB896-6074-4512-8B28-505ADE9F69FE}" destId="{83F31492-6FE2-4B35-B1B9-0DCF768C0EBF}" srcOrd="4" destOrd="0" parTransId="{A142DA27-97AB-4941-8878-7EDCEF255BD7}" sibTransId="{E9C4AC89-6FD5-42DD-9C61-0FE2FADF1543}"/>
    <dgm:cxn modelId="{9046ACA7-3C92-400A-8016-97D9B55FC030}" srcId="{ED7FB896-6074-4512-8B28-505ADE9F69FE}" destId="{A9B4623F-117C-49DC-9E45-6322AB71000C}" srcOrd="11" destOrd="0" parTransId="{EB25C37C-4A41-43A8-B622-5D5A48392EDE}" sibTransId="{2184B523-EF36-415F-BB8F-A686BB505613}"/>
    <dgm:cxn modelId="{DAA18416-11F6-4CB1-A4A6-B03DE2BA86C5}" type="presOf" srcId="{2456EAAA-89DE-4705-9F48-D8D9304E184E}" destId="{056D2196-E6C5-484E-A84F-91268542879F}" srcOrd="0" destOrd="0" presId="urn:microsoft.com/office/officeart/2005/8/layout/default#2"/>
    <dgm:cxn modelId="{589BF17C-4722-4832-BAB6-95DCC565B231}" type="presOf" srcId="{A9B4623F-117C-49DC-9E45-6322AB71000C}" destId="{0D88D2B7-8B64-4167-A34D-72D5C8A98D61}" srcOrd="0" destOrd="0" presId="urn:microsoft.com/office/officeart/2005/8/layout/default#2"/>
    <dgm:cxn modelId="{4330D565-4779-48B4-958B-BACDF38126C8}" srcId="{ED7FB896-6074-4512-8B28-505ADE9F69FE}" destId="{F9B633CA-37E0-4A12-AE80-827E16B3BF17}" srcOrd="10" destOrd="0" parTransId="{A3525285-0269-4B8A-A95C-4CE160AEDFD8}" sibTransId="{0EFCFCE6-EE5C-43F5-9940-F704DDD87CD3}"/>
    <dgm:cxn modelId="{0F93C6C7-7939-4C45-B9FB-EC035DFF00E4}" type="presOf" srcId="{F9B633CA-37E0-4A12-AE80-827E16B3BF17}" destId="{0ECD93E2-D74B-42C0-9E0B-B23A79F504C2}" srcOrd="0" destOrd="0" presId="urn:microsoft.com/office/officeart/2005/8/layout/default#2"/>
    <dgm:cxn modelId="{9644F82D-FC94-4049-80A7-7C9AF1165236}" type="presOf" srcId="{E4F62552-C3D6-4D7A-A22A-B2373AC8ECCE}" destId="{FD27D81E-2B67-447E-BC66-BC01CEFF4046}" srcOrd="0" destOrd="0" presId="urn:microsoft.com/office/officeart/2005/8/layout/default#2"/>
    <dgm:cxn modelId="{E813B0A5-8B0E-415F-8E4B-3DB58ADCDF7E}" type="presOf" srcId="{ED7FB896-6074-4512-8B28-505ADE9F69FE}" destId="{EFAD1240-1C64-42D0-8526-7FDC608CB8FF}" srcOrd="0" destOrd="0" presId="urn:microsoft.com/office/officeart/2005/8/layout/default#2"/>
    <dgm:cxn modelId="{CD3877AB-2391-42FE-818B-3EEA2231B2EC}" type="presOf" srcId="{F3D2F2EF-FAFD-40EC-8478-B0B2E60452FE}" destId="{9E5E0F63-D08A-446F-850A-0A09B2F370BB}" srcOrd="0" destOrd="0" presId="urn:microsoft.com/office/officeart/2005/8/layout/default#2"/>
    <dgm:cxn modelId="{11692B8A-B191-4865-8946-7385F85B92E1}" type="presOf" srcId="{8FC19C04-2180-49EA-BAAA-DC2DDF0972EC}" destId="{0E7880E7-F2FF-4D21-B7CD-28080B89B895}" srcOrd="0" destOrd="0" presId="urn:microsoft.com/office/officeart/2005/8/layout/default#2"/>
    <dgm:cxn modelId="{3117E576-3945-4E0B-9D90-35F35EB725C0}" type="presOf" srcId="{5B9EE55B-3A4C-4A0E-AFAB-923CF8800E66}" destId="{B8F97E0F-4562-48E1-B970-87ED58ADF125}" srcOrd="0" destOrd="0" presId="urn:microsoft.com/office/officeart/2005/8/layout/default#2"/>
    <dgm:cxn modelId="{7AE1BD33-83C1-4B4D-A838-84BA6049C03A}" srcId="{ED7FB896-6074-4512-8B28-505ADE9F69FE}" destId="{E4F62552-C3D6-4D7A-A22A-B2373AC8ECCE}" srcOrd="2" destOrd="0" parTransId="{BB340211-A089-4556-9AC7-2425DA6D4C11}" sibTransId="{7BBA3A15-8505-4879-BA12-C39C80CB7322}"/>
    <dgm:cxn modelId="{CEB887FB-31A7-427F-8B0D-40EF6AC41A7E}" srcId="{ED7FB896-6074-4512-8B28-505ADE9F69FE}" destId="{B7E9BF27-7CCD-4E7B-8234-0296522A2AB5}" srcOrd="7" destOrd="0" parTransId="{340A25CA-8FC8-4A9B-B5A5-0955FE5BF4C6}" sibTransId="{822BCC41-1E48-4045-9856-BD06AF316146}"/>
    <dgm:cxn modelId="{3D0D92B7-1EF9-46B2-A0A4-FC3A2B795E1D}" type="presOf" srcId="{97A86850-C834-4956-939A-195E227B16D2}" destId="{56973299-74D4-4FCE-9FB8-7E7B754513B0}" srcOrd="0" destOrd="0" presId="urn:microsoft.com/office/officeart/2005/8/layout/default#2"/>
    <dgm:cxn modelId="{BE91CB11-F9AE-4500-81B5-F3BF93CFCE4E}" type="presOf" srcId="{B7E9BF27-7CCD-4E7B-8234-0296522A2AB5}" destId="{A0D16FE9-C5E7-4281-94A9-3439E6770706}" srcOrd="0" destOrd="0" presId="urn:microsoft.com/office/officeart/2005/8/layout/default#2"/>
    <dgm:cxn modelId="{8F4EAFAC-BD4B-4114-89B1-F7E46192CB1A}" type="presOf" srcId="{534965BB-CB39-4F19-9ED1-7A53661387E5}" destId="{91C32A9F-C5F0-4E04-9CAD-E3D90CAB2AFE}" srcOrd="0" destOrd="0" presId="urn:microsoft.com/office/officeart/2005/8/layout/default#2"/>
    <dgm:cxn modelId="{FA1F51D2-ABC6-49B7-B0F5-633E2C40CF22}" srcId="{ED7FB896-6074-4512-8B28-505ADE9F69FE}" destId="{F3D2F2EF-FAFD-40EC-8478-B0B2E60452FE}" srcOrd="9" destOrd="0" parTransId="{0B75B86D-6AB3-4333-8346-AC0E0BACC694}" sibTransId="{390FB6C1-F85D-4925-A3D1-F80BAADC45A5}"/>
    <dgm:cxn modelId="{EF4E48AD-971E-44A9-9334-05ABA4D5E2E7}" srcId="{ED7FB896-6074-4512-8B28-505ADE9F69FE}" destId="{2456EAAA-89DE-4705-9F48-D8D9304E184E}" srcOrd="1" destOrd="0" parTransId="{ED3E8518-E775-4B60-B11E-404ACDD3D6F6}" sibTransId="{D7A6E051-88B6-465E-B329-BED825B9E8A2}"/>
    <dgm:cxn modelId="{EBD92478-C4E9-4ABB-AF96-847C51605CF1}" srcId="{ED7FB896-6074-4512-8B28-505ADE9F69FE}" destId="{8FC19C04-2180-49EA-BAAA-DC2DDF0972EC}" srcOrd="8" destOrd="0" parTransId="{24B88AF1-7F39-4532-8F95-9D0C1CA6D4BC}" sibTransId="{9CBEDF06-FFCD-4289-A835-FBF3C868B133}"/>
    <dgm:cxn modelId="{52BD6B42-F697-4D4C-A102-65AA999FEAE6}" srcId="{ED7FB896-6074-4512-8B28-505ADE9F69FE}" destId="{6803BF3B-86F6-4D31-B1A1-D3934B583C77}" srcOrd="5" destOrd="0" parTransId="{EB18F7A3-F307-46FC-9C06-F116597EBCB0}" sibTransId="{F40A27A1-64AA-4CBF-B90D-3E05241A9CC8}"/>
    <dgm:cxn modelId="{7AAC18ED-2ACA-4EBC-B173-42C1167F0A04}" type="presOf" srcId="{83F31492-6FE2-4B35-B1B9-0DCF768C0EBF}" destId="{835599D0-807C-44A6-B9F8-D7281C912811}" srcOrd="0" destOrd="0" presId="urn:microsoft.com/office/officeart/2005/8/layout/default#2"/>
    <dgm:cxn modelId="{E415B3A4-3357-4F7D-B001-1B409D34924A}" srcId="{ED7FB896-6074-4512-8B28-505ADE9F69FE}" destId="{5B9EE55B-3A4C-4A0E-AFAB-923CF8800E66}" srcOrd="3" destOrd="0" parTransId="{AD90605F-1C5B-4763-AA2E-2D9253962C1A}" sibTransId="{7A4186BB-09DC-4B8D-803E-1DDACB4BB651}"/>
    <dgm:cxn modelId="{79C7390A-0BB4-4C5C-9D2D-A9329CB68FA3}" srcId="{ED7FB896-6074-4512-8B28-505ADE9F69FE}" destId="{97A86850-C834-4956-939A-195E227B16D2}" srcOrd="0" destOrd="0" parTransId="{122AD9A5-D74D-43CA-A78F-C9489C35733E}" sibTransId="{A70BE7A4-375C-464B-9DDD-442A548D3FE3}"/>
    <dgm:cxn modelId="{CD11046B-6786-4029-8580-16921E7D0B82}" type="presParOf" srcId="{EFAD1240-1C64-42D0-8526-7FDC608CB8FF}" destId="{56973299-74D4-4FCE-9FB8-7E7B754513B0}" srcOrd="0" destOrd="0" presId="urn:microsoft.com/office/officeart/2005/8/layout/default#2"/>
    <dgm:cxn modelId="{A7E6DE34-94D0-4EED-91DE-64100B5758EA}" type="presParOf" srcId="{EFAD1240-1C64-42D0-8526-7FDC608CB8FF}" destId="{6D023CC4-333E-4B79-B90C-67B671F9B45E}" srcOrd="1" destOrd="0" presId="urn:microsoft.com/office/officeart/2005/8/layout/default#2"/>
    <dgm:cxn modelId="{EF7D8087-5166-46CD-92F2-F4D8D0090947}" type="presParOf" srcId="{EFAD1240-1C64-42D0-8526-7FDC608CB8FF}" destId="{056D2196-E6C5-484E-A84F-91268542879F}" srcOrd="2" destOrd="0" presId="urn:microsoft.com/office/officeart/2005/8/layout/default#2"/>
    <dgm:cxn modelId="{E783FDC5-47F6-4112-9BF9-87551CDED294}" type="presParOf" srcId="{EFAD1240-1C64-42D0-8526-7FDC608CB8FF}" destId="{0FD68EDB-530E-41AE-BB36-E9E9BADF7451}" srcOrd="3" destOrd="0" presId="urn:microsoft.com/office/officeart/2005/8/layout/default#2"/>
    <dgm:cxn modelId="{69EBA6A6-AEEA-48A4-9474-312657DB3447}" type="presParOf" srcId="{EFAD1240-1C64-42D0-8526-7FDC608CB8FF}" destId="{FD27D81E-2B67-447E-BC66-BC01CEFF4046}" srcOrd="4" destOrd="0" presId="urn:microsoft.com/office/officeart/2005/8/layout/default#2"/>
    <dgm:cxn modelId="{1CE0D85A-30F4-4B90-A505-0A8DE53EE224}" type="presParOf" srcId="{EFAD1240-1C64-42D0-8526-7FDC608CB8FF}" destId="{8204F9C8-41CF-4043-8D28-45CF9DDDF6F5}" srcOrd="5" destOrd="0" presId="urn:microsoft.com/office/officeart/2005/8/layout/default#2"/>
    <dgm:cxn modelId="{B8FFCEA3-4ADA-407E-A8B7-227CCEA6ADE8}" type="presParOf" srcId="{EFAD1240-1C64-42D0-8526-7FDC608CB8FF}" destId="{B8F97E0F-4562-48E1-B970-87ED58ADF125}" srcOrd="6" destOrd="0" presId="urn:microsoft.com/office/officeart/2005/8/layout/default#2"/>
    <dgm:cxn modelId="{28B159B4-C4AE-4391-8303-A2B1482A95DC}" type="presParOf" srcId="{EFAD1240-1C64-42D0-8526-7FDC608CB8FF}" destId="{83EC57EC-8904-4AF4-A2D0-F9E5AFC551DE}" srcOrd="7" destOrd="0" presId="urn:microsoft.com/office/officeart/2005/8/layout/default#2"/>
    <dgm:cxn modelId="{8A281D0E-A0EA-43A3-83BC-7CF55B35BA47}" type="presParOf" srcId="{EFAD1240-1C64-42D0-8526-7FDC608CB8FF}" destId="{835599D0-807C-44A6-B9F8-D7281C912811}" srcOrd="8" destOrd="0" presId="urn:microsoft.com/office/officeart/2005/8/layout/default#2"/>
    <dgm:cxn modelId="{A7334E7B-8AD3-43AC-A826-CD595CDA77A6}" type="presParOf" srcId="{EFAD1240-1C64-42D0-8526-7FDC608CB8FF}" destId="{C09C2ED8-2325-4D66-912B-0FAC6F974080}" srcOrd="9" destOrd="0" presId="urn:microsoft.com/office/officeart/2005/8/layout/default#2"/>
    <dgm:cxn modelId="{4BFB593B-32FE-4185-9156-3D260D0FBD65}" type="presParOf" srcId="{EFAD1240-1C64-42D0-8526-7FDC608CB8FF}" destId="{24EB1452-56BE-44D4-8DC5-58B656C85368}" srcOrd="10" destOrd="0" presId="urn:microsoft.com/office/officeart/2005/8/layout/default#2"/>
    <dgm:cxn modelId="{BB2A7AD3-DC27-47AA-AD85-AB17ECF214EC}" type="presParOf" srcId="{EFAD1240-1C64-42D0-8526-7FDC608CB8FF}" destId="{B42BAFBC-4254-40E7-BD07-BFF333CE6CB6}" srcOrd="11" destOrd="0" presId="urn:microsoft.com/office/officeart/2005/8/layout/default#2"/>
    <dgm:cxn modelId="{7A471FDF-D994-43B2-B51A-68A5324C42B8}" type="presParOf" srcId="{EFAD1240-1C64-42D0-8526-7FDC608CB8FF}" destId="{91C32A9F-C5F0-4E04-9CAD-E3D90CAB2AFE}" srcOrd="12" destOrd="0" presId="urn:microsoft.com/office/officeart/2005/8/layout/default#2"/>
    <dgm:cxn modelId="{7DACF4C5-A448-4D7F-9938-2CB326DC9AC4}" type="presParOf" srcId="{EFAD1240-1C64-42D0-8526-7FDC608CB8FF}" destId="{43988116-7C05-406D-9DD1-288ACEB4F594}" srcOrd="13" destOrd="0" presId="urn:microsoft.com/office/officeart/2005/8/layout/default#2"/>
    <dgm:cxn modelId="{FCDBED3A-CDD8-4F31-9336-2EA57E2CAA71}" type="presParOf" srcId="{EFAD1240-1C64-42D0-8526-7FDC608CB8FF}" destId="{A0D16FE9-C5E7-4281-94A9-3439E6770706}" srcOrd="14" destOrd="0" presId="urn:microsoft.com/office/officeart/2005/8/layout/default#2"/>
    <dgm:cxn modelId="{F910A3A3-EB82-4603-B23C-5E8EF725E035}" type="presParOf" srcId="{EFAD1240-1C64-42D0-8526-7FDC608CB8FF}" destId="{59FCCBBA-8C01-4358-BA14-2ADDBFE03884}" srcOrd="15" destOrd="0" presId="urn:microsoft.com/office/officeart/2005/8/layout/default#2"/>
    <dgm:cxn modelId="{7FD5BC44-A930-49A8-A7B7-F568B8DB0B36}" type="presParOf" srcId="{EFAD1240-1C64-42D0-8526-7FDC608CB8FF}" destId="{0E7880E7-F2FF-4D21-B7CD-28080B89B895}" srcOrd="16" destOrd="0" presId="urn:microsoft.com/office/officeart/2005/8/layout/default#2"/>
    <dgm:cxn modelId="{7025D590-462D-465C-94B5-7AEA0C641755}" type="presParOf" srcId="{EFAD1240-1C64-42D0-8526-7FDC608CB8FF}" destId="{51A761C1-C0CD-4EDA-8F4B-584F92316875}" srcOrd="17" destOrd="0" presId="urn:microsoft.com/office/officeart/2005/8/layout/default#2"/>
    <dgm:cxn modelId="{F48A4B60-2F9C-4B62-A183-0EFD8F5D93A2}" type="presParOf" srcId="{EFAD1240-1C64-42D0-8526-7FDC608CB8FF}" destId="{9E5E0F63-D08A-446F-850A-0A09B2F370BB}" srcOrd="18" destOrd="0" presId="urn:microsoft.com/office/officeart/2005/8/layout/default#2"/>
    <dgm:cxn modelId="{1130C090-4951-4F7F-8289-B100C3550DC6}" type="presParOf" srcId="{EFAD1240-1C64-42D0-8526-7FDC608CB8FF}" destId="{370CB7DC-0A4A-4C71-A62B-EB4E2A25B898}" srcOrd="19" destOrd="0" presId="urn:microsoft.com/office/officeart/2005/8/layout/default#2"/>
    <dgm:cxn modelId="{F50A28C3-270B-4CA6-AD1B-7E2203CC3BDF}" type="presParOf" srcId="{EFAD1240-1C64-42D0-8526-7FDC608CB8FF}" destId="{0ECD93E2-D74B-42C0-9E0B-B23A79F504C2}" srcOrd="20" destOrd="0" presId="urn:microsoft.com/office/officeart/2005/8/layout/default#2"/>
    <dgm:cxn modelId="{05771013-A6F8-4177-A460-CC75AD99C414}" type="presParOf" srcId="{EFAD1240-1C64-42D0-8526-7FDC608CB8FF}" destId="{06A3041A-EBFA-48E0-A7DC-EAAF1FE70EE5}" srcOrd="21" destOrd="0" presId="urn:microsoft.com/office/officeart/2005/8/layout/default#2"/>
    <dgm:cxn modelId="{3F8B14C0-0D7C-4276-B94B-31C823DF5BF7}" type="presParOf" srcId="{EFAD1240-1C64-42D0-8526-7FDC608CB8FF}" destId="{0D88D2B7-8B64-4167-A34D-72D5C8A98D61}" srcOrd="22" destOrd="0" presId="urn:microsoft.com/office/officeart/2005/8/layout/default#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9EBF-8D82-4906-9AD7-2F9E20AA81F1}">
      <dsp:nvSpPr>
        <dsp:cNvPr id="0" name=""/>
        <dsp:cNvSpPr/>
      </dsp:nvSpPr>
      <dsp:spPr>
        <a:xfrm>
          <a:off x="588672" y="0"/>
          <a:ext cx="5925515" cy="1872207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07B90-B9FE-49FE-BA40-ABC6EFA26BCB}">
      <dsp:nvSpPr>
        <dsp:cNvPr id="0" name=""/>
        <dsp:cNvSpPr/>
      </dsp:nvSpPr>
      <dsp:spPr>
        <a:xfrm>
          <a:off x="2768" y="561662"/>
          <a:ext cx="2501762" cy="748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Заседания отраслевых групп Координационного совета под председательством заместителя мэра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25" y="598219"/>
        <a:ext cx="2428648" cy="675768"/>
      </dsp:txXfrm>
    </dsp:sp>
    <dsp:sp modelId="{C46F949B-74F8-4485-88A6-C303507E96EC}">
      <dsp:nvSpPr>
        <dsp:cNvPr id="0" name=""/>
        <dsp:cNvSpPr/>
      </dsp:nvSpPr>
      <dsp:spPr>
        <a:xfrm>
          <a:off x="2780588" y="561662"/>
          <a:ext cx="2501762" cy="748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Заседания Координационного совета под председательством мэра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7145" y="598219"/>
        <a:ext cx="2428648" cy="675768"/>
      </dsp:txXfrm>
    </dsp:sp>
    <dsp:sp modelId="{9AC8EF71-EB29-4F1C-BF05-F1BBF634DB46}">
      <dsp:nvSpPr>
        <dsp:cNvPr id="0" name=""/>
        <dsp:cNvSpPr/>
      </dsp:nvSpPr>
      <dsp:spPr>
        <a:xfrm>
          <a:off x="5558407" y="561662"/>
          <a:ext cx="1410018" cy="748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Исполнение решения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4964" y="598219"/>
        <a:ext cx="1336904" cy="675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73299-74D4-4FCE-9FB8-7E7B754513B0}">
      <dsp:nvSpPr>
        <dsp:cNvPr id="0" name=""/>
        <dsp:cNvSpPr/>
      </dsp:nvSpPr>
      <dsp:spPr>
        <a:xfrm>
          <a:off x="2046" y="331627"/>
          <a:ext cx="1623414" cy="676486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Торговля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6" y="331627"/>
        <a:ext cx="1623414" cy="676486"/>
      </dsp:txXfrm>
    </dsp:sp>
    <dsp:sp modelId="{056D2196-E6C5-484E-A84F-91268542879F}">
      <dsp:nvSpPr>
        <dsp:cNvPr id="0" name=""/>
        <dsp:cNvSpPr/>
      </dsp:nvSpPr>
      <dsp:spPr>
        <a:xfrm>
          <a:off x="1787802" y="331627"/>
          <a:ext cx="1623414" cy="676486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Пищевое производство и общественное питание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7802" y="331627"/>
        <a:ext cx="1623414" cy="676486"/>
      </dsp:txXfrm>
    </dsp:sp>
    <dsp:sp modelId="{FD27D81E-2B67-447E-BC66-BC01CEFF4046}">
      <dsp:nvSpPr>
        <dsp:cNvPr id="0" name=""/>
        <dsp:cNvSpPr/>
      </dsp:nvSpPr>
      <dsp:spPr>
        <a:xfrm>
          <a:off x="3573558" y="331627"/>
          <a:ext cx="1623414" cy="676486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Туризм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3558" y="331627"/>
        <a:ext cx="1623414" cy="676486"/>
      </dsp:txXfrm>
    </dsp:sp>
    <dsp:sp modelId="{B8F97E0F-4562-48E1-B970-87ED58ADF125}">
      <dsp:nvSpPr>
        <dsp:cNvPr id="0" name=""/>
        <dsp:cNvSpPr/>
      </dsp:nvSpPr>
      <dsp:spPr>
        <a:xfrm>
          <a:off x="5359314" y="331627"/>
          <a:ext cx="1623414" cy="676486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Строительство</a:t>
          </a:r>
          <a:endParaRPr lang="ru-RU" sz="12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9314" y="331627"/>
        <a:ext cx="1623414" cy="676486"/>
      </dsp:txXfrm>
    </dsp:sp>
    <dsp:sp modelId="{835599D0-807C-44A6-B9F8-D7281C912811}">
      <dsp:nvSpPr>
        <dsp:cNvPr id="0" name=""/>
        <dsp:cNvSpPr/>
      </dsp:nvSpPr>
      <dsp:spPr>
        <a:xfrm>
          <a:off x="2046" y="1170455"/>
          <a:ext cx="1623414" cy="624978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Производство</a:t>
          </a:r>
          <a:endParaRPr lang="ru-RU" sz="12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6" y="1170455"/>
        <a:ext cx="1623414" cy="624978"/>
      </dsp:txXfrm>
    </dsp:sp>
    <dsp:sp modelId="{24EB1452-56BE-44D4-8DC5-58B656C85368}">
      <dsp:nvSpPr>
        <dsp:cNvPr id="0" name=""/>
        <dsp:cNvSpPr/>
      </dsp:nvSpPr>
      <dsp:spPr>
        <a:xfrm>
          <a:off x="1787802" y="1170455"/>
          <a:ext cx="1623414" cy="624978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Деревообработка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7802" y="1170455"/>
        <a:ext cx="1623414" cy="624978"/>
      </dsp:txXfrm>
    </dsp:sp>
    <dsp:sp modelId="{91C32A9F-C5F0-4E04-9CAD-E3D90CAB2AFE}">
      <dsp:nvSpPr>
        <dsp:cNvPr id="0" name=""/>
        <dsp:cNvSpPr/>
      </dsp:nvSpPr>
      <dsp:spPr>
        <a:xfrm>
          <a:off x="3573558" y="1170455"/>
          <a:ext cx="1623414" cy="624978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Образование</a:t>
          </a:r>
          <a:endParaRPr lang="ru-RU" sz="12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3558" y="1170455"/>
        <a:ext cx="1623414" cy="624978"/>
      </dsp:txXfrm>
    </dsp:sp>
    <dsp:sp modelId="{A0D16FE9-C5E7-4281-94A9-3439E6770706}">
      <dsp:nvSpPr>
        <dsp:cNvPr id="0" name=""/>
        <dsp:cNvSpPr/>
      </dsp:nvSpPr>
      <dsp:spPr>
        <a:xfrm>
          <a:off x="5359314" y="1170455"/>
          <a:ext cx="1623414" cy="624978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Здравоохранение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9314" y="1170455"/>
        <a:ext cx="1623414" cy="624978"/>
      </dsp:txXfrm>
    </dsp:sp>
    <dsp:sp modelId="{0E7880E7-F2FF-4D21-B7CD-28080B89B895}">
      <dsp:nvSpPr>
        <dsp:cNvPr id="0" name=""/>
        <dsp:cNvSpPr/>
      </dsp:nvSpPr>
      <dsp:spPr>
        <a:xfrm>
          <a:off x="341" y="1957775"/>
          <a:ext cx="1623414" cy="59091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Реклама 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" y="1957775"/>
        <a:ext cx="1623414" cy="590916"/>
      </dsp:txXfrm>
    </dsp:sp>
    <dsp:sp modelId="{9E5E0F63-D08A-446F-850A-0A09B2F370BB}">
      <dsp:nvSpPr>
        <dsp:cNvPr id="0" name=""/>
        <dsp:cNvSpPr/>
      </dsp:nvSpPr>
      <dsp:spPr>
        <a:xfrm>
          <a:off x="1786097" y="1957775"/>
          <a:ext cx="1623414" cy="59091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ЖКХ</a:t>
          </a:r>
          <a:endParaRPr lang="ru-RU" sz="12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6097" y="1957775"/>
        <a:ext cx="1623414" cy="590916"/>
      </dsp:txXfrm>
    </dsp:sp>
    <dsp:sp modelId="{0ECD93E2-D74B-42C0-9E0B-B23A79F504C2}">
      <dsp:nvSpPr>
        <dsp:cNvPr id="0" name=""/>
        <dsp:cNvSpPr/>
      </dsp:nvSpPr>
      <dsp:spPr>
        <a:xfrm>
          <a:off x="3571853" y="1957775"/>
          <a:ext cx="1623414" cy="59091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Информационные технологии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1853" y="1957775"/>
        <a:ext cx="1623414" cy="590916"/>
      </dsp:txXfrm>
    </dsp:sp>
    <dsp:sp modelId="{0D88D2B7-8B64-4167-A34D-72D5C8A98D61}">
      <dsp:nvSpPr>
        <dsp:cNvPr id="0" name=""/>
        <dsp:cNvSpPr/>
      </dsp:nvSpPr>
      <dsp:spPr>
        <a:xfrm>
          <a:off x="5359314" y="1957775"/>
          <a:ext cx="1623414" cy="59091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Бытовые услуги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9314" y="1957775"/>
        <a:ext cx="1623414" cy="59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14F1-FB4D-43DB-AFDF-284B7D8CB392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A8F4-FED4-4434-97D0-CD96EC152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1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6C0BA2-66DC-4B7A-BD09-EF313AA2F4F7}" type="slidenum">
              <a:rPr lang="de-DE" altLang="ru-RU" smtClean="0">
                <a:solidFill>
                  <a:srgbClr val="000000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4213"/>
            <a:ext cx="4579938" cy="3433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noProof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4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1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1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4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1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335513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4CF6-43C0-4020-B4C5-574B3D30C104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45.xml"/><Relationship Id="rId7" Type="http://schemas.openxmlformats.org/officeDocument/2006/relationships/oleObject" Target="../embeddings/oleObject3.bin"/><Relationship Id="rId2" Type="http://schemas.openxmlformats.org/officeDocument/2006/relationships/tags" Target="../tags/tag4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4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3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2.png"/><Relationship Id="rId5" Type="http://schemas.openxmlformats.org/officeDocument/2006/relationships/tags" Target="../tags/tag50.xml"/><Relationship Id="rId15" Type="http://schemas.openxmlformats.org/officeDocument/2006/relationships/image" Target="../media/image36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8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7.w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6.png"/><Relationship Id="rId5" Type="http://schemas.openxmlformats.org/officeDocument/2006/relationships/tags" Target="../tags/tag7.xml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16.jpeg"/><Relationship Id="rId4" Type="http://schemas.openxmlformats.org/officeDocument/2006/relationships/tags" Target="../tags/tag15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488832" cy="172819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Практика города Череповца в реализации проектов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муниципально-частного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партнерства при эффективном использовании ресурсов бизнеса и власти</a:t>
            </a:r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1980" y="5445224"/>
            <a:ext cx="6120680" cy="108012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Кузин Юрий Александрович</a:t>
            </a:r>
          </a:p>
          <a:p>
            <a:pPr marL="1528763" algn="l"/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мэр города Череповца</a:t>
            </a:r>
          </a:p>
        </p:txBody>
      </p:sp>
      <p:sp>
        <p:nvSpPr>
          <p:cNvPr id="6" name="Овал 5"/>
          <p:cNvSpPr/>
          <p:nvPr/>
        </p:nvSpPr>
        <p:spPr>
          <a:xfrm>
            <a:off x="-36513" y="-76200"/>
            <a:ext cx="1512888" cy="155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239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Кольцо 7"/>
          <p:cNvSpPr/>
          <p:nvPr/>
        </p:nvSpPr>
        <p:spPr>
          <a:xfrm>
            <a:off x="-396875" y="-412750"/>
            <a:ext cx="2232025" cy="2232025"/>
          </a:xfrm>
          <a:prstGeom prst="donut">
            <a:avLst>
              <a:gd name="adj" fmla="val 222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603052" y="1189236"/>
            <a:ext cx="959866" cy="562414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10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1"/>
          <p:cNvSpPr>
            <a:spLocks noChangeArrowheads="1"/>
          </p:cNvSpPr>
          <p:nvPr/>
        </p:nvSpPr>
        <p:spPr bwMode="auto">
          <a:xfrm>
            <a:off x="603052" y="357166"/>
            <a:ext cx="85054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Ведется работа по реализации комплексных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инвестиционно-маркетинговых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концепций развития территорий</a:t>
            </a:r>
          </a:p>
        </p:txBody>
      </p:sp>
      <p:grpSp>
        <p:nvGrpSpPr>
          <p:cNvPr id="55" name="Group 4"/>
          <p:cNvGrpSpPr>
            <a:grpSpLocks/>
          </p:cNvGrpSpPr>
          <p:nvPr/>
        </p:nvGrpSpPr>
        <p:grpSpPr bwMode="auto">
          <a:xfrm>
            <a:off x="1435794" y="1815951"/>
            <a:ext cx="7672710" cy="320675"/>
            <a:chOff x="261" y="973"/>
            <a:chExt cx="4683" cy="199"/>
          </a:xfrm>
        </p:grpSpPr>
        <p:grpSp>
          <p:nvGrpSpPr>
            <p:cNvPr id="56" name="Group 5"/>
            <p:cNvGrpSpPr>
              <a:grpSpLocks/>
            </p:cNvGrpSpPr>
            <p:nvPr/>
          </p:nvGrpSpPr>
          <p:grpSpPr bwMode="auto">
            <a:xfrm>
              <a:off x="261" y="973"/>
              <a:ext cx="1546" cy="199"/>
              <a:chOff x="218" y="973"/>
              <a:chExt cx="2537" cy="199"/>
            </a:xfrm>
          </p:grpSpPr>
          <p:sp>
            <p:nvSpPr>
              <p:cNvPr id="59" name="Line 7"/>
              <p:cNvSpPr>
                <a:spLocks noChangeShapeType="1"/>
              </p:cNvSpPr>
              <p:nvPr/>
            </p:nvSpPr>
            <p:spPr bwMode="auto">
              <a:xfrm>
                <a:off x="340" y="973"/>
                <a:ext cx="2415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Rectangle 8"/>
              <p:cNvSpPr>
                <a:spLocks noChangeArrowheads="1"/>
              </p:cNvSpPr>
              <p:nvPr/>
            </p:nvSpPr>
            <p:spPr bwMode="auto">
              <a:xfrm>
                <a:off x="218" y="1059"/>
                <a:ext cx="2416" cy="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>
                <a:spAutoFit/>
              </a:bodyPr>
              <a:lstStyle>
                <a:lvl1pPr marL="342900" indent="-3429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193675" indent="-192088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lnSpc>
                    <a:spcPct val="90000"/>
                  </a:lnSpc>
                  <a:defRPr/>
                </a:pPr>
                <a:endParaRPr lang="ru-RU" altLang="ru-RU" sz="13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1848" y="973"/>
              <a:ext cx="157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3472" y="973"/>
              <a:ext cx="1472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1689919" y="1903264"/>
            <a:ext cx="2278870" cy="333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>
            <a:spAutoFit/>
          </a:bodyPr>
          <a:lstStyle>
            <a:lvl1pPr marL="342900" indent="-3429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200" kern="0" dirty="0" smtClean="0">
                <a:latin typeface="Arial" panose="020B0604020202020204" pitchFamily="34" charset="0"/>
              </a:rPr>
              <a:t>Комплексное развитие прибрежных территорий города через формирование объектов общественной и коммерческой инфраструктуры, рекреационных зон и ярких архитектурных акцентов.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endParaRPr lang="ru-RU" altLang="ko-KR" sz="1100" b="1" kern="0" dirty="0" smtClean="0">
              <a:latin typeface="Arial" panose="020B0604020202020204" pitchFamily="34" charset="0"/>
            </a:endParaRPr>
          </a:p>
          <a:p>
            <a:pPr marL="1587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endParaRPr lang="ru-RU" altLang="ko-KR" sz="700" b="1" kern="0" dirty="0" smtClean="0"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100" b="1" kern="0" dirty="0" smtClean="0">
                <a:latin typeface="Arial" panose="020B0604020202020204" pitchFamily="34" charset="0"/>
              </a:rPr>
              <a:t>2011-2018  гг.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endParaRPr lang="ru-RU" altLang="ko-KR" sz="1100" b="1" kern="0" dirty="0" smtClean="0"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200" b="1" kern="0" dirty="0" smtClean="0">
                <a:latin typeface="Arial" panose="020B0604020202020204" pitchFamily="34" charset="0"/>
              </a:rPr>
              <a:t>1 267 </a:t>
            </a:r>
            <a:r>
              <a:rPr lang="ru-RU" altLang="ko-KR" sz="1100" b="1" kern="0" dirty="0" smtClean="0">
                <a:latin typeface="Arial" panose="020B0604020202020204" pitchFamily="34" charset="0"/>
              </a:rPr>
              <a:t>млн. руб., в т. ч.:</a:t>
            </a:r>
          </a:p>
          <a:p>
            <a:pPr marL="34925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r>
              <a:rPr lang="ru-RU" altLang="ko-KR" sz="1100" kern="0" dirty="0" smtClean="0">
                <a:latin typeface="Arial" panose="020B0604020202020204" pitchFamily="34" charset="0"/>
              </a:rPr>
              <a:t>- 280 млн. руб. – бюджетные средства</a:t>
            </a:r>
          </a:p>
          <a:p>
            <a:pPr marL="520700" lvl="1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Tx/>
              <a:buChar char="-"/>
              <a:defRPr/>
            </a:pPr>
            <a:r>
              <a:rPr lang="ru-RU" altLang="ko-KR" sz="1100" kern="0" dirty="0" smtClean="0">
                <a:latin typeface="Arial" panose="020B0604020202020204" pitchFamily="34" charset="0"/>
              </a:rPr>
              <a:t>987 млн. руб. – частные инвестиции</a:t>
            </a:r>
          </a:p>
          <a:p>
            <a:pPr marL="520700" lvl="1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Tx/>
              <a:buChar char="-"/>
              <a:defRPr/>
            </a:pPr>
            <a:endParaRPr lang="ru-RU" altLang="ko-KR" sz="1100" kern="0" dirty="0">
              <a:latin typeface="Arial" panose="020B0604020202020204" pitchFamily="34" charset="0"/>
            </a:endParaRPr>
          </a:p>
          <a:p>
            <a:pPr marL="6350" lvl="1" indent="0" defTabSz="914400" eaLnBrk="1" hangingPunct="1"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10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lang="ru-RU" altLang="ko-KR" sz="120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 507 </a:t>
            </a:r>
            <a:r>
              <a:rPr lang="ru-RU" altLang="ko-KR" sz="110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чел. </a:t>
            </a:r>
            <a:endParaRPr lang="ru-RU" altLang="ko-KR" sz="11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732241" y="1892151"/>
            <a:ext cx="2376263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>
            <a:spAutoFit/>
          </a:bodyPr>
          <a:lstStyle>
            <a:lvl1pPr marL="342900" indent="-3429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200" kern="0" dirty="0" smtClean="0">
                <a:latin typeface="Arial" panose="020B0604020202020204" pitchFamily="34" charset="0"/>
              </a:rPr>
              <a:t>Создание технопарка малого бизнеса в г. Череповец для осуществления деятельности в сфере производства, , состоящего из производственных помещений и объектов инженерной инфраструктуры.</a:t>
            </a:r>
            <a:endParaRPr lang="ru-RU" altLang="ko-KR" sz="1000" b="1" kern="0" dirty="0" smtClean="0">
              <a:latin typeface="Arial" panose="020B0604020202020204" pitchFamily="34" charset="0"/>
            </a:endParaRPr>
          </a:p>
          <a:p>
            <a:pPr marL="1587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endParaRPr lang="ru-RU" altLang="ko-KR" sz="1000" b="1" kern="0" dirty="0" smtClean="0">
              <a:latin typeface="Arial" panose="020B0604020202020204" pitchFamily="34" charset="0"/>
            </a:endParaRPr>
          </a:p>
          <a:p>
            <a:pPr marL="1587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endParaRPr lang="ru-RU" altLang="ko-KR" sz="1000" b="1" kern="0" dirty="0" smtClean="0"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100" b="1" kern="0" dirty="0" smtClean="0">
                <a:latin typeface="Arial" panose="020B0604020202020204" pitchFamily="34" charset="0"/>
              </a:rPr>
              <a:t>2016-2018  гг.</a:t>
            </a:r>
          </a:p>
          <a:p>
            <a:pPr marL="1587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endParaRPr lang="ru-RU" altLang="ko-KR" sz="1100" b="1" kern="0" dirty="0" smtClean="0"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200" b="1" kern="0" dirty="0" smtClean="0">
                <a:latin typeface="Arial" panose="020B0604020202020204" pitchFamily="34" charset="0"/>
              </a:rPr>
              <a:t>711,6 </a:t>
            </a:r>
            <a:r>
              <a:rPr lang="ru-RU" altLang="ko-KR" sz="1100" b="1" kern="0" dirty="0" smtClean="0">
                <a:latin typeface="Arial" panose="020B0604020202020204" pitchFamily="34" charset="0"/>
              </a:rPr>
              <a:t>млн. руб., в т. ч.:</a:t>
            </a:r>
          </a:p>
          <a:p>
            <a:pPr marL="34925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r>
              <a:rPr lang="ru-RU" altLang="ko-KR" sz="1100" kern="0" dirty="0" smtClean="0">
                <a:latin typeface="Arial" panose="020B0604020202020204" pitchFamily="34" charset="0"/>
              </a:rPr>
              <a:t>- 171,6 млн. руб. – бюджетные средства</a:t>
            </a:r>
          </a:p>
          <a:p>
            <a:pPr marL="34925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r>
              <a:rPr lang="ru-RU" altLang="ko-KR" sz="1100" kern="0" dirty="0" smtClean="0">
                <a:latin typeface="Arial" panose="020B0604020202020204" pitchFamily="34" charset="0"/>
              </a:rPr>
              <a:t>- 540 млн. руб. – частные инвестиции</a:t>
            </a:r>
          </a:p>
          <a:p>
            <a:pPr marL="520700" lvl="1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Tx/>
              <a:buChar char="-"/>
              <a:defRPr/>
            </a:pPr>
            <a:endParaRPr lang="ru-RU" altLang="ko-KR" sz="1100" kern="0" dirty="0">
              <a:latin typeface="Arial" panose="020B0604020202020204" pitchFamily="34" charset="0"/>
            </a:endParaRPr>
          </a:p>
          <a:p>
            <a:pPr marL="6350" lvl="1" indent="0" defTabSz="914400" eaLnBrk="1" hangingPunct="1"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1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  <a:r>
              <a:rPr lang="ru-RU" altLang="ko-KR" sz="120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211</a:t>
            </a:r>
            <a:r>
              <a:rPr lang="ru-RU" altLang="ko-KR" sz="110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ko-KR" sz="1100" b="1" kern="0" dirty="0">
                <a:solidFill>
                  <a:prstClr val="black"/>
                </a:solidFill>
                <a:latin typeface="Arial" panose="020B0604020202020204" pitchFamily="34" charset="0"/>
              </a:rPr>
              <a:t>чел. </a:t>
            </a:r>
          </a:p>
          <a:p>
            <a:pPr marL="1587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endParaRPr lang="ru-RU" altLang="ko-KR" sz="1100" b="1" kern="0" dirty="0" smtClean="0"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endParaRPr lang="ru-RU" altLang="ko-KR" sz="1100" b="1" kern="0" dirty="0">
              <a:latin typeface="Arial" panose="020B0604020202020204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4035964" y="1903264"/>
            <a:ext cx="257395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>
            <a:spAutoFit/>
          </a:bodyPr>
          <a:lstStyle>
            <a:lvl1pPr marL="342900" indent="-3429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200" kern="0" dirty="0" smtClean="0">
                <a:latin typeface="Arial" panose="020B0604020202020204" pitchFamily="34" charset="0"/>
              </a:rPr>
              <a:t>Комплексное развитие промышленной территории северной </a:t>
            </a:r>
            <a:r>
              <a:rPr lang="ru-RU" altLang="ko-KR" sz="1200" kern="0" dirty="0" err="1" smtClean="0">
                <a:latin typeface="Arial" panose="020B0604020202020204" pitchFamily="34" charset="0"/>
              </a:rPr>
              <a:t>промзоны</a:t>
            </a:r>
            <a:r>
              <a:rPr lang="ru-RU" altLang="ko-KR" sz="1200" kern="0" dirty="0" smtClean="0">
                <a:latin typeface="Arial" panose="020B0604020202020204" pitchFamily="34" charset="0"/>
              </a:rPr>
              <a:t> через создание нового промышленного кластера, использующего преимущества размещения внутри крупной промышленной агломерации.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endParaRPr lang="ru-RU" altLang="ko-KR" sz="1000" b="1" kern="0" dirty="0" smtClean="0">
              <a:latin typeface="Arial" panose="020B0604020202020204" pitchFamily="34" charset="0"/>
            </a:endParaRPr>
          </a:p>
          <a:p>
            <a:pPr marL="1587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endParaRPr lang="ru-RU" altLang="ko-KR" sz="1000" b="1" kern="0" dirty="0" smtClean="0"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100" b="1" kern="0" dirty="0" smtClean="0">
                <a:latin typeface="Arial" panose="020B0604020202020204" pitchFamily="34" charset="0"/>
              </a:rPr>
              <a:t>2015-2018  гг.</a:t>
            </a:r>
          </a:p>
          <a:p>
            <a:pPr marL="1587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endParaRPr lang="ru-RU" altLang="ko-KR" sz="1100" b="1" kern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200" b="1" kern="0" dirty="0" smtClean="0">
                <a:latin typeface="Arial" panose="020B0604020202020204" pitchFamily="34" charset="0"/>
              </a:rPr>
              <a:t>5 247 </a:t>
            </a:r>
            <a:r>
              <a:rPr lang="ru-RU" altLang="ko-KR" sz="1100" b="1" kern="0" dirty="0" smtClean="0">
                <a:latin typeface="Arial" panose="020B0604020202020204" pitchFamily="34" charset="0"/>
              </a:rPr>
              <a:t>млн. руб., в т. ч.:</a:t>
            </a:r>
          </a:p>
          <a:p>
            <a:pPr marL="34925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r>
              <a:rPr lang="ru-RU" altLang="ko-KR" sz="1100" kern="0" dirty="0" smtClean="0">
                <a:latin typeface="Arial" panose="020B0604020202020204" pitchFamily="34" charset="0"/>
              </a:rPr>
              <a:t>- 750 млн. руб. – бюджетные средства</a:t>
            </a:r>
          </a:p>
          <a:p>
            <a:pPr marL="34925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defRPr/>
            </a:pPr>
            <a:r>
              <a:rPr lang="ru-RU" altLang="ko-KR" sz="1100" kern="0" dirty="0" smtClean="0">
                <a:latin typeface="Arial" panose="020B0604020202020204" pitchFamily="34" charset="0"/>
              </a:rPr>
              <a:t>- 4 497 млн. руб. – частные инвестиции</a:t>
            </a:r>
            <a:endParaRPr lang="ru-RU" altLang="ko-KR" sz="1100" b="1" kern="0" dirty="0">
              <a:latin typeface="Arial" panose="020B0604020202020204" pitchFamily="34" charset="0"/>
            </a:endParaRPr>
          </a:p>
          <a:p>
            <a:pPr marL="520700" lvl="1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5000"/>
              <a:buFontTx/>
              <a:buChar char="-"/>
              <a:defRPr/>
            </a:pPr>
            <a:endParaRPr lang="ru-RU" altLang="ko-KR" sz="1100" kern="0" dirty="0">
              <a:latin typeface="Arial" panose="020B0604020202020204" pitchFamily="34" charset="0"/>
            </a:endParaRPr>
          </a:p>
          <a:p>
            <a:pPr marL="6350" lvl="1" indent="0" defTabSz="914400" eaLnBrk="1" hangingPunct="1">
              <a:buClr>
                <a:srgbClr val="0070C0"/>
              </a:buClr>
              <a:buSzPct val="125000"/>
              <a:buFont typeface="Arial" charset="0"/>
              <a:buChar char="▪"/>
              <a:defRPr/>
            </a:pPr>
            <a:r>
              <a:rPr lang="ru-RU" altLang="ko-KR" sz="1100" b="1" kern="0" dirty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  <a:r>
              <a:rPr lang="ru-RU" altLang="ko-KR" sz="120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776</a:t>
            </a:r>
            <a:r>
              <a:rPr lang="ru-RU" altLang="ko-KR" sz="110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ko-KR" sz="1100" b="1" kern="0" dirty="0">
                <a:solidFill>
                  <a:prstClr val="black"/>
                </a:solidFill>
                <a:latin typeface="Arial" panose="020B0604020202020204" pitchFamily="34" charset="0"/>
              </a:rPr>
              <a:t>чел. </a:t>
            </a:r>
          </a:p>
          <a:p>
            <a:pPr marL="1587" lvl="1" indent="0" eaLnBrk="1" hangingPunct="1">
              <a:buClr>
                <a:srgbClr val="C00000"/>
              </a:buClr>
              <a:buSzPct val="125000"/>
              <a:defRPr/>
            </a:pPr>
            <a:endParaRPr lang="ru-RU" altLang="ko-KR" sz="1100" b="1" kern="0" dirty="0">
              <a:latin typeface="Arial" panose="020B0604020202020204" pitchFamily="34" charset="0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547664" y="1293242"/>
            <a:ext cx="242112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 anchor="b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300" b="1" dirty="0" smtClean="0">
                <a:latin typeface="Arial" pitchFamily="34" charset="0"/>
                <a:ea typeface="Gulim" pitchFamily="34" charset="-127"/>
              </a:rPr>
              <a:t>ТРК «Центральная городская набережная» </a:t>
            </a:r>
            <a:endParaRPr lang="ru-RU" altLang="ko-KR" sz="1300" b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4035964" y="1293242"/>
            <a:ext cx="257395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 anchor="b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300" b="1" dirty="0" smtClean="0">
                <a:latin typeface="Arial" pitchFamily="34" charset="0"/>
                <a:ea typeface="Gulim" pitchFamily="34" charset="-127"/>
              </a:rPr>
              <a:t>Индустриальный парк «Череповец»</a:t>
            </a:r>
            <a:endParaRPr lang="ru-RU" altLang="ko-KR" sz="1300" b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6696753" y="1293242"/>
            <a:ext cx="244724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 anchor="b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300" b="1" dirty="0" smtClean="0">
                <a:latin typeface="Arial" pitchFamily="34" charset="0"/>
                <a:ea typeface="Gulim" pitchFamily="34" charset="-127"/>
              </a:rPr>
              <a:t>Технопарк высоких технологий</a:t>
            </a:r>
            <a:endParaRPr lang="ru-RU" altLang="ko-KR" sz="1300" b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68" name="Прямоугольник 90"/>
          <p:cNvSpPr>
            <a:spLocks noChangeArrowheads="1"/>
          </p:cNvSpPr>
          <p:nvPr/>
        </p:nvSpPr>
        <p:spPr bwMode="auto">
          <a:xfrm>
            <a:off x="540567" y="1837308"/>
            <a:ext cx="12700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i="1" dirty="0"/>
              <a:t>Суть</a:t>
            </a:r>
          </a:p>
        </p:txBody>
      </p:sp>
      <p:sp>
        <p:nvSpPr>
          <p:cNvPr id="69" name="Прямоугольник 91"/>
          <p:cNvSpPr>
            <a:spLocks noChangeArrowheads="1"/>
          </p:cNvSpPr>
          <p:nvPr/>
        </p:nvSpPr>
        <p:spPr bwMode="auto">
          <a:xfrm>
            <a:off x="541157" y="3471094"/>
            <a:ext cx="12043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i="1" dirty="0"/>
              <a:t>Срок реализации </a:t>
            </a:r>
          </a:p>
        </p:txBody>
      </p:sp>
      <p:sp>
        <p:nvSpPr>
          <p:cNvPr id="70" name="Прямоугольник 92"/>
          <p:cNvSpPr>
            <a:spLocks noChangeArrowheads="1"/>
          </p:cNvSpPr>
          <p:nvPr/>
        </p:nvSpPr>
        <p:spPr bwMode="auto">
          <a:xfrm>
            <a:off x="540567" y="4191173"/>
            <a:ext cx="11493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i="1" dirty="0"/>
              <a:t>Объем инвестиций</a:t>
            </a:r>
          </a:p>
        </p:txBody>
      </p:sp>
      <p:sp>
        <p:nvSpPr>
          <p:cNvPr id="71" name="Прямоугольник 93"/>
          <p:cNvSpPr>
            <a:spLocks noChangeArrowheads="1"/>
          </p:cNvSpPr>
          <p:nvPr/>
        </p:nvSpPr>
        <p:spPr bwMode="auto">
          <a:xfrm>
            <a:off x="540567" y="5487318"/>
            <a:ext cx="15113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i="1" dirty="0"/>
              <a:t>Схема территории</a:t>
            </a:r>
          </a:p>
        </p:txBody>
      </p:sp>
      <p:sp>
        <p:nvSpPr>
          <p:cNvPr id="72" name="Прямоугольник 94"/>
          <p:cNvSpPr>
            <a:spLocks noChangeArrowheads="1"/>
          </p:cNvSpPr>
          <p:nvPr/>
        </p:nvSpPr>
        <p:spPr bwMode="auto">
          <a:xfrm>
            <a:off x="540567" y="1261244"/>
            <a:ext cx="101703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i="1" dirty="0"/>
              <a:t>Концепция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603052" y="3933056"/>
            <a:ext cx="8420298" cy="939130"/>
            <a:chOff x="165100" y="445614"/>
            <a:chExt cx="8858250" cy="1970755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165100" y="445614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165100" y="2410019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Прямая соединительная линия 79"/>
          <p:cNvCxnSpPr/>
          <p:nvPr/>
        </p:nvCxnSpPr>
        <p:spPr>
          <a:xfrm flipV="1">
            <a:off x="616198" y="3429000"/>
            <a:ext cx="8420298" cy="30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2"/>
          <p:cNvSpPr txBox="1">
            <a:spLocks/>
          </p:cNvSpPr>
          <p:nvPr/>
        </p:nvSpPr>
        <p:spPr bwMode="auto">
          <a:xfrm>
            <a:off x="631517" y="93961"/>
            <a:ext cx="8512483" cy="16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РЕАЛИЗАЦИЯ КОНЦЕПЦИЙ КОМПЛЕКСНОГО РАЗВИТИЯ ТЕРРИТОРИЙ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390094"/>
            <a:ext cx="2625414" cy="139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5373216"/>
            <a:ext cx="2411412" cy="1536814"/>
          </a:xfrm>
          <a:prstGeom prst="rect">
            <a:avLst/>
          </a:prstGeom>
          <a:ln w="12700">
            <a:noFill/>
          </a:ln>
        </p:spPr>
      </p:pic>
      <p:grpSp>
        <p:nvGrpSpPr>
          <p:cNvPr id="32" name="Группа 3"/>
          <p:cNvGrpSpPr>
            <a:grpSpLocks/>
          </p:cNvGrpSpPr>
          <p:nvPr/>
        </p:nvGrpSpPr>
        <p:grpSpPr bwMode="auto">
          <a:xfrm>
            <a:off x="1571604" y="5390094"/>
            <a:ext cx="2455026" cy="1480621"/>
            <a:chOff x="2593298" y="1915528"/>
            <a:chExt cx="4757071" cy="3960372"/>
          </a:xfrm>
        </p:grpSpPr>
        <p:grpSp>
          <p:nvGrpSpPr>
            <p:cNvPr id="33" name="Группа 2"/>
            <p:cNvGrpSpPr>
              <a:grpSpLocks/>
            </p:cNvGrpSpPr>
            <p:nvPr/>
          </p:nvGrpSpPr>
          <p:grpSpPr bwMode="auto">
            <a:xfrm>
              <a:off x="2593298" y="1915528"/>
              <a:ext cx="4757071" cy="3960372"/>
              <a:chOff x="7117014" y="2032562"/>
              <a:chExt cx="2143835" cy="1601019"/>
            </a:xfrm>
          </p:grpSpPr>
          <p:pic>
            <p:nvPicPr>
              <p:cNvPr id="36" name="Рисунок 59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64" t="22806" r="30653" b="18310"/>
              <a:stretch/>
            </p:blipFill>
            <p:spPr bwMode="auto">
              <a:xfrm>
                <a:off x="7117014" y="2032562"/>
                <a:ext cx="2143835" cy="1601019"/>
              </a:xfrm>
              <a:prstGeom prst="rect">
                <a:avLst/>
              </a:prstGeom>
              <a:noFill/>
              <a:ln>
                <a:noFill/>
              </a:ln>
              <a:effectLst>
                <a:outerShdw sx="999" sy="999" algn="tl" rotWithShape="0">
                  <a:srgbClr val="33333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Полилиния 36"/>
              <p:cNvSpPr/>
              <p:nvPr/>
            </p:nvSpPr>
            <p:spPr>
              <a:xfrm>
                <a:off x="7405277" y="2291655"/>
                <a:ext cx="1119434" cy="633332"/>
              </a:xfrm>
              <a:custGeom>
                <a:avLst/>
                <a:gdLst>
                  <a:gd name="connsiteX0" fmla="*/ 0 w 1119187"/>
                  <a:gd name="connsiteY0" fmla="*/ 633413 h 633413"/>
                  <a:gd name="connsiteX1" fmla="*/ 319087 w 1119187"/>
                  <a:gd name="connsiteY1" fmla="*/ 623888 h 633413"/>
                  <a:gd name="connsiteX2" fmla="*/ 604837 w 1119187"/>
                  <a:gd name="connsiteY2" fmla="*/ 561975 h 633413"/>
                  <a:gd name="connsiteX3" fmla="*/ 800100 w 1119187"/>
                  <a:gd name="connsiteY3" fmla="*/ 481013 h 633413"/>
                  <a:gd name="connsiteX4" fmla="*/ 990600 w 1119187"/>
                  <a:gd name="connsiteY4" fmla="*/ 304800 h 633413"/>
                  <a:gd name="connsiteX5" fmla="*/ 1052512 w 1119187"/>
                  <a:gd name="connsiteY5" fmla="*/ 242888 h 633413"/>
                  <a:gd name="connsiteX6" fmla="*/ 1119187 w 1119187"/>
                  <a:gd name="connsiteY6" fmla="*/ 0 h 633413"/>
                  <a:gd name="connsiteX7" fmla="*/ 1081087 w 1119187"/>
                  <a:gd name="connsiteY7" fmla="*/ 0 h 633413"/>
                  <a:gd name="connsiteX8" fmla="*/ 1019175 w 1119187"/>
                  <a:gd name="connsiteY8" fmla="*/ 242888 h 633413"/>
                  <a:gd name="connsiteX9" fmla="*/ 1019175 w 1119187"/>
                  <a:gd name="connsiteY9" fmla="*/ 242888 h 633413"/>
                  <a:gd name="connsiteX10" fmla="*/ 952500 w 1119187"/>
                  <a:gd name="connsiteY10" fmla="*/ 238125 h 633413"/>
                  <a:gd name="connsiteX11" fmla="*/ 776287 w 1119187"/>
                  <a:gd name="connsiteY11" fmla="*/ 423863 h 633413"/>
                  <a:gd name="connsiteX12" fmla="*/ 557212 w 1119187"/>
                  <a:gd name="connsiteY12" fmla="*/ 514350 h 633413"/>
                  <a:gd name="connsiteX13" fmla="*/ 266700 w 1119187"/>
                  <a:gd name="connsiteY13" fmla="*/ 581025 h 633413"/>
                  <a:gd name="connsiteX14" fmla="*/ 261937 w 1119187"/>
                  <a:gd name="connsiteY14" fmla="*/ 528638 h 633413"/>
                  <a:gd name="connsiteX15" fmla="*/ 0 w 1119187"/>
                  <a:gd name="connsiteY15" fmla="*/ 547688 h 633413"/>
                  <a:gd name="connsiteX16" fmla="*/ 0 w 1119187"/>
                  <a:gd name="connsiteY16" fmla="*/ 633413 h 63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9187" h="633413">
                    <a:moveTo>
                      <a:pt x="0" y="633413"/>
                    </a:moveTo>
                    <a:lnTo>
                      <a:pt x="319087" y="623888"/>
                    </a:lnTo>
                    <a:lnTo>
                      <a:pt x="604837" y="561975"/>
                    </a:lnTo>
                    <a:lnTo>
                      <a:pt x="800100" y="481013"/>
                    </a:lnTo>
                    <a:lnTo>
                      <a:pt x="990600" y="304800"/>
                    </a:lnTo>
                    <a:lnTo>
                      <a:pt x="1052512" y="242888"/>
                    </a:lnTo>
                    <a:lnTo>
                      <a:pt x="1119187" y="0"/>
                    </a:lnTo>
                    <a:lnTo>
                      <a:pt x="1081087" y="0"/>
                    </a:lnTo>
                    <a:lnTo>
                      <a:pt x="1019175" y="242888"/>
                    </a:lnTo>
                    <a:lnTo>
                      <a:pt x="1019175" y="242888"/>
                    </a:lnTo>
                    <a:lnTo>
                      <a:pt x="952500" y="238125"/>
                    </a:lnTo>
                    <a:lnTo>
                      <a:pt x="776287" y="423863"/>
                    </a:lnTo>
                    <a:lnTo>
                      <a:pt x="557212" y="514350"/>
                    </a:lnTo>
                    <a:lnTo>
                      <a:pt x="266700" y="581025"/>
                    </a:lnTo>
                    <a:lnTo>
                      <a:pt x="261937" y="528638"/>
                    </a:lnTo>
                    <a:lnTo>
                      <a:pt x="0" y="547688"/>
                    </a:lnTo>
                    <a:lnTo>
                      <a:pt x="0" y="633413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7458209" y="3239407"/>
                <a:ext cx="856921" cy="271428"/>
              </a:xfrm>
              <a:custGeom>
                <a:avLst/>
                <a:gdLst>
                  <a:gd name="connsiteX0" fmla="*/ 0 w 857250"/>
                  <a:gd name="connsiteY0" fmla="*/ 123825 h 271462"/>
                  <a:gd name="connsiteX1" fmla="*/ 185738 w 857250"/>
                  <a:gd name="connsiteY1" fmla="*/ 114300 h 271462"/>
                  <a:gd name="connsiteX2" fmla="*/ 295275 w 857250"/>
                  <a:gd name="connsiteY2" fmla="*/ 33337 h 271462"/>
                  <a:gd name="connsiteX3" fmla="*/ 476250 w 857250"/>
                  <a:gd name="connsiteY3" fmla="*/ 0 h 271462"/>
                  <a:gd name="connsiteX4" fmla="*/ 633413 w 857250"/>
                  <a:gd name="connsiteY4" fmla="*/ 19050 h 271462"/>
                  <a:gd name="connsiteX5" fmla="*/ 681038 w 857250"/>
                  <a:gd name="connsiteY5" fmla="*/ 47625 h 271462"/>
                  <a:gd name="connsiteX6" fmla="*/ 857250 w 857250"/>
                  <a:gd name="connsiteY6" fmla="*/ 147637 h 271462"/>
                  <a:gd name="connsiteX7" fmla="*/ 833438 w 857250"/>
                  <a:gd name="connsiteY7" fmla="*/ 271462 h 271462"/>
                  <a:gd name="connsiteX8" fmla="*/ 38100 w 857250"/>
                  <a:gd name="connsiteY8" fmla="*/ 228600 h 271462"/>
                  <a:gd name="connsiteX9" fmla="*/ 0 w 857250"/>
                  <a:gd name="connsiteY9" fmla="*/ 12382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0" h="271462">
                    <a:moveTo>
                      <a:pt x="0" y="123825"/>
                    </a:moveTo>
                    <a:lnTo>
                      <a:pt x="185738" y="114300"/>
                    </a:lnTo>
                    <a:lnTo>
                      <a:pt x="295275" y="33337"/>
                    </a:lnTo>
                    <a:lnTo>
                      <a:pt x="476250" y="0"/>
                    </a:lnTo>
                    <a:lnTo>
                      <a:pt x="633413" y="19050"/>
                    </a:lnTo>
                    <a:lnTo>
                      <a:pt x="681038" y="47625"/>
                    </a:lnTo>
                    <a:lnTo>
                      <a:pt x="857250" y="147637"/>
                    </a:lnTo>
                    <a:lnTo>
                      <a:pt x="833438" y="271462"/>
                    </a:lnTo>
                    <a:lnTo>
                      <a:pt x="38100" y="228600"/>
                    </a:lnTo>
                    <a:lnTo>
                      <a:pt x="0" y="12382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3294841" y="3767531"/>
              <a:ext cx="348784" cy="481465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b="1" dirty="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3439279" y="5024657"/>
              <a:ext cx="348784" cy="481465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b="1" dirty="0">
                  <a:latin typeface="Arial" pitchFamily="34" charset="0"/>
                  <a:cs typeface="Arial" pitchFamily="34" charset="0"/>
                </a:rPr>
                <a:t>II</a:t>
              </a:r>
            </a:p>
          </p:txBody>
        </p:sp>
      </p:grpSp>
      <p:pic>
        <p:nvPicPr>
          <p:cNvPr id="39" name="Picture 3" descr="C:\Users\PK2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65" y="5559758"/>
            <a:ext cx="1635911" cy="6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611560" y="5301208"/>
            <a:ext cx="8420298" cy="30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92"/>
          <p:cNvSpPr>
            <a:spLocks noChangeArrowheads="1"/>
          </p:cNvSpPr>
          <p:nvPr/>
        </p:nvSpPr>
        <p:spPr bwMode="auto">
          <a:xfrm>
            <a:off x="539552" y="4869160"/>
            <a:ext cx="1149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i="1" dirty="0" smtClean="0"/>
              <a:t>Рабочие места</a:t>
            </a:r>
            <a:endParaRPr lang="ru-RU" altLang="ru-RU" sz="12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6787665"/>
            <a:ext cx="7596336" cy="12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 descr="Логотип_цветн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 b="6604"/>
          <a:stretch>
            <a:fillRect/>
          </a:stretch>
        </p:blipFill>
        <p:spPr bwMode="auto">
          <a:xfrm>
            <a:off x="1052513" y="5157788"/>
            <a:ext cx="20605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>
            <a:stCxn id="75" idx="7"/>
          </p:cNvCxnSpPr>
          <p:nvPr/>
        </p:nvCxnSpPr>
        <p:spPr>
          <a:xfrm flipV="1">
            <a:off x="2955925" y="4802188"/>
            <a:ext cx="858838" cy="654050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Oval 2"/>
          <p:cNvSpPr/>
          <p:nvPr/>
        </p:nvSpPr>
        <p:spPr>
          <a:xfrm>
            <a:off x="2132013" y="1271588"/>
            <a:ext cx="5040312" cy="50403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41" name="Группа 17"/>
          <p:cNvGrpSpPr>
            <a:grpSpLocks/>
          </p:cNvGrpSpPr>
          <p:nvPr/>
        </p:nvGrpSpPr>
        <p:grpSpPr bwMode="auto">
          <a:xfrm>
            <a:off x="3914775" y="908050"/>
            <a:ext cx="1638300" cy="1625600"/>
            <a:chOff x="4229409" y="1207732"/>
            <a:chExt cx="1637325" cy="1625610"/>
          </a:xfrm>
        </p:grpSpPr>
        <p:sp>
          <p:nvSpPr>
            <p:cNvPr id="44" name="Oval 13"/>
            <p:cNvSpPr/>
            <p:nvPr/>
          </p:nvSpPr>
          <p:spPr>
            <a:xfrm>
              <a:off x="4229409" y="1207732"/>
              <a:ext cx="1637325" cy="16256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49" name="TextBox 59"/>
            <p:cNvSpPr txBox="1">
              <a:spLocks noChangeArrowheads="1"/>
            </p:cNvSpPr>
            <p:nvPr/>
          </p:nvSpPr>
          <p:spPr bwMode="auto">
            <a:xfrm>
              <a:off x="4321041" y="1460819"/>
              <a:ext cx="1453998" cy="8925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Департамент образования </a:t>
              </a:r>
              <a:r>
                <a:rPr lang="ru-RU" sz="13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ВО, Мэрия               г</a:t>
              </a:r>
              <a:r>
                <a:rPr lang="ru-RU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Череповца</a:t>
              </a:r>
            </a:p>
          </p:txBody>
        </p:sp>
      </p:grpSp>
      <p:grpSp>
        <p:nvGrpSpPr>
          <p:cNvPr id="14342" name="Группа 16"/>
          <p:cNvGrpSpPr>
            <a:grpSpLocks/>
          </p:cNvGrpSpPr>
          <p:nvPr/>
        </p:nvGrpSpPr>
        <p:grpSpPr bwMode="auto">
          <a:xfrm>
            <a:off x="1557338" y="3387725"/>
            <a:ext cx="1636712" cy="1625600"/>
            <a:chOff x="2061589" y="3531582"/>
            <a:chExt cx="1637325" cy="1625610"/>
          </a:xfrm>
        </p:grpSpPr>
        <p:sp>
          <p:nvSpPr>
            <p:cNvPr id="55" name="Oval 23"/>
            <p:cNvSpPr/>
            <p:nvPr/>
          </p:nvSpPr>
          <p:spPr>
            <a:xfrm>
              <a:off x="2061589" y="3531582"/>
              <a:ext cx="1637325" cy="16256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70" name="TextBox 59"/>
            <p:cNvSpPr txBox="1">
              <a:spLocks noChangeArrowheads="1"/>
            </p:cNvSpPr>
            <p:nvPr/>
          </p:nvSpPr>
          <p:spPr bwMode="auto">
            <a:xfrm>
              <a:off x="2061589" y="3935747"/>
              <a:ext cx="1637325" cy="8925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Учреждения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профессио-нального</a:t>
              </a:r>
              <a:r>
                <a:rPr lang="ru-RU" sz="13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образования</a:t>
              </a:r>
            </a:p>
          </p:txBody>
        </p:sp>
      </p:grpSp>
      <p:grpSp>
        <p:nvGrpSpPr>
          <p:cNvPr id="14343" name="Группа 15"/>
          <p:cNvGrpSpPr>
            <a:grpSpLocks/>
          </p:cNvGrpSpPr>
          <p:nvPr/>
        </p:nvGrpSpPr>
        <p:grpSpPr bwMode="auto">
          <a:xfrm>
            <a:off x="6092825" y="3417888"/>
            <a:ext cx="1638300" cy="1625600"/>
            <a:chOff x="6147186" y="3561278"/>
            <a:chExt cx="1637325" cy="1625610"/>
          </a:xfrm>
        </p:grpSpPr>
        <p:sp>
          <p:nvSpPr>
            <p:cNvPr id="63" name="Oval 33"/>
            <p:cNvSpPr/>
            <p:nvPr/>
          </p:nvSpPr>
          <p:spPr>
            <a:xfrm>
              <a:off x="6147186" y="3561278"/>
              <a:ext cx="1637325" cy="16256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65" name="TextBox 59"/>
            <p:cNvSpPr txBox="1">
              <a:spLocks noChangeArrowheads="1"/>
            </p:cNvSpPr>
            <p:nvPr/>
          </p:nvSpPr>
          <p:spPr bwMode="auto">
            <a:xfrm>
              <a:off x="6362256" y="3896558"/>
              <a:ext cx="1273105" cy="8925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Крупные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</a:t>
              </a:r>
              <a:r>
                <a:rPr lang="ru-RU" sz="13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ственные</a:t>
              </a:r>
              <a:endParaRPr lang="ru-RU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предприятия</a:t>
              </a:r>
            </a:p>
          </p:txBody>
        </p:sp>
      </p:grpSp>
      <p:graphicFrame>
        <p:nvGraphicFramePr>
          <p:cNvPr id="14344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ru-RU" sz="1400" b="1">
              <a:latin typeface="Arial"/>
              <a:cs typeface="Arial"/>
              <a:sym typeface="Arial"/>
            </a:endParaRPr>
          </a:p>
        </p:txBody>
      </p:sp>
      <p:grpSp>
        <p:nvGrpSpPr>
          <p:cNvPr id="14348" name="Группа 18"/>
          <p:cNvGrpSpPr>
            <a:grpSpLocks/>
          </p:cNvGrpSpPr>
          <p:nvPr/>
        </p:nvGrpSpPr>
        <p:grpSpPr bwMode="auto">
          <a:xfrm>
            <a:off x="2987675" y="2117725"/>
            <a:ext cx="3421063" cy="3348038"/>
            <a:chOff x="3471926" y="2591021"/>
            <a:chExt cx="2980955" cy="2880000"/>
          </a:xfrm>
        </p:grpSpPr>
        <p:sp>
          <p:nvSpPr>
            <p:cNvPr id="39" name="Oval 41"/>
            <p:cNvSpPr/>
            <p:nvPr/>
          </p:nvSpPr>
          <p:spPr>
            <a:xfrm>
              <a:off x="3500975" y="2591021"/>
              <a:ext cx="2879976" cy="2880000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TextBox 57"/>
            <p:cNvSpPr txBox="1">
              <a:spLocks noChangeArrowheads="1"/>
            </p:cNvSpPr>
            <p:nvPr/>
          </p:nvSpPr>
          <p:spPr bwMode="auto">
            <a:xfrm>
              <a:off x="3471926" y="3080968"/>
              <a:ext cx="2980955" cy="101566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defRPr/>
              </a:pP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Учебно-производственный полигон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3"/>
            <p:cNvSpPr/>
            <p:nvPr/>
          </p:nvSpPr>
          <p:spPr>
            <a:xfrm>
              <a:off x="3626853" y="2716654"/>
              <a:ext cx="2628220" cy="262873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4361" name="Picture 2" descr="F:\ХТП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762625"/>
            <a:ext cx="1879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Рисунок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843588"/>
            <a:ext cx="187801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-4295775" y="804863"/>
            <a:ext cx="3384550" cy="138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rgbClr val="003366"/>
                </a:solidFill>
                <a:latin typeface="Arial Narrow" pitchFamily="34" charset="0"/>
                <a:cs typeface="Arial" charset="0"/>
              </a:rPr>
              <a:t>Полигон</a:t>
            </a:r>
            <a:r>
              <a:rPr lang="ru-RU" sz="12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– это площадка, на которой сосредоточены производственные ресурсы  для приобретения и отработки практических навыков и умений, что позволяет готовить конкурентоспособные  кадры, соответствующие требованиям заказчика и адаптированные к  современным производственным условиям</a:t>
            </a:r>
          </a:p>
        </p:txBody>
      </p:sp>
      <p:sp>
        <p:nvSpPr>
          <p:cNvPr id="75" name="Овал 74"/>
          <p:cNvSpPr/>
          <p:nvPr/>
        </p:nvSpPr>
        <p:spPr>
          <a:xfrm>
            <a:off x="2741613" y="5418138"/>
            <a:ext cx="252412" cy="252412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6" name="Овал 75"/>
          <p:cNvSpPr/>
          <p:nvPr/>
        </p:nvSpPr>
        <p:spPr>
          <a:xfrm>
            <a:off x="4516438" y="6015038"/>
            <a:ext cx="252412" cy="252412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Овал 76"/>
          <p:cNvSpPr/>
          <p:nvPr/>
        </p:nvSpPr>
        <p:spPr>
          <a:xfrm>
            <a:off x="6234113" y="5430838"/>
            <a:ext cx="252412" cy="252412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81" name="Прямая соединительная линия 80"/>
          <p:cNvCxnSpPr>
            <a:stCxn id="77" idx="1"/>
            <a:endCxn id="39" idx="5"/>
          </p:cNvCxnSpPr>
          <p:nvPr/>
        </p:nvCxnSpPr>
        <p:spPr>
          <a:xfrm flipH="1" flipV="1">
            <a:off x="5842000" y="4975225"/>
            <a:ext cx="428625" cy="492125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Прямая соединительная линия 83"/>
          <p:cNvCxnSpPr>
            <a:stCxn id="76" idx="0"/>
            <a:endCxn id="39" idx="4"/>
          </p:cNvCxnSpPr>
          <p:nvPr/>
        </p:nvCxnSpPr>
        <p:spPr>
          <a:xfrm flipV="1">
            <a:off x="4643438" y="5465763"/>
            <a:ext cx="30162" cy="549275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369" name="Text Box 7"/>
          <p:cNvSpPr txBox="1">
            <a:spLocks noChangeArrowheads="1"/>
          </p:cNvSpPr>
          <p:nvPr/>
        </p:nvSpPr>
        <p:spPr bwMode="auto">
          <a:xfrm>
            <a:off x="3349625" y="3859213"/>
            <a:ext cx="2697163" cy="1092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3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Цель – повышение качества подготовки и конкурентоспособности выпускников учреждений для предприятий города</a:t>
            </a:r>
          </a:p>
        </p:txBody>
      </p:sp>
      <p:sp>
        <p:nvSpPr>
          <p:cNvPr id="43" name="Номер слайда 2"/>
          <p:cNvSpPr txBox="1">
            <a:spLocks/>
          </p:cNvSpPr>
          <p:nvPr/>
        </p:nvSpPr>
        <p:spPr>
          <a:xfrm>
            <a:off x="53975" y="6446838"/>
            <a:ext cx="487363" cy="36671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68A1D787-7CDB-4129-B41F-1B529E380C07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11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1"/>
          <p:cNvSpPr>
            <a:spLocks noChangeArrowheads="1"/>
          </p:cNvSpPr>
          <p:nvPr/>
        </p:nvSpPr>
        <p:spPr bwMode="auto">
          <a:xfrm>
            <a:off x="603052" y="293167"/>
            <a:ext cx="85054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700" b="1" dirty="0">
                <a:latin typeface="Arial" pitchFamily="34" charset="0"/>
              </a:rPr>
              <a:t>Инвестиции в подготовку профессиональных кадров: модель учебно-производственного полигона</a:t>
            </a:r>
          </a:p>
        </p:txBody>
      </p:sp>
      <p:sp>
        <p:nvSpPr>
          <p:cNvPr id="46" name="Title 2"/>
          <p:cNvSpPr txBox="1">
            <a:spLocks/>
          </p:cNvSpPr>
          <p:nvPr/>
        </p:nvSpPr>
        <p:spPr bwMode="auto">
          <a:xfrm>
            <a:off x="631517" y="93961"/>
            <a:ext cx="8512483" cy="166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ПРАКТИКИ МУНИЦИПАЛЬНОГО ОБРАЗОВАНИЯ «ГОРОД ЧЕРЕПОВЕЦ»</a:t>
            </a:r>
            <a:endParaRPr lang="ru-RU" alt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760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960242" y="455993"/>
            <a:ext cx="768372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Череповец признан </a:t>
            </a:r>
            <a:r>
              <a:rPr lang="ru-RU" altLang="ru-RU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пилотным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городом по внедрению муниципального инвестиционного стандарта  (АСИ)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31517" y="93961"/>
            <a:ext cx="8512483" cy="16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ТИРАЖИРОВАНИЕ ЛУЧШИХ ПРАКТИК</a:t>
            </a: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12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1"/>
            </p:custDataLst>
          </p:nvPr>
        </p:nvSpPr>
        <p:spPr>
          <a:xfrm>
            <a:off x="720759" y="2462213"/>
            <a:ext cx="8208959" cy="10064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2"/>
            </p:custDataLst>
          </p:nvPr>
        </p:nvSpPr>
        <p:spPr bwMode="auto">
          <a:xfrm>
            <a:off x="785786" y="5573713"/>
            <a:ext cx="2596238" cy="1095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/>
          <a:lstStyle/>
          <a:p>
            <a:pPr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набор требований для организации взаимодействия органов местного самоуправления с инвесторами</a:t>
            </a:r>
          </a:p>
        </p:txBody>
      </p:sp>
      <p:sp>
        <p:nvSpPr>
          <p:cNvPr id="35" name="Прямоугольник 34"/>
          <p:cNvSpPr/>
          <p:nvPr>
            <p:custDataLst>
              <p:tags r:id="rId3"/>
            </p:custDataLst>
          </p:nvPr>
        </p:nvSpPr>
        <p:spPr bwMode="auto">
          <a:xfrm>
            <a:off x="3514656" y="5588000"/>
            <a:ext cx="2599176" cy="1081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/>
          <a:lstStyle/>
          <a:p>
            <a:pPr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работы с институтами развития и финансовыми институтами</a:t>
            </a:r>
          </a:p>
        </p:txBody>
      </p:sp>
      <p:sp>
        <p:nvSpPr>
          <p:cNvPr id="36" name="Прямоугольник 35"/>
          <p:cNvSpPr/>
          <p:nvPr>
            <p:custDataLst>
              <p:tags r:id="rId4"/>
            </p:custDataLst>
          </p:nvPr>
        </p:nvSpPr>
        <p:spPr bwMode="auto">
          <a:xfrm>
            <a:off x="6300738" y="5591175"/>
            <a:ext cx="2613869" cy="10779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меры, направленные на сокращение сроков разрешительных процедур</a:t>
            </a:r>
          </a:p>
        </p:txBody>
      </p:sp>
      <p:sp>
        <p:nvSpPr>
          <p:cNvPr id="37" name="Прямоугольник 36"/>
          <p:cNvSpPr/>
          <p:nvPr>
            <p:custDataLst>
              <p:tags r:id="rId5"/>
            </p:custDataLst>
          </p:nvPr>
        </p:nvSpPr>
        <p:spPr>
          <a:xfrm>
            <a:off x="720759" y="1341438"/>
            <a:ext cx="8208959" cy="9350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1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4946" y="1484313"/>
            <a:ext cx="7653334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dirty="0">
                <a:latin typeface="Arial" pitchFamily="34" charset="0"/>
                <a:cs typeface="Tahoma" pitchFamily="34" charset="0"/>
              </a:rPr>
              <a:t>20 сентября 2013 г. на Межрегиональном Форуме «Территория бизнеса – территория жизни» в г. Петрозаводске было принято решение о реализации </a:t>
            </a:r>
            <a:r>
              <a:rPr lang="ru-RU" altLang="ru-RU" sz="1400" dirty="0" err="1">
                <a:latin typeface="Arial" pitchFamily="34" charset="0"/>
                <a:cs typeface="Tahoma" pitchFamily="34" charset="0"/>
              </a:rPr>
              <a:t>пилотного</a:t>
            </a:r>
            <a:r>
              <a:rPr lang="ru-RU" altLang="ru-RU" sz="1400" dirty="0">
                <a:latin typeface="Arial" pitchFamily="34" charset="0"/>
                <a:cs typeface="Tahoma" pitchFamily="34" charset="0"/>
              </a:rPr>
              <a:t> проекта по внедрению стандарта АСИ в 4-х городах страны, в число которых вошел Череповец.</a:t>
            </a:r>
          </a:p>
        </p:txBody>
      </p:sp>
      <p:grpSp>
        <p:nvGrpSpPr>
          <p:cNvPr id="39" name="Группа 85"/>
          <p:cNvGrpSpPr/>
          <p:nvPr>
            <p:custDataLst>
              <p:tags r:id="rId7"/>
            </p:custDataLst>
          </p:nvPr>
        </p:nvGrpSpPr>
        <p:grpSpPr>
          <a:xfrm>
            <a:off x="700816" y="1340768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" name="Группа 88"/>
          <p:cNvGrpSpPr/>
          <p:nvPr>
            <p:custDataLst>
              <p:tags r:id="rId8"/>
            </p:custDataLst>
          </p:nvPr>
        </p:nvGrpSpPr>
        <p:grpSpPr>
          <a:xfrm>
            <a:off x="700816" y="2460885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5" name="Равнобедренный треугольник 44"/>
          <p:cNvSpPr/>
          <p:nvPr/>
        </p:nvSpPr>
        <p:spPr>
          <a:xfrm flipV="1">
            <a:off x="844584" y="3862388"/>
            <a:ext cx="8285162" cy="14287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2773" y="4116388"/>
            <a:ext cx="256538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2"/>
          <a:srcRect l="661" t="10881"/>
          <a:stretch>
            <a:fillRect/>
          </a:stretch>
        </p:blipFill>
        <p:spPr bwMode="auto">
          <a:xfrm>
            <a:off x="3536881" y="4116388"/>
            <a:ext cx="259917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3"/>
          <a:srcRect t="13062"/>
          <a:stretch>
            <a:fillRect/>
          </a:stretch>
        </p:blipFill>
        <p:spPr bwMode="auto">
          <a:xfrm>
            <a:off x="6305500" y="4132263"/>
            <a:ext cx="2605054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72" y="2417763"/>
            <a:ext cx="12636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Прямоугольник 1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46" y="2500306"/>
            <a:ext cx="6386803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dirty="0">
                <a:latin typeface="Arial" pitchFamily="34" charset="0"/>
                <a:cs typeface="Tahoma" pitchFamily="34" charset="0"/>
              </a:rPr>
              <a:t>В сборник успешных практик, направленных на развитие территорий и улучшение </a:t>
            </a:r>
            <a:r>
              <a:rPr lang="ru-RU" altLang="ru-RU" sz="1400" dirty="0" err="1">
                <a:latin typeface="Arial" pitchFamily="34" charset="0"/>
                <a:cs typeface="Tahoma" pitchFamily="34" charset="0"/>
              </a:rPr>
              <a:t>бизнес-среды</a:t>
            </a:r>
            <a:r>
              <a:rPr lang="ru-RU" altLang="ru-RU" sz="1400" dirty="0">
                <a:latin typeface="Arial" pitchFamily="34" charset="0"/>
                <a:cs typeface="Tahoma" pitchFamily="34" charset="0"/>
              </a:rPr>
              <a:t> на муниципальном уровне «Атлас муниципальных практик», вошло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  <a:cs typeface="Tahoma" pitchFamily="34" charset="0"/>
              </a:rPr>
              <a:t>8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Tahoma" pitchFamily="34" charset="0"/>
              </a:rPr>
              <a:t> </a:t>
            </a:r>
            <a:r>
              <a:rPr lang="ru-RU" altLang="ru-RU" sz="1400" dirty="0">
                <a:latin typeface="Arial" pitchFamily="34" charset="0"/>
                <a:cs typeface="Tahoma" pitchFamily="34" charset="0"/>
              </a:rPr>
              <a:t>(из 30) практик г. Череповца по следующим направлениям:</a:t>
            </a:r>
          </a:p>
        </p:txBody>
      </p:sp>
      <p:pic>
        <p:nvPicPr>
          <p:cNvPr id="51" name="Picture 8" descr="&amp;Pcy;&amp;ucy;&amp;tcy;&amp;icy;&amp;ncy; &amp;scy;&amp;mcy;&amp;ocy;&amp;zhcy;&amp;iecy;&amp;tcy; &amp;scy;&amp;ocy;&amp;khcy;&amp;rcy;&amp;acy;&amp;ncy;&amp;icy;&amp;tcy;&amp;softcy; &amp;pcy;&amp;ocy;&amp;scy;&amp;tcy; &amp;gcy;&amp;lcy;&amp;acy;&amp;vcy;&amp;ycy; &amp;ncy;&amp;acy;&amp;bcy;&amp;scy;&amp;ocy;&amp;vcy;&amp;iecy;&amp;tcy;&amp;acy; &amp;Acy;&amp;Scy;&amp;Icy; &amp;Ncy;&amp;ocy;&amp;vcy;&amp;ocy;&amp;scy;&amp;tcy;&amp;icy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81925" y="339725"/>
            <a:ext cx="1362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5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107"/>
          <p:cNvSpPr/>
          <p:nvPr/>
        </p:nvSpPr>
        <p:spPr>
          <a:xfrm>
            <a:off x="6567983" y="1428340"/>
            <a:ext cx="2453877" cy="624582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2921820" y="1428340"/>
            <a:ext cx="2336022" cy="624582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1"/>
          <p:cNvSpPr>
            <a:spLocks noChangeArrowheads="1"/>
          </p:cNvSpPr>
          <p:nvPr/>
        </p:nvSpPr>
        <p:spPr bwMode="auto">
          <a:xfrm>
            <a:off x="603052" y="404664"/>
            <a:ext cx="85054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целью содействия экономическому развитию МО на основе ГЧП в Череповце действует два института развития бизнеса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03052" y="2636912"/>
            <a:ext cx="1180494" cy="422108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45"/>
          <p:cNvSpPr>
            <a:spLocks noChangeArrowheads="1"/>
          </p:cNvSpPr>
          <p:nvPr/>
        </p:nvSpPr>
        <p:spPr bwMode="auto">
          <a:xfrm>
            <a:off x="2339975" y="1249884"/>
            <a:ext cx="65389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 altLang="ru-RU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Прямоугольник 31"/>
          <p:cNvSpPr>
            <a:spLocks noChangeArrowheads="1"/>
          </p:cNvSpPr>
          <p:nvPr/>
        </p:nvSpPr>
        <p:spPr bwMode="auto">
          <a:xfrm>
            <a:off x="2627784" y="1428340"/>
            <a:ext cx="290083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>
                <a:latin typeface="Arial" pitchFamily="34" charset="0"/>
                <a:cs typeface="Tahoma" pitchFamily="34" charset="0"/>
              </a:rPr>
              <a:t>НП </a:t>
            </a:r>
            <a:endParaRPr lang="ru-RU" altLang="ru-RU" sz="1300" b="1" dirty="0" smtClean="0"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 smtClean="0">
                <a:latin typeface="Arial" pitchFamily="34" charset="0"/>
                <a:cs typeface="Tahoma" pitchFamily="34" charset="0"/>
              </a:rPr>
              <a:t>«АГЕНТСТВО </a:t>
            </a:r>
            <a:endParaRPr lang="ru-RU" altLang="ru-RU" sz="1300" b="1" dirty="0"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>
                <a:latin typeface="Arial" pitchFamily="34" charset="0"/>
                <a:cs typeface="Tahoma" pitchFamily="34" charset="0"/>
              </a:rPr>
              <a:t>ГОРОДСКОГО РАЗВИТИЯ» </a:t>
            </a:r>
            <a:r>
              <a:rPr lang="ru-RU" altLang="ru-RU" sz="1300" b="1" dirty="0" smtClean="0">
                <a:latin typeface="Arial" pitchFamily="34" charset="0"/>
                <a:cs typeface="Tahoma" pitchFamily="34" charset="0"/>
              </a:rPr>
              <a:t> </a:t>
            </a:r>
            <a:endParaRPr lang="ru-RU" altLang="ru-RU" sz="1300" b="1" dirty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76" name="Прямоугольник 31"/>
          <p:cNvSpPr>
            <a:spLocks noChangeArrowheads="1"/>
          </p:cNvSpPr>
          <p:nvPr/>
        </p:nvSpPr>
        <p:spPr bwMode="auto">
          <a:xfrm>
            <a:off x="6376342" y="1433102"/>
            <a:ext cx="2948186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>
                <a:latin typeface="Arial" pitchFamily="34" charset="0"/>
                <a:cs typeface="Tahoma" pitchFamily="34" charset="0"/>
              </a:rPr>
              <a:t>АНО </a:t>
            </a:r>
            <a:endParaRPr lang="ru-RU" altLang="ru-RU" sz="1300" b="1" dirty="0" smtClean="0">
              <a:latin typeface="Arial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 smtClean="0">
                <a:latin typeface="Arial" pitchFamily="34" charset="0"/>
                <a:cs typeface="Tahoma" pitchFamily="34" charset="0"/>
              </a:rPr>
              <a:t>«</a:t>
            </a:r>
            <a:r>
              <a:rPr lang="ru-RU" altLang="ru-RU" sz="1300" b="1" dirty="0">
                <a:latin typeface="Arial" pitchFamily="34" charset="0"/>
                <a:cs typeface="Tahoma" pitchFamily="34" charset="0"/>
              </a:rPr>
              <a:t>ИНВЕСТИЦИОННОЕ АГЕНТСТВО «ЧЕРЕПОВЕЦ</a:t>
            </a:r>
            <a:r>
              <a:rPr lang="ru-RU" altLang="ru-RU" sz="1300" b="1" dirty="0" smtClean="0">
                <a:latin typeface="Arial" pitchFamily="34" charset="0"/>
                <a:cs typeface="Tahoma" pitchFamily="34" charset="0"/>
              </a:rPr>
              <a:t>»</a:t>
            </a:r>
            <a:endParaRPr lang="ru-RU" altLang="ru-RU" sz="1300" b="1" dirty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3060526" y="2780928"/>
            <a:ext cx="1028700" cy="3698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2"/>
          <p:cNvSpPr>
            <a:spLocks noChangeArrowheads="1"/>
          </p:cNvSpPr>
          <p:nvPr/>
        </p:nvSpPr>
        <p:spPr bwMode="auto">
          <a:xfrm>
            <a:off x="3060526" y="2853953"/>
            <a:ext cx="1028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altLang="ru-RU" sz="1700" b="1">
                <a:solidFill>
                  <a:srgbClr val="800000"/>
                </a:solidFill>
              </a:rPr>
              <a:t>1999 г.</a:t>
            </a:r>
            <a:endParaRPr lang="ru-RU" altLang="ru-RU" sz="900" b="1">
              <a:solidFill>
                <a:srgbClr val="80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6927676" y="2780928"/>
            <a:ext cx="1028700" cy="3698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2"/>
          <p:cNvSpPr>
            <a:spLocks noChangeArrowheads="1"/>
          </p:cNvSpPr>
          <p:nvPr/>
        </p:nvSpPr>
        <p:spPr bwMode="auto">
          <a:xfrm>
            <a:off x="6927676" y="2853953"/>
            <a:ext cx="1028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altLang="ru-RU" sz="1700" b="1">
                <a:solidFill>
                  <a:srgbClr val="800000"/>
                </a:solidFill>
              </a:rPr>
              <a:t>2010 г.</a:t>
            </a:r>
            <a:endParaRPr lang="ru-RU" altLang="ru-RU" sz="900" b="1">
              <a:solidFill>
                <a:srgbClr val="800000"/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794738" y="4556510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42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43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1794738" y="4891022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46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1783546" y="5240606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48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49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0" name="Group 4"/>
          <p:cNvGrpSpPr>
            <a:grpSpLocks/>
          </p:cNvGrpSpPr>
          <p:nvPr/>
        </p:nvGrpSpPr>
        <p:grpSpPr bwMode="auto">
          <a:xfrm>
            <a:off x="1677838" y="2059509"/>
            <a:ext cx="7430666" cy="433387"/>
            <a:chOff x="261" y="973"/>
            <a:chExt cx="3127" cy="199"/>
          </a:xfrm>
        </p:grpSpPr>
        <p:grpSp>
          <p:nvGrpSpPr>
            <p:cNvPr id="151" name="Group 5"/>
            <p:cNvGrpSpPr>
              <a:grpSpLocks/>
            </p:cNvGrpSpPr>
            <p:nvPr/>
          </p:nvGrpSpPr>
          <p:grpSpPr bwMode="auto">
            <a:xfrm>
              <a:off x="261" y="973"/>
              <a:ext cx="1546" cy="199"/>
              <a:chOff x="218" y="973"/>
              <a:chExt cx="2537" cy="199"/>
            </a:xfrm>
          </p:grpSpPr>
          <p:sp>
            <p:nvSpPr>
              <p:cNvPr id="153" name="Line 7"/>
              <p:cNvSpPr>
                <a:spLocks noChangeShapeType="1"/>
              </p:cNvSpPr>
              <p:nvPr/>
            </p:nvSpPr>
            <p:spPr bwMode="auto">
              <a:xfrm>
                <a:off x="340" y="973"/>
                <a:ext cx="2415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" name="Rectangle 8"/>
              <p:cNvSpPr>
                <a:spLocks noChangeArrowheads="1"/>
              </p:cNvSpPr>
              <p:nvPr/>
            </p:nvSpPr>
            <p:spPr bwMode="auto">
              <a:xfrm>
                <a:off x="218" y="1059"/>
                <a:ext cx="2416" cy="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>
                <a:spAutoFit/>
              </a:bodyPr>
              <a:lstStyle>
                <a:lvl1pPr marL="342900" indent="-3429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193675" indent="-192088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lnSpc>
                    <a:spcPct val="90000"/>
                  </a:lnSpc>
                  <a:defRPr/>
                </a:pPr>
                <a:endParaRPr lang="ru-RU" altLang="ru-RU" sz="13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2" name="Line 11"/>
            <p:cNvSpPr>
              <a:spLocks noChangeShapeType="1"/>
            </p:cNvSpPr>
            <p:nvPr/>
          </p:nvSpPr>
          <p:spPr bwMode="auto">
            <a:xfrm>
              <a:off x="1887" y="973"/>
              <a:ext cx="150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56" name="Таблица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47571"/>
              </p:ext>
            </p:extLst>
          </p:nvPr>
        </p:nvGraphicFramePr>
        <p:xfrm>
          <a:off x="2119882" y="4589226"/>
          <a:ext cx="3227388" cy="2323542"/>
        </p:xfrm>
        <a:graphic>
          <a:graphicData uri="http://schemas.openxmlformats.org/drawingml/2006/table">
            <a:tbl>
              <a:tblPr/>
              <a:tblGrid>
                <a:gridCol w="32273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ЦЕНТР БИЗНЕС-ОБРАЗОВАНИЯ</a:t>
                      </a: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ЦЕНТР БИЗНЕС-КОНСАЛТИНГА</a:t>
                      </a: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ФИНАНСОВАЯ И ИМУЩЕСТВЕННАЯ ПОДДЕРЖКА</a:t>
                      </a: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БИЗНЕС-ИНКУБАТОР</a:t>
                      </a: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МЕЖРЕГИОНАЛЬНОЕ И МУЖДУНАРОДНОЕ СОТРУДНИЧЕСТВО, «БИЗНЕС-МИССИИ»</a:t>
                      </a: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36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РАЗВИТИЕ СОЦИАЛЬНОГО ПРЕДПРИНИМАТЕЛЬСТВА</a:t>
                      </a:r>
                    </a:p>
                  </a:txBody>
                  <a:tcPr marT="45739" marB="4573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" name="Таблица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54450"/>
              </p:ext>
            </p:extLst>
          </p:nvPr>
        </p:nvGraphicFramePr>
        <p:xfrm>
          <a:off x="5794945" y="4573351"/>
          <a:ext cx="3349055" cy="2161709"/>
        </p:xfrm>
        <a:graphic>
          <a:graphicData uri="http://schemas.openxmlformats.org/drawingml/2006/table">
            <a:tbl>
              <a:tblPr/>
              <a:tblGrid>
                <a:gridCol w="3349055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ТЕРРИТОРИАЛЬНОЕ РАЗВИТИЕ МО</a:t>
                      </a:r>
                    </a:p>
                  </a:txBody>
                  <a:tcPr marL="91454" marR="91454" marT="45695" marB="456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ИНФОРМАЦИОННОЕ И НОРМАТИВНО-ПРАВОВОЕ ОБЕСПЕЧЕНИЕ</a:t>
                      </a:r>
                    </a:p>
                  </a:txBody>
                  <a:tcPr marL="91454" marR="91454" marT="45695" marB="456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ПРИВЛЕЧЕНИЕ ВНЕШНИХ ИНВЕСТИЦИИЙ</a:t>
                      </a:r>
                    </a:p>
                  </a:txBody>
                  <a:tcPr marL="91454" marR="91454" marT="45695" marB="456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РАЗВИТИЕ И ПРИМЕНЕНИЕ ИНСТИТУТА ГЧП</a:t>
                      </a:r>
                    </a:p>
                  </a:txBody>
                  <a:tcPr marL="91454" marR="91454" marT="45695" marB="456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ИНВЕСТИЦИОННЫЙ МАРКЕТИНГ</a:t>
                      </a:r>
                    </a:p>
                  </a:txBody>
                  <a:tcPr marL="91454" marR="91454" marT="45695" marB="456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ПРОДВИЖЕНИЕ ИНВЕСТ. ПРОЕКТОВ И ВОЗМОЖНОСТЕЙ ГОРОДА</a:t>
                      </a:r>
                    </a:p>
                  </a:txBody>
                  <a:tcPr marL="91454" marR="91454" marT="45695" marB="456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8" name="Группа 157"/>
          <p:cNvGrpSpPr/>
          <p:nvPr/>
        </p:nvGrpSpPr>
        <p:grpSpPr>
          <a:xfrm>
            <a:off x="1785593" y="5600646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59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60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1794738" y="5960686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63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1783546" y="6428718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65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66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500507" y="4556510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78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500507" y="4880566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80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81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489315" y="5269168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83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84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5491362" y="5636630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8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8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5500507" y="5996670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89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90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5489315" y="6356710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192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93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3" name="Прямоугольник 28"/>
          <p:cNvSpPr>
            <a:spLocks noChangeArrowheads="1"/>
          </p:cNvSpPr>
          <p:nvPr/>
        </p:nvSpPr>
        <p:spPr bwMode="auto">
          <a:xfrm>
            <a:off x="580827" y="2720851"/>
            <a:ext cx="1206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300" b="1" i="1" dirty="0">
                <a:cs typeface="Tahoma" pitchFamily="34" charset="0"/>
              </a:rPr>
              <a:t>Дата создания</a:t>
            </a:r>
          </a:p>
        </p:txBody>
      </p:sp>
      <p:sp>
        <p:nvSpPr>
          <p:cNvPr id="204" name="Прямоугольник 29"/>
          <p:cNvSpPr>
            <a:spLocks noChangeArrowheads="1"/>
          </p:cNvSpPr>
          <p:nvPr/>
        </p:nvSpPr>
        <p:spPr bwMode="auto">
          <a:xfrm>
            <a:off x="539552" y="4548435"/>
            <a:ext cx="149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300" b="1" i="1" dirty="0">
                <a:cs typeface="Tahoma" pitchFamily="34" charset="0"/>
              </a:rPr>
              <a:t> Направления деятельности</a:t>
            </a:r>
          </a:p>
        </p:txBody>
      </p:sp>
      <p:sp>
        <p:nvSpPr>
          <p:cNvPr id="205" name="Прямоугольник 46"/>
          <p:cNvSpPr>
            <a:spLocks noChangeArrowheads="1"/>
          </p:cNvSpPr>
          <p:nvPr/>
        </p:nvSpPr>
        <p:spPr bwMode="auto">
          <a:xfrm>
            <a:off x="580827" y="3600078"/>
            <a:ext cx="1457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300" b="1" i="1" dirty="0">
                <a:cs typeface="Tahoma" pitchFamily="34" charset="0"/>
              </a:rPr>
              <a:t>Учредители</a:t>
            </a:r>
          </a:p>
        </p:txBody>
      </p:sp>
      <p:grpSp>
        <p:nvGrpSpPr>
          <p:cNvPr id="206" name="Группа 205"/>
          <p:cNvGrpSpPr/>
          <p:nvPr/>
        </p:nvGrpSpPr>
        <p:grpSpPr>
          <a:xfrm>
            <a:off x="603052" y="2636912"/>
            <a:ext cx="8420298" cy="1800200"/>
            <a:chOff x="165100" y="2420888"/>
            <a:chExt cx="8858250" cy="1800200"/>
          </a:xfrm>
        </p:grpSpPr>
        <p:cxnSp>
          <p:nvCxnSpPr>
            <p:cNvPr id="207" name="Прямая соединительная линия 206"/>
            <p:cNvCxnSpPr/>
            <p:nvPr/>
          </p:nvCxnSpPr>
          <p:spPr>
            <a:xfrm flipV="1">
              <a:off x="165100" y="2420888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единительная линия 207"/>
            <p:cNvCxnSpPr/>
            <p:nvPr/>
          </p:nvCxnSpPr>
          <p:spPr>
            <a:xfrm flipV="1">
              <a:off x="165100" y="4214738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2"/>
          <p:cNvSpPr txBox="1">
            <a:spLocks/>
          </p:cNvSpPr>
          <p:nvPr/>
        </p:nvSpPr>
        <p:spPr bwMode="auto">
          <a:xfrm>
            <a:off x="631517" y="93961"/>
            <a:ext cx="8512483" cy="16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ИНФОРМАЦИЯ ОБ ИНСТИТУТАХ РАВИТИЯ</a:t>
            </a:r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1783547" y="2106304"/>
            <a:ext cx="3474294" cy="53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8755" tIns="49378" rIns="98755" bIns="49378">
            <a:spAutoFit/>
          </a:bodyPr>
          <a:lstStyle>
            <a:lvl1pPr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Clr>
                <a:srgbClr val="990000"/>
              </a:buClr>
            </a:pPr>
            <a:r>
              <a:rPr lang="ru-RU" altLang="ru-RU" sz="1400" b="1" i="1" dirty="0" smtClean="0">
                <a:latin typeface="Arial" pitchFamily="34" charset="0"/>
              </a:rPr>
              <a:t>Основа поддержки предпринимательства </a:t>
            </a:r>
            <a:endParaRPr lang="ru-RU" altLang="ru-RU" sz="1400" b="1" i="1" dirty="0">
              <a:latin typeface="Arial" pitchFamily="34" charset="0"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5436097" y="2105472"/>
            <a:ext cx="3587254" cy="48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8755" tIns="49378" rIns="98755" bIns="49378">
            <a:spAutoFit/>
          </a:bodyPr>
          <a:lstStyle>
            <a:lvl1pPr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874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990000"/>
              </a:buClr>
            </a:pPr>
            <a:r>
              <a:rPr lang="ru-RU" altLang="ru-RU" sz="1400" b="1" i="1" dirty="0" smtClean="0">
                <a:latin typeface="Arial" pitchFamily="34" charset="0"/>
              </a:rPr>
              <a:t>Оператор инвестиционного процесса города</a:t>
            </a:r>
            <a:endParaRPr lang="ru-RU" altLang="ru-RU" sz="1400" b="1" i="1" dirty="0">
              <a:latin typeface="Arial" pitchFamily="34" charset="0"/>
            </a:endParaRPr>
          </a:p>
        </p:txBody>
      </p:sp>
      <p:sp>
        <p:nvSpPr>
          <p:cNvPr id="93" name="Прямоугольник 45"/>
          <p:cNvSpPr>
            <a:spLocks noChangeArrowheads="1"/>
          </p:cNvSpPr>
          <p:nvPr/>
        </p:nvSpPr>
        <p:spPr bwMode="auto">
          <a:xfrm>
            <a:off x="2627784" y="3024336"/>
            <a:ext cx="65389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 altLang="ru-RU" sz="1600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4" name="Группа 2"/>
          <p:cNvGrpSpPr>
            <a:grpSpLocks/>
          </p:cNvGrpSpPr>
          <p:nvPr/>
        </p:nvGrpSpPr>
        <p:grpSpPr bwMode="auto">
          <a:xfrm>
            <a:off x="3151683" y="3363342"/>
            <a:ext cx="4359275" cy="850900"/>
            <a:chOff x="2155031" y="5603461"/>
            <a:chExt cx="4721225" cy="1009717"/>
          </a:xfrm>
        </p:grpSpPr>
        <p:sp>
          <p:nvSpPr>
            <p:cNvPr id="95" name="Rectangle 1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ltGray">
            <a:xfrm>
              <a:off x="2155031" y="5603461"/>
              <a:ext cx="2260893" cy="10040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dirty="0" smtClean="0">
                <a:cs typeface="Arial" charset="0"/>
              </a:endParaRPr>
            </a:p>
          </p:txBody>
        </p:sp>
        <p:sp>
          <p:nvSpPr>
            <p:cNvPr id="96" name="Rectangle 2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ltGray">
            <a:xfrm>
              <a:off x="4675539" y="5603461"/>
              <a:ext cx="2200717" cy="10097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dirty="0" smtClean="0">
                <a:cs typeface="Arial" charset="0"/>
              </a:endParaRPr>
            </a:p>
          </p:txBody>
        </p:sp>
        <p:sp>
          <p:nvSpPr>
            <p:cNvPr id="97" name="TextBox 2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213060" y="5825778"/>
              <a:ext cx="19272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500" b="1">
                  <a:latin typeface="Tahoma" pitchFamily="34" charset="0"/>
                  <a:cs typeface="Tahoma" pitchFamily="34" charset="0"/>
                </a:rPr>
                <a:t>Мэрия г. Череповца</a:t>
              </a:r>
            </a:p>
          </p:txBody>
        </p:sp>
        <p:sp>
          <p:nvSpPr>
            <p:cNvPr id="98" name="TextBox 2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95130" y="5768628"/>
              <a:ext cx="1071891" cy="3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500" b="1">
                  <a:latin typeface="Tahoma" pitchFamily="34" charset="0"/>
                  <a:cs typeface="Tahoma" pitchFamily="34" charset="0"/>
                </a:rPr>
                <a:t>ПАО</a:t>
              </a:r>
            </a:p>
          </p:txBody>
        </p:sp>
        <p:sp>
          <p:nvSpPr>
            <p:cNvPr id="99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ltGray">
            <a:xfrm rot="5400000" flipV="1">
              <a:off x="4568825" y="5917059"/>
              <a:ext cx="403225" cy="3857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100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ltGray">
            <a:xfrm rot="5400000" flipV="1">
              <a:off x="4308918" y="5910106"/>
              <a:ext cx="403133" cy="3851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dirty="0" smtClean="0">
                <a:cs typeface="Arial" charset="0"/>
              </a:endParaRPr>
            </a:p>
          </p:txBody>
        </p:sp>
        <p:sp>
          <p:nvSpPr>
            <p:cNvPr id="101" name="Oval 2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ltGray">
            <a:xfrm rot="5400000" flipV="1">
              <a:off x="4136987" y="5911989"/>
              <a:ext cx="403133" cy="3851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dirty="0" smtClean="0">
                <a:cs typeface="Arial" charset="0"/>
              </a:endParaRPr>
            </a:p>
          </p:txBody>
        </p:sp>
        <p:pic>
          <p:nvPicPr>
            <p:cNvPr id="102" name="Рисунок 2" descr="http://nason.ru/data/image/drevnost/cherepovec_2.gif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370" y="5674724"/>
              <a:ext cx="726949" cy="90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" name="Picture 5" descr="http://reports.severstal.com/img/2012/severstal-rus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08" y="3642742"/>
            <a:ext cx="1479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Прямая соединительная линия 104"/>
          <p:cNvCxnSpPr/>
          <p:nvPr/>
        </p:nvCxnSpPr>
        <p:spPr>
          <a:xfrm flipV="1">
            <a:off x="611560" y="3212976"/>
            <a:ext cx="8420298" cy="6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5" descr="000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02098"/>
            <a:ext cx="717456" cy="7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" descr="C:\Users\PK7\Desktop\логотип АГР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70" y="1433102"/>
            <a:ext cx="945349" cy="58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336870"/>
              </p:ext>
            </p:extLst>
          </p:nvPr>
        </p:nvGraphicFramePr>
        <p:xfrm>
          <a:off x="755576" y="1052736"/>
          <a:ext cx="8280920" cy="536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32048"/>
                <a:gridCol w="5184576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поддержки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3121">
                <a:tc>
                  <a:txBody>
                    <a:bodyPr/>
                    <a:lstStyle/>
                    <a:p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Взаимодействие бизнеса и власти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Координационного Совета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поддержке МСП, работа отраслевых групп 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интерактивных механизмов взаимодействия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Инвестиционного совета города, рабочих групп по реализации инвестиционных проектов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проектов на принципах ГЧП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Кооперация между малым, средним и крупным бизнесом</a:t>
                      </a:r>
                      <a:endParaRPr lang="ru-RU" sz="12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spcAft>
                          <a:spcPts val="600"/>
                        </a:spcAft>
                      </a:pPr>
                      <a:endParaRPr lang="ru-RU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spcAft>
                          <a:spcPts val="0"/>
                        </a:spcAft>
                      </a:pPr>
                      <a:r>
                        <a:rPr lang="ru-RU" sz="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«Электронная бизнес-кооперация»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47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</a:t>
                      </a:r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средства для развития бизнеса 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Гарантийный Фонд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Залоговый фонд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192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 и предпринимательские</a:t>
                      </a:r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компетенции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600"/>
                        </a:spcAft>
                        <a:tabLst>
                          <a:tab pos="176213" algn="l"/>
                        </a:tabLst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1200"/>
                        </a:spcAft>
                        <a:tabLst>
                          <a:tab pos="176213" algn="l"/>
                        </a:tabLs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бизнес-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</a:t>
                      </a:r>
                    </a:p>
                    <a:p>
                      <a:pPr marL="176213" indent="0">
                        <a:spcAft>
                          <a:spcPts val="1200"/>
                        </a:spcAft>
                        <a:tabLst>
                          <a:tab pos="176213" algn="l"/>
                        </a:tabLs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бизнес-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консалтинга</a:t>
                      </a:r>
                    </a:p>
                    <a:p>
                      <a:pPr marL="176213" indent="0">
                        <a:spcAft>
                          <a:spcPts val="120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инвестиционного консалтинга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2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Информационная</a:t>
                      </a:r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поддержка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600"/>
                        </a:spcAft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Интерактивная инвестиционная карта города 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1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предпринимательство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600"/>
                        </a:spcAft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инноваций в социальной сфере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82" name="Line 7"/>
          <p:cNvSpPr>
            <a:spLocks noChangeShapeType="1"/>
          </p:cNvSpPr>
          <p:nvPr/>
        </p:nvSpPr>
        <p:spPr bwMode="auto">
          <a:xfrm flipV="1">
            <a:off x="787327" y="1340074"/>
            <a:ext cx="256053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83" name="Line 7"/>
          <p:cNvSpPr>
            <a:spLocks noChangeShapeType="1"/>
          </p:cNvSpPr>
          <p:nvPr/>
        </p:nvSpPr>
        <p:spPr bwMode="auto">
          <a:xfrm>
            <a:off x="3533278" y="1340074"/>
            <a:ext cx="550321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3622367" y="1411832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22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622367" y="2347936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624726" y="2851992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647197" y="3284984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645684" y="3717032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637614" y="4365104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40919" y="5085184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640919" y="4725144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640919" y="5516635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643278" y="6021288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195" name="Группа 2"/>
          <p:cNvGrpSpPr>
            <a:grpSpLocks/>
          </p:cNvGrpSpPr>
          <p:nvPr/>
        </p:nvGrpSpPr>
        <p:grpSpPr bwMode="auto">
          <a:xfrm>
            <a:off x="3622998" y="1915021"/>
            <a:ext cx="339725" cy="217488"/>
            <a:chOff x="4166552" y="1412776"/>
            <a:chExt cx="339972" cy="216621"/>
          </a:xfrm>
        </p:grpSpPr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4166552" y="1469698"/>
              <a:ext cx="268482" cy="1596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>
              <a:off x="4299999" y="1469698"/>
              <a:ext cx="158865" cy="159699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4277758" y="1412776"/>
              <a:ext cx="228766" cy="17867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499992" y="6505490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5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405492" y="6528782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67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198" name="Прямоугольник 68"/>
          <p:cNvSpPr>
            <a:spLocks noChangeArrowheads="1"/>
          </p:cNvSpPr>
          <p:nvPr/>
        </p:nvSpPr>
        <p:spPr bwMode="auto">
          <a:xfrm>
            <a:off x="4839394" y="6557963"/>
            <a:ext cx="271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altLang="ru-RU" sz="1100" i="1">
                <a:latin typeface="Arial" pitchFamily="34" charset="0"/>
                <a:cs typeface="Tahoma" pitchFamily="34" charset="0"/>
              </a:rPr>
              <a:t>Проекты НП «АГР»</a:t>
            </a:r>
          </a:p>
        </p:txBody>
      </p:sp>
      <p:sp>
        <p:nvSpPr>
          <p:cNvPr id="6199" name="Прямоугольник 69"/>
          <p:cNvSpPr>
            <a:spLocks noChangeArrowheads="1"/>
          </p:cNvSpPr>
          <p:nvPr/>
        </p:nvSpPr>
        <p:spPr bwMode="auto">
          <a:xfrm>
            <a:off x="6752332" y="6569075"/>
            <a:ext cx="271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altLang="ru-RU" sz="1100" i="1">
                <a:latin typeface="Arial" pitchFamily="34" charset="0"/>
                <a:cs typeface="Tahoma" pitchFamily="34" charset="0"/>
              </a:rPr>
              <a:t>Проекты АНО «ИА «Череповец»</a:t>
            </a:r>
          </a:p>
        </p:txBody>
      </p:sp>
      <p:pic>
        <p:nvPicPr>
          <p:cNvPr id="6200" name="Picture 5" descr="00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128588"/>
            <a:ext cx="698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1" name="Title 2"/>
          <p:cNvSpPr txBox="1">
            <a:spLocks/>
          </p:cNvSpPr>
          <p:nvPr/>
        </p:nvSpPr>
        <p:spPr bwMode="auto">
          <a:xfrm>
            <a:off x="787327" y="404664"/>
            <a:ext cx="8249169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700" b="1" dirty="0">
                <a:latin typeface="Arial" panose="020B0604020202020204" pitchFamily="34" charset="0"/>
              </a:rPr>
              <a:t>Основные проекты агентств направлены на решение  проблем предпринимателей на различных стадиях бизнес-цикла</a:t>
            </a:r>
          </a:p>
        </p:txBody>
      </p:sp>
      <p:sp>
        <p:nvSpPr>
          <p:cNvPr id="59" name="Номер слайда 2"/>
          <p:cNvSpPr txBox="1">
            <a:spLocks/>
          </p:cNvSpPr>
          <p:nvPr/>
        </p:nvSpPr>
        <p:spPr>
          <a:xfrm>
            <a:off x="9108182" y="6518275"/>
            <a:ext cx="487362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5A99E810-70DC-4105-9F92-C6D8E159BC35}" type="slidenum">
              <a:rPr lang="ru-RU" sz="2000" b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tle 2"/>
          <p:cNvSpPr txBox="1">
            <a:spLocks/>
          </p:cNvSpPr>
          <p:nvPr/>
        </p:nvSpPr>
        <p:spPr bwMode="auto">
          <a:xfrm>
            <a:off x="631517" y="93961"/>
            <a:ext cx="8512483" cy="166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ПРАКТИКИ МУНИЦИПАЛЬНОГО ОБРАЗОВАНИЯ «ГОРОД ЧЕРЕПОВЕЦ»</a:t>
            </a:r>
            <a:endParaRPr lang="ru-RU" altLang="ru-RU" sz="1200" b="1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3645684" y="4076475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8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6978691"/>
              </p:ext>
            </p:extLst>
          </p:nvPr>
        </p:nvGraphicFramePr>
        <p:xfrm>
          <a:off x="1979712" y="2348881"/>
          <a:ext cx="6971195" cy="187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53493059"/>
              </p:ext>
            </p:extLst>
          </p:nvPr>
        </p:nvGraphicFramePr>
        <p:xfrm>
          <a:off x="1979713" y="4149080"/>
          <a:ext cx="6984775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3051" y="1628800"/>
            <a:ext cx="1262509" cy="52292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3052" y="2348880"/>
            <a:ext cx="8433444" cy="1872208"/>
            <a:chOff x="395536" y="2730351"/>
            <a:chExt cx="8872538" cy="18722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95536" y="2730351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09824" y="4596209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54"/>
          <p:cNvSpPr>
            <a:spLocks noChangeArrowheads="1"/>
          </p:cNvSpPr>
          <p:nvPr/>
        </p:nvSpPr>
        <p:spPr bwMode="auto">
          <a:xfrm>
            <a:off x="531632" y="1628800"/>
            <a:ext cx="1157371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50" b="1" i="1" dirty="0" smtClean="0">
                <a:solidFill>
                  <a:prstClr val="black"/>
                </a:solidFill>
                <a:cs typeface="Tahoma" pitchFamily="34" charset="0"/>
              </a:rPr>
              <a:t>Суть</a:t>
            </a:r>
          </a:p>
        </p:txBody>
      </p:sp>
      <p:sp>
        <p:nvSpPr>
          <p:cNvPr id="11" name="Прямоугольник 55"/>
          <p:cNvSpPr>
            <a:spLocks noChangeArrowheads="1"/>
          </p:cNvSpPr>
          <p:nvPr/>
        </p:nvSpPr>
        <p:spPr bwMode="auto">
          <a:xfrm>
            <a:off x="563091" y="2492896"/>
            <a:ext cx="13446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50" b="1" i="1" dirty="0" smtClean="0">
                <a:solidFill>
                  <a:prstClr val="black"/>
                </a:solidFill>
                <a:cs typeface="Tahoma" pitchFamily="34" charset="0"/>
              </a:rPr>
              <a:t>Механизм работы</a:t>
            </a:r>
          </a:p>
        </p:txBody>
      </p:sp>
      <p:sp>
        <p:nvSpPr>
          <p:cNvPr id="12" name="Прямоугольник 59"/>
          <p:cNvSpPr>
            <a:spLocks noChangeArrowheads="1"/>
          </p:cNvSpPr>
          <p:nvPr/>
        </p:nvSpPr>
        <p:spPr bwMode="auto">
          <a:xfrm>
            <a:off x="520948" y="4407495"/>
            <a:ext cx="134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Arial" pitchFamily="34" charset="0"/>
                <a:cs typeface="Tahoma" pitchFamily="34" charset="0"/>
              </a:rPr>
              <a:t>Отраслевые группы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03052" y="404664"/>
            <a:ext cx="850545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базе НП «Агентство городского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развития» организована работа Координационного Совета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по поддержке малого и среднего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  <a:endParaRPr lang="ru-RU" alt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31517" y="93961"/>
            <a:ext cx="8512483" cy="166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ПРАКТИКИ МУНИЦИПАЛЬНОГО ОБРАЗОВАНИЯ «ГОРОД ЧЕРЕПОВЕЦ»</a:t>
            </a:r>
            <a:endParaRPr lang="ru-RU" altLang="ru-RU" sz="1200" b="1" dirty="0"/>
          </a:p>
        </p:txBody>
      </p:sp>
      <p:sp>
        <p:nvSpPr>
          <p:cNvPr id="15" name="Прямоугольник 49"/>
          <p:cNvSpPr>
            <a:spLocks noChangeArrowheads="1"/>
          </p:cNvSpPr>
          <p:nvPr/>
        </p:nvSpPr>
        <p:spPr bwMode="auto">
          <a:xfrm>
            <a:off x="1885770" y="1652725"/>
            <a:ext cx="725823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dirty="0" smtClean="0">
                <a:latin typeface="Arial" pitchFamily="34" charset="0"/>
                <a:cs typeface="Tahoma" pitchFamily="34" charset="0"/>
              </a:rPr>
              <a:t>Площадка </a:t>
            </a:r>
            <a:r>
              <a:rPr lang="ru-RU" altLang="ru-RU" sz="1400" b="1" dirty="0">
                <a:latin typeface="Arial" pitchFamily="34" charset="0"/>
                <a:cs typeface="Tahoma" pitchFamily="34" charset="0"/>
              </a:rPr>
              <a:t>взаимодействия бизнеса и власти, инициирующая </a:t>
            </a:r>
            <a:r>
              <a:rPr lang="ru-RU" altLang="ru-RU" sz="1400" b="1" dirty="0" smtClean="0">
                <a:latin typeface="Arial" pitchFamily="34" charset="0"/>
                <a:cs typeface="Tahoma" pitchFamily="34" charset="0"/>
              </a:rPr>
              <a:t>рассмотрение вопросов </a:t>
            </a:r>
            <a:r>
              <a:rPr lang="ru-RU" altLang="ru-RU" sz="1400" b="1" dirty="0">
                <a:latin typeface="Arial" pitchFamily="34" charset="0"/>
                <a:cs typeface="Tahoma" pitchFamily="34" charset="0"/>
              </a:rPr>
              <a:t>развития </a:t>
            </a:r>
            <a:r>
              <a:rPr lang="ru-RU" altLang="ru-RU" sz="1400" b="1" dirty="0" smtClean="0">
                <a:latin typeface="Arial" pitchFamily="34" charset="0"/>
                <a:cs typeface="Tahoma" pitchFamily="34" charset="0"/>
              </a:rPr>
              <a:t>предпринимательства в </a:t>
            </a:r>
            <a:r>
              <a:rPr lang="ru-RU" altLang="ru-RU" sz="1400" b="1" dirty="0">
                <a:latin typeface="Arial" pitchFamily="34" charset="0"/>
                <a:cs typeface="Tahoma" pitchFamily="34" charset="0"/>
              </a:rPr>
              <a:t>рамках сфер отраслевых групп</a:t>
            </a: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428736"/>
            <a:ext cx="1262509" cy="54292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603052" y="2348880"/>
            <a:ext cx="8433444" cy="2723194"/>
            <a:chOff x="395536" y="2730351"/>
            <a:chExt cx="8872538" cy="272319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95536" y="2730351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09824" y="5447195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03052" y="404664"/>
            <a:ext cx="85054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по взаимодействию крупного, среднего и малого бизнеса: «Электронная Бизнес-Кооперация» 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31517" y="93961"/>
            <a:ext cx="8512483" cy="166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ПРАКТИКИ МУНИЦИПАЛЬНОГО ОБРАЗОВАНИЯ «ГОРОД ЧЕРЕПОВЕЦ»</a:t>
            </a:r>
            <a:endParaRPr lang="ru-RU" altLang="ru-RU" sz="1200" b="1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81173" y="2540009"/>
            <a:ext cx="4429156" cy="1484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64306" y="6073775"/>
            <a:ext cx="1223963" cy="660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64306" y="5197475"/>
            <a:ext cx="1223963" cy="660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3"/>
          <p:cNvSpPr>
            <a:spLocks noChangeArrowheads="1"/>
          </p:cNvSpPr>
          <p:nvPr/>
        </p:nvSpPr>
        <p:spPr bwMode="auto">
          <a:xfrm>
            <a:off x="1981173" y="2536833"/>
            <a:ext cx="4429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itchFamily="34" charset="0"/>
              </a:rPr>
              <a:t>www.agr-city.ru</a:t>
            </a:r>
            <a:endParaRPr lang="ru-RU" sz="16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7738" y="4478347"/>
            <a:ext cx="231140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Движимое имущество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82975" y="4087822"/>
            <a:ext cx="18113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Недвижимость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81375" y="2833697"/>
            <a:ext cx="1841500" cy="1136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2478907" y="3344081"/>
            <a:ext cx="554038" cy="106362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5400000">
            <a:off x="5187975" y="3340109"/>
            <a:ext cx="554038" cy="106203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24113" y="3679838"/>
            <a:ext cx="873125" cy="368300"/>
          </a:xfrm>
          <a:prstGeom prst="rect">
            <a:avLst/>
          </a:prstGeom>
          <a:noFill/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Заказы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80038" y="3686184"/>
            <a:ext cx="820737" cy="369888"/>
          </a:xfrm>
          <a:prstGeom prst="rect">
            <a:avLst/>
          </a:prstGeom>
          <a:noFill/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Сбыт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28794" y="3049597"/>
            <a:ext cx="1266825" cy="534987"/>
          </a:xfrm>
          <a:prstGeom prst="rect">
            <a:avLst/>
          </a:prstGeom>
          <a:noFill/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Крупный бизнес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24416" y="3017847"/>
            <a:ext cx="1585913" cy="534987"/>
          </a:xfrm>
          <a:prstGeom prst="rect">
            <a:avLst/>
          </a:prstGeom>
          <a:noFill/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предприятия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4433923" y="5976938"/>
            <a:ext cx="1863725" cy="9842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" name="Picture 3" descr="C:\Users\PK4\Desktop\ЭБК-баннер(1).png"/>
          <p:cNvPicPr>
            <a:picLocks noChangeAspect="1" noChangeArrowheads="1"/>
          </p:cNvPicPr>
          <p:nvPr/>
        </p:nvPicPr>
        <p:blipFill rotWithShape="1">
          <a:blip r:embed="rId2"/>
          <a:srcRect l="7630" t="1903" r="4825" b="4054"/>
          <a:stretch/>
        </p:blipFill>
        <p:spPr bwMode="auto">
          <a:xfrm>
            <a:off x="3270275" y="2921009"/>
            <a:ext cx="1631950" cy="106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://www.metaprom.ru/foto_news/1341478088foto1_big.jpg"/>
          <p:cNvPicPr>
            <a:picLocks noChangeAspect="1" noChangeArrowheads="1"/>
          </p:cNvPicPr>
          <p:nvPr/>
        </p:nvPicPr>
        <p:blipFill>
          <a:blip r:embed="rId3"/>
          <a:srcRect l="8464" t="9406" r="7088" b="9273"/>
          <a:stretch>
            <a:fillRect/>
          </a:stretch>
        </p:blipFill>
        <p:spPr bwMode="auto">
          <a:xfrm>
            <a:off x="5429256" y="5208588"/>
            <a:ext cx="9525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8" descr="http://www.vip-doski.ru/file/img9108_Crew_Gold_prodaet_svoi_aktsii_Severstali.jpg"/>
          <p:cNvPicPr>
            <a:picLocks noChangeAspect="1" noChangeArrowheads="1"/>
          </p:cNvPicPr>
          <p:nvPr/>
        </p:nvPicPr>
        <p:blipFill>
          <a:blip r:embed="rId4"/>
          <a:srcRect l="22179" t="16243" r="19434" b="16855"/>
          <a:stretch>
            <a:fillRect/>
          </a:stretch>
        </p:blipFill>
        <p:spPr bwMode="auto">
          <a:xfrm>
            <a:off x="5537206" y="6092825"/>
            <a:ext cx="73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2263810" y="5443538"/>
            <a:ext cx="3022570" cy="1082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defTabSz="8890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Размещено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 в соответствующих категориях</a:t>
            </a:r>
          </a:p>
          <a:p>
            <a:pPr defTabSz="8890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Задействовано более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Вологодской области</a:t>
            </a:r>
          </a:p>
          <a:p>
            <a:pPr defTabSz="8890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количество просмотров в месяц -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51"/>
          <p:cNvGrpSpPr/>
          <p:nvPr/>
        </p:nvGrpSpPr>
        <p:grpSpPr>
          <a:xfrm>
            <a:off x="1946017" y="5228602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8" name="Группа 60"/>
          <p:cNvGrpSpPr/>
          <p:nvPr/>
        </p:nvGrpSpPr>
        <p:grpSpPr>
          <a:xfrm>
            <a:off x="1937953" y="5732658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1" name="Группа 63"/>
          <p:cNvGrpSpPr/>
          <p:nvPr/>
        </p:nvGrpSpPr>
        <p:grpSpPr>
          <a:xfrm>
            <a:off x="1936440" y="6308722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4" name="Прямоугольник 49"/>
          <p:cNvSpPr>
            <a:spLocks noChangeArrowheads="1"/>
          </p:cNvSpPr>
          <p:nvPr/>
        </p:nvSpPr>
        <p:spPr bwMode="auto">
          <a:xfrm>
            <a:off x="1928794" y="1428736"/>
            <a:ext cx="721520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dirty="0">
                <a:latin typeface="Arial" pitchFamily="34" charset="0"/>
                <a:cs typeface="Tahoma" pitchFamily="34" charset="0"/>
              </a:rPr>
              <a:t>Электронная площадка, где промышленные компании и организации через Интернет извещают малые и средние предприятия о заказах, подержанном оборудовании и объектах недвижимости, предназначенных для продажи или аренды.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739069" y="5381625"/>
            <a:ext cx="1404931" cy="11604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890" tIns="8890" rIns="8890" bIns="8890" spcCol="1270" anchor="ctr"/>
          <a:lstStyle/>
          <a:p>
            <a:pPr defTabSz="622300" fontAlgn="auto"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закупок у субъектов  МСП Вологодской области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446844" y="5235575"/>
            <a:ext cx="1282700" cy="577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890" tIns="8890" rIns="8890" bIns="8890" spcCol="1270" anchor="ctr"/>
          <a:lstStyle/>
          <a:p>
            <a:pPr algn="ctr" defTabSz="6223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183,3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223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19844" y="6092825"/>
            <a:ext cx="1485900" cy="577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890" tIns="8890" rIns="8890" bIns="8890" spcCol="1270" anchor="ctr"/>
          <a:lstStyle/>
          <a:p>
            <a:pPr algn="ctr" defTabSz="6223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8,38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223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pic>
        <p:nvPicPr>
          <p:cNvPr id="48" name="Picture 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789363"/>
            <a:ext cx="24939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387602"/>
            <a:ext cx="24939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Прямоугольник 100"/>
          <p:cNvSpPr>
            <a:spLocks noChangeArrowheads="1"/>
          </p:cNvSpPr>
          <p:nvPr/>
        </p:nvSpPr>
        <p:spPr bwMode="auto">
          <a:xfrm>
            <a:off x="600056" y="1720869"/>
            <a:ext cx="1176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i="1" dirty="0">
                <a:latin typeface="Arial" pitchFamily="34" charset="0"/>
                <a:cs typeface="Tahoma" pitchFamily="34" charset="0"/>
              </a:rPr>
              <a:t>Суть проекта</a:t>
            </a:r>
          </a:p>
        </p:txBody>
      </p:sp>
      <p:sp>
        <p:nvSpPr>
          <p:cNvPr id="51" name="Прямоугольник 65"/>
          <p:cNvSpPr>
            <a:spLocks noChangeArrowheads="1"/>
          </p:cNvSpPr>
          <p:nvPr/>
        </p:nvSpPr>
        <p:spPr bwMode="auto">
          <a:xfrm>
            <a:off x="598469" y="5497531"/>
            <a:ext cx="1258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i="1" dirty="0">
                <a:latin typeface="Arial" pitchFamily="34" charset="0"/>
                <a:cs typeface="Tahoma" pitchFamily="34" charset="0"/>
              </a:rPr>
              <a:t>Результат за </a:t>
            </a:r>
            <a:r>
              <a:rPr lang="ru-RU" altLang="ru-RU" sz="1200" b="1" i="1" dirty="0" smtClean="0">
                <a:latin typeface="Arial" pitchFamily="34" charset="0"/>
                <a:cs typeface="Tahoma" pitchFamily="34" charset="0"/>
              </a:rPr>
              <a:t>2014 год</a:t>
            </a:r>
            <a:endParaRPr lang="ru-RU" altLang="ru-RU" sz="1200" b="1" i="1" dirty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52" name="Прямоугольник 100"/>
          <p:cNvSpPr>
            <a:spLocks noChangeArrowheads="1"/>
          </p:cNvSpPr>
          <p:nvPr/>
        </p:nvSpPr>
        <p:spPr bwMode="auto">
          <a:xfrm>
            <a:off x="603231" y="2614631"/>
            <a:ext cx="1176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i="1">
                <a:latin typeface="Arial" pitchFamily="34" charset="0"/>
                <a:cs typeface="Tahoma" pitchFamily="34" charset="0"/>
              </a:rPr>
              <a:t>Механизм</a:t>
            </a:r>
          </a:p>
        </p:txBody>
      </p:sp>
    </p:spTree>
    <p:extLst>
      <p:ext uri="{BB962C8B-B14F-4D97-AF65-F5344CB8AC3E}">
        <p14:creationId xmlns:p14="http://schemas.microsoft.com/office/powerpoint/2010/main" val="20195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3051" y="1928802"/>
            <a:ext cx="754239" cy="492919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03052" y="2765409"/>
            <a:ext cx="8419863" cy="6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54"/>
          <p:cNvSpPr>
            <a:spLocks noChangeArrowheads="1"/>
          </p:cNvSpPr>
          <p:nvPr/>
        </p:nvSpPr>
        <p:spPr bwMode="auto">
          <a:xfrm>
            <a:off x="531632" y="2000240"/>
            <a:ext cx="1157371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50" b="1" i="1" dirty="0" smtClean="0">
                <a:solidFill>
                  <a:prstClr val="black"/>
                </a:solidFill>
                <a:cs typeface="Tahoma" pitchFamily="34" charset="0"/>
              </a:rPr>
              <a:t>Суть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03052" y="581199"/>
            <a:ext cx="85054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Финансовые инструменты поддержки предпринимателей: предоставление банковских поручительств и залогового имущества </a:t>
            </a:r>
            <a:endParaRPr lang="ru-RU" alt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31517" y="93961"/>
            <a:ext cx="8512483" cy="166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ПРАКТИКИ МУНИЦИПАЛЬНОГО ОБРАЗОВАНИЯ «ГОРОД ЧЕРЕПОВЕЦ»</a:t>
            </a:r>
            <a:endParaRPr lang="ru-RU" altLang="ru-RU" sz="1200" b="1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35"/>
          <p:cNvSpPr>
            <a:spLocks noChangeArrowheads="1"/>
          </p:cNvSpPr>
          <p:nvPr/>
        </p:nvSpPr>
        <p:spPr bwMode="auto">
          <a:xfrm>
            <a:off x="1319213" y="2020878"/>
            <a:ext cx="37195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34988"/>
            <a:r>
              <a:rPr lang="ru-RU" altLang="ru-RU" sz="1400">
                <a:latin typeface="Arial" pitchFamily="34" charset="0"/>
              </a:rPr>
              <a:t>Предоставление поручительств  по </a:t>
            </a:r>
          </a:p>
          <a:p>
            <a:pPr defTabSz="534988"/>
            <a:r>
              <a:rPr lang="ru-RU" altLang="ru-RU" sz="1400">
                <a:latin typeface="Arial" pitchFamily="34" charset="0"/>
              </a:rPr>
              <a:t>банковским кредитам и лизинговым договорам субъектам МСП </a:t>
            </a:r>
          </a:p>
        </p:txBody>
      </p:sp>
      <p:sp>
        <p:nvSpPr>
          <p:cNvPr id="18" name="Прямоугольник 7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84775" y="2000240"/>
            <a:ext cx="37480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Arial" pitchFamily="34" charset="0"/>
              </a:rPr>
              <a:t>Имущество, находящееся в собственности города, выступает обеспечением исполнения обязательств инвестора</a:t>
            </a:r>
          </a:p>
        </p:txBody>
      </p:sp>
      <p:sp>
        <p:nvSpPr>
          <p:cNvPr id="19" name="Прямоугольник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65350" y="1438252"/>
            <a:ext cx="217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534988"/>
            <a:r>
              <a:rPr lang="ru-RU" altLang="ru-RU" sz="1400" b="1" dirty="0">
                <a:latin typeface="Arial" pitchFamily="34" charset="0"/>
              </a:rPr>
              <a:t>ГАРАНТИЙНЫЙ ФОНД</a:t>
            </a:r>
          </a:p>
        </p:txBody>
      </p:sp>
      <p:sp>
        <p:nvSpPr>
          <p:cNvPr id="20" name="Прямоугольник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83288" y="1417614"/>
            <a:ext cx="1970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534988"/>
            <a:r>
              <a:rPr lang="ru-RU" altLang="ru-RU" sz="1400" b="1">
                <a:latin typeface="Arial" pitchFamily="34" charset="0"/>
              </a:rPr>
              <a:t>ЗАЛОГОВЫЙ ФОНД</a:t>
            </a:r>
          </a:p>
        </p:txBody>
      </p:sp>
      <p:sp>
        <p:nvSpPr>
          <p:cNvPr id="21" name="Прямоугольник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97518" y="3179778"/>
            <a:ext cx="3632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</a:pPr>
            <a:r>
              <a:rPr lang="ru-RU" altLang="ru-RU" sz="1200">
                <a:latin typeface="Arial" pitchFamily="34" charset="0"/>
              </a:rPr>
              <a:t>Для инвесторов, привлекающих заемные средства на реализацию приоритетных инвестиционных проектов</a:t>
            </a:r>
          </a:p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</a:pPr>
            <a:r>
              <a:rPr lang="ru-RU" altLang="ru-RU" sz="1200">
                <a:latin typeface="Arial" pitchFamily="34" charset="0"/>
              </a:rPr>
              <a:t>суммарная залоговая стоимость не  более 50 млн. руб.</a:t>
            </a:r>
          </a:p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</a:pPr>
            <a:r>
              <a:rPr lang="ru-RU" altLang="ru-RU" sz="1200">
                <a:latin typeface="Arial" pitchFamily="34" charset="0"/>
              </a:rPr>
              <a:t>объём залога не более 30 % от суммы привлекаемых кредитных средств</a:t>
            </a:r>
          </a:p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</a:pPr>
            <a:r>
              <a:rPr lang="ru-RU" altLang="ru-RU" sz="1200">
                <a:latin typeface="Arial" pitchFamily="34" charset="0"/>
              </a:rPr>
              <a:t>залоговое обеспечение выдается на срок  не более 18 мес.</a:t>
            </a:r>
          </a:p>
        </p:txBody>
      </p:sp>
      <p:sp>
        <p:nvSpPr>
          <p:cNvPr id="22" name="Прямоугольник 65"/>
          <p:cNvSpPr>
            <a:spLocks noChangeArrowheads="1"/>
          </p:cNvSpPr>
          <p:nvPr/>
        </p:nvSpPr>
        <p:spPr bwMode="auto">
          <a:xfrm>
            <a:off x="1699474" y="5956300"/>
            <a:ext cx="7401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3">
            <a:spAutoFit/>
          </a:bodyPr>
          <a:lstStyle/>
          <a:p>
            <a:pPr>
              <a:defRPr/>
            </a:pPr>
            <a:r>
              <a:rPr lang="ru-RU" altLang="ru-RU" sz="1200" dirty="0">
                <a:latin typeface="Arial" pitchFamily="34" charset="0"/>
              </a:rPr>
              <a:t>ОАО «Сбербанк России»</a:t>
            </a:r>
          </a:p>
          <a:p>
            <a:pPr>
              <a:defRPr/>
            </a:pPr>
            <a:r>
              <a:rPr lang="ru-RU" altLang="ru-RU" sz="1200" dirty="0">
                <a:latin typeface="Arial" pitchFamily="34" charset="0"/>
              </a:rPr>
              <a:t>ОАО «Северный Кредит»</a:t>
            </a:r>
          </a:p>
          <a:p>
            <a:pPr>
              <a:defRPr/>
            </a:pPr>
            <a:r>
              <a:rPr lang="ru-RU" altLang="ru-RU" sz="1200" dirty="0">
                <a:latin typeface="Arial" pitchFamily="34" charset="0"/>
              </a:rPr>
              <a:t>ОАО «Банк СГБ»</a:t>
            </a:r>
          </a:p>
        </p:txBody>
      </p:sp>
      <p:sp>
        <p:nvSpPr>
          <p:cNvPr id="23" name="Прямоугольник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19256" y="2819416"/>
            <a:ext cx="3630612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534988">
              <a:spcAft>
                <a:spcPts val="800"/>
              </a:spcAft>
              <a:defRPr/>
            </a:pPr>
            <a:r>
              <a:rPr lang="ru-RU" altLang="ru-RU" sz="1200" b="1" dirty="0">
                <a:latin typeface="Arial" pitchFamily="34" charset="0"/>
              </a:rPr>
              <a:t>По банковским кредитам:</a:t>
            </a:r>
          </a:p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  <a:defRPr/>
            </a:pPr>
            <a:r>
              <a:rPr lang="ru-RU" altLang="ru-RU" sz="1200" dirty="0">
                <a:latin typeface="Arial" pitchFamily="34" charset="0"/>
              </a:rPr>
              <a:t>В размере  до 30 млн. руб.</a:t>
            </a:r>
          </a:p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  <a:defRPr/>
            </a:pPr>
            <a:r>
              <a:rPr lang="ru-RU" altLang="ru-RU" sz="1200" dirty="0">
                <a:latin typeface="Arial" pitchFamily="34" charset="0"/>
              </a:rPr>
              <a:t>По кредитам на срок от 1 до10 лет, в сумме свыше 1 млн. руб.</a:t>
            </a:r>
          </a:p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  <a:defRPr/>
            </a:pPr>
            <a:r>
              <a:rPr lang="ru-RU" altLang="ru-RU" sz="1200" dirty="0">
                <a:latin typeface="Arial" pitchFamily="34" charset="0"/>
              </a:rPr>
              <a:t>Размер поручительства: до 70% от суммы кредитного договора</a:t>
            </a:r>
          </a:p>
          <a:p>
            <a:pPr algn="ctr" defTabSz="534988" eaLnBrk="0" hangingPunct="0">
              <a:lnSpc>
                <a:spcPct val="90000"/>
              </a:lnSpc>
              <a:spcAft>
                <a:spcPts val="800"/>
              </a:spcAft>
              <a:defRPr/>
            </a:pPr>
            <a:r>
              <a:rPr lang="ru-RU" altLang="ru-RU" sz="1200" b="1" dirty="0">
                <a:latin typeface="Arial" pitchFamily="34" charset="0"/>
              </a:rPr>
              <a:t>По лизинговым договорам:</a:t>
            </a:r>
          </a:p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  <a:defRPr/>
            </a:pPr>
            <a:r>
              <a:rPr lang="ru-RU" altLang="ru-RU" sz="1200" dirty="0">
                <a:latin typeface="Arial" pitchFamily="34" charset="0"/>
              </a:rPr>
              <a:t>В размере  до 3 млн. руб.</a:t>
            </a:r>
          </a:p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  <a:defRPr/>
            </a:pPr>
            <a:r>
              <a:rPr lang="ru-RU" altLang="ru-RU" sz="1200" dirty="0">
                <a:latin typeface="Arial" pitchFamily="34" charset="0"/>
              </a:rPr>
              <a:t>По лизинговым договорам на срок от 1 до 3 лет, в сумме от 600 тыс. руб.</a:t>
            </a:r>
          </a:p>
          <a:p>
            <a:pPr marL="361950" defTabSz="534988" eaLnBrk="0" hangingPunct="0">
              <a:lnSpc>
                <a:spcPct val="90000"/>
              </a:lnSpc>
              <a:spcAft>
                <a:spcPts val="800"/>
              </a:spcAft>
              <a:defRPr/>
            </a:pPr>
            <a:r>
              <a:rPr lang="ru-RU" altLang="ru-RU" sz="1200" dirty="0">
                <a:latin typeface="Arial" pitchFamily="34" charset="0"/>
              </a:rPr>
              <a:t>Размер поручительства -  до 50% от суммы лизингового договора</a:t>
            </a:r>
          </a:p>
        </p:txBody>
      </p:sp>
      <p:grpSp>
        <p:nvGrpSpPr>
          <p:cNvPr id="24" name="Группа 94"/>
          <p:cNvGrpSpPr/>
          <p:nvPr/>
        </p:nvGrpSpPr>
        <p:grpSpPr>
          <a:xfrm>
            <a:off x="1510168" y="3395554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7" name="Группа 97"/>
          <p:cNvGrpSpPr/>
          <p:nvPr/>
        </p:nvGrpSpPr>
        <p:grpSpPr>
          <a:xfrm>
            <a:off x="1508655" y="3827005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Группа 100"/>
          <p:cNvGrpSpPr/>
          <p:nvPr/>
        </p:nvGrpSpPr>
        <p:grpSpPr>
          <a:xfrm>
            <a:off x="1500585" y="4475077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" name="Группа 103"/>
          <p:cNvGrpSpPr/>
          <p:nvPr/>
        </p:nvGrpSpPr>
        <p:grpSpPr>
          <a:xfrm>
            <a:off x="1503890" y="4763706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6" name="Группа 106"/>
          <p:cNvGrpSpPr/>
          <p:nvPr/>
        </p:nvGrpSpPr>
        <p:grpSpPr>
          <a:xfrm>
            <a:off x="1503890" y="5144346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9" name="Группа 109"/>
          <p:cNvGrpSpPr/>
          <p:nvPr/>
        </p:nvGrpSpPr>
        <p:grpSpPr>
          <a:xfrm>
            <a:off x="1517681" y="3106925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" name="Группа 115"/>
          <p:cNvGrpSpPr/>
          <p:nvPr/>
        </p:nvGrpSpPr>
        <p:grpSpPr>
          <a:xfrm>
            <a:off x="5373060" y="3823656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5" name="Группа 118"/>
          <p:cNvGrpSpPr/>
          <p:nvPr/>
        </p:nvGrpSpPr>
        <p:grpSpPr>
          <a:xfrm>
            <a:off x="5364990" y="4255704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8" name="Группа 124"/>
          <p:cNvGrpSpPr/>
          <p:nvPr/>
        </p:nvGrpSpPr>
        <p:grpSpPr>
          <a:xfrm>
            <a:off x="5368295" y="4687752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1" name="Группа 127"/>
          <p:cNvGrpSpPr/>
          <p:nvPr/>
        </p:nvGrpSpPr>
        <p:grpSpPr>
          <a:xfrm>
            <a:off x="5382086" y="3218139"/>
            <a:ext cx="288000" cy="180000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4" name="Прямоугольник с одним вырезанным углом 53"/>
          <p:cNvSpPr/>
          <p:nvPr/>
        </p:nvSpPr>
        <p:spPr bwMode="auto">
          <a:xfrm rot="16200000">
            <a:off x="4663281" y="2340770"/>
            <a:ext cx="1152525" cy="7650162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5" name="Прямоугольник 2"/>
          <p:cNvSpPr>
            <a:spLocks noChangeArrowheads="1"/>
          </p:cNvSpPr>
          <p:nvPr/>
        </p:nvSpPr>
        <p:spPr bwMode="auto">
          <a:xfrm>
            <a:off x="1703388" y="5589588"/>
            <a:ext cx="397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34988"/>
            <a:r>
              <a:rPr lang="ru-RU" altLang="ru-RU" sz="1400" b="1">
                <a:latin typeface="Arial" pitchFamily="34" charset="0"/>
              </a:rPr>
              <a:t>Партнеры Гарантийного фонда</a:t>
            </a:r>
          </a:p>
        </p:txBody>
      </p:sp>
      <p:sp>
        <p:nvSpPr>
          <p:cNvPr id="56" name="Прямоугольник 65"/>
          <p:cNvSpPr>
            <a:spLocks noChangeArrowheads="1"/>
          </p:cNvSpPr>
          <p:nvPr/>
        </p:nvSpPr>
        <p:spPr bwMode="auto">
          <a:xfrm>
            <a:off x="1403648" y="6023029"/>
            <a:ext cx="7401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3">
            <a:spAutoFit/>
          </a:bodyPr>
          <a:lstStyle/>
          <a:p>
            <a:pPr>
              <a:defRPr/>
            </a:pPr>
            <a:r>
              <a:rPr lang="ru-RU" altLang="ru-RU" sz="1200" dirty="0">
                <a:latin typeface="Arial" pitchFamily="34" charset="0"/>
              </a:rPr>
              <a:t>ОАО «Сбербанк России»</a:t>
            </a:r>
          </a:p>
          <a:p>
            <a:pPr>
              <a:defRPr/>
            </a:pPr>
            <a:r>
              <a:rPr lang="ru-RU" altLang="ru-RU" sz="1200" dirty="0">
                <a:latin typeface="Arial" pitchFamily="34" charset="0"/>
              </a:rPr>
              <a:t>ОАО «Северный Кредит»</a:t>
            </a:r>
          </a:p>
          <a:p>
            <a:pPr>
              <a:defRPr/>
            </a:pPr>
            <a:r>
              <a:rPr lang="ru-RU" altLang="ru-RU" sz="1200" dirty="0">
                <a:latin typeface="Arial" pitchFamily="34" charset="0"/>
              </a:rPr>
              <a:t>ОАО «Банк СГБ»</a:t>
            </a:r>
          </a:p>
        </p:txBody>
      </p:sp>
      <p:sp>
        <p:nvSpPr>
          <p:cNvPr id="57" name="Прямоугольник 3"/>
          <p:cNvSpPr>
            <a:spLocks noChangeArrowheads="1"/>
          </p:cNvSpPr>
          <p:nvPr/>
        </p:nvSpPr>
        <p:spPr bwMode="auto">
          <a:xfrm>
            <a:off x="5040313" y="6016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000000"/>
                </a:solidFill>
                <a:latin typeface="Arial" pitchFamily="34" charset="0"/>
              </a:rPr>
              <a:t>ОАО «Банк «Вологжанин»</a:t>
            </a:r>
          </a:p>
          <a:p>
            <a:r>
              <a:rPr lang="ru-RU" altLang="ru-RU" sz="1200">
                <a:solidFill>
                  <a:srgbClr val="000000"/>
                </a:solidFill>
                <a:latin typeface="Arial" pitchFamily="34" charset="0"/>
              </a:rPr>
              <a:t>ОАО  «ИНВЕСТТОРГБАНК»</a:t>
            </a:r>
          </a:p>
          <a:p>
            <a:r>
              <a:rPr lang="ru-RU" sz="1200">
                <a:latin typeface="Arial" pitchFamily="34" charset="0"/>
              </a:rPr>
              <a:t>ЗАО «МИК»</a:t>
            </a:r>
          </a:p>
        </p:txBody>
      </p:sp>
      <p:sp>
        <p:nvSpPr>
          <p:cNvPr id="58" name="Прямоугольник 4"/>
          <p:cNvSpPr>
            <a:spLocks noChangeArrowheads="1"/>
          </p:cNvSpPr>
          <p:nvPr/>
        </p:nvSpPr>
        <p:spPr bwMode="auto">
          <a:xfrm>
            <a:off x="5040313" y="5614988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ЗАО «Банк «Вологжанин»</a:t>
            </a:r>
          </a:p>
          <a:p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ООО «СГБ-лизинг»</a:t>
            </a:r>
          </a:p>
        </p:txBody>
      </p:sp>
      <p:pic>
        <p:nvPicPr>
          <p:cNvPr id="59" name="Рисунок 70"/>
          <p:cNvPicPr>
            <a:picLocks noChangeAspect="1" noChangeArrowheads="1"/>
          </p:cNvPicPr>
          <p:nvPr/>
        </p:nvPicPr>
        <p:blipFill>
          <a:blip r:embed="rId8"/>
          <a:srcRect l="11124" t="10835" r="77534" b="79337"/>
          <a:stretch>
            <a:fillRect/>
          </a:stretch>
        </p:blipFill>
        <p:spPr bwMode="auto">
          <a:xfrm>
            <a:off x="7421563" y="5829300"/>
            <a:ext cx="15224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Группа 2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476750" y="2038340"/>
            <a:ext cx="560388" cy="539750"/>
            <a:chOff x="6786578" y="4071942"/>
            <a:chExt cx="1727501" cy="1500198"/>
          </a:xfrm>
        </p:grpSpPr>
        <p:pic>
          <p:nvPicPr>
            <p:cNvPr id="61" name="Picture 2" descr="http://www.fondmsp.ru/upload/medialibrary/442/4425e43e0cf99dee9b1027b56272e9cf.JPG"/>
            <p:cNvPicPr>
              <a:picLocks noChangeAspect="1" noChangeArrowheads="1"/>
            </p:cNvPicPr>
            <p:nvPr/>
          </p:nvPicPr>
          <p:blipFill>
            <a:blip r:embed="rId9"/>
            <a:srcRect l="68256" t="4839" r="5518" b="85887"/>
            <a:stretch>
              <a:fillRect/>
            </a:stretch>
          </p:blipFill>
          <p:spPr bwMode="auto">
            <a:xfrm rot="-5400000">
              <a:off x="6224004" y="4634516"/>
              <a:ext cx="1500198" cy="37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" descr="http://www.fondmsp.ru/upload/medialibrary/442/4425e43e0cf99dee9b1027b56272e9cf.JPG"/>
            <p:cNvPicPr>
              <a:picLocks noChangeAspect="1" noChangeArrowheads="1"/>
            </p:cNvPicPr>
            <p:nvPr/>
          </p:nvPicPr>
          <p:blipFill>
            <a:blip r:embed="rId10"/>
            <a:srcRect l="60059" t="21288" r="5518" b="27693"/>
            <a:stretch>
              <a:fillRect/>
            </a:stretch>
          </p:blipFill>
          <p:spPr bwMode="auto">
            <a:xfrm>
              <a:off x="7143768" y="4071942"/>
              <a:ext cx="1370311" cy="1435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Прямоугольник 80"/>
          <p:cNvSpPr>
            <a:spLocks noChangeArrowheads="1"/>
          </p:cNvSpPr>
          <p:nvPr/>
        </p:nvSpPr>
        <p:spPr bwMode="auto">
          <a:xfrm>
            <a:off x="565162" y="2906725"/>
            <a:ext cx="1439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i="1">
                <a:latin typeface="Arial" pitchFamily="34" charset="0"/>
                <a:cs typeface="Tahoma" pitchFamily="34" charset="0"/>
              </a:rPr>
              <a:t>Условия</a:t>
            </a:r>
          </a:p>
        </p:txBody>
      </p:sp>
      <p:grpSp>
        <p:nvGrpSpPr>
          <p:cNvPr id="65" name="Группа 64"/>
          <p:cNvGrpSpPr>
            <a:grpSpLocks/>
          </p:cNvGrpSpPr>
          <p:nvPr/>
        </p:nvGrpSpPr>
        <p:grpSpPr bwMode="auto">
          <a:xfrm>
            <a:off x="1155700" y="1733540"/>
            <a:ext cx="7821613" cy="338138"/>
            <a:chOff x="396081" y="1558555"/>
            <a:chExt cx="4936332" cy="338408"/>
          </a:xfrm>
        </p:grpSpPr>
        <p:grpSp>
          <p:nvGrpSpPr>
            <p:cNvPr id="66" name="Группа 5"/>
            <p:cNvGrpSpPr>
              <a:grpSpLocks/>
            </p:cNvGrpSpPr>
            <p:nvPr/>
          </p:nvGrpSpPr>
          <p:grpSpPr bwMode="auto">
            <a:xfrm>
              <a:off x="509296" y="1563315"/>
              <a:ext cx="4823117" cy="182707"/>
              <a:chOff x="1276544" y="2375186"/>
              <a:chExt cx="5181524" cy="284619"/>
            </a:xfrm>
          </p:grpSpPr>
          <p:sp>
            <p:nvSpPr>
              <p:cNvPr id="72" name="AutoShape 14"/>
              <p:cNvSpPr>
                <a:spLocks noChangeArrowheads="1"/>
              </p:cNvSpPr>
              <p:nvPr/>
            </p:nvSpPr>
            <p:spPr bwMode="auto">
              <a:xfrm rot="5400000">
                <a:off x="5043786" y="1233149"/>
                <a:ext cx="272245" cy="2556319"/>
              </a:xfrm>
              <a:prstGeom prst="homePlate">
                <a:avLst>
                  <a:gd name="adj" fmla="val 25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AutoShape 14"/>
              <p:cNvSpPr>
                <a:spLocks noChangeArrowheads="1"/>
              </p:cNvSpPr>
              <p:nvPr/>
            </p:nvSpPr>
            <p:spPr bwMode="auto">
              <a:xfrm rot="5400000">
                <a:off x="2395977" y="1268127"/>
                <a:ext cx="272245" cy="2511112"/>
              </a:xfrm>
              <a:prstGeom prst="homePlate">
                <a:avLst>
                  <a:gd name="adj" fmla="val 25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7" name="Group 4"/>
            <p:cNvGrpSpPr>
              <a:grpSpLocks/>
            </p:cNvGrpSpPr>
            <p:nvPr/>
          </p:nvGrpSpPr>
          <p:grpSpPr bwMode="auto">
            <a:xfrm>
              <a:off x="396081" y="-402831"/>
              <a:ext cx="4930799" cy="169"/>
              <a:chOff x="261" y="980"/>
              <a:chExt cx="3118" cy="169"/>
            </a:xfrm>
          </p:grpSpPr>
          <p:grpSp>
            <p:nvGrpSpPr>
              <p:cNvPr id="68" name="Group 5"/>
              <p:cNvGrpSpPr>
                <a:grpSpLocks/>
              </p:cNvGrpSpPr>
              <p:nvPr/>
            </p:nvGrpSpPr>
            <p:grpSpPr bwMode="auto">
              <a:xfrm>
                <a:off x="261" y="980"/>
                <a:ext cx="1550" cy="169"/>
                <a:chOff x="218" y="980"/>
                <a:chExt cx="2543" cy="169"/>
              </a:xfrm>
            </p:grpSpPr>
            <p:sp>
              <p:nvSpPr>
                <p:cNvPr id="70" name="Line 7"/>
                <p:cNvSpPr>
                  <a:spLocks noChangeShapeType="1"/>
                </p:cNvSpPr>
                <p:nvPr/>
              </p:nvSpPr>
              <p:spPr bwMode="auto">
                <a:xfrm>
                  <a:off x="336" y="980"/>
                  <a:ext cx="2425" cy="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Rectangle 8"/>
                <p:cNvSpPr>
                  <a:spLocks noChangeArrowheads="1"/>
                </p:cNvSpPr>
                <p:nvPr/>
              </p:nvSpPr>
              <p:spPr bwMode="auto">
                <a:xfrm>
                  <a:off x="218" y="1059"/>
                  <a:ext cx="2417" cy="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10" tIns="0" rIns="3810" bIns="0">
                  <a:spAutoFit/>
                </a:bodyPr>
                <a:lstStyle>
                  <a:lvl1pPr marL="342900" indent="-342900" defTabSz="8953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193675" indent="-192088" defTabSz="8953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8953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8953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8953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indent="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sz="13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9" name="Line 11"/>
              <p:cNvSpPr>
                <a:spLocks noChangeShapeType="1"/>
              </p:cNvSpPr>
              <p:nvPr/>
            </p:nvSpPr>
            <p:spPr bwMode="auto">
              <a:xfrm>
                <a:off x="1878" y="980"/>
                <a:ext cx="1501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6" name="Line 7"/>
          <p:cNvSpPr>
            <a:spLocks noChangeShapeType="1"/>
          </p:cNvSpPr>
          <p:nvPr/>
        </p:nvSpPr>
        <p:spPr bwMode="auto">
          <a:xfrm>
            <a:off x="1335919" y="1733540"/>
            <a:ext cx="370365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Line 11"/>
          <p:cNvSpPr>
            <a:spLocks noChangeShapeType="1"/>
          </p:cNvSpPr>
          <p:nvPr/>
        </p:nvSpPr>
        <p:spPr bwMode="auto">
          <a:xfrm>
            <a:off x="5207455" y="1733540"/>
            <a:ext cx="3761091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03052" y="455993"/>
            <a:ext cx="85054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Принимается участие в развитии института государственно-частного партнерства на федеральном, региональном, муниципальном уровнях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31517" y="93961"/>
            <a:ext cx="8512483" cy="16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РЕАЛИЗАЦИЯ ИНВЕСТИЦИОННЫХ ПРОЕКТОВ НА ОСНОВЕ ГЧП</a:t>
            </a: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3590470"/>
              </p:ext>
            </p:extLst>
          </p:nvPr>
        </p:nvGraphicFramePr>
        <p:xfrm>
          <a:off x="866779" y="4056006"/>
          <a:ext cx="3786214" cy="2327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601"/>
                <a:gridCol w="3255613"/>
              </a:tblGrid>
              <a:tr h="683711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altLang="ru-RU" sz="1300" b="1" dirty="0" smtClean="0">
                          <a:latin typeface="Arial" pitchFamily="34" charset="0"/>
                          <a:cs typeface="Tahoma" pitchFamily="34" charset="0"/>
                        </a:rPr>
                        <a:t>«Реанимация» неликвидного муниципального имущества.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8020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altLang="ru-RU" sz="1300" b="1" dirty="0" smtClean="0">
                          <a:latin typeface="Arial" pitchFamily="34" charset="0"/>
                          <a:cs typeface="Tahoma" pitchFamily="34" charset="0"/>
                        </a:rPr>
                        <a:t>Воссоздание и современная эксплуатация объектов культурного наследия с сохранением муниципальной собственности.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221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altLang="ru-RU" sz="1300" b="1" dirty="0" smtClean="0">
                          <a:latin typeface="Arial" pitchFamily="34" charset="0"/>
                          <a:cs typeface="Tahoma" pitchFamily="34" charset="0"/>
                        </a:rPr>
                        <a:t>Стабильный и долгосрочный период поступлений в бюджет</a:t>
                      </a:r>
                      <a:endParaRPr lang="ru-RU" altLang="ru-RU" sz="1300" b="1" dirty="0"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503545"/>
              </p:ext>
            </p:extLst>
          </p:nvPr>
        </p:nvGraphicFramePr>
        <p:xfrm>
          <a:off x="4965653" y="4071942"/>
          <a:ext cx="3821189" cy="2643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304"/>
                <a:gridCol w="3299885"/>
              </a:tblGrid>
              <a:tr h="725689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altLang="ru-RU" sz="1300" b="1" dirty="0" smtClean="0">
                          <a:latin typeface="Arial" pitchFamily="34" charset="0"/>
                          <a:cs typeface="Tahoma" pitchFamily="34" charset="0"/>
                        </a:rPr>
                        <a:t>Фиксация расходов инвестора на длительный срок: 30 лет средний срок концессионного соглашения по РФ.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7046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altLang="ru-RU" sz="1300" b="1" dirty="0" smtClean="0">
                          <a:latin typeface="Arial" pitchFamily="34" charset="0"/>
                          <a:cs typeface="Tahoma" pitchFamily="34" charset="0"/>
                        </a:rPr>
                        <a:t>Прозрачный механизм на всем периоде реализации проекта: типовая форма утверждена на федеральном уровне и содержит исчерпывающий перечень прав, обязанностей и ответственности сторон.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471"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altLang="ru-RU" sz="1300" b="1" dirty="0" smtClean="0">
                          <a:latin typeface="Arial" pitchFamily="34" charset="0"/>
                          <a:cs typeface="Tahoma" pitchFamily="34" charset="0"/>
                        </a:rPr>
                        <a:t>Фиксация заранее оговоренных условий сотрудничества с органами власти.</a:t>
                      </a:r>
                      <a:endParaRPr lang="ru-RU" altLang="ru-RU" sz="1300" b="1" dirty="0"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8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2603235" y="1879311"/>
            <a:ext cx="313301" cy="3929090"/>
          </a:xfrm>
          <a:prstGeom prst="homePlate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cs typeface="+mn-cs"/>
            </a:endParaRPr>
          </a:p>
        </p:txBody>
      </p:sp>
      <p:sp>
        <p:nvSpPr>
          <p:cNvPr id="74" name="AutoShap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6727087" y="1880559"/>
            <a:ext cx="314186" cy="3929090"/>
          </a:xfrm>
          <a:prstGeom prst="homePlate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cs typeface="+mn-cs"/>
            </a:endParaRPr>
          </a:p>
        </p:txBody>
      </p:sp>
      <p:sp>
        <p:nvSpPr>
          <p:cNvPr id="75" name="Прямоугольник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5341" y="3357562"/>
            <a:ext cx="38576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i="1" dirty="0" smtClean="0">
                <a:latin typeface="Arial" pitchFamily="34" charset="0"/>
              </a:rPr>
              <a:t>ПЛЮСЫ  КОНЦЕСИИ ДЛЯ  МУНИЦИПАЛИТЕТА</a:t>
            </a:r>
          </a:p>
        </p:txBody>
      </p:sp>
      <p:sp>
        <p:nvSpPr>
          <p:cNvPr id="78" name="Прямоугольник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65653" y="3357562"/>
            <a:ext cx="38576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i="1" dirty="0" smtClean="0">
                <a:latin typeface="Arial" pitchFamily="34" charset="0"/>
              </a:rPr>
              <a:t>ПЛЮСЫ </a:t>
            </a:r>
            <a:r>
              <a:rPr lang="ru-RU" altLang="ru-RU" sz="1200" b="1" i="1" dirty="0">
                <a:latin typeface="Arial" pitchFamily="34" charset="0"/>
              </a:rPr>
              <a:t>КОНЦЕСИИ </a:t>
            </a:r>
            <a:r>
              <a:rPr lang="ru-RU" altLang="ru-RU" sz="1200" b="1" i="1" dirty="0" smtClean="0">
                <a:latin typeface="Arial" pitchFamily="34" charset="0"/>
              </a:rPr>
              <a:t> ДЛЯ  БИЗНЕСА</a:t>
            </a:r>
          </a:p>
        </p:txBody>
      </p:sp>
      <p:sp>
        <p:nvSpPr>
          <p:cNvPr id="79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5341" y="3759169"/>
            <a:ext cx="2841432" cy="2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" tIns="0" rIns="3810" bIns="0">
            <a:spAutoFit/>
          </a:bodyPr>
          <a:lstStyle>
            <a:lvl1pPr marL="342900" indent="-3429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0" name="Oval 76"/>
          <p:cNvSpPr/>
          <p:nvPr>
            <p:custDataLst>
              <p:tags r:id="rId8"/>
            </p:custDataLst>
          </p:nvPr>
        </p:nvSpPr>
        <p:spPr>
          <a:xfrm>
            <a:off x="2581293" y="3833257"/>
            <a:ext cx="285750" cy="282575"/>
          </a:xfrm>
          <a:prstGeom prst="ellipse">
            <a:avLst/>
          </a:prstGeom>
          <a:solidFill>
            <a:srgbClr val="C00000"/>
          </a:solidFill>
          <a:ln w="12700" cap="rnd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0070C0"/>
              </a:buClr>
              <a:defRPr/>
            </a:pPr>
            <a:r>
              <a:rPr lang="ru-RU" sz="1200" b="1" kern="0" dirty="0" smtClean="0">
                <a:solidFill>
                  <a:srgbClr val="FFFFFF"/>
                </a:solidFill>
                <a:latin typeface="Arial"/>
              </a:rPr>
              <a:t>1</a:t>
            </a:r>
            <a:endParaRPr lang="en-US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Oval 76"/>
          <p:cNvSpPr/>
          <p:nvPr>
            <p:custDataLst>
              <p:tags r:id="rId9"/>
            </p:custDataLst>
          </p:nvPr>
        </p:nvSpPr>
        <p:spPr>
          <a:xfrm>
            <a:off x="6823041" y="3786190"/>
            <a:ext cx="285750" cy="282575"/>
          </a:xfrm>
          <a:prstGeom prst="ellipse">
            <a:avLst/>
          </a:prstGeom>
          <a:solidFill>
            <a:srgbClr val="C00000"/>
          </a:solidFill>
          <a:ln w="12700" cap="rnd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0070C0"/>
              </a:buClr>
              <a:defRPr/>
            </a:pPr>
            <a:r>
              <a:rPr lang="ru-RU" sz="1200" b="1" kern="0" dirty="0">
                <a:solidFill>
                  <a:srgbClr val="FFFFFF"/>
                </a:solidFill>
                <a:latin typeface="Arial"/>
              </a:rPr>
              <a:t>2</a:t>
            </a:r>
            <a:endParaRPr lang="en-US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Прямоугольник 81"/>
          <p:cNvSpPr/>
          <p:nvPr>
            <p:custDataLst>
              <p:tags r:id="rId10"/>
            </p:custDataLst>
          </p:nvPr>
        </p:nvSpPr>
        <p:spPr>
          <a:xfrm>
            <a:off x="781084" y="2420888"/>
            <a:ext cx="8220072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>
            <p:custDataLst>
              <p:tags r:id="rId11"/>
            </p:custDataLst>
          </p:nvPr>
        </p:nvSpPr>
        <p:spPr>
          <a:xfrm>
            <a:off x="781084" y="1546062"/>
            <a:ext cx="8220072" cy="6588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1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65270" y="1633359"/>
            <a:ext cx="770802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dirty="0" smtClean="0">
                <a:latin typeface="Arial" pitchFamily="34" charset="0"/>
                <a:cs typeface="Tahoma" pitchFamily="34" charset="0"/>
              </a:rPr>
              <a:t>На муниципальном уровне закреплен и  используется институт «инвестиционного соглашения»</a:t>
            </a:r>
            <a:endParaRPr lang="ru-RU" altLang="ru-RU" sz="1400" dirty="0">
              <a:latin typeface="Arial" pitchFamily="34" charset="0"/>
              <a:cs typeface="Tahoma" pitchFamily="34" charset="0"/>
            </a:endParaRPr>
          </a:p>
        </p:txBody>
      </p:sp>
      <p:grpSp>
        <p:nvGrpSpPr>
          <p:cNvPr id="85" name="Группа 85"/>
          <p:cNvGrpSpPr/>
          <p:nvPr>
            <p:custDataLst>
              <p:tags r:id="rId13"/>
            </p:custDataLst>
          </p:nvPr>
        </p:nvGrpSpPr>
        <p:grpSpPr>
          <a:xfrm>
            <a:off x="854101" y="1545391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8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8" name="Группа 88"/>
          <p:cNvGrpSpPr/>
          <p:nvPr>
            <p:custDataLst>
              <p:tags r:id="rId14"/>
            </p:custDataLst>
          </p:nvPr>
        </p:nvGrpSpPr>
        <p:grpSpPr>
          <a:xfrm>
            <a:off x="854101" y="2538527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89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90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1" name="Прямоугольник 1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65270" y="2564904"/>
            <a:ext cx="766411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dirty="0" smtClean="0">
                <a:latin typeface="Arial" pitchFamily="34" charset="0"/>
                <a:cs typeface="Tahoma" pitchFamily="34" charset="0"/>
              </a:rPr>
              <a:t>Ряд инвестиционных проектов реализуется в формате ГЧП на основе механизма концессии :</a:t>
            </a:r>
            <a:endParaRPr lang="ru-RU" altLang="ru-RU" sz="1400" dirty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92" name="Овал 91"/>
          <p:cNvSpPr/>
          <p:nvPr>
            <p:custDataLst>
              <p:tags r:id="rId16"/>
            </p:custDataLst>
          </p:nvPr>
        </p:nvSpPr>
        <p:spPr>
          <a:xfrm>
            <a:off x="866779" y="4248570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3" name="Овал 92"/>
          <p:cNvSpPr/>
          <p:nvPr>
            <p:custDataLst>
              <p:tags r:id="rId17"/>
            </p:custDataLst>
          </p:nvPr>
        </p:nvSpPr>
        <p:spPr>
          <a:xfrm>
            <a:off x="866779" y="5034388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Овал 93"/>
          <p:cNvSpPr/>
          <p:nvPr>
            <p:custDataLst>
              <p:tags r:id="rId18"/>
            </p:custDataLst>
          </p:nvPr>
        </p:nvSpPr>
        <p:spPr>
          <a:xfrm>
            <a:off x="866779" y="6072206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Овал 94"/>
          <p:cNvSpPr/>
          <p:nvPr>
            <p:custDataLst>
              <p:tags r:id="rId19"/>
            </p:custDataLst>
          </p:nvPr>
        </p:nvSpPr>
        <p:spPr>
          <a:xfrm>
            <a:off x="5037091" y="4143380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Овал 95"/>
          <p:cNvSpPr/>
          <p:nvPr>
            <p:custDataLst>
              <p:tags r:id="rId20"/>
            </p:custDataLst>
          </p:nvPr>
        </p:nvSpPr>
        <p:spPr>
          <a:xfrm>
            <a:off x="5037091" y="4891512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7" name="Овал 96"/>
          <p:cNvSpPr/>
          <p:nvPr>
            <p:custDataLst>
              <p:tags r:id="rId21"/>
            </p:custDataLst>
          </p:nvPr>
        </p:nvSpPr>
        <p:spPr>
          <a:xfrm>
            <a:off x="5037091" y="6000768"/>
            <a:ext cx="252000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99" name="Прямая соединительная линия 98"/>
          <p:cNvCxnSpPr/>
          <p:nvPr>
            <p:custDataLst>
              <p:tags r:id="rId22"/>
            </p:custDataLst>
          </p:nvPr>
        </p:nvCxnSpPr>
        <p:spPr>
          <a:xfrm>
            <a:off x="795341" y="3643314"/>
            <a:ext cx="8348659" cy="1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</p:cxnSp>
      <p:sp>
        <p:nvSpPr>
          <p:cNvPr id="100" name="Прямоугольник 99"/>
          <p:cNvSpPr/>
          <p:nvPr>
            <p:custDataLst>
              <p:tags r:id="rId23"/>
            </p:custDataLst>
          </p:nvPr>
        </p:nvSpPr>
        <p:spPr>
          <a:xfrm>
            <a:off x="4724431" y="3357562"/>
            <a:ext cx="204759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>
            <p:custDataLst>
              <p:tags r:id="rId24"/>
            </p:custDataLst>
          </p:nvPr>
        </p:nvSpPr>
        <p:spPr>
          <a:xfrm>
            <a:off x="8817752" y="3357562"/>
            <a:ext cx="32624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03052" y="455993"/>
            <a:ext cx="850545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 применения концессионных соглашений в г. Череповец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31517" y="93961"/>
            <a:ext cx="8512483" cy="16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ПРОЕКТЫ ПО КОНЦЕССИИ - ВЗАИМОВЫГОДНОЕ СОТРУДНИЧЕСТВО БИЗНЕСА И ВЛАСТИ</a:t>
            </a: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4884" y="2201863"/>
            <a:ext cx="36052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sz="1300">
                <a:latin typeface="Arial" pitchFamily="34" charset="0"/>
              </a:rPr>
              <a:t>Суть: Организация современного банно-прачечного комплекса путем реконструкции и модернизации муниципального комплекса по адресу ул. Краснодонцев 53</a:t>
            </a:r>
          </a:p>
        </p:txBody>
      </p:sp>
      <p:sp>
        <p:nvSpPr>
          <p:cNvPr id="34" name="Text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29190" y="2187575"/>
            <a:ext cx="4032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sz="1300">
                <a:latin typeface="Arial" pitchFamily="34" charset="0"/>
              </a:rPr>
              <a:t>Суть: Организация современного частного медицинского  комплекса в центральном районе города  путем реконструкции  (ремонта и реставрации) муниципального объекта по адресу:  ул. Коммунистов 40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4929190" y="1196975"/>
            <a:ext cx="4032250" cy="939800"/>
            <a:chOff x="4716016" y="762472"/>
            <a:chExt cx="3556000" cy="939328"/>
          </a:xfrm>
        </p:grpSpPr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 rot="5400000">
              <a:off x="6376600" y="-193616"/>
              <a:ext cx="234832" cy="3556000"/>
            </a:xfrm>
            <a:prstGeom prst="homePlate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dirty="0">
                <a:cs typeface="+mn-cs"/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4716016" y="1463675"/>
              <a:ext cx="3556000" cy="31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4876353" y="762472"/>
              <a:ext cx="32353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95350">
                <a:buClr>
                  <a:schemeClr val="tx2"/>
                </a:buClr>
              </a:pPr>
              <a:r>
                <a:rPr lang="ru-RU" altLang="ru-RU" sz="1400" b="1" i="1">
                  <a:latin typeface="Arial" pitchFamily="34" charset="0"/>
                </a:rPr>
                <a:t>СОЗДАНИЕ МЕДИЦИНСКОГО ЦЕНТРА НА УСЛОВИЯХ КОНЦЕССИИ В ЦЕНТРАЛЬНОМ РАЙОНЕ</a:t>
              </a:r>
            </a:p>
          </p:txBody>
        </p: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11234" y="1198563"/>
            <a:ext cx="4014787" cy="925512"/>
            <a:chOff x="545901" y="774432"/>
            <a:chExt cx="3540127" cy="925781"/>
          </a:xfrm>
        </p:grpSpPr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 rot="5400000">
              <a:off x="2199250" y="-186566"/>
              <a:ext cx="233430" cy="3540127"/>
            </a:xfrm>
            <a:prstGeom prst="homePlate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dirty="0">
                <a:cs typeface="+mn-cs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V="1">
              <a:off x="545901" y="1463673"/>
              <a:ext cx="354012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687190" y="774432"/>
              <a:ext cx="32210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85725" algn="ctr" defTabSz="895350" eaLnBrk="0" hangingPunct="0">
                <a:spcAft>
                  <a:spcPts val="600"/>
                </a:spcAft>
              </a:pPr>
              <a:r>
                <a:rPr lang="ru-RU" altLang="ru-RU" sz="1400" b="1" i="1" dirty="0">
                  <a:latin typeface="Arial" pitchFamily="34" charset="0"/>
                </a:rPr>
                <a:t>РЕКОНСТРУКЦИЯ БАННО-ПРАЧЕЧНОГО КОМПЛЕКСА НА УСЛОВИЯХ КОНЦЕССИИ </a:t>
              </a:r>
            </a:p>
          </p:txBody>
        </p:sp>
      </p:grpSp>
      <p:pic>
        <p:nvPicPr>
          <p:cNvPr id="43" name="Picture 6" descr="http://ia-cher.ru/img/img/big/bpk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34" y="4646613"/>
            <a:ext cx="401478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 descr="C:\Users\1\Documents\Светлана\Административно-деловой центр\c2RlbGFub3VuYXMucnUvdXBsb2Fkcy8xLzgvMTg5MTM2ODQ1Njk0My5qcGVn2.jpg"/>
          <p:cNvPicPr>
            <a:picLocks noChangeAspect="1" noChangeArrowheads="1"/>
          </p:cNvPicPr>
          <p:nvPr/>
        </p:nvPicPr>
        <p:blipFill>
          <a:blip r:embed="rId5"/>
          <a:srcRect b="14737"/>
          <a:stretch>
            <a:fillRect/>
          </a:stretch>
        </p:blipFill>
        <p:spPr bwMode="auto">
          <a:xfrm>
            <a:off x="5032377" y="4630738"/>
            <a:ext cx="39306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Скругленный прямоугольник 21"/>
          <p:cNvSpPr>
            <a:spLocks noChangeArrowheads="1"/>
          </p:cNvSpPr>
          <p:nvPr/>
        </p:nvSpPr>
        <p:spPr bwMode="auto">
          <a:xfrm>
            <a:off x="1474821" y="3689350"/>
            <a:ext cx="1582738" cy="434975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400">
                <a:latin typeface="Arial" pitchFamily="34" charset="0"/>
              </a:rPr>
              <a:t>Срок соглашения</a:t>
            </a:r>
          </a:p>
        </p:txBody>
      </p:sp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690596" y="3429000"/>
            <a:ext cx="889000" cy="828675"/>
            <a:chOff x="2861550" y="5054575"/>
            <a:chExt cx="889386" cy="828000"/>
          </a:xfrm>
        </p:grpSpPr>
        <p:sp>
          <p:nvSpPr>
            <p:cNvPr id="47" name="Oval 130"/>
            <p:cNvSpPr>
              <a:spLocks noChangeArrowheads="1"/>
            </p:cNvSpPr>
            <p:nvPr/>
          </p:nvSpPr>
          <p:spPr bwMode="auto">
            <a:xfrm>
              <a:off x="2909196" y="5054575"/>
              <a:ext cx="829035" cy="82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48" name="Rectangle 131"/>
            <p:cNvSpPr>
              <a:spLocks noChangeArrowheads="1"/>
            </p:cNvSpPr>
            <p:nvPr/>
          </p:nvSpPr>
          <p:spPr bwMode="auto">
            <a:xfrm>
              <a:off x="2861550" y="5170369"/>
              <a:ext cx="889386" cy="58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bg1"/>
                  </a:solidFill>
                  <a:latin typeface="+mn-lt"/>
                  <a:cs typeface="+mn-cs"/>
                </a:rPr>
                <a:t>30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cs typeface="+mn-cs"/>
                </a:rPr>
                <a:t>лет</a:t>
              </a:r>
            </a:p>
          </p:txBody>
        </p:sp>
      </p:grpSp>
      <p:sp>
        <p:nvSpPr>
          <p:cNvPr id="49" name="Скругленный прямоугольник 21"/>
          <p:cNvSpPr>
            <a:spLocks noChangeArrowheads="1"/>
          </p:cNvSpPr>
          <p:nvPr/>
        </p:nvSpPr>
        <p:spPr bwMode="auto">
          <a:xfrm>
            <a:off x="3203609" y="4256088"/>
            <a:ext cx="1582737" cy="434975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400">
                <a:latin typeface="Arial" pitchFamily="34" charset="0"/>
              </a:rPr>
              <a:t>Концессионная плата </a:t>
            </a:r>
          </a:p>
        </p:txBody>
      </p:sp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2360646" y="3970338"/>
            <a:ext cx="889000" cy="828675"/>
            <a:chOff x="2861550" y="5054575"/>
            <a:chExt cx="889386" cy="828000"/>
          </a:xfrm>
        </p:grpSpPr>
        <p:sp>
          <p:nvSpPr>
            <p:cNvPr id="51" name="Oval 130"/>
            <p:cNvSpPr>
              <a:spLocks noChangeArrowheads="1"/>
            </p:cNvSpPr>
            <p:nvPr/>
          </p:nvSpPr>
          <p:spPr bwMode="auto">
            <a:xfrm>
              <a:off x="2909196" y="5054575"/>
              <a:ext cx="829035" cy="82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52" name="Rectangle 131"/>
            <p:cNvSpPr>
              <a:spLocks noChangeArrowheads="1"/>
            </p:cNvSpPr>
            <p:nvPr/>
          </p:nvSpPr>
          <p:spPr bwMode="auto">
            <a:xfrm>
              <a:off x="2861550" y="5125954"/>
              <a:ext cx="889386" cy="73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bg1"/>
                  </a:solidFill>
                  <a:latin typeface="+mn-lt"/>
                  <a:cs typeface="+mn-cs"/>
                </a:rPr>
                <a:t>760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cs typeface="+mn-cs"/>
                </a:rPr>
                <a:t>тыс. руб. в год</a:t>
              </a:r>
            </a:p>
          </p:txBody>
        </p:sp>
      </p:grpSp>
      <p:sp>
        <p:nvSpPr>
          <p:cNvPr id="53" name="Пятиугольник 4"/>
          <p:cNvSpPr/>
          <p:nvPr/>
        </p:nvSpPr>
        <p:spPr>
          <a:xfrm>
            <a:off x="2246346" y="2935288"/>
            <a:ext cx="1487488" cy="3190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45208" tIns="53340" rIns="99568" bIns="53340" spcCol="1270" anchor="ctr"/>
          <a:lstStyle/>
          <a:p>
            <a:pPr algn="ctr" defTabSz="6223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pic>
        <p:nvPicPr>
          <p:cNvPr id="54" name="Picture 78" descr="C:\Users\Светлана\Documents\Светлана\Оформление презентаций\Icons\money_bag-51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57" y="2964627"/>
            <a:ext cx="220944" cy="2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1" descr="C:\Users\Светлана\Documents\Светлана\Оформление презентаций\Icons\workers-51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09" y="2964627"/>
            <a:ext cx="215733" cy="2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ятиугольник 4"/>
          <p:cNvSpPr/>
          <p:nvPr/>
        </p:nvSpPr>
        <p:spPr>
          <a:xfrm>
            <a:off x="3562384" y="2921000"/>
            <a:ext cx="1131887" cy="3333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45208" tIns="53340" rIns="99568" bIns="53340" spcCol="1270" anchor="ctr"/>
          <a:lstStyle/>
          <a:p>
            <a:pPr algn="ctr" defTabSz="6223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57" name="Скругленный прямоугольник 21"/>
          <p:cNvSpPr>
            <a:spLocks noChangeArrowheads="1"/>
          </p:cNvSpPr>
          <p:nvPr/>
        </p:nvSpPr>
        <p:spPr bwMode="auto">
          <a:xfrm>
            <a:off x="5762627" y="3689350"/>
            <a:ext cx="1582738" cy="434975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400">
                <a:latin typeface="Arial" pitchFamily="34" charset="0"/>
              </a:rPr>
              <a:t>Срок соглашения</a:t>
            </a:r>
          </a:p>
        </p:txBody>
      </p:sp>
      <p:grpSp>
        <p:nvGrpSpPr>
          <p:cNvPr id="6" name="Группа 40"/>
          <p:cNvGrpSpPr>
            <a:grpSpLocks/>
          </p:cNvGrpSpPr>
          <p:nvPr/>
        </p:nvGrpSpPr>
        <p:grpSpPr bwMode="auto">
          <a:xfrm>
            <a:off x="4976815" y="3429000"/>
            <a:ext cx="889000" cy="828675"/>
            <a:chOff x="2861550" y="5054575"/>
            <a:chExt cx="889386" cy="828000"/>
          </a:xfrm>
        </p:grpSpPr>
        <p:sp>
          <p:nvSpPr>
            <p:cNvPr id="59" name="Oval 130"/>
            <p:cNvSpPr>
              <a:spLocks noChangeArrowheads="1"/>
            </p:cNvSpPr>
            <p:nvPr/>
          </p:nvSpPr>
          <p:spPr bwMode="auto">
            <a:xfrm>
              <a:off x="2909196" y="5054575"/>
              <a:ext cx="829035" cy="82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60" name="Rectangle 131"/>
            <p:cNvSpPr>
              <a:spLocks noChangeArrowheads="1"/>
            </p:cNvSpPr>
            <p:nvPr/>
          </p:nvSpPr>
          <p:spPr bwMode="auto">
            <a:xfrm>
              <a:off x="2861550" y="5170369"/>
              <a:ext cx="889386" cy="58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bg1"/>
                  </a:solidFill>
                  <a:latin typeface="+mn-lt"/>
                  <a:cs typeface="+mn-cs"/>
                </a:rPr>
                <a:t>49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cs typeface="+mn-cs"/>
                </a:rPr>
                <a:t>лет</a:t>
              </a:r>
            </a:p>
          </p:txBody>
        </p:sp>
      </p:grpSp>
      <p:sp>
        <p:nvSpPr>
          <p:cNvPr id="61" name="Скругленный прямоугольник 21"/>
          <p:cNvSpPr>
            <a:spLocks noChangeArrowheads="1"/>
          </p:cNvSpPr>
          <p:nvPr/>
        </p:nvSpPr>
        <p:spPr bwMode="auto">
          <a:xfrm>
            <a:off x="7491415" y="4256088"/>
            <a:ext cx="1582737" cy="434975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400">
                <a:latin typeface="Arial" pitchFamily="34" charset="0"/>
              </a:rPr>
              <a:t>Концессионная плата </a:t>
            </a:r>
          </a:p>
        </p:txBody>
      </p:sp>
      <p:grpSp>
        <p:nvGrpSpPr>
          <p:cNvPr id="7" name="Группа 40"/>
          <p:cNvGrpSpPr>
            <a:grpSpLocks/>
          </p:cNvGrpSpPr>
          <p:nvPr/>
        </p:nvGrpSpPr>
        <p:grpSpPr bwMode="auto">
          <a:xfrm>
            <a:off x="6648452" y="3970338"/>
            <a:ext cx="889000" cy="828675"/>
            <a:chOff x="2861550" y="5054575"/>
            <a:chExt cx="889386" cy="828000"/>
          </a:xfrm>
        </p:grpSpPr>
        <p:sp>
          <p:nvSpPr>
            <p:cNvPr id="63" name="Oval 130"/>
            <p:cNvSpPr>
              <a:spLocks noChangeArrowheads="1"/>
            </p:cNvSpPr>
            <p:nvPr/>
          </p:nvSpPr>
          <p:spPr bwMode="auto">
            <a:xfrm>
              <a:off x="2909196" y="5054575"/>
              <a:ext cx="829035" cy="82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sp>
          <p:nvSpPr>
            <p:cNvPr id="64" name="Rectangle 131"/>
            <p:cNvSpPr>
              <a:spLocks noChangeArrowheads="1"/>
            </p:cNvSpPr>
            <p:nvPr/>
          </p:nvSpPr>
          <p:spPr bwMode="auto">
            <a:xfrm>
              <a:off x="2861550" y="5125954"/>
              <a:ext cx="889386" cy="73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bg1"/>
                  </a:solidFill>
                  <a:latin typeface="+mn-lt"/>
                  <a:cs typeface="+mn-cs"/>
                </a:rPr>
                <a:t>290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cs typeface="+mn-cs"/>
                </a:rPr>
                <a:t>тыс. руб. в год</a:t>
              </a:r>
            </a:p>
          </p:txBody>
        </p:sp>
      </p:grpSp>
      <p:sp>
        <p:nvSpPr>
          <p:cNvPr id="65" name="Пятиугольник 4"/>
          <p:cNvSpPr/>
          <p:nvPr/>
        </p:nvSpPr>
        <p:spPr>
          <a:xfrm>
            <a:off x="6534152" y="3038475"/>
            <a:ext cx="1487488" cy="3190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45208" tIns="53340" rIns="99568" bIns="53340" spcCol="1270" anchor="ctr"/>
          <a:lstStyle/>
          <a:p>
            <a:pPr algn="ctr" defTabSz="6223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pic>
        <p:nvPicPr>
          <p:cNvPr id="69" name="Picture 78" descr="C:\Users\Светлана\Documents\Светлана\Оформление презентаций\Icons\money_bag-51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0" y="3067962"/>
            <a:ext cx="220944" cy="2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1" descr="C:\Users\Светлана\Documents\Светлана\Оформление презентаций\Icons\workers-51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92" y="3067962"/>
            <a:ext cx="215733" cy="2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ятиугольник 4"/>
          <p:cNvSpPr/>
          <p:nvPr/>
        </p:nvSpPr>
        <p:spPr>
          <a:xfrm>
            <a:off x="7850190" y="3024188"/>
            <a:ext cx="1131887" cy="3333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45208" tIns="53340" rIns="99568" bIns="53340" spcCol="1270" anchor="ctr"/>
          <a:lstStyle/>
          <a:p>
            <a:pPr algn="ctr" defTabSz="6223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20195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03052" y="455993"/>
            <a:ext cx="85054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настоящему моменту город предлагает 8 объектов для использования на условиях концессии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31517" y="93961"/>
            <a:ext cx="8512483" cy="16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200" b="1" dirty="0" smtClean="0"/>
              <a:t>ПРОЕКТЫ ПО КОНЦЕССИИ - ВЗАИМОВЫГОДНОЕ СОТРУДНИЧЕСТВО БИЗНЕСА И ВЛАСТИ</a:t>
            </a: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9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/>
          <a:srcRect r="5902"/>
          <a:stretch>
            <a:fillRect/>
          </a:stretch>
        </p:blipFill>
        <p:spPr bwMode="auto">
          <a:xfrm>
            <a:off x="642973" y="1265238"/>
            <a:ext cx="850102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6" name="Группа 75"/>
          <p:cNvGrpSpPr>
            <a:grpSpLocks/>
          </p:cNvGrpSpPr>
          <p:nvPr/>
        </p:nvGrpSpPr>
        <p:grpSpPr bwMode="auto">
          <a:xfrm>
            <a:off x="642973" y="3954463"/>
            <a:ext cx="8501027" cy="2903537"/>
            <a:chOff x="-80544" y="3429000"/>
            <a:chExt cx="9246295" cy="3129668"/>
          </a:xfrm>
        </p:grpSpPr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0543" y="5079983"/>
              <a:ext cx="9224542" cy="147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4"/>
            <a:srcRect l="1437" r="2795"/>
            <a:stretch>
              <a:fillRect/>
            </a:stretch>
          </p:blipFill>
          <p:spPr bwMode="auto">
            <a:xfrm>
              <a:off x="-80544" y="3429000"/>
              <a:ext cx="9246295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8" name="Группа 11"/>
          <p:cNvGrpSpPr>
            <a:grpSpLocks/>
          </p:cNvGrpSpPr>
          <p:nvPr/>
        </p:nvGrpSpPr>
        <p:grpSpPr bwMode="auto">
          <a:xfrm>
            <a:off x="6745320" y="1268413"/>
            <a:ext cx="2398712" cy="650875"/>
            <a:chOff x="-1177429" y="4931838"/>
            <a:chExt cx="2679520" cy="558520"/>
          </a:xfrm>
        </p:grpSpPr>
        <p:sp>
          <p:nvSpPr>
            <p:cNvPr id="98" name="Chevron 75"/>
            <p:cNvSpPr/>
            <p:nvPr/>
          </p:nvSpPr>
          <p:spPr>
            <a:xfrm>
              <a:off x="-200318" y="4931838"/>
              <a:ext cx="1702409" cy="558520"/>
            </a:xfrm>
            <a:prstGeom prst="chevron">
              <a:avLst>
                <a:gd name="adj" fmla="val 60714"/>
              </a:avLst>
            </a:prstGeom>
            <a:pattFill prst="ltHorz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Chevron 76"/>
            <p:cNvSpPr/>
            <p:nvPr/>
          </p:nvSpPr>
          <p:spPr>
            <a:xfrm>
              <a:off x="-1177429" y="4931838"/>
              <a:ext cx="2418839" cy="558520"/>
            </a:xfrm>
            <a:prstGeom prst="chevron">
              <a:avLst>
                <a:gd name="adj" fmla="val 506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3" name="TextBox 70"/>
          <p:cNvSpPr txBox="1">
            <a:spLocks noChangeArrowheads="1"/>
          </p:cNvSpPr>
          <p:nvPr/>
        </p:nvSpPr>
        <p:spPr bwMode="auto">
          <a:xfrm>
            <a:off x="6804057" y="1250950"/>
            <a:ext cx="20732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Arial" pitchFamily="34" charset="0"/>
              </a:rPr>
              <a:t>Полный перечень площадок: </a:t>
            </a:r>
          </a:p>
          <a:p>
            <a:pPr algn="ctr"/>
            <a:r>
              <a:rPr lang="en-US" sz="1400" b="1">
                <a:solidFill>
                  <a:srgbClr val="0070C0"/>
                </a:solidFill>
                <a:latin typeface="Arial" pitchFamily="34" charset="0"/>
              </a:rPr>
              <a:t>www.ia</a:t>
            </a:r>
            <a:r>
              <a:rPr lang="ru-RU" sz="1400" b="1">
                <a:solidFill>
                  <a:srgbClr val="0070C0"/>
                </a:solidFill>
                <a:latin typeface="Arial" pitchFamily="34" charset="0"/>
              </a:rPr>
              <a:t>-</a:t>
            </a:r>
            <a:r>
              <a:rPr lang="en-US" sz="1400" b="1">
                <a:solidFill>
                  <a:srgbClr val="0070C0"/>
                </a:solidFill>
                <a:latin typeface="Arial" pitchFamily="34" charset="0"/>
              </a:rPr>
              <a:t>cher.ru</a:t>
            </a:r>
            <a:r>
              <a:rPr lang="ru-RU" sz="1400">
                <a:solidFill>
                  <a:srgbClr val="0070C0"/>
                </a:solidFill>
                <a:latin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95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1&quot;&gt;&lt;elem m_fUsage=&quot;3.43900000000000010000E+000&quot;&gt;&lt;m_msothmcolidx val=&quot;0&quot;/&gt;&lt;m_rgb r=&quot;a4&quot; g=&quot;0&quot; b=&quot;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8ANaa9C0aMtPku5stVk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Xax4wm1Uu2_PKMCy3G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yjX5oKnESuJsLt1u9I1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O8e5O7D0ueLolaSefG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RoCARKAEGuhz51Z0xT7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RoCARKAEGuhz51Z0xT7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nwjEFCSkGunXL244CE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mIP4A00kOn_Gqz1qSi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PMmL1HcU6mPQ6XdTub9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yeNaqFHEKJHUsUIgBjy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HOQu7c8UWd9.Q9xiC9h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JE6kFglkm6tVO9IQThL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o2mc8V7kKvYx56Izpvp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.8aI7u6ki_bwkb0iWw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0KXbao30.usMxZsCEJK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OXeKDcbEyE6ebEFXOnr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I0jO26ikqEUBDI2kVd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vAtvqms0iK5J5y6vlgN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PfM4.cp0iAL0GRPw.q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YhT_MQqUKHGX5UPiurb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9PuXMvB0GrAn9utsmf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12.5XI9Eikq6BsYq1VU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k75ejfrk.ZkxSxKPl_g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THjVu6UWXpNYROlNRr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duYGWx6kqLYffv9mYD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1ZZcFigUiwXPO2oB9YY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.KyW2NukmsHKk7LbF2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LPifiRNEaP4EHnBGUvH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D4AG8eW0OIaxIF5ZGuj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5chviLQ02vNy1BFbRLK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dNt46CPkeE7ZIGlDe7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I2poKuJky._M9fYYm5.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I2poKuJky._M9fYYm5.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zwHehPrE6ED.0oqsewP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0xM5AkVkOhk.yf7vvKS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17e0vAFECTugUYWtZb5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L0UtJDWU2Z6A9tslcqS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2QPLVtCEqNFGP5qfrw.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1.Ra8MPkekngWssrACf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ZahHNoHk26Llfim.mX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87xNPIHUKPU0CSfZo4z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oFL4j5PkW7REa6Vm7UH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i89afsMkyV_N2khlHxA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tfIbGBNkuvgnh4Ay9D7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i89afsMkyV_N2khlHx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H9taMumEqzxwBp4wFn4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KjtOUzE0yhALWSGALF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8zIsMIhUamXhFF.lXn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Jnhh6beEiJPcQDwR.8n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387990</TotalTime>
  <Words>1355</Words>
  <Application>Microsoft Office PowerPoint</Application>
  <PresentationFormat>Экран (4:3)</PresentationFormat>
  <Paragraphs>256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think-cell Slide</vt:lpstr>
      <vt:lpstr>Практика города Череповца в реализации проектов муниципально-частного партнерства при эффективном использовании ресурсов бизнеса и власти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GRESSER</cp:lastModifiedBy>
  <cp:revision>58</cp:revision>
  <dcterms:created xsi:type="dcterms:W3CDTF">2014-09-30T05:43:14Z</dcterms:created>
  <dcterms:modified xsi:type="dcterms:W3CDTF">2015-04-02T04:05:50Z</dcterms:modified>
</cp:coreProperties>
</file>