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4" r:id="rId2"/>
    <p:sldId id="265" r:id="rId3"/>
    <p:sldId id="266" r:id="rId4"/>
    <p:sldId id="269" r:id="rId5"/>
    <p:sldId id="270" r:id="rId6"/>
    <p:sldId id="271" r:id="rId7"/>
    <p:sldId id="272" r:id="rId8"/>
    <p:sldId id="273" r:id="rId9"/>
    <p:sldId id="267" r:id="rId10"/>
    <p:sldId id="263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00" autoAdjust="0"/>
  </p:normalViewPr>
  <p:slideViewPr>
    <p:cSldViewPr>
      <p:cViewPr>
        <p:scale>
          <a:sx n="88" d="100"/>
          <a:sy n="88" d="100"/>
        </p:scale>
        <p:origin x="-936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9341E8-6873-49CA-A4B1-F68419BA807F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E8CE1-C647-44FC-AA4E-C3759611B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25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E8CE1-C647-44FC-AA4E-C3759611BE1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449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E8CE1-C647-44FC-AA4E-C3759611BE1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752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06603-ADA0-413B-A00E-C61D255E29DA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68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E8CE1-C647-44FC-AA4E-C3759611BE1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340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06603-ADA0-413B-A00E-C61D255E29DA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68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E8CE1-C647-44FC-AA4E-C3759611BE1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623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E8CE1-C647-44FC-AA4E-C3759611BE1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957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E8CE1-C647-44FC-AA4E-C3759611BE1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314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17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4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17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17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717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718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185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18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58D545E-BA37-4B89-AE3F-D8848E8B09C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607296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A76F64-7332-4348-89CE-295FF7A76B9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174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56A759-530C-4108-8FAA-5BB0540CD1A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048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91FDB3D-8EF9-4F29-9813-131022715C8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896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371F1C9-291F-41A4-AE91-4B9A378C0A2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56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2C35B-00F0-492C-AAEC-A9451E72F60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612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E61FA0-473B-47E8-8D4A-3714EB3AE78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30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EC65F4-07D1-4C58-A43D-E935B98D53D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516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D1C127-34F7-4017-BE41-7371B9E6668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49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ADD76E-B36C-4164-9284-D72B70E4351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45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FED31C-3231-42E5-91A8-A39293C0000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806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EC0D2D-A624-4117-A192-1E111B2790D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884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CA5E3A-A547-42A4-B4DE-C908BC2F009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23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A7487C8-97C8-4252-B056-35276646ECC8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 smtClean="0">
              <a:solidFill>
                <a:srgbClr val="000000"/>
              </a:solidFill>
            </a:endParaRP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4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dirty="0">
                <a:solidFill>
                  <a:srgbClr val="666699"/>
                </a:solidFill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dirty="0">
                <a:solidFill>
                  <a:srgbClr val="666699"/>
                </a:solidFill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dirty="0">
                <a:solidFill>
                  <a:srgbClr val="9999CC"/>
                </a:solidFill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dirty="0">
                <a:solidFill>
                  <a:srgbClr val="666699"/>
                </a:solidFill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dirty="0">
                <a:solidFill>
                  <a:srgbClr val="9999CC"/>
                </a:solidFill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dirty="0">
                <a:solidFill>
                  <a:srgbClr val="9999CC"/>
                </a:solidFill>
              </a:endParaRPr>
            </a:p>
          </p:txBody>
        </p:sp>
      </p:grpSp>
      <p:sp>
        <p:nvSpPr>
          <p:cNvPr id="615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1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1916832"/>
            <a:ext cx="6048672" cy="2209800"/>
          </a:xfrm>
        </p:spPr>
        <p:txBody>
          <a:bodyPr/>
          <a:lstStyle/>
          <a:p>
            <a:r>
              <a:rPr lang="ru-RU" sz="2800" dirty="0"/>
              <a:t>Основные проблемные вопросы Федерального закона от 28 июня </a:t>
            </a:r>
            <a:r>
              <a:rPr lang="ru-RU" sz="2800" dirty="0" smtClean="0"/>
              <a:t>2014 г</a:t>
            </a:r>
            <a:r>
              <a:rPr lang="ru-RU" sz="2800" dirty="0"/>
              <a:t>. № 172-ФЗ «О стратегическом планировании в Российской Федерации»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Тема </a:t>
            </a:r>
            <a:r>
              <a:rPr lang="ru-RU" dirty="0" smtClean="0"/>
              <a:t>1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209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988840"/>
            <a:ext cx="8784977" cy="3816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b="1" dirty="0" smtClean="0">
                <a:solidFill>
                  <a:schemeClr val="bg2"/>
                </a:solidFill>
              </a:rPr>
              <a:t>Корректировка законодательства субъектов РФ в связи с принятием 172-ФЗ</a:t>
            </a:r>
            <a:br>
              <a:rPr lang="ru-RU" sz="2500" b="1" dirty="0" smtClean="0">
                <a:solidFill>
                  <a:schemeClr val="bg2"/>
                </a:solidFill>
              </a:rPr>
            </a:br>
            <a:endParaRPr lang="ru-RU" sz="2500" b="1" dirty="0">
              <a:solidFill>
                <a:schemeClr val="bg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19" y="2204864"/>
            <a:ext cx="8784977" cy="3886200"/>
          </a:xfrm>
        </p:spPr>
        <p:txBody>
          <a:bodyPr/>
          <a:lstStyle/>
          <a:p>
            <a:r>
              <a:rPr lang="ru-RU" sz="2800" dirty="0" smtClean="0"/>
              <a:t>В ряде </a:t>
            </a:r>
            <a:r>
              <a:rPr lang="ru-RU" sz="2800" dirty="0"/>
              <a:t>субъектов </a:t>
            </a:r>
            <a:r>
              <a:rPr lang="ru-RU" sz="2800" dirty="0" smtClean="0"/>
              <a:t>РФ приняты нормативные правовые акты об организации стратегического планирования </a:t>
            </a:r>
          </a:p>
          <a:p>
            <a:pPr lvl="1"/>
            <a:r>
              <a:rPr lang="ru-RU" sz="2400" dirty="0" smtClean="0"/>
              <a:t>спорная интерпретация положений 172-ФЗ</a:t>
            </a:r>
          </a:p>
          <a:p>
            <a:pPr lvl="1"/>
            <a:r>
              <a:rPr lang="ru-RU" sz="2400" dirty="0" smtClean="0"/>
              <a:t>отсутствие развития положений 172-ФЗ в части </a:t>
            </a:r>
            <a:r>
              <a:rPr lang="ru-RU" sz="2400" dirty="0"/>
              <a:t>стратегического планирования </a:t>
            </a:r>
            <a:r>
              <a:rPr lang="ru-RU" sz="2400" dirty="0" smtClean="0"/>
              <a:t>на муниципальном уровне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36078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ctrTitle"/>
          </p:nvPr>
        </p:nvSpPr>
        <p:spPr>
          <a:xfrm>
            <a:off x="2267744" y="2348880"/>
            <a:ext cx="4896544" cy="1470025"/>
          </a:xfrm>
        </p:spPr>
        <p:txBody>
          <a:bodyPr/>
          <a:lstStyle/>
          <a:p>
            <a:r>
              <a:rPr lang="ru-RU" b="1" dirty="0" smtClean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335935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3528" y="1844824"/>
            <a:ext cx="8496944" cy="4608512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chemeClr val="bg2"/>
                </a:solidFill>
              </a:rPr>
              <a:t>Общие проблемы использования инструментов долгосрочного планирования 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132856"/>
            <a:ext cx="8496944" cy="424847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Нестабильность нормативной правовой базы</a:t>
            </a:r>
          </a:p>
          <a:p>
            <a:r>
              <a:rPr lang="ru-RU" sz="2800" dirty="0" smtClean="0"/>
              <a:t>Неопределенность перспектив социально-экономического развития </a:t>
            </a:r>
          </a:p>
          <a:p>
            <a:r>
              <a:rPr lang="ru-RU" sz="2800" dirty="0" smtClean="0"/>
              <a:t>Низкий уровень преемственности в муниципальном управлении </a:t>
            </a:r>
          </a:p>
          <a:p>
            <a:r>
              <a:rPr lang="ru-RU" sz="2800" dirty="0" smtClean="0"/>
              <a:t>Проблемы взаимодействия с субъектом РФ</a:t>
            </a:r>
          </a:p>
          <a:p>
            <a:pPr marL="0" indent="0">
              <a:buNone/>
            </a:pPr>
            <a:r>
              <a:rPr lang="ru-RU" sz="2800" dirty="0" smtClean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388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512" y="1700808"/>
            <a:ext cx="8712968" cy="4896544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371600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bg2"/>
                </a:solidFill>
              </a:rPr>
              <a:t>Повышение значени</a:t>
            </a:r>
            <a:r>
              <a:rPr lang="ru-RU" sz="2800" b="1" dirty="0">
                <a:solidFill>
                  <a:schemeClr val="bg2"/>
                </a:solidFill>
              </a:rPr>
              <a:t>я</a:t>
            </a:r>
            <a:r>
              <a:rPr lang="ru-RU" sz="2800" b="1" dirty="0" smtClean="0">
                <a:solidFill>
                  <a:schemeClr val="bg2"/>
                </a:solidFill>
              </a:rPr>
              <a:t> </a:t>
            </a:r>
            <a:r>
              <a:rPr lang="ru-RU" sz="2800" b="1" dirty="0">
                <a:solidFill>
                  <a:schemeClr val="bg2"/>
                </a:solidFill>
              </a:rPr>
              <a:t>стратегического </a:t>
            </a:r>
            <a:r>
              <a:rPr lang="ru-RU" sz="2800" b="1" dirty="0" smtClean="0">
                <a:solidFill>
                  <a:schemeClr val="bg2"/>
                </a:solidFill>
              </a:rPr>
              <a:t>планирования в условиях кризиса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1200"/>
            <a:ext cx="8435280" cy="3886200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ru-RU" sz="2000" dirty="0"/>
              <a:t>Сохранение видения  перспектив социально-экономического развития при корректировке комплексов кратко- и среднесрочных мер в ответ на изменения социально-экономической ситуации</a:t>
            </a:r>
          </a:p>
          <a:p>
            <a:pPr>
              <a:spcBef>
                <a:spcPts val="200"/>
              </a:spcBef>
            </a:pPr>
            <a:endParaRPr lang="ru-RU" sz="2000" dirty="0"/>
          </a:p>
          <a:p>
            <a:pPr>
              <a:spcBef>
                <a:spcPts val="200"/>
              </a:spcBef>
            </a:pPr>
            <a:r>
              <a:rPr lang="ru-RU" sz="2000" dirty="0"/>
              <a:t>Обоснование проведения непопулярных преобразований в различных областях экономики и социальной сферы</a:t>
            </a:r>
          </a:p>
          <a:p>
            <a:pPr>
              <a:spcBef>
                <a:spcPts val="200"/>
              </a:spcBef>
            </a:pPr>
            <a:endParaRPr lang="ru-RU" sz="2000" dirty="0"/>
          </a:p>
          <a:p>
            <a:pPr>
              <a:spcBef>
                <a:spcPts val="200"/>
              </a:spcBef>
            </a:pPr>
            <a:r>
              <a:rPr lang="ru-RU" sz="2000" dirty="0"/>
              <a:t>Снижение вероятности принятия нескоординированных решений («эффект колеи»)</a:t>
            </a:r>
          </a:p>
          <a:p>
            <a:pPr>
              <a:spcBef>
                <a:spcPts val="200"/>
              </a:spcBef>
            </a:pPr>
            <a:endParaRPr lang="ru-RU" sz="2000" dirty="0"/>
          </a:p>
          <a:p>
            <a:pPr>
              <a:spcBef>
                <a:spcPts val="200"/>
              </a:spcBef>
            </a:pPr>
            <a:r>
              <a:rPr lang="ru-RU" sz="2000" dirty="0"/>
              <a:t>Увеличение сроков реализации проектов в области социально-экономического развития из-за сокращения ресурсной базы</a:t>
            </a:r>
          </a:p>
        </p:txBody>
      </p:sp>
    </p:spTree>
    <p:extLst>
      <p:ext uri="{BB962C8B-B14F-4D97-AF65-F5344CB8AC3E}">
        <p14:creationId xmlns:p14="http://schemas.microsoft.com/office/powerpoint/2010/main" val="4183956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2758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chemeClr val="bg2"/>
                </a:solidFill>
              </a:rPr>
              <a:t>Что </a:t>
            </a:r>
            <a:r>
              <a:rPr lang="ru-RU" sz="2800" b="1" dirty="0">
                <a:solidFill>
                  <a:schemeClr val="bg2"/>
                </a:solidFill>
              </a:rPr>
              <a:t>является объектом </a:t>
            </a:r>
            <a:r>
              <a:rPr lang="ru-RU" sz="2800" b="1" dirty="0" smtClean="0">
                <a:solidFill>
                  <a:schemeClr val="bg2"/>
                </a:solidFill>
              </a:rPr>
              <a:t>стратегического планирования на </a:t>
            </a:r>
            <a:r>
              <a:rPr lang="ru-RU" sz="2800" b="1" dirty="0">
                <a:solidFill>
                  <a:schemeClr val="bg2"/>
                </a:solidFill>
              </a:rPr>
              <a:t>местном уровне? </a:t>
            </a:r>
          </a:p>
        </p:txBody>
      </p:sp>
      <p:sp>
        <p:nvSpPr>
          <p:cNvPr id="6" name="Загнутый угол 5"/>
          <p:cNvSpPr/>
          <p:nvPr/>
        </p:nvSpPr>
        <p:spPr>
          <a:xfrm>
            <a:off x="539552" y="1700809"/>
            <a:ext cx="8038877" cy="3960439"/>
          </a:xfrm>
          <a:prstGeom prst="foldedCorner">
            <a:avLst>
              <a:gd name="adj" fmla="val 28796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26828" y="1700809"/>
            <a:ext cx="806432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Статья 6 172-ФЗ </a:t>
            </a:r>
            <a:r>
              <a:rPr lang="ru-RU" i="1" dirty="0" smtClean="0"/>
              <a:t>«Полномочия органов </a:t>
            </a:r>
            <a:r>
              <a:rPr lang="ru-RU" i="1" dirty="0"/>
              <a:t>местного самоуправления в сфере стратегического </a:t>
            </a:r>
            <a:r>
              <a:rPr lang="ru-RU" i="1" dirty="0" smtClean="0"/>
              <a:t>планирования»:</a:t>
            </a:r>
          </a:p>
          <a:p>
            <a:endParaRPr lang="ru-RU" i="1" dirty="0" smtClean="0"/>
          </a:p>
          <a:p>
            <a:r>
              <a:rPr lang="ru-RU" i="1" dirty="0" smtClean="0"/>
              <a:t>1</a:t>
            </a:r>
            <a:r>
              <a:rPr lang="ru-RU" i="1" dirty="0"/>
              <a:t>) определение долгосрочных целей и задач муниципального управления </a:t>
            </a:r>
            <a:r>
              <a:rPr lang="ru-RU" b="1" i="1" dirty="0"/>
              <a:t>и социально-экономического развития </a:t>
            </a:r>
            <a:r>
              <a:rPr lang="ru-RU" i="1" dirty="0"/>
              <a:t>муниципальных </a:t>
            </a:r>
            <a:r>
              <a:rPr lang="ru-RU" i="1" dirty="0" smtClean="0"/>
              <a:t>образований…</a:t>
            </a:r>
            <a:endParaRPr lang="ru-RU" i="1" dirty="0"/>
          </a:p>
          <a:p>
            <a:r>
              <a:rPr lang="ru-RU" i="1" dirty="0"/>
              <a:t>2) разработка, рассмотрение, утверждение (одобрение) и реализация документов стратегического планирования </a:t>
            </a:r>
            <a:r>
              <a:rPr lang="ru-RU" b="1" i="1" dirty="0"/>
              <a:t>по вопросам, отнесенным к полномочиям органов местного </a:t>
            </a:r>
            <a:r>
              <a:rPr lang="ru-RU" b="1" i="1" dirty="0" smtClean="0"/>
              <a:t>самоуправления</a:t>
            </a:r>
            <a:endParaRPr lang="ru-RU" b="1" i="1" dirty="0"/>
          </a:p>
          <a:p>
            <a:r>
              <a:rPr lang="ru-RU" i="1" dirty="0" smtClean="0"/>
              <a:t>…</a:t>
            </a:r>
          </a:p>
          <a:p>
            <a:endParaRPr lang="ru-RU" i="1" dirty="0"/>
          </a:p>
          <a:p>
            <a:r>
              <a:rPr lang="ru-RU" i="1" dirty="0"/>
              <a:t>4) иные полномочия в сфере стратегического планирования, определенные федеральными законами и муниципальными нормативными правовыми </a:t>
            </a:r>
            <a:r>
              <a:rPr lang="ru-RU" i="1" dirty="0" smtClean="0"/>
              <a:t>актами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59635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нутый угол 11"/>
          <p:cNvSpPr/>
          <p:nvPr/>
        </p:nvSpPr>
        <p:spPr>
          <a:xfrm>
            <a:off x="227155" y="4420857"/>
            <a:ext cx="8665325" cy="710440"/>
          </a:xfrm>
          <a:prstGeom prst="foldedCorner">
            <a:avLst>
              <a:gd name="adj" fmla="val 47583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нутый угол 9"/>
          <p:cNvSpPr/>
          <p:nvPr/>
        </p:nvSpPr>
        <p:spPr>
          <a:xfrm>
            <a:off x="227155" y="3385751"/>
            <a:ext cx="8665325" cy="772844"/>
          </a:xfrm>
          <a:prstGeom prst="foldedCorner">
            <a:avLst>
              <a:gd name="adj" fmla="val 47583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агнутый угол 10"/>
          <p:cNvSpPr/>
          <p:nvPr/>
        </p:nvSpPr>
        <p:spPr>
          <a:xfrm>
            <a:off x="227155" y="1659041"/>
            <a:ext cx="8665325" cy="958377"/>
          </a:xfrm>
          <a:prstGeom prst="foldedCorner">
            <a:avLst>
              <a:gd name="adj" fmla="val 33953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2890" y="476672"/>
            <a:ext cx="8507288" cy="864096"/>
          </a:xfrm>
        </p:spPr>
        <p:txBody>
          <a:bodyPr/>
          <a:lstStyle/>
          <a:p>
            <a:r>
              <a:rPr lang="ru-RU" sz="2800" b="1" dirty="0">
                <a:solidFill>
                  <a:schemeClr val="bg2"/>
                </a:solidFill>
              </a:rPr>
              <a:t>Кто может участвовать в стратегическом планировании на местном уровне?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9426" y="1663311"/>
            <a:ext cx="76389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 smtClean="0"/>
              <a:t>«Участниками </a:t>
            </a:r>
            <a:r>
              <a:rPr lang="ru-RU" sz="1400" i="1" dirty="0"/>
              <a:t>стратегического планирования на уровне муниципального образования являются </a:t>
            </a:r>
            <a:r>
              <a:rPr lang="ru-RU" sz="1400" b="1" i="1" dirty="0"/>
              <a:t>органы местного самоуправления</a:t>
            </a:r>
            <a:r>
              <a:rPr lang="ru-RU" sz="1400" i="1" dirty="0"/>
              <a:t>, а также </a:t>
            </a:r>
            <a:r>
              <a:rPr lang="ru-RU" sz="1400" b="1" i="1" dirty="0"/>
              <a:t>муниципальные организации </a:t>
            </a:r>
            <a:r>
              <a:rPr lang="ru-RU" sz="1400" i="1" dirty="0"/>
              <a:t>в случаях, предусмотренных муниципальными нормативными правовыми </a:t>
            </a:r>
            <a:r>
              <a:rPr lang="ru-RU" sz="1400" i="1" dirty="0" smtClean="0"/>
              <a:t>актами» (</a:t>
            </a:r>
            <a:r>
              <a:rPr lang="ru-RU" sz="1400" i="1" dirty="0"/>
              <a:t>ст</a:t>
            </a:r>
            <a:r>
              <a:rPr lang="ru-RU" sz="1400" i="1" dirty="0" smtClean="0"/>
              <a:t>. 9 172-ФЗ)</a:t>
            </a:r>
            <a:endParaRPr lang="ru-RU" sz="1400" i="1" dirty="0"/>
          </a:p>
        </p:txBody>
      </p:sp>
      <p:sp>
        <p:nvSpPr>
          <p:cNvPr id="16" name="Загнутый угол 15"/>
          <p:cNvSpPr/>
          <p:nvPr/>
        </p:nvSpPr>
        <p:spPr>
          <a:xfrm>
            <a:off x="227155" y="5419398"/>
            <a:ext cx="8652479" cy="880717"/>
          </a:xfrm>
          <a:prstGeom prst="foldedCorner">
            <a:avLst>
              <a:gd name="adj" fmla="val 29869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42538" y="5490424"/>
            <a:ext cx="794588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/>
              <a:t>К разработке документов стратегического планирования </a:t>
            </a:r>
            <a:r>
              <a:rPr lang="ru-RU" sz="1400" b="1" i="1" dirty="0"/>
              <a:t>могут привлекаться объединения профсоюзов и работодателей, общественные, научные и иные организации </a:t>
            </a:r>
            <a:r>
              <a:rPr lang="ru-RU" sz="1400" i="1" dirty="0" smtClean="0"/>
              <a:t>(</a:t>
            </a:r>
            <a:r>
              <a:rPr lang="ru-RU" sz="1400" i="1" dirty="0"/>
              <a:t>ст</a:t>
            </a:r>
            <a:r>
              <a:rPr lang="ru-RU" sz="1400" i="1" dirty="0" smtClean="0"/>
              <a:t>. 11 172-ФЗ)</a:t>
            </a:r>
            <a:endParaRPr lang="ru-RU" sz="1400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42538" y="3484563"/>
            <a:ext cx="8233918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altLang="ru-RU" sz="1400" i="1" dirty="0" smtClean="0">
                <a:solidFill>
                  <a:srgbClr val="000000"/>
                </a:solidFill>
              </a:rPr>
              <a:t>«Настоящий </a:t>
            </a:r>
            <a:r>
              <a:rPr lang="ru-RU" altLang="ru-RU" sz="1400" i="1" dirty="0">
                <a:solidFill>
                  <a:srgbClr val="000000"/>
                </a:solidFill>
              </a:rPr>
              <a:t>Федеральный закон </a:t>
            </a:r>
            <a:r>
              <a:rPr lang="ru-RU" altLang="ru-RU" sz="1400" i="1" dirty="0" smtClean="0">
                <a:solidFill>
                  <a:srgbClr val="000000"/>
                </a:solidFill>
              </a:rPr>
              <a:t>устанавливает… полномочия органов местного самоуправления и порядок их </a:t>
            </a:r>
            <a:r>
              <a:rPr lang="ru-RU" altLang="ru-RU" sz="1400" b="1" i="1" dirty="0" smtClean="0">
                <a:solidFill>
                  <a:srgbClr val="000000"/>
                </a:solidFill>
              </a:rPr>
              <a:t>взаимодействия с общественными, научными и иными организациями</a:t>
            </a:r>
            <a:r>
              <a:rPr lang="ru-RU" altLang="ru-RU" sz="1400" i="1" dirty="0" smtClean="0">
                <a:solidFill>
                  <a:srgbClr val="000000"/>
                </a:solidFill>
              </a:rPr>
              <a:t> в сфере стратегического планирования»</a:t>
            </a:r>
            <a:r>
              <a:rPr lang="ru-RU" sz="1400" i="1" dirty="0" smtClean="0"/>
              <a:t> (ст. 1 172-ФЗ)</a:t>
            </a:r>
            <a:endParaRPr lang="ru-RU" sz="14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2873" y="4457265"/>
            <a:ext cx="8379231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altLang="ru-RU" sz="1400" dirty="0" smtClean="0">
                <a:solidFill>
                  <a:srgbClr val="000000"/>
                </a:solidFill>
              </a:rPr>
              <a:t>Одна из основных задач </a:t>
            </a:r>
            <a:r>
              <a:rPr lang="ru-RU" altLang="ru-RU" sz="1400" dirty="0">
                <a:solidFill>
                  <a:srgbClr val="000000"/>
                </a:solidFill>
              </a:rPr>
              <a:t>стратегического </a:t>
            </a:r>
            <a:r>
              <a:rPr lang="ru-RU" altLang="ru-RU" sz="1400" dirty="0" smtClean="0">
                <a:solidFill>
                  <a:srgbClr val="000000"/>
                </a:solidFill>
              </a:rPr>
              <a:t>планирования: «</a:t>
            </a:r>
            <a:r>
              <a:rPr lang="ru-RU" altLang="ru-RU" sz="1400" i="1" dirty="0" smtClean="0">
                <a:solidFill>
                  <a:srgbClr val="000000"/>
                </a:solidFill>
              </a:rPr>
              <a:t>Создание </a:t>
            </a:r>
            <a:r>
              <a:rPr lang="ru-RU" altLang="ru-RU" sz="1400" i="1" dirty="0">
                <a:solidFill>
                  <a:srgbClr val="000000"/>
                </a:solidFill>
              </a:rPr>
              <a:t>условий, обеспечивающих </a:t>
            </a:r>
            <a:r>
              <a:rPr lang="ru-RU" altLang="ru-RU" sz="1400" b="1" i="1" dirty="0">
                <a:solidFill>
                  <a:srgbClr val="000000"/>
                </a:solidFill>
              </a:rPr>
              <a:t>вовлечение граждан и хозяйствующих субъектов </a:t>
            </a:r>
            <a:r>
              <a:rPr lang="ru-RU" altLang="ru-RU" sz="1400" i="1" dirty="0">
                <a:solidFill>
                  <a:srgbClr val="000000"/>
                </a:solidFill>
              </a:rPr>
              <a:t>в процесс стратегического </a:t>
            </a:r>
            <a:r>
              <a:rPr lang="ru-RU" altLang="ru-RU" sz="1400" i="1" dirty="0" smtClean="0">
                <a:solidFill>
                  <a:srgbClr val="000000"/>
                </a:solidFill>
              </a:rPr>
              <a:t>планирования» </a:t>
            </a:r>
            <a:r>
              <a:rPr lang="ru-RU" sz="1400" i="1" dirty="0" smtClean="0"/>
              <a:t>(</a:t>
            </a:r>
            <a:r>
              <a:rPr lang="ru-RU" sz="1400" i="1" dirty="0"/>
              <a:t>ст. </a:t>
            </a:r>
            <a:r>
              <a:rPr lang="ru-RU" sz="1400" i="1" dirty="0" smtClean="0"/>
              <a:t>8 </a:t>
            </a:r>
            <a:r>
              <a:rPr lang="ru-RU" sz="1400" i="1" dirty="0"/>
              <a:t>172-ФЗ</a:t>
            </a:r>
            <a:r>
              <a:rPr lang="ru-RU" sz="1400" i="1" dirty="0" smtClean="0"/>
              <a:t>)</a:t>
            </a:r>
            <a:endParaRPr lang="ru-RU" sz="14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4173" y="2780928"/>
            <a:ext cx="5581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chemeClr val="bg2"/>
                </a:solidFill>
              </a:rPr>
              <a:t>но</a:t>
            </a:r>
            <a:endParaRPr lang="ru-RU" sz="36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460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27584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chemeClr val="bg2"/>
                </a:solidFill>
              </a:rPr>
              <a:t>Является </a:t>
            </a:r>
            <a:r>
              <a:rPr lang="ru-RU" sz="2800" b="1" dirty="0">
                <a:solidFill>
                  <a:schemeClr val="bg2"/>
                </a:solidFill>
              </a:rPr>
              <a:t>ли обязательной разработка стратегии и плана мероприятий по реализации стратегии? </a:t>
            </a:r>
          </a:p>
        </p:txBody>
      </p:sp>
      <p:sp>
        <p:nvSpPr>
          <p:cNvPr id="5" name="Загнутый угол 4"/>
          <p:cNvSpPr/>
          <p:nvPr/>
        </p:nvSpPr>
        <p:spPr>
          <a:xfrm>
            <a:off x="242368" y="3563552"/>
            <a:ext cx="8665325" cy="1160641"/>
          </a:xfrm>
          <a:prstGeom prst="foldedCorner">
            <a:avLst>
              <a:gd name="adj" fmla="val 41018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нутый угол 5"/>
          <p:cNvSpPr/>
          <p:nvPr/>
        </p:nvSpPr>
        <p:spPr>
          <a:xfrm>
            <a:off x="227155" y="1659041"/>
            <a:ext cx="8665325" cy="1193895"/>
          </a:xfrm>
          <a:prstGeom prst="foldedCorner">
            <a:avLst>
              <a:gd name="adj" fmla="val 33953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89426" y="1725073"/>
            <a:ext cx="7638957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400" i="1" dirty="0"/>
              <a:t>По решению органов местного самоуправления </a:t>
            </a:r>
            <a:r>
              <a:rPr lang="ru-RU" sz="1400" b="1" i="1" dirty="0"/>
              <a:t>могут</a:t>
            </a:r>
            <a:r>
              <a:rPr lang="ru-RU" sz="1400" i="1" dirty="0"/>
              <a:t> разрабатываться, утверждаться (одобряться) и реализовываться в муниципальных районах и городских округах стратегия социально-экономического развития муниципального образования и план мероприятий по реализации стратегии социально-экономического развития муниципального образования </a:t>
            </a:r>
            <a:r>
              <a:rPr lang="ru-RU" sz="1400" i="1" dirty="0" smtClean="0"/>
              <a:t>(ч. </a:t>
            </a:r>
            <a:r>
              <a:rPr lang="ru-RU" sz="1400" i="1" dirty="0"/>
              <a:t>2 </a:t>
            </a:r>
            <a:r>
              <a:rPr lang="ru-RU" sz="1400" i="1" dirty="0" smtClean="0"/>
              <a:t>ст. </a:t>
            </a:r>
            <a:r>
              <a:rPr lang="ru-RU" sz="1400" i="1" dirty="0"/>
              <a:t>39 </a:t>
            </a:r>
            <a:r>
              <a:rPr lang="ru-RU" sz="1400" i="1" dirty="0" smtClean="0"/>
              <a:t>172-ФЗ)</a:t>
            </a:r>
            <a:endParaRPr lang="ru-RU" sz="1400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7751" y="3662365"/>
            <a:ext cx="8233918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400" i="1" dirty="0">
                <a:solidFill>
                  <a:srgbClr val="000000"/>
                </a:solidFill>
              </a:rPr>
              <a:t>Муниципальная программа – документ стратегического планирования, содержащий комплекс планируемых мероприятий, взаимоувязанных по задачам, срокам осуществления, исполнителям и ресурсам и обеспечивающих наиболее эффективное </a:t>
            </a:r>
            <a:r>
              <a:rPr lang="ru-RU" sz="1400" b="1" i="1" dirty="0">
                <a:solidFill>
                  <a:srgbClr val="000000"/>
                </a:solidFill>
              </a:rPr>
              <a:t>достижение целей и решение задач</a:t>
            </a:r>
            <a:r>
              <a:rPr lang="ru-RU" sz="1400" i="1" dirty="0">
                <a:solidFill>
                  <a:srgbClr val="000000"/>
                </a:solidFill>
              </a:rPr>
              <a:t> социально-экономического развития муниципального </a:t>
            </a:r>
            <a:r>
              <a:rPr lang="ru-RU" sz="1400" i="1" dirty="0" smtClean="0">
                <a:solidFill>
                  <a:srgbClr val="000000"/>
                </a:solidFill>
              </a:rPr>
              <a:t>образования</a:t>
            </a:r>
            <a:r>
              <a:rPr lang="ru-RU" sz="1400" i="1" dirty="0" smtClean="0"/>
              <a:t> (ст. 2 172-ФЗ)</a:t>
            </a:r>
            <a:endParaRPr lang="ru-RU" sz="1400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18229" y="3037334"/>
            <a:ext cx="5581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chemeClr val="bg2"/>
                </a:solidFill>
              </a:rPr>
              <a:t>но</a:t>
            </a:r>
            <a:endParaRPr lang="ru-RU" sz="3600" dirty="0">
              <a:solidFill>
                <a:schemeClr val="bg2"/>
              </a:solidFill>
            </a:endParaRPr>
          </a:p>
        </p:txBody>
      </p:sp>
      <p:sp>
        <p:nvSpPr>
          <p:cNvPr id="12" name="Загнутый угол 11"/>
          <p:cNvSpPr/>
          <p:nvPr/>
        </p:nvSpPr>
        <p:spPr>
          <a:xfrm>
            <a:off x="218229" y="5517232"/>
            <a:ext cx="8665325" cy="1080120"/>
          </a:xfrm>
          <a:prstGeom prst="foldedCorner">
            <a:avLst>
              <a:gd name="adj" fmla="val 41018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3612" y="5616045"/>
            <a:ext cx="8233918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400" b="1" i="1" dirty="0" smtClean="0">
                <a:solidFill>
                  <a:srgbClr val="000000"/>
                </a:solidFill>
              </a:rPr>
              <a:t>Стратегия</a:t>
            </a:r>
            <a:r>
              <a:rPr lang="ru-RU" sz="1400" i="1" dirty="0" smtClean="0">
                <a:solidFill>
                  <a:srgbClr val="000000"/>
                </a:solidFill>
              </a:rPr>
              <a:t> социально-экономического </a:t>
            </a:r>
            <a:r>
              <a:rPr lang="ru-RU" sz="1400" i="1" dirty="0">
                <a:solidFill>
                  <a:srgbClr val="000000"/>
                </a:solidFill>
              </a:rPr>
              <a:t>развития муниципального образования </a:t>
            </a:r>
            <a:r>
              <a:rPr lang="ru-RU" sz="1400" i="1" dirty="0" smtClean="0">
                <a:solidFill>
                  <a:srgbClr val="000000"/>
                </a:solidFill>
              </a:rPr>
              <a:t>– документ </a:t>
            </a:r>
            <a:r>
              <a:rPr lang="ru-RU" sz="1400" i="1" dirty="0">
                <a:solidFill>
                  <a:srgbClr val="000000"/>
                </a:solidFill>
              </a:rPr>
              <a:t>стратегического планирования, определяющий </a:t>
            </a:r>
            <a:r>
              <a:rPr lang="ru-RU" sz="1400" b="1" i="1" dirty="0">
                <a:solidFill>
                  <a:srgbClr val="000000"/>
                </a:solidFill>
              </a:rPr>
              <a:t>цели и задачи </a:t>
            </a:r>
            <a:r>
              <a:rPr lang="ru-RU" sz="1400" i="1" dirty="0">
                <a:solidFill>
                  <a:srgbClr val="000000"/>
                </a:solidFill>
              </a:rPr>
              <a:t>муниципального управления и социально-экономического развития муниципального образования на долгосрочный </a:t>
            </a:r>
            <a:r>
              <a:rPr lang="ru-RU" sz="1400" i="1" dirty="0" smtClean="0">
                <a:solidFill>
                  <a:srgbClr val="000000"/>
                </a:solidFill>
              </a:rPr>
              <a:t>период </a:t>
            </a:r>
            <a:r>
              <a:rPr lang="ru-RU" sz="1400" i="1" dirty="0" smtClean="0"/>
              <a:t>(ст. 3 172-ФЗ)</a:t>
            </a:r>
            <a:endParaRPr lang="ru-RU" sz="1400" i="1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4034877" y="4869160"/>
            <a:ext cx="484632" cy="5050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63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b="1" dirty="0" smtClean="0">
                <a:solidFill>
                  <a:schemeClr val="bg2"/>
                </a:solidFill>
              </a:rPr>
              <a:t>Может </a:t>
            </a:r>
            <a:r>
              <a:rPr lang="ru-RU" sz="2500" b="1" dirty="0">
                <a:solidFill>
                  <a:schemeClr val="bg2"/>
                </a:solidFill>
              </a:rPr>
              <a:t>ли </a:t>
            </a:r>
            <a:r>
              <a:rPr lang="ru-RU" sz="2500" b="1" dirty="0" smtClean="0">
                <a:solidFill>
                  <a:schemeClr val="bg2"/>
                </a:solidFill>
              </a:rPr>
              <a:t>стратегическое планирование  </a:t>
            </a:r>
            <a:r>
              <a:rPr lang="ru-RU" sz="2500" b="1" dirty="0">
                <a:solidFill>
                  <a:schemeClr val="bg2"/>
                </a:solidFill>
              </a:rPr>
              <a:t>осуществляться на уровне </a:t>
            </a:r>
            <a:r>
              <a:rPr lang="ru-RU" sz="2500" b="1" dirty="0" smtClean="0">
                <a:solidFill>
                  <a:schemeClr val="bg2"/>
                </a:solidFill>
              </a:rPr>
              <a:t>поселений?</a:t>
            </a:r>
            <a:endParaRPr lang="ru-RU" sz="2500" b="1" dirty="0">
              <a:solidFill>
                <a:schemeClr val="bg2"/>
              </a:solidFill>
            </a:endParaRPr>
          </a:p>
        </p:txBody>
      </p:sp>
      <p:sp>
        <p:nvSpPr>
          <p:cNvPr id="5" name="Загнутый угол 4"/>
          <p:cNvSpPr/>
          <p:nvPr/>
        </p:nvSpPr>
        <p:spPr>
          <a:xfrm>
            <a:off x="254876" y="1772816"/>
            <a:ext cx="8665325" cy="2160240"/>
          </a:xfrm>
          <a:prstGeom prst="foldedCorner">
            <a:avLst>
              <a:gd name="adj" fmla="val 33953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34794" y="1838848"/>
            <a:ext cx="763895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i="1" dirty="0"/>
              <a:t>По решению органов местного самоуправления </a:t>
            </a:r>
            <a:r>
              <a:rPr lang="ru-RU" sz="2000" b="1" i="1" dirty="0"/>
              <a:t>могут</a:t>
            </a:r>
            <a:r>
              <a:rPr lang="ru-RU" sz="2000" i="1" dirty="0"/>
              <a:t> разрабатываться, утверждаться (одобряться) и реализовываться </a:t>
            </a:r>
            <a:r>
              <a:rPr lang="ru-RU" sz="2000" b="1" i="1" dirty="0"/>
              <a:t>в муниципальных районах и городских округах </a:t>
            </a:r>
            <a:r>
              <a:rPr lang="ru-RU" sz="2000" i="1" dirty="0"/>
              <a:t>стратегия социально-экономического развития муниципального образования и план мероприятий по реализации стратегии социально-экономического развития муниципального образования </a:t>
            </a:r>
            <a:r>
              <a:rPr lang="ru-RU" sz="2000" i="1" dirty="0" smtClean="0"/>
              <a:t>(ч. </a:t>
            </a:r>
            <a:r>
              <a:rPr lang="ru-RU" sz="2000" i="1" dirty="0"/>
              <a:t>2 </a:t>
            </a:r>
            <a:r>
              <a:rPr lang="ru-RU" sz="2000" i="1" dirty="0" smtClean="0"/>
              <a:t>ст. </a:t>
            </a:r>
            <a:r>
              <a:rPr lang="ru-RU" sz="2000" i="1" dirty="0"/>
              <a:t>39 </a:t>
            </a:r>
            <a:r>
              <a:rPr lang="ru-RU" sz="2000" i="1" dirty="0" smtClean="0"/>
              <a:t>172-ФЗ)</a:t>
            </a:r>
            <a:endParaRPr lang="ru-RU" sz="2000" i="1" dirty="0"/>
          </a:p>
        </p:txBody>
      </p:sp>
      <p:sp>
        <p:nvSpPr>
          <p:cNvPr id="3" name="Стрелка вниз 2"/>
          <p:cNvSpPr/>
          <p:nvPr/>
        </p:nvSpPr>
        <p:spPr>
          <a:xfrm>
            <a:off x="1763688" y="4039088"/>
            <a:ext cx="484632" cy="5912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453920" y="4026884"/>
            <a:ext cx="484632" cy="5785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923928" y="4797152"/>
            <a:ext cx="8114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b="1" dirty="0" smtClean="0">
                <a:solidFill>
                  <a:schemeClr val="bg2"/>
                </a:solidFill>
              </a:rPr>
              <a:t>?</a:t>
            </a:r>
            <a:endParaRPr lang="ru-RU" sz="8000" b="1" dirty="0">
              <a:solidFill>
                <a:schemeClr val="bg2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4664336"/>
            <a:ext cx="2880320" cy="18536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7D">
                    <a:lumMod val="75000"/>
                  </a:srgbClr>
                </a:solidFill>
              </a:rPr>
              <a:t>Для </a:t>
            </a:r>
            <a:r>
              <a:rPr lang="ru-RU" b="1" dirty="0">
                <a:solidFill>
                  <a:srgbClr val="00007D">
                    <a:lumMod val="75000"/>
                  </a:srgbClr>
                </a:solidFill>
              </a:rPr>
              <a:t>поселений</a:t>
            </a:r>
            <a:r>
              <a:rPr lang="ru-RU" dirty="0" smtClean="0">
                <a:solidFill>
                  <a:srgbClr val="00007D">
                    <a:lumMod val="75000"/>
                  </a:srgbClr>
                </a:solidFill>
              </a:rPr>
              <a:t>, </a:t>
            </a:r>
            <a:r>
              <a:rPr lang="ru-RU" b="1" dirty="0">
                <a:solidFill>
                  <a:srgbClr val="00007D">
                    <a:lumMod val="75000"/>
                  </a:srgbClr>
                </a:solidFill>
              </a:rPr>
              <a:t>разработка</a:t>
            </a:r>
            <a:r>
              <a:rPr lang="ru-RU" dirty="0">
                <a:solidFill>
                  <a:srgbClr val="00007D">
                    <a:lumMod val="75000"/>
                  </a:srgbClr>
                </a:solidFill>
              </a:rPr>
              <a:t> </a:t>
            </a:r>
            <a:r>
              <a:rPr lang="ru-RU" b="1" dirty="0">
                <a:solidFill>
                  <a:srgbClr val="00007D">
                    <a:lumMod val="75000"/>
                  </a:srgbClr>
                </a:solidFill>
              </a:rPr>
              <a:t>стратегий и планов </a:t>
            </a:r>
            <a:r>
              <a:rPr lang="ru-RU" dirty="0">
                <a:solidFill>
                  <a:srgbClr val="00007D">
                    <a:lumMod val="75000"/>
                  </a:srgbClr>
                </a:solidFill>
              </a:rPr>
              <a:t>по их реализации </a:t>
            </a:r>
            <a:r>
              <a:rPr lang="ru-RU" b="1" dirty="0">
                <a:solidFill>
                  <a:srgbClr val="00007D">
                    <a:lumMod val="75000"/>
                  </a:srgbClr>
                </a:solidFill>
              </a:rPr>
              <a:t>является обязательной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436096" y="4664336"/>
            <a:ext cx="2520280" cy="18736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7D">
                    <a:lumMod val="75000"/>
                  </a:srgbClr>
                </a:solidFill>
              </a:rPr>
              <a:t>Поселения </a:t>
            </a:r>
            <a:r>
              <a:rPr lang="ru-RU" b="1" dirty="0">
                <a:solidFill>
                  <a:srgbClr val="00007D">
                    <a:lumMod val="75000"/>
                  </a:srgbClr>
                </a:solidFill>
              </a:rPr>
              <a:t>не могут разрабатывать</a:t>
            </a:r>
            <a:r>
              <a:rPr lang="ru-RU" dirty="0">
                <a:solidFill>
                  <a:srgbClr val="00007D">
                    <a:lumMod val="75000"/>
                  </a:srgbClr>
                </a:solidFill>
              </a:rPr>
              <a:t> </a:t>
            </a:r>
            <a:r>
              <a:rPr lang="ru-RU" b="1" dirty="0">
                <a:solidFill>
                  <a:srgbClr val="00007D">
                    <a:lumMod val="75000"/>
                  </a:srgbClr>
                </a:solidFill>
              </a:rPr>
              <a:t>стратегии и планы </a:t>
            </a:r>
            <a:r>
              <a:rPr lang="ru-RU" dirty="0">
                <a:solidFill>
                  <a:srgbClr val="00007D">
                    <a:lumMod val="75000"/>
                  </a:srgbClr>
                </a:solidFill>
              </a:rPr>
              <a:t>по их реализации</a:t>
            </a:r>
          </a:p>
        </p:txBody>
      </p:sp>
    </p:spTree>
    <p:extLst>
      <p:ext uri="{BB962C8B-B14F-4D97-AF65-F5344CB8AC3E}">
        <p14:creationId xmlns:p14="http://schemas.microsoft.com/office/powerpoint/2010/main" val="93964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352928" cy="1371600"/>
          </a:xfrm>
        </p:spPr>
        <p:txBody>
          <a:bodyPr/>
          <a:lstStyle/>
          <a:p>
            <a:r>
              <a:rPr lang="ru-RU" sz="2500" b="1" dirty="0">
                <a:solidFill>
                  <a:schemeClr val="bg2"/>
                </a:solidFill>
              </a:rPr>
              <a:t>Какова судьба документов </a:t>
            </a:r>
            <a:r>
              <a:rPr lang="ru-RU" sz="2500" b="1" dirty="0" smtClean="0">
                <a:solidFill>
                  <a:schemeClr val="bg2"/>
                </a:solidFill>
              </a:rPr>
              <a:t>планирования, не вошедших в перечень документов стратегического планирования?</a:t>
            </a:r>
            <a:endParaRPr lang="ru-RU" sz="2500" b="1" dirty="0">
              <a:solidFill>
                <a:schemeClr val="bg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6761" y="2481091"/>
            <a:ext cx="4889335" cy="9479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007D">
                    <a:lumMod val="75000"/>
                  </a:srgbClr>
                </a:solidFill>
              </a:rPr>
              <a:t>Концепции и отраслевые </a:t>
            </a:r>
            <a:r>
              <a:rPr lang="ru-RU" sz="2000" dirty="0" smtClean="0">
                <a:solidFill>
                  <a:srgbClr val="00007D">
                    <a:lumMod val="75000"/>
                  </a:srgbClr>
                </a:solidFill>
              </a:rPr>
              <a:t>стратегии</a:t>
            </a:r>
            <a:endParaRPr lang="ru-RU" sz="2000" dirty="0">
              <a:solidFill>
                <a:srgbClr val="00007D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7046" y="3933056"/>
            <a:ext cx="4879050" cy="11521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007D">
                    <a:lumMod val="75000"/>
                  </a:srgbClr>
                </a:solidFill>
              </a:rPr>
              <a:t>Программы комплексного социально-экономического </a:t>
            </a:r>
            <a:r>
              <a:rPr lang="ru-RU" sz="2000" dirty="0" smtClean="0">
                <a:solidFill>
                  <a:srgbClr val="00007D">
                    <a:lumMod val="75000"/>
                  </a:srgbClr>
                </a:solidFill>
              </a:rPr>
              <a:t>развития</a:t>
            </a:r>
            <a:endParaRPr lang="ru-RU" sz="2000" dirty="0">
              <a:solidFill>
                <a:srgbClr val="00007D">
                  <a:lumMod val="75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8873" y="5361772"/>
            <a:ext cx="4922679" cy="11300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007D">
                    <a:lumMod val="75000"/>
                  </a:srgbClr>
                </a:solidFill>
              </a:rPr>
              <a:t>Документы планирования для муниципальных образований с особыми </a:t>
            </a:r>
            <a:r>
              <a:rPr lang="ru-RU" sz="2000" dirty="0" smtClean="0">
                <a:solidFill>
                  <a:srgbClr val="00007D">
                    <a:lumMod val="75000"/>
                  </a:srgbClr>
                </a:solidFill>
              </a:rPr>
              <a:t>условиями</a:t>
            </a:r>
            <a:endParaRPr lang="ru-RU" sz="2000" dirty="0">
              <a:solidFill>
                <a:srgbClr val="00007D">
                  <a:lumMod val="75000"/>
                </a:srgb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56176" y="3761745"/>
            <a:ext cx="8114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b="1" dirty="0" smtClean="0">
                <a:solidFill>
                  <a:schemeClr val="bg2"/>
                </a:solidFill>
              </a:rPr>
              <a:t>?</a:t>
            </a:r>
            <a:endParaRPr lang="ru-RU" sz="8000" b="1" dirty="0">
              <a:solidFill>
                <a:schemeClr val="bg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56176" y="2293325"/>
            <a:ext cx="8114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b="1" dirty="0" smtClean="0">
                <a:solidFill>
                  <a:schemeClr val="bg2"/>
                </a:solidFill>
              </a:rPr>
              <a:t>?</a:t>
            </a:r>
            <a:endParaRPr lang="ru-RU" sz="8000" b="1" dirty="0">
              <a:solidFill>
                <a:schemeClr val="bg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56176" y="5168365"/>
            <a:ext cx="8114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b="1" dirty="0" smtClean="0">
                <a:solidFill>
                  <a:schemeClr val="bg2"/>
                </a:solidFill>
              </a:rPr>
              <a:t>?</a:t>
            </a:r>
            <a:endParaRPr lang="ru-RU" sz="80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000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512" y="1700808"/>
            <a:ext cx="8712968" cy="4896544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chemeClr val="bg2"/>
                </a:solidFill>
              </a:rPr>
              <a:t>Необходимые дополнения в </a:t>
            </a:r>
            <a:r>
              <a:rPr lang="ru-RU" sz="3200" b="1" dirty="0" smtClean="0">
                <a:solidFill>
                  <a:schemeClr val="bg2"/>
                </a:solidFill>
              </a:rPr>
              <a:t>131-ФЗ в целях координации со 172-ФЗ</a:t>
            </a:r>
            <a:endParaRPr lang="ru-RU" sz="3200" b="1" dirty="0">
              <a:solidFill>
                <a:schemeClr val="bg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8410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ru-RU" sz="2000" dirty="0" smtClean="0"/>
              <a:t>Корректировка перечня </a:t>
            </a:r>
            <a:r>
              <a:rPr lang="ru-RU" sz="2000" dirty="0"/>
              <a:t>полномочий органов местного самоуправления </a:t>
            </a:r>
            <a:r>
              <a:rPr lang="ru-RU" sz="2000" dirty="0" smtClean="0"/>
              <a:t>(в </a:t>
            </a:r>
            <a:r>
              <a:rPr lang="ru-RU" sz="2000" dirty="0"/>
              <a:t>статье </a:t>
            </a:r>
            <a:r>
              <a:rPr lang="ru-RU" sz="2000" dirty="0" smtClean="0"/>
              <a:t>17)</a:t>
            </a:r>
          </a:p>
          <a:p>
            <a:pPr marL="0" indent="0">
              <a:spcBef>
                <a:spcPts val="600"/>
              </a:spcBef>
              <a:buNone/>
            </a:pPr>
            <a:endParaRPr lang="ru-RU" sz="2000" dirty="0" smtClean="0"/>
          </a:p>
          <a:p>
            <a:pPr>
              <a:spcBef>
                <a:spcPts val="600"/>
              </a:spcBef>
            </a:pPr>
            <a:r>
              <a:rPr lang="ru-RU" sz="2000" dirty="0" smtClean="0"/>
              <a:t>Приведение статьи </a:t>
            </a:r>
            <a:r>
              <a:rPr lang="ru-RU" sz="2000" dirty="0"/>
              <a:t>28 «Публичные слушания» в соответствие с положениями статьи 13 172-ФЗ «Общественное обсуждение проектов документов стратегического планирования</a:t>
            </a:r>
            <a:r>
              <a:rPr lang="ru-RU" sz="2000" dirty="0" smtClean="0"/>
              <a:t>»</a:t>
            </a:r>
          </a:p>
          <a:p>
            <a:pPr marL="0" indent="0">
              <a:spcBef>
                <a:spcPts val="600"/>
              </a:spcBef>
              <a:buNone/>
            </a:pPr>
            <a:endParaRPr lang="ru-RU" sz="2000" dirty="0" smtClean="0"/>
          </a:p>
          <a:p>
            <a:pPr>
              <a:spcBef>
                <a:spcPts val="600"/>
              </a:spcBef>
            </a:pPr>
            <a:r>
              <a:rPr lang="ru-RU" sz="2000" dirty="0" smtClean="0"/>
              <a:t>Приведение статьи </a:t>
            </a:r>
            <a:r>
              <a:rPr lang="ru-RU" sz="2000" dirty="0"/>
              <a:t>35 «Представительный орган муниципального образования» в соответствие с положениями части 4 статьи 40 172-ФЗ «Цель и задачи мониторинга реализации документов стратегического планирования</a:t>
            </a:r>
            <a:r>
              <a:rPr lang="ru-RU" sz="2000" dirty="0" smtClean="0"/>
              <a:t>» в части отчетов главы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09625627"/>
      </p:ext>
    </p:extLst>
  </p:cSld>
  <p:clrMapOvr>
    <a:masterClrMapping/>
  </p:clrMapOvr>
</p:sld>
</file>

<file path=ppt/theme/theme1.xml><?xml version="1.0" encoding="utf-8"?>
<a:theme xmlns:a="http://schemas.openxmlformats.org/drawingml/2006/main" name="1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670</Words>
  <Application>Microsoft Office PowerPoint</Application>
  <PresentationFormat>Экран (4:3)</PresentationFormat>
  <Paragraphs>66</Paragraphs>
  <Slides>11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1_Пиксел</vt:lpstr>
      <vt:lpstr>Основные проблемные вопросы Федерального закона от 28 июня 2014 г. № 172-ФЗ «О стратегическом планировании в Российской Федерации»</vt:lpstr>
      <vt:lpstr>Общие проблемы использования инструментов долгосрочного планирования </vt:lpstr>
      <vt:lpstr>Повышение значения стратегического планирования в условиях кризиса</vt:lpstr>
      <vt:lpstr>Что является объектом стратегического планирования на местном уровне? </vt:lpstr>
      <vt:lpstr>Кто может участвовать в стратегическом планировании на местном уровне?</vt:lpstr>
      <vt:lpstr>Является ли обязательной разработка стратегии и плана мероприятий по реализации стратегии? </vt:lpstr>
      <vt:lpstr>Может ли стратегическое планирование  осуществляться на уровне поселений?</vt:lpstr>
      <vt:lpstr>Какова судьба документов планирования, не вошедших в перечень документов стратегического планирования?</vt:lpstr>
      <vt:lpstr>Необходимые дополнения в 131-ФЗ в целях координации со 172-ФЗ</vt:lpstr>
      <vt:lpstr>Корректировка законодательства субъектов РФ в связи с принятием 172-ФЗ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Что является объектом СП на местном уровне?</dc:title>
  <dc:creator>Дмитрий Ланцев</dc:creator>
  <cp:lastModifiedBy>Роман Попов</cp:lastModifiedBy>
  <cp:revision>41</cp:revision>
  <dcterms:created xsi:type="dcterms:W3CDTF">2015-03-11T07:34:45Z</dcterms:created>
  <dcterms:modified xsi:type="dcterms:W3CDTF">2015-03-17T14:40:52Z</dcterms:modified>
</cp:coreProperties>
</file>