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3" r:id="rId1"/>
  </p:sldMasterIdLst>
  <p:notesMasterIdLst>
    <p:notesMasterId r:id="rId20"/>
  </p:notesMasterIdLst>
  <p:sldIdLst>
    <p:sldId id="336" r:id="rId2"/>
    <p:sldId id="570" r:id="rId3"/>
    <p:sldId id="583" r:id="rId4"/>
    <p:sldId id="568" r:id="rId5"/>
    <p:sldId id="567" r:id="rId6"/>
    <p:sldId id="587" r:id="rId7"/>
    <p:sldId id="571" r:id="rId8"/>
    <p:sldId id="572" r:id="rId9"/>
    <p:sldId id="580" r:id="rId10"/>
    <p:sldId id="582" r:id="rId11"/>
    <p:sldId id="581" r:id="rId12"/>
    <p:sldId id="584" r:id="rId13"/>
    <p:sldId id="573" r:id="rId14"/>
    <p:sldId id="574" r:id="rId15"/>
    <p:sldId id="575" r:id="rId16"/>
    <p:sldId id="585" r:id="rId17"/>
    <p:sldId id="588" r:id="rId18"/>
    <p:sldId id="54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6" autoAdjust="0"/>
    <p:restoredTop sz="89853" autoAdjust="0"/>
  </p:normalViewPr>
  <p:slideViewPr>
    <p:cSldViewPr>
      <p:cViewPr>
        <p:scale>
          <a:sx n="80" d="100"/>
          <a:sy n="80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73EF2-2CFB-4643-8AB2-942C2D89F0EB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6603-ADA0-413B-A00E-C61D255E29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32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242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859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11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8D545E-BA37-4B89-AE3F-D8848E8B09C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36719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A76F64-7332-4348-89CE-295FF7A76B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35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6A759-530C-4108-8FAA-5BB0540CD1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33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1FDB3D-8EF9-4F29-9813-131022715C8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417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71F1C9-291F-41A4-AE91-4B9A378C0A2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2C35B-00F0-492C-AAEC-A9451E72F60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6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E61FA0-473B-47E8-8D4A-3714EB3AE78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3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EC65F4-07D1-4C58-A43D-E935B98D53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1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D1C127-34F7-4017-BE41-7371B9E6668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6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ADD76E-B36C-4164-9284-D72B70E4351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FED31C-3231-42E5-91A8-A39293C000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1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EC0D2D-A624-4117-A192-1E111B2790D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8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CA5E3A-A547-42A4-B4DE-C908BC2F009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8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7487C8-97C8-4252-B056-35276646ECC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666699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666699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999CC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666699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999CC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3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Рекомендации по определению содержания стратегии социально-экономического развития муниципального образования и плана мероприятий по реализации стратегии в условиях правовой и экономической нестабильности</a:t>
            </a:r>
            <a:endParaRPr lang="ru-RU" sz="2400" b="1" dirty="0"/>
          </a:p>
        </p:txBody>
      </p:sp>
      <p:sp>
        <p:nvSpPr>
          <p:cNvPr id="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/>
          <a:p>
            <a:r>
              <a:rPr lang="ru-RU" dirty="0" smtClean="0"/>
              <a:t>Тема 2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57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</a:rPr>
              <a:t>Мониторинг реализации </a:t>
            </a:r>
            <a:r>
              <a:rPr lang="ru-RU" sz="2800" b="1" dirty="0">
                <a:solidFill>
                  <a:schemeClr val="bg2"/>
                </a:solidFill>
              </a:rPr>
              <a:t>документов </a:t>
            </a:r>
            <a:r>
              <a:rPr lang="ru-RU" sz="2800" b="1" dirty="0" smtClean="0">
                <a:solidFill>
                  <a:schemeClr val="bg2"/>
                </a:solidFill>
              </a:rPr>
              <a:t>стратегического планирования 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244" y="1628800"/>
            <a:ext cx="5688632" cy="38862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Результаты мониторинга реализации </a:t>
            </a:r>
            <a:r>
              <a:rPr lang="ru-RU" dirty="0"/>
              <a:t>документов стратегического планирования </a:t>
            </a:r>
            <a:r>
              <a:rPr lang="ru-RU" dirty="0" smtClean="0"/>
              <a:t>содержатся:</a:t>
            </a:r>
          </a:p>
          <a:p>
            <a:pPr lvl="1"/>
            <a:r>
              <a:rPr lang="ru-RU" dirty="0" smtClean="0"/>
              <a:t>в </a:t>
            </a:r>
            <a:r>
              <a:rPr lang="ru-RU" b="1" i="1" dirty="0" smtClean="0"/>
              <a:t>ежегодных</a:t>
            </a:r>
            <a:r>
              <a:rPr lang="ru-RU" dirty="0" smtClean="0"/>
              <a:t> отчетах </a:t>
            </a:r>
            <a:r>
              <a:rPr lang="ru-RU" dirty="0"/>
              <a:t>главы муниципального образования, главы местной администрации о результатах своей деятельности либо о деятельности местной администрации и иных подведомственных главе муниципального образования органов местного </a:t>
            </a:r>
            <a:r>
              <a:rPr lang="ru-RU" dirty="0" smtClean="0"/>
              <a:t>самоуправления</a:t>
            </a:r>
            <a:endParaRPr lang="ru-RU" sz="2400" dirty="0"/>
          </a:p>
          <a:p>
            <a:pPr lvl="1"/>
            <a:r>
              <a:rPr lang="ru-RU" dirty="0"/>
              <a:t>в </a:t>
            </a:r>
            <a:r>
              <a:rPr lang="ru-RU" dirty="0" smtClean="0"/>
              <a:t>сводном годовом докладе </a:t>
            </a:r>
            <a:r>
              <a:rPr lang="ru-RU" dirty="0"/>
              <a:t>о ходе реализации и об оценке эффективности реализации муниципальных программ </a:t>
            </a:r>
            <a:r>
              <a:rPr lang="ru-RU" i="1" dirty="0"/>
              <a:t>(ч. 4 ст. </a:t>
            </a:r>
            <a:r>
              <a:rPr lang="ru-RU" i="1" dirty="0" smtClean="0"/>
              <a:t>40 172-ФЗ)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7868" y="4256851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Муниципальные программы</a:t>
            </a:r>
            <a:endParaRPr lang="ru-RU" sz="1600" b="1" i="1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7868" y="2420888"/>
            <a:ext cx="27902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Стратегия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Прогноз социально-экономического развития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Бюджетный прогноз</a:t>
            </a:r>
            <a:endParaRPr lang="ru-RU" sz="1600" b="1" i="1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5597959"/>
            <a:ext cx="2952328" cy="7287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Мониторинг реализации стратегии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68551" y="5580516"/>
            <a:ext cx="2952328" cy="7462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Мониторинг </a:t>
            </a:r>
            <a:r>
              <a:rPr lang="ru-RU" sz="1600" dirty="0"/>
              <a:t>реализации плана мероприятий по реализации стратегии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1959" y="5291901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=</a:t>
            </a:r>
            <a:endParaRPr lang="ru-RU" sz="8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4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71600"/>
          </a:xfrm>
        </p:spPr>
        <p:txBody>
          <a:bodyPr/>
          <a:lstStyle/>
          <a:p>
            <a:r>
              <a:rPr lang="ru-RU" sz="2000" b="1" dirty="0">
                <a:solidFill>
                  <a:schemeClr val="bg2"/>
                </a:solidFill>
              </a:rPr>
              <a:t>Как соотносятся </a:t>
            </a:r>
            <a:r>
              <a:rPr lang="ru-RU" sz="2000" b="1" dirty="0" smtClean="0">
                <a:solidFill>
                  <a:schemeClr val="bg2"/>
                </a:solidFill>
              </a:rPr>
              <a:t>показатели </a:t>
            </a:r>
            <a:r>
              <a:rPr lang="ru-RU" sz="2000" b="1" dirty="0">
                <a:solidFill>
                  <a:schemeClr val="bg2"/>
                </a:solidFill>
              </a:rPr>
              <a:t>достижения целей в стратегии </a:t>
            </a:r>
            <a:r>
              <a:rPr lang="ru-RU" sz="2000" b="1" dirty="0" smtClean="0">
                <a:solidFill>
                  <a:schemeClr val="bg2"/>
                </a:solidFill>
              </a:rPr>
              <a:t>с показателями </a:t>
            </a:r>
            <a:r>
              <a:rPr lang="ru-RU" sz="2000" b="1" dirty="0">
                <a:solidFill>
                  <a:schemeClr val="bg2"/>
                </a:solidFill>
              </a:rPr>
              <a:t>реализации стратегии и их значениями, установленными для каждого </a:t>
            </a:r>
            <a:r>
              <a:rPr lang="ru-RU" sz="2000" b="1" dirty="0" smtClean="0">
                <a:solidFill>
                  <a:schemeClr val="bg2"/>
                </a:solidFill>
              </a:rPr>
              <a:t>этапа, в </a:t>
            </a:r>
            <a:r>
              <a:rPr lang="ru-RU" sz="2000" b="1" dirty="0">
                <a:solidFill>
                  <a:schemeClr val="bg2"/>
                </a:solidFill>
              </a:rPr>
              <a:t>плане </a:t>
            </a:r>
            <a:r>
              <a:rPr lang="ru-RU" sz="2000" b="1" dirty="0" smtClean="0">
                <a:solidFill>
                  <a:schemeClr val="bg2"/>
                </a:solidFill>
              </a:rPr>
              <a:t>мероприятий?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268187"/>
            <a:ext cx="2952328" cy="1160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Показатели достижения </a:t>
            </a:r>
            <a:r>
              <a:rPr lang="ru-RU" sz="1600" dirty="0">
                <a:solidFill>
                  <a:schemeClr val="tx1"/>
                </a:solidFill>
              </a:rPr>
              <a:t>целей социально-экономического развития муниципального </a:t>
            </a:r>
            <a:r>
              <a:rPr lang="ru-RU" sz="1600" dirty="0" smtClean="0">
                <a:solidFill>
                  <a:schemeClr val="tx1"/>
                </a:solidFill>
              </a:rPr>
              <a:t>образования в стратегии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4535" y="2268186"/>
            <a:ext cx="2952328" cy="11608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>
                <a:solidFill>
                  <a:schemeClr val="bg1"/>
                </a:solidFill>
              </a:rPr>
              <a:t>Показатели реализации </a:t>
            </a:r>
            <a:r>
              <a:rPr lang="ru-RU" sz="1600" dirty="0" smtClean="0">
                <a:solidFill>
                  <a:schemeClr val="bg1"/>
                </a:solidFill>
              </a:rPr>
              <a:t>стратегии в плане мероприятий по реализации стратегии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3" y="2186872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=</a:t>
            </a:r>
            <a:endParaRPr lang="ru-RU" sz="8000" b="1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710" y="3789040"/>
            <a:ext cx="2312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bg2"/>
                </a:solidFill>
              </a:rPr>
              <a:t>Базовые </a:t>
            </a:r>
          </a:p>
          <a:p>
            <a:pPr algn="ctr"/>
            <a:r>
              <a:rPr lang="ru-RU" sz="1600" b="1" i="1" dirty="0" smtClean="0">
                <a:solidFill>
                  <a:schemeClr val="bg2"/>
                </a:solidFill>
              </a:rPr>
              <a:t>и </a:t>
            </a:r>
            <a:r>
              <a:rPr lang="ru-RU" sz="1600" b="1" i="1" dirty="0">
                <a:solidFill>
                  <a:schemeClr val="bg2"/>
                </a:solidFill>
              </a:rPr>
              <a:t>целевые значения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4535" y="3805159"/>
            <a:ext cx="32953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Базовые и целевые значения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Промежуточные значения для каждого этапа реализации стратегии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chemeClr val="bg2"/>
                </a:solidFill>
              </a:rPr>
              <a:t>Промежуточные значения </a:t>
            </a:r>
            <a:r>
              <a:rPr lang="ru-RU" sz="1600" b="1" i="1" dirty="0">
                <a:solidFill>
                  <a:schemeClr val="bg2"/>
                </a:solidFill>
              </a:rPr>
              <a:t>для </a:t>
            </a:r>
            <a:r>
              <a:rPr lang="ru-RU" sz="1600" b="1" i="1" dirty="0" smtClean="0">
                <a:solidFill>
                  <a:schemeClr val="bg2"/>
                </a:solidFill>
              </a:rPr>
              <a:t>каждого </a:t>
            </a:r>
            <a:r>
              <a:rPr lang="ru-RU" sz="1600" b="1" i="1" dirty="0">
                <a:solidFill>
                  <a:schemeClr val="bg2"/>
                </a:solidFill>
              </a:rPr>
              <a:t>года реализации </a:t>
            </a:r>
            <a:r>
              <a:rPr lang="ru-RU" sz="1600" b="1" i="1" dirty="0" smtClean="0">
                <a:solidFill>
                  <a:schemeClr val="bg2"/>
                </a:solidFill>
              </a:rPr>
              <a:t>стратегии (для отдельных показателей)</a:t>
            </a:r>
            <a:endParaRPr lang="ru-RU" sz="1600" b="1" i="1" dirty="0">
              <a:solidFill>
                <a:schemeClr val="bg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92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ru-RU" sz="2800" b="1" dirty="0">
                <a:solidFill>
                  <a:schemeClr val="bg2"/>
                </a:solidFill>
              </a:rPr>
              <a:t>Как соотносятся </a:t>
            </a:r>
            <a:r>
              <a:rPr lang="ru-RU" sz="2800" b="1" dirty="0" smtClean="0">
                <a:solidFill>
                  <a:schemeClr val="bg2"/>
                </a:solidFill>
              </a:rPr>
              <a:t>ожидаемые результаты и показатели </a:t>
            </a:r>
            <a:r>
              <a:rPr lang="ru-RU" sz="2800" b="1" dirty="0">
                <a:solidFill>
                  <a:schemeClr val="bg2"/>
                </a:solidFill>
              </a:rPr>
              <a:t>реализации </a:t>
            </a:r>
            <a:r>
              <a:rPr lang="ru-RU" sz="2800" b="1" dirty="0" smtClean="0">
                <a:solidFill>
                  <a:schemeClr val="bg2"/>
                </a:solidFill>
              </a:rPr>
              <a:t>стратегии?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521185" y="2132855"/>
            <a:ext cx="3330735" cy="713467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Главная цель социально-экономического развития 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521185" y="3177996"/>
            <a:ext cx="3330736" cy="63209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Направление социально-экономической политики</a:t>
            </a: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21185" y="4171293"/>
            <a:ext cx="3330735" cy="6258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Цель социально-экономического развития 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027755" y="2857553"/>
            <a:ext cx="1" cy="3316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процесс 8"/>
          <p:cNvSpPr/>
          <p:nvPr/>
        </p:nvSpPr>
        <p:spPr>
          <a:xfrm>
            <a:off x="534303" y="5121518"/>
            <a:ext cx="3317617" cy="6562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Задача социально-экономического развития 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012335" y="3810090"/>
            <a:ext cx="1" cy="3316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012334" y="4789844"/>
            <a:ext cx="1" cy="33167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4860032" y="1621614"/>
            <a:ext cx="1944216" cy="17281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2"/>
                </a:solidFill>
              </a:rPr>
              <a:t>Стратегическое видение муниципального образования</a:t>
            </a:r>
            <a:endParaRPr lang="ru-RU" sz="1600" dirty="0">
              <a:solidFill>
                <a:schemeClr val="bg2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995936" y="2271375"/>
            <a:ext cx="720080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995936" y="4266010"/>
            <a:ext cx="720080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995936" y="5231442"/>
            <a:ext cx="720080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55183" y="3943031"/>
            <a:ext cx="1949066" cy="9068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2"/>
                </a:solidFill>
              </a:rPr>
              <a:t>Результат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sz="1600" dirty="0">
                <a:solidFill>
                  <a:schemeClr val="bg2"/>
                </a:solidFill>
              </a:rPr>
              <a:t>достижения цели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65768" y="5021578"/>
            <a:ext cx="1927896" cy="9043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2"/>
                </a:solidFill>
              </a:rPr>
              <a:t>Результат решения задачи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751150" y="3966156"/>
            <a:ext cx="14157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2"/>
                </a:solidFill>
              </a:rPr>
              <a:t>Показатель (система показателей)</a:t>
            </a:r>
            <a:endParaRPr lang="ru-RU" sz="1400" b="1" i="1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02248" y="5191487"/>
            <a:ext cx="14157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2"/>
                </a:solidFill>
              </a:rPr>
              <a:t>Показатель (система показателей)</a:t>
            </a:r>
            <a:endParaRPr lang="ru-RU" sz="1400" b="1" i="1" dirty="0">
              <a:solidFill>
                <a:schemeClr val="bg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26735" y="2224100"/>
            <a:ext cx="1389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bg2"/>
                </a:solidFill>
              </a:rPr>
              <a:t>Система показателей</a:t>
            </a:r>
            <a:endParaRPr lang="ru-RU" sz="1400" b="1" i="1" dirty="0">
              <a:solidFill>
                <a:schemeClr val="bg2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6910475" y="2271375"/>
            <a:ext cx="720080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910475" y="4266010"/>
            <a:ext cx="720080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910475" y="5231442"/>
            <a:ext cx="720080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4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Как соотносятся муниципальные программы </a:t>
            </a:r>
            <a:r>
              <a:rPr lang="ru-RU" sz="2400" b="1" dirty="0">
                <a:solidFill>
                  <a:schemeClr val="bg2"/>
                </a:solidFill>
              </a:rPr>
              <a:t>с планом мероприятий по реализации </a:t>
            </a:r>
            <a:r>
              <a:rPr lang="ru-RU" sz="2400" b="1" dirty="0" smtClean="0">
                <a:solidFill>
                  <a:schemeClr val="bg2"/>
                </a:solidFill>
              </a:rPr>
              <a:t>стратегии?</a:t>
            </a:r>
            <a:endParaRPr lang="ru-RU" sz="24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92699" y="3044390"/>
            <a:ext cx="7200799" cy="754062"/>
          </a:xfrm>
          <a:prstGeom prst="rightArrow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План мероприятий по реализации стратегии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292898" y="2137307"/>
            <a:ext cx="0" cy="288032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53138" y="2108566"/>
            <a:ext cx="0" cy="288032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24746" y="213730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1 этап</a:t>
            </a:r>
          </a:p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(3 года)</a:t>
            </a:r>
            <a:endParaRPr lang="ru-RU" b="1" i="1" dirty="0">
              <a:solidFill>
                <a:schemeClr val="bg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17164" y="2136070"/>
            <a:ext cx="2428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3 этап</a:t>
            </a:r>
            <a:endParaRPr lang="ru-RU" b="1" i="1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52938" y="2143987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2 этап</a:t>
            </a:r>
          </a:p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(3 года)</a:t>
            </a:r>
            <a:endParaRPr lang="ru-RU" b="1" i="1" dirty="0">
              <a:solidFill>
                <a:schemeClr val="bg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8453" y="3937507"/>
            <a:ext cx="2134485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/>
              <a:t>Утверждённые </a:t>
            </a:r>
            <a:r>
              <a:rPr lang="ru-RU" sz="1600" dirty="0" err="1"/>
              <a:t>МП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68962" y="3937507"/>
            <a:ext cx="1368152" cy="711200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 smtClean="0"/>
              <a:t>Концепции (паспорта) </a:t>
            </a:r>
            <a:r>
              <a:rPr lang="ru-RU" sz="1600" dirty="0" err="1" smtClean="0"/>
              <a:t>МП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68166" y="3922253"/>
            <a:ext cx="2160240" cy="711200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600" dirty="0" smtClean="0"/>
              <a:t>Аннотации </a:t>
            </a:r>
            <a:r>
              <a:rPr lang="ru-RU" sz="1600" dirty="0" err="1" smtClean="0"/>
              <a:t>МП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837514" y="2143987"/>
            <a:ext cx="1152128" cy="3593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Система целей и задач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553038" y="5233651"/>
            <a:ext cx="42844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585696" y="5521683"/>
            <a:ext cx="62518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749282" y="4982874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2"/>
          </p:cNvCxnSpPr>
          <p:nvPr/>
        </p:nvCxnSpPr>
        <p:spPr>
          <a:xfrm>
            <a:off x="1585696" y="4648707"/>
            <a:ext cx="0" cy="9012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3" idx="2"/>
          </p:cNvCxnSpPr>
          <p:nvPr/>
        </p:nvCxnSpPr>
        <p:spPr>
          <a:xfrm>
            <a:off x="3553038" y="4648707"/>
            <a:ext cx="0" cy="5849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762809" y="4633453"/>
            <a:ext cx="0" cy="3494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61147" y="5800735"/>
            <a:ext cx="8304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i="1" dirty="0"/>
              <a:t>По мере реализации стратегии план мероприятий </a:t>
            </a:r>
            <a:r>
              <a:rPr lang="ru-RU" i="1" dirty="0" smtClean="0"/>
              <a:t>следует уточнять, </a:t>
            </a:r>
            <a:r>
              <a:rPr lang="ru-RU" i="1" dirty="0"/>
              <a:t>увеличивая степень конкретизации представления муниципальных программ на ближайших этапах</a:t>
            </a:r>
          </a:p>
        </p:txBody>
      </p:sp>
    </p:spTree>
    <p:extLst>
      <p:ext uri="{BB962C8B-B14F-4D97-AF65-F5344CB8AC3E}">
        <p14:creationId xmlns:p14="http://schemas.microsoft.com/office/powerpoint/2010/main" val="1929290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269535" y="1772816"/>
            <a:ext cx="8778966" cy="1815882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37160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С </a:t>
            </a:r>
            <a:r>
              <a:rPr lang="ru-RU" sz="2400" b="1" dirty="0">
                <a:solidFill>
                  <a:schemeClr val="bg2"/>
                </a:solidFill>
              </a:rPr>
              <a:t>какой точностью должна производиться оценка финансовых ресурсов, необходимых для реализации стратегии?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532" y="3588698"/>
            <a:ext cx="8229600" cy="309634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Требование точной оценки финансовых ресурсов отсутствует: </a:t>
            </a:r>
          </a:p>
          <a:p>
            <a:pPr lvl="1"/>
            <a:r>
              <a:rPr lang="ru-RU" sz="1600" dirty="0" smtClean="0"/>
              <a:t>длительный </a:t>
            </a:r>
            <a:r>
              <a:rPr lang="ru-RU" sz="1600" dirty="0"/>
              <a:t>горизонт планирования</a:t>
            </a:r>
          </a:p>
          <a:p>
            <a:pPr lvl="1"/>
            <a:r>
              <a:rPr lang="ru-RU" sz="1600" dirty="0"/>
              <a:t>комплексный характер</a:t>
            </a:r>
          </a:p>
          <a:p>
            <a:r>
              <a:rPr lang="ru-RU" sz="1800" dirty="0" smtClean="0"/>
              <a:t>Достаточно </a:t>
            </a:r>
            <a:r>
              <a:rPr lang="ru-RU" sz="1800" b="1" dirty="0" smtClean="0"/>
              <a:t>приблизительной</a:t>
            </a:r>
            <a:r>
              <a:rPr lang="ru-RU" sz="1800" dirty="0" smtClean="0"/>
              <a:t> финансовой оценки </a:t>
            </a:r>
            <a:r>
              <a:rPr lang="ru-RU" sz="1800" dirty="0"/>
              <a:t>достижения целей и решения задач </a:t>
            </a:r>
            <a:r>
              <a:rPr lang="ru-RU" sz="1800" dirty="0" smtClean="0"/>
              <a:t>стратегии, позволяющей </a:t>
            </a:r>
            <a:r>
              <a:rPr lang="ru-RU" sz="1800" dirty="0"/>
              <a:t>не выйти за пределы потенциальных ресурсных </a:t>
            </a:r>
            <a:r>
              <a:rPr lang="ru-RU" sz="1800" dirty="0" smtClean="0"/>
              <a:t>возможностей («коридор возможностей»)</a:t>
            </a:r>
          </a:p>
          <a:p>
            <a:r>
              <a:rPr lang="ru-RU" sz="1800" b="1" dirty="0" smtClean="0">
                <a:solidFill>
                  <a:srgbClr val="FF0000"/>
                </a:solidFill>
              </a:rPr>
              <a:t>Но! </a:t>
            </a:r>
            <a:r>
              <a:rPr lang="ru-RU" sz="1800" dirty="0" smtClean="0"/>
              <a:t>Для </a:t>
            </a:r>
            <a:r>
              <a:rPr lang="ru-RU" sz="1800" i="1" dirty="0" smtClean="0"/>
              <a:t>отдельных проектов, </a:t>
            </a:r>
            <a:r>
              <a:rPr lang="ru-RU" sz="1800" dirty="0" smtClean="0"/>
              <a:t>реализуемых</a:t>
            </a:r>
            <a:r>
              <a:rPr lang="ru-RU" sz="1800" i="1" dirty="0" smtClean="0"/>
              <a:t> </a:t>
            </a:r>
            <a:r>
              <a:rPr lang="ru-RU" sz="1800" dirty="0" smtClean="0"/>
              <a:t>в </a:t>
            </a:r>
            <a:r>
              <a:rPr lang="ru-RU" sz="1800" dirty="0"/>
              <a:t>рамках </a:t>
            </a:r>
            <a:r>
              <a:rPr lang="ru-RU" sz="1800" dirty="0" smtClean="0"/>
              <a:t>стратегии, оценка ресурсов – нормальная практика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7532" y="1772816"/>
            <a:ext cx="85769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i="1" u="sng" dirty="0" smtClean="0"/>
              <a:t>Принцип </a:t>
            </a:r>
            <a:r>
              <a:rPr lang="ru-RU" sz="1400" i="1" u="sng" dirty="0"/>
              <a:t>сбалансированности системы стратегического </a:t>
            </a:r>
            <a:r>
              <a:rPr lang="ru-RU" sz="1400" i="1" u="sng" dirty="0" smtClean="0"/>
              <a:t>планирования</a:t>
            </a:r>
            <a:r>
              <a:rPr lang="ru-RU" sz="1400" i="1" dirty="0" smtClean="0"/>
              <a:t>: согласованность </a:t>
            </a:r>
            <a:r>
              <a:rPr lang="ru-RU" sz="1400" i="1" dirty="0"/>
              <a:t>и </a:t>
            </a:r>
            <a:r>
              <a:rPr lang="ru-RU" sz="1400" b="1" i="1" dirty="0"/>
              <a:t>сбалансированность документов стратегического планирования </a:t>
            </a:r>
            <a:r>
              <a:rPr lang="ru-RU" sz="1400" i="1" dirty="0"/>
              <a:t>по приоритетам, целям, задачам, мероприятиям, показателям, </a:t>
            </a:r>
            <a:r>
              <a:rPr lang="ru-RU" sz="1400" b="1" i="1" dirty="0"/>
              <a:t>финансовым и иным ресурсам </a:t>
            </a:r>
            <a:r>
              <a:rPr lang="ru-RU" sz="1400" i="1" dirty="0"/>
              <a:t>и срокам </a:t>
            </a:r>
            <a:r>
              <a:rPr lang="ru-RU" sz="1400" i="1" dirty="0" smtClean="0"/>
              <a:t>реализации (</a:t>
            </a:r>
            <a:r>
              <a:rPr lang="ru-RU" sz="1400" i="1" dirty="0"/>
              <a:t>ст. 7 172-ФЗ)</a:t>
            </a:r>
            <a:endParaRPr lang="ru-RU" sz="14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400" i="1" u="sng" dirty="0" smtClean="0"/>
              <a:t>Принцип </a:t>
            </a:r>
            <a:r>
              <a:rPr lang="ru-RU" sz="1400" i="1" u="sng" dirty="0"/>
              <a:t>ресурсной </a:t>
            </a:r>
            <a:r>
              <a:rPr lang="ru-RU" sz="1400" i="1" u="sng" dirty="0" smtClean="0"/>
              <a:t>обеспеченности</a:t>
            </a:r>
            <a:r>
              <a:rPr lang="ru-RU" sz="1400" i="1" dirty="0" smtClean="0"/>
              <a:t>: при </a:t>
            </a:r>
            <a:r>
              <a:rPr lang="ru-RU" sz="1400" i="1" dirty="0"/>
              <a:t>разработке и утверждении (одобрении) документов стратегического </a:t>
            </a:r>
            <a:r>
              <a:rPr lang="ru-RU" sz="1400" i="1" dirty="0" smtClean="0"/>
              <a:t>планирования </a:t>
            </a:r>
            <a:r>
              <a:rPr lang="ru-RU" sz="1400" i="1" dirty="0"/>
              <a:t>должны быть </a:t>
            </a:r>
            <a:r>
              <a:rPr lang="ru-RU" sz="1400" b="1" i="1" dirty="0"/>
              <a:t>определены источники финансового и иного ресурсного обеспечения</a:t>
            </a:r>
            <a:r>
              <a:rPr lang="ru-RU" sz="1400" i="1" dirty="0"/>
              <a:t> мероприятий, предусмотренных этими </a:t>
            </a:r>
            <a:r>
              <a:rPr lang="ru-RU" sz="1400" i="1" dirty="0" smtClean="0"/>
              <a:t>документами (ст. 7 172-ФЗ)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637886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365034" y="1878416"/>
            <a:ext cx="8239414" cy="1384995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2"/>
                </a:solidFill>
              </a:rPr>
              <a:t>Временные горизонты стратегического планирования </a:t>
            </a:r>
            <a:endParaRPr lang="ru-RU" sz="40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692" y="3429000"/>
            <a:ext cx="8417780" cy="28803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7-10 </a:t>
            </a:r>
            <a:r>
              <a:rPr lang="ru-RU" dirty="0"/>
              <a:t>лет (</a:t>
            </a:r>
            <a:r>
              <a:rPr lang="ru-RU" dirty="0" smtClean="0"/>
              <a:t>2-3 бюджетных периода) – недостаточно для стратегического документа </a:t>
            </a:r>
          </a:p>
          <a:p>
            <a:r>
              <a:rPr lang="ru-RU" dirty="0" smtClean="0"/>
              <a:t>20 лет и выше – слишком много (практически невозможен реалистичный прогноз)</a:t>
            </a:r>
          </a:p>
          <a:p>
            <a:r>
              <a:rPr lang="ru-RU" dirty="0" smtClean="0"/>
              <a:t>Оптимально: </a:t>
            </a:r>
            <a:r>
              <a:rPr lang="ru-RU" b="1" dirty="0" smtClean="0"/>
              <a:t>12-15 лет</a:t>
            </a:r>
          </a:p>
          <a:p>
            <a:r>
              <a:rPr lang="ru-RU" u="sng" dirty="0" smtClean="0"/>
              <a:t>Важно</a:t>
            </a:r>
            <a:r>
              <a:rPr lang="ru-RU" dirty="0" smtClean="0"/>
              <a:t>: согласование по срокам со стратегией субъекта РФ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70750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i="1" dirty="0"/>
              <a:t>Стратегия – «документ стратегического планирования, определяющий цели и задачи муниципального управления и социально-экономического развития муниципального образования на </a:t>
            </a:r>
            <a:r>
              <a:rPr lang="ru-RU" sz="1400" b="1" i="1" dirty="0"/>
              <a:t>долгосрочный период</a:t>
            </a:r>
            <a:r>
              <a:rPr lang="ru-RU" sz="1400" i="1" dirty="0"/>
              <a:t>» (ст.</a:t>
            </a:r>
            <a:r>
              <a:rPr lang="en-US" sz="1400" i="1" dirty="0"/>
              <a:t> </a:t>
            </a:r>
            <a:r>
              <a:rPr lang="en-US" sz="1400" i="1" dirty="0" smtClean="0"/>
              <a:t>3</a:t>
            </a:r>
            <a:r>
              <a:rPr lang="ru-RU" sz="1400" i="1" dirty="0" smtClean="0"/>
              <a:t> 172-ФЗ</a:t>
            </a:r>
            <a:r>
              <a:rPr lang="en-US" sz="1400" i="1" dirty="0" smtClean="0"/>
              <a:t>)</a:t>
            </a:r>
            <a:endParaRPr lang="ru-RU" sz="14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400" i="1" dirty="0" smtClean="0"/>
              <a:t>Долгосрочный период – период</a:t>
            </a:r>
            <a:r>
              <a:rPr lang="ru-RU" sz="1400" i="1" dirty="0"/>
              <a:t>, следующий за текущим годом, продолжительностью </a:t>
            </a:r>
            <a:r>
              <a:rPr lang="ru-RU" sz="1400" b="1" i="1" dirty="0"/>
              <a:t>более шести </a:t>
            </a:r>
            <a:r>
              <a:rPr lang="ru-RU" sz="1400" b="1" i="1" dirty="0" smtClean="0"/>
              <a:t>лет </a:t>
            </a:r>
            <a:r>
              <a:rPr lang="ru-RU" sz="1400" i="1" dirty="0" smtClean="0"/>
              <a:t>(</a:t>
            </a:r>
            <a:r>
              <a:rPr lang="ru-RU" sz="1400" i="1" dirty="0"/>
              <a:t>ст.</a:t>
            </a:r>
            <a:r>
              <a:rPr lang="en-US" sz="1400" i="1" dirty="0"/>
              <a:t> </a:t>
            </a:r>
            <a:r>
              <a:rPr lang="en-US" sz="1400" i="1" dirty="0" smtClean="0"/>
              <a:t>3</a:t>
            </a:r>
            <a:r>
              <a:rPr lang="ru-RU" sz="1400" i="1" dirty="0"/>
              <a:t> 172-ФЗ</a:t>
            </a:r>
            <a:r>
              <a:rPr lang="en-US" sz="1400" i="1" dirty="0" smtClean="0"/>
              <a:t>)</a:t>
            </a:r>
            <a:endParaRPr lang="ru-RU" sz="1400" i="1" dirty="0"/>
          </a:p>
          <a:p>
            <a:pPr marL="285750" indent="-285750">
              <a:buFont typeface="Arial" pitchFamily="34" charset="0"/>
              <a:buChar char="•"/>
            </a:pP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238747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kern="1200" dirty="0">
                <a:solidFill>
                  <a:srgbClr val="00007D"/>
                </a:solidFill>
              </a:rPr>
              <a:t>Утверждение документов стратегического планирования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263410"/>
            <a:ext cx="8229600" cy="340371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Стратегию рекомендуется выносить на утверждение представительным органом местного самоуправления </a:t>
            </a:r>
          </a:p>
          <a:p>
            <a:r>
              <a:rPr lang="ru-RU" dirty="0" smtClean="0"/>
              <a:t>План мероприятий по реализации стратегии не обязательно выносить </a:t>
            </a:r>
            <a:r>
              <a:rPr lang="ru-RU" dirty="0"/>
              <a:t>утверждение представительным органом местного самоуправления 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365034" y="1878416"/>
            <a:ext cx="8239414" cy="1384995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970750"/>
            <a:ext cx="820891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i="1" dirty="0" smtClean="0"/>
              <a:t>На муниципальном уровне 172-ФЗ не устанавливает обязательность утверждения стратегии и </a:t>
            </a:r>
            <a:r>
              <a:rPr lang="ru-RU" sz="1400" i="1" dirty="0"/>
              <a:t>плана </a:t>
            </a:r>
            <a:r>
              <a:rPr lang="ru-RU" sz="1400" i="1" dirty="0" smtClean="0"/>
              <a:t>мероприятий представительным </a:t>
            </a:r>
            <a:r>
              <a:rPr lang="ru-RU" sz="1400" i="1" dirty="0"/>
              <a:t>органом местного самоуправления  </a:t>
            </a:r>
            <a:endParaRPr lang="ru-RU" sz="1400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400" i="1" dirty="0" smtClean="0"/>
              <a:t>Стратегия субъекта РФ утверждается </a:t>
            </a:r>
            <a:r>
              <a:rPr lang="ru-RU" sz="1400" i="1" dirty="0"/>
              <a:t>законодательным (представительным) органом государственной власти субъекта </a:t>
            </a:r>
            <a:r>
              <a:rPr lang="ru-RU" sz="1400" i="1" dirty="0" smtClean="0"/>
              <a:t>РФ </a:t>
            </a:r>
            <a:r>
              <a:rPr lang="ru-RU" sz="1400" b="1" i="1" dirty="0" smtClean="0"/>
              <a:t>либо</a:t>
            </a:r>
            <a:r>
              <a:rPr lang="ru-RU" sz="1400" i="1" dirty="0" smtClean="0"/>
              <a:t> </a:t>
            </a:r>
            <a:r>
              <a:rPr lang="ru-RU" sz="1400" i="1" dirty="0"/>
              <a:t>высшим исполнительным органом государственной власти субъекта </a:t>
            </a:r>
            <a:r>
              <a:rPr lang="ru-RU" sz="1400" i="1" dirty="0" smtClean="0"/>
              <a:t>РФ (ч. 6 ст. 32 172-ФЗ)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276554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нутый угол 7"/>
          <p:cNvSpPr/>
          <p:nvPr/>
        </p:nvSpPr>
        <p:spPr>
          <a:xfrm>
            <a:off x="245467" y="1141292"/>
            <a:ext cx="8660796" cy="830997"/>
          </a:xfrm>
          <a:prstGeom prst="foldedCorner">
            <a:avLst>
              <a:gd name="adj" fmla="val 4758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chemeClr val="bg2"/>
                </a:solidFill>
              </a:rPr>
              <a:t>Общественное участие при разработке документов стратегического планирования 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954" y="2932999"/>
            <a:ext cx="5906282" cy="3872171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Публикация проекта стратегии в интернете</a:t>
            </a:r>
            <a:endParaRPr lang="ru-RU" b="1" i="1" dirty="0" smtClean="0"/>
          </a:p>
          <a:p>
            <a:r>
              <a:rPr lang="ru-RU" b="1" dirty="0" smtClean="0"/>
              <a:t>Общественное </a:t>
            </a:r>
            <a:r>
              <a:rPr lang="ru-RU" b="1" dirty="0"/>
              <a:t>обсуждение </a:t>
            </a:r>
            <a:r>
              <a:rPr lang="ru-RU" b="1" dirty="0" smtClean="0"/>
              <a:t>проекта </a:t>
            </a:r>
            <a:r>
              <a:rPr lang="ru-RU" b="1" dirty="0"/>
              <a:t>стратегии </a:t>
            </a:r>
            <a:r>
              <a:rPr lang="ru-RU" dirty="0" smtClean="0"/>
              <a:t>(публичные слушания?)</a:t>
            </a:r>
          </a:p>
          <a:p>
            <a:r>
              <a:rPr lang="ru-RU" dirty="0"/>
              <a:t>Общественное обсуждение </a:t>
            </a:r>
            <a:r>
              <a:rPr lang="ru-RU" dirty="0" smtClean="0"/>
              <a:t>промежуточных результатов разработки стратегии</a:t>
            </a:r>
            <a:endParaRPr lang="ru-RU" dirty="0"/>
          </a:p>
          <a:p>
            <a:r>
              <a:rPr lang="ru-RU" dirty="0" smtClean="0"/>
              <a:t>Проведение социологических обследований, экспертных интервью</a:t>
            </a:r>
          </a:p>
          <a:p>
            <a:r>
              <a:rPr lang="ru-RU" dirty="0"/>
              <a:t>Включение представителей общественности в состав </a:t>
            </a:r>
            <a:r>
              <a:rPr lang="ru-RU" dirty="0" smtClean="0"/>
              <a:t>Координационного совета  по разработке стратегии</a:t>
            </a:r>
            <a:endParaRPr lang="ru-RU" dirty="0"/>
          </a:p>
          <a:p>
            <a:r>
              <a:rPr lang="ru-RU" dirty="0" smtClean="0"/>
              <a:t>Включение представителей общественности в состав рабочих групп</a:t>
            </a:r>
          </a:p>
          <a:p>
            <a:r>
              <a:rPr lang="ru-RU" dirty="0" smtClean="0"/>
              <a:t>Формирование Общественного совета по разработке стратегии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7499905" y="2966710"/>
            <a:ext cx="792088" cy="378271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 rot="16200000">
            <a:off x="6649507" y="4426439"/>
            <a:ext cx="3816424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ru-RU" sz="1400" b="1" i="1" dirty="0" smtClean="0">
                <a:solidFill>
                  <a:schemeClr val="hlink"/>
                </a:solidFill>
                <a:ea typeface="+mn-ea"/>
              </a:rPr>
              <a:t>Возможность общественности влиять на процесс</a:t>
            </a:r>
            <a:endParaRPr lang="ru-RU" altLang="ru-RU" sz="1400" b="1" i="1" dirty="0">
              <a:solidFill>
                <a:schemeClr val="hlink"/>
              </a:solidFill>
              <a:ea typeface="+mn-e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41293"/>
            <a:ext cx="8392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/>
              <a:t>Принцип прозрачности (открытости) </a:t>
            </a:r>
            <a:r>
              <a:rPr lang="ru-RU" sz="1200" i="1" dirty="0"/>
              <a:t>стратегического </a:t>
            </a:r>
            <a:r>
              <a:rPr lang="ru-RU" sz="1200" i="1" dirty="0" smtClean="0"/>
              <a:t>планирования: документы </a:t>
            </a:r>
            <a:r>
              <a:rPr lang="ru-RU" sz="1200" i="1" dirty="0"/>
              <a:t>стратегического планирования, за исключением документов или их отдельных положений, в которых содержится информация, относящаяся к государственной, коммерческой, служебной и иной охраняемой законом тайне, подлежат официальному </a:t>
            </a:r>
            <a:r>
              <a:rPr lang="ru-RU" sz="1200" i="1" dirty="0" smtClean="0"/>
              <a:t>опубликованию (ст. 7 172-ФЗ)</a:t>
            </a:r>
            <a:endParaRPr lang="ru-RU" sz="1200" i="1" dirty="0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6110903" y="2966710"/>
            <a:ext cx="432048" cy="68637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555236" y="2986729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i="1" dirty="0">
                <a:solidFill>
                  <a:schemeClr val="hlink"/>
                </a:solidFill>
                <a:latin typeface="Arial" charset="0"/>
              </a:rPr>
              <a:t>Ст. </a:t>
            </a:r>
            <a:r>
              <a:rPr lang="ru-RU" b="1" i="1" dirty="0" smtClean="0">
                <a:solidFill>
                  <a:schemeClr val="hlink"/>
                </a:solidFill>
                <a:latin typeface="Arial" charset="0"/>
              </a:rPr>
              <a:t>13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i="1" dirty="0" smtClean="0">
                <a:solidFill>
                  <a:schemeClr val="hlink"/>
                </a:solidFill>
                <a:latin typeface="Arial" charset="0"/>
              </a:rPr>
              <a:t>172-ФЗ</a:t>
            </a:r>
            <a:endParaRPr lang="ru-RU" b="1" i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253784" y="2097280"/>
            <a:ext cx="8652479" cy="532691"/>
          </a:xfrm>
          <a:prstGeom prst="foldedCorner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9167" y="2168306"/>
            <a:ext cx="79458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К разработке документов стратегического планирования </a:t>
            </a:r>
            <a:r>
              <a:rPr lang="ru-RU" sz="1200" b="1" i="1" dirty="0"/>
              <a:t>могут привлекаться объединения профсоюзов и работодателей, общественные, научные и иные организации </a:t>
            </a:r>
            <a:r>
              <a:rPr lang="ru-RU" sz="1200" i="1" dirty="0" smtClean="0"/>
              <a:t>(</a:t>
            </a:r>
            <a:r>
              <a:rPr lang="ru-RU" sz="1200" i="1" dirty="0"/>
              <a:t>ст</a:t>
            </a:r>
            <a:r>
              <a:rPr lang="ru-RU" sz="1200" i="1" dirty="0" smtClean="0"/>
              <a:t>. 11 172-ФЗ)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626229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ctrTitle"/>
          </p:nvPr>
        </p:nvSpPr>
        <p:spPr>
          <a:xfrm>
            <a:off x="2267744" y="2348880"/>
            <a:ext cx="4896544" cy="1470025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08605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24936" cy="792088"/>
          </a:xfrm>
        </p:spPr>
        <p:txBody>
          <a:bodyPr/>
          <a:lstStyle/>
          <a:p>
            <a:r>
              <a:rPr lang="ru-RU" sz="2400" b="1" dirty="0">
                <a:solidFill>
                  <a:schemeClr val="bg2"/>
                </a:solidFill>
              </a:rPr>
              <a:t>Виды деятельности в рамках </a:t>
            </a:r>
            <a:r>
              <a:rPr lang="ru-RU" sz="2400" b="1" dirty="0" smtClean="0">
                <a:solidFill>
                  <a:schemeClr val="bg2"/>
                </a:solidFill>
              </a:rPr>
              <a:t>стратегического планирования и </a:t>
            </a:r>
            <a:r>
              <a:rPr lang="ru-RU" sz="2400" b="1" dirty="0">
                <a:solidFill>
                  <a:schemeClr val="bg2"/>
                </a:solidFill>
              </a:rPr>
              <a:t>соответствующие им документы стратегического планирования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799804"/>
              </p:ext>
            </p:extLst>
          </p:nvPr>
        </p:nvGraphicFramePr>
        <p:xfrm>
          <a:off x="611560" y="1844824"/>
          <a:ext cx="8064896" cy="4426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318"/>
                <a:gridCol w="2869242"/>
                <a:gridCol w="3024336"/>
              </a:tblGrid>
              <a:tr h="3701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деятельности в рамках </a:t>
                      </a:r>
                      <a:r>
                        <a:rPr lang="ru-RU" sz="1200" dirty="0" smtClean="0">
                          <a:effectLst/>
                        </a:rPr>
                        <a:t>стратегического планирования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</a:t>
                      </a: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Документы 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стратегического планирования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264" marR="46264" marT="0" marB="0"/>
                </a:tc>
              </a:tr>
              <a:tr h="7402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Целеполагание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Определение направлений, целей и приоритетов социально-экономического развития</a:t>
                      </a:r>
                      <a:r>
                        <a:rPr lang="ru-RU" sz="1000" kern="1200" dirty="0">
                          <a:effectLst/>
                        </a:rPr>
                        <a:t>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Стратегия социально-экономического развития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</a:tr>
              <a:tr h="1110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Прогнозирование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Разработка научно обоснованных представлений о рисках, направлениях, результатах и показателях социально-экономического развития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Прогноз социально-экономического развития на среднесрочный или долгосрочный период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Бюджетный прогноз на долгосрочный период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</a:tr>
              <a:tr h="1295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Планирование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Разработка и реализация планов в сфере социально-экономического развития, направленная на достижение целей и приоритетов социально-экономического развития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План мероприятий по реализации стратегии социально-экономического развития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</a:tr>
              <a:tr h="3701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Программирование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Разработка и реализация муниципальных программ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Муниципальные программы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64" marR="4626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22538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2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bg2"/>
                </a:solidFill>
              </a:rPr>
              <a:t>Что такое план мероприятий по реализации стратегии?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44008" y="2276872"/>
            <a:ext cx="4248472" cy="324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"/>
            </a:pPr>
            <a:r>
              <a:rPr lang="ru-RU" sz="2000" dirty="0"/>
              <a:t>Инструмент реализации стратегии</a:t>
            </a:r>
          </a:p>
          <a:p>
            <a:pPr>
              <a:buFont typeface="Wingdings" pitchFamily="2" charset="2"/>
              <a:buChar char=""/>
            </a:pPr>
            <a:r>
              <a:rPr lang="ru-RU" sz="2000" dirty="0" smtClean="0"/>
              <a:t>«</a:t>
            </a:r>
            <a:r>
              <a:rPr lang="ru-RU" sz="2000" dirty="0"/>
              <a:t>Техническое приложение» к стратегии, конкретизирующее её положения на среднесрочные периоды (этапы)</a:t>
            </a:r>
          </a:p>
          <a:p>
            <a:pPr>
              <a:buFont typeface="Wingdings" pitchFamily="2" charset="2"/>
              <a:buChar char=""/>
            </a:pPr>
            <a:r>
              <a:rPr lang="ru-RU" sz="2000" dirty="0" smtClean="0"/>
              <a:t>Инструмент </a:t>
            </a:r>
            <a:r>
              <a:rPr lang="ru-RU" sz="2000" dirty="0"/>
              <a:t>приоритизации целей и задач </a:t>
            </a:r>
            <a:r>
              <a:rPr lang="ru-RU" sz="2000" dirty="0" smtClean="0"/>
              <a:t>стратегии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580846"/>
            <a:ext cx="2376264" cy="22996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План мероприятий по реализации стратегии социально-экономического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1880" y="3068960"/>
            <a:ext cx="8114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>
                <a:solidFill>
                  <a:schemeClr val="bg2"/>
                </a:solidFill>
              </a:rPr>
              <a:t>?</a:t>
            </a:r>
            <a:endParaRPr lang="ru-RU" sz="8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32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57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</a:rPr>
              <a:t>Переход от прежней системы стратегического планирования к новой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6761" y="2481090"/>
            <a:ext cx="2347885" cy="1152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Стратегия </a:t>
            </a:r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(долгосрочная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комплексная </a:t>
            </a:r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программа) социально-экономического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6761" y="4073296"/>
            <a:ext cx="2376264" cy="1152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Среднесрочная комплексная программа социально-экономического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283065" y="2882338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262026" y="4433336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26453" y="1778332"/>
            <a:ext cx="178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До 172-ФЗ</a:t>
            </a:r>
            <a:endParaRPr lang="ru-RU" b="1" i="1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7307" y="163983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2"/>
                </a:solidFill>
              </a:rPr>
              <a:t>В соответствии со 172-ФЗ</a:t>
            </a:r>
            <a:endParaRPr lang="ru-RU" b="1" i="1" dirty="0">
              <a:solidFill>
                <a:schemeClr val="bg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35193" y="2481614"/>
            <a:ext cx="1800200" cy="1152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Стратегия социально-экономического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29254" y="2489119"/>
            <a:ext cx="2088232" cy="1152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План мероприятий по реализации стратегии социально-экономического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0345" y="2549846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chemeClr val="bg2"/>
                </a:solidFill>
              </a:rPr>
              <a:t>+</a:t>
            </a:r>
            <a:endParaRPr lang="ru-RU" sz="6000" b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48865" y="4073295"/>
            <a:ext cx="2938655" cy="1152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007D">
                    <a:lumMod val="75000"/>
                  </a:srgbClr>
                </a:solidFill>
              </a:rPr>
              <a:t>Первые два этапа </a:t>
            </a:r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плана мероприятий по реализации стратегии социально-экономического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0950" y="5620598"/>
            <a:ext cx="2347885" cy="936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Отраслевые стратегии (концепции)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254088" y="5872887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420144" y="5620598"/>
            <a:ext cx="2967375" cy="942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Составная часть стратегии социально-экономического </a:t>
            </a:r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77170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3528"/>
          </a:xfrm>
        </p:spPr>
        <p:txBody>
          <a:bodyPr/>
          <a:lstStyle/>
          <a:p>
            <a:r>
              <a:rPr lang="ru-RU" sz="2000" b="1" dirty="0">
                <a:solidFill>
                  <a:schemeClr val="bg2"/>
                </a:solidFill>
              </a:rPr>
              <a:t>Стратегия </a:t>
            </a:r>
            <a:r>
              <a:rPr lang="ru-RU" sz="2000" b="1" dirty="0" smtClean="0">
                <a:solidFill>
                  <a:schemeClr val="bg2"/>
                </a:solidFill>
              </a:rPr>
              <a:t>социально-экономического развития и </a:t>
            </a:r>
            <a:r>
              <a:rPr lang="ru-RU" sz="2000" b="1" dirty="0">
                <a:solidFill>
                  <a:schemeClr val="bg2"/>
                </a:solidFill>
              </a:rPr>
              <a:t>план </a:t>
            </a:r>
            <a:r>
              <a:rPr lang="ru-RU" sz="2000" b="1" dirty="0" smtClean="0">
                <a:solidFill>
                  <a:schemeClr val="bg2"/>
                </a:solidFill>
              </a:rPr>
              <a:t>мероприятий по реализации стратегии: содержание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72686" y="1809164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Оценка достигнутых целей социально-экономического развития муниципального образования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72686" y="2601252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Цели, задачи и направления социально-экономической политики муниципального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72686" y="3355869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>
                <a:solidFill>
                  <a:schemeClr val="tx1"/>
                </a:solidFill>
              </a:rPr>
              <a:t>Ожидаемые результаты реализации стратегии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72686" y="4113420"/>
            <a:ext cx="25922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Показатели достижения целей социально-экономического развития муниципального образования, сроки и этапы реализации стратегии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72686" y="5049524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Информация о муниципальных программах, утверждаемых в целях реализации стратегии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72686" y="5892704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Оценка финансовых ресурсов, необходимых для реализации стратегии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88024" y="1049701"/>
            <a:ext cx="3325421" cy="122413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Этапы реализации стратегии, выделенные с учетом установленной периодичности бюджетного планирования: 3 года (для первого этапа реализации стратегии и текущего периода бюджетного планирования) и 3-6 лет (для последующих этапов и периодов)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80764" y="2562565"/>
            <a:ext cx="3325421" cy="7476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Цели и задачи социально-экономического развития муниципального образования, приоритетные для каждого этапа реализации стратегии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80764" y="3538334"/>
            <a:ext cx="3325421" cy="9711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Показатели реализации стратегии и их значения, установленные для каждого этапа реализации стратегии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0763" y="4761492"/>
            <a:ext cx="3325421" cy="122413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Комплексы мероприятий и перечень муниципальных программ, обеспечивающие достижение на каждом этапе реализации стратегии долгосрочных целей социально-экономического развития муниципального образования, указанных в стратегии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88185" y="2919965"/>
            <a:ext cx="86152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864974" y="3712926"/>
            <a:ext cx="86152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853025" y="4308350"/>
            <a:ext cx="86152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888185" y="5364051"/>
            <a:ext cx="86152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39153" y="1218265"/>
            <a:ext cx="3259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Стратегия социально-экономического</a:t>
            </a:r>
          </a:p>
          <a:p>
            <a:pPr algn="ctr"/>
            <a:r>
              <a:rPr lang="ru-RU" sz="1200" b="1" dirty="0" smtClean="0">
                <a:solidFill>
                  <a:schemeClr val="bg2"/>
                </a:solidFill>
              </a:rPr>
              <a:t>развития муниципального образования</a:t>
            </a:r>
            <a:endParaRPr lang="ru-RU" sz="1200" b="1" dirty="0">
              <a:solidFill>
                <a:schemeClr val="bg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8215" y="6079111"/>
            <a:ext cx="3609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bg2"/>
                </a:solidFill>
              </a:rPr>
              <a:t>План мероприятий по реализации стратегии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социально-экономического развития</a:t>
            </a:r>
          </a:p>
          <a:p>
            <a:pPr algn="ctr"/>
            <a:r>
              <a:rPr lang="ru-RU" sz="1200" b="1" dirty="0">
                <a:solidFill>
                  <a:schemeClr val="bg2"/>
                </a:solidFill>
              </a:rPr>
              <a:t>муниципального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705275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/>
          <a:lstStyle/>
          <a:p>
            <a:r>
              <a:rPr lang="ru-RU" sz="2800" b="1" dirty="0">
                <a:solidFill>
                  <a:schemeClr val="bg2"/>
                </a:solidFill>
              </a:rPr>
              <a:t>Оценка достигнутых целей социально-экономического развития муниципального </a:t>
            </a:r>
            <a:r>
              <a:rPr lang="ru-RU" sz="2800" b="1" dirty="0" smtClean="0">
                <a:solidFill>
                  <a:schemeClr val="bg2"/>
                </a:solidFill>
              </a:rPr>
              <a:t>образования</a:t>
            </a:r>
            <a:endParaRPr lang="ru-RU" sz="4800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565571" y="1916834"/>
            <a:ext cx="8038877" cy="954106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916833"/>
            <a:ext cx="80643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u="sng" dirty="0"/>
              <a:t>Принцип преемственности и </a:t>
            </a:r>
            <a:r>
              <a:rPr lang="ru-RU" sz="1400" i="1" u="sng" dirty="0" smtClean="0"/>
              <a:t>непрерывности</a:t>
            </a:r>
            <a:r>
              <a:rPr lang="ru-RU" sz="1400" i="1" dirty="0"/>
              <a:t>: разработка и реализация документов стратегического планирования осуществляются участниками стратегического планирования последовательно </a:t>
            </a:r>
            <a:r>
              <a:rPr lang="ru-RU" sz="1400" b="1" i="1" dirty="0"/>
              <a:t>с учетом результатов реализации ранее принятых документов </a:t>
            </a:r>
            <a:r>
              <a:rPr lang="ru-RU" sz="1400" i="1" dirty="0"/>
              <a:t>стратегического </a:t>
            </a:r>
            <a:r>
              <a:rPr lang="ru-RU" sz="1400" i="1" dirty="0" smtClean="0"/>
              <a:t>планирования (ст. 7 172-ФЗ)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55658" y="4833257"/>
            <a:ext cx="2376264" cy="14760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Корректировка действующих документов 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стратегического планирования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01506"/>
            <a:ext cx="2808312" cy="2520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Анализ ситуации в сфере стратегического планирования (результатов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реализации ранее принятых стратегических </a:t>
            </a:r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документов)</a:t>
            </a:r>
            <a:endParaRPr lang="ru-RU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419872" y="4545622"/>
            <a:ext cx="39604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26574" y="3501506"/>
            <a:ext cx="1725924" cy="2520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Оценка по итогам анализа</a:t>
            </a:r>
            <a:endParaRPr lang="ru-RU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36887" y="3356992"/>
            <a:ext cx="2376264" cy="11886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Разработка новых документов стратегического планирования</a:t>
            </a:r>
            <a:endParaRPr lang="ru-RU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 rot="14004005">
            <a:off x="5772497" y="390747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9285646" flipH="1">
            <a:off x="5756988" y="5071272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34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79296" cy="88356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Как соотносятся цели</a:t>
            </a:r>
            <a:r>
              <a:rPr lang="ru-RU" sz="2400" b="1" dirty="0">
                <a:solidFill>
                  <a:schemeClr val="bg2"/>
                </a:solidFill>
              </a:rPr>
              <a:t>, задачи и направления социально-экономической политики </a:t>
            </a:r>
            <a:r>
              <a:rPr lang="ru-RU" sz="2400" b="1" dirty="0" smtClean="0">
                <a:solidFill>
                  <a:schemeClr val="bg2"/>
                </a:solidFill>
              </a:rPr>
              <a:t>в </a:t>
            </a:r>
            <a:r>
              <a:rPr lang="ru-RU" sz="2400" b="1" dirty="0">
                <a:solidFill>
                  <a:schemeClr val="bg2"/>
                </a:solidFill>
              </a:rPr>
              <a:t>рамках </a:t>
            </a:r>
            <a:r>
              <a:rPr lang="ru-RU" sz="2400" b="1" dirty="0" smtClean="0">
                <a:solidFill>
                  <a:schemeClr val="bg2"/>
                </a:solidFill>
              </a:rPr>
              <a:t>стратегии?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336496" y="1569792"/>
            <a:ext cx="4923762" cy="713467"/>
          </a:xfrm>
          <a:prstGeom prst="flowChartProcess">
            <a:avLst/>
          </a:prstGeom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Главная цель социально-экономического развития 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973423" y="2283259"/>
            <a:ext cx="531965" cy="590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780140" y="2283259"/>
            <a:ext cx="0" cy="5778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процесс 9"/>
          <p:cNvSpPr/>
          <p:nvPr/>
        </p:nvSpPr>
        <p:spPr>
          <a:xfrm>
            <a:off x="642764" y="2873397"/>
            <a:ext cx="2051232" cy="5641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Направление 1</a:t>
            </a:r>
            <a:endParaRPr lang="ru-RU" sz="1600" b="1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871723" y="2884728"/>
            <a:ext cx="1853307" cy="5641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Направление </a:t>
            </a:r>
            <a:r>
              <a:rPr lang="ru-RU" sz="1600" b="1" dirty="0" smtClean="0"/>
              <a:t>2</a:t>
            </a:r>
            <a:endParaRPr lang="ru-RU" sz="1600" b="1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333604" y="2884728"/>
            <a:ext cx="1853307" cy="5641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Направление </a:t>
            </a:r>
            <a:r>
              <a:rPr lang="en-US" sz="1600" b="1" dirty="0" smtClean="0"/>
              <a:t>n</a:t>
            </a:r>
            <a:endParaRPr lang="ru-RU" sz="1600" dirty="0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1769826" y="4038933"/>
            <a:ext cx="1101897" cy="5641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Цель 1</a:t>
            </a:r>
            <a:endParaRPr lang="ru-RU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595164" y="293598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48890" y="406339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5024499" y="2283259"/>
            <a:ext cx="531965" cy="590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778029" y="3448917"/>
            <a:ext cx="0" cy="5778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2371933" y="3448917"/>
            <a:ext cx="531965" cy="590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644934" y="3432441"/>
            <a:ext cx="531965" cy="590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процесс 36"/>
          <p:cNvSpPr/>
          <p:nvPr/>
        </p:nvSpPr>
        <p:spPr>
          <a:xfrm>
            <a:off x="3227081" y="4039055"/>
            <a:ext cx="1101897" cy="5641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Цель 2</a:t>
            </a:r>
            <a:endParaRPr lang="ru-RU" sz="1600" b="1" dirty="0"/>
          </a:p>
        </p:txBody>
      </p:sp>
      <p:sp>
        <p:nvSpPr>
          <p:cNvPr id="38" name="Блок-схема: процесс 37"/>
          <p:cNvSpPr/>
          <p:nvPr/>
        </p:nvSpPr>
        <p:spPr>
          <a:xfrm>
            <a:off x="4991208" y="4037010"/>
            <a:ext cx="1101897" cy="5641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Цель </a:t>
            </a:r>
            <a:r>
              <a:rPr lang="en-US" sz="1600" b="1" dirty="0"/>
              <a:t>n</a:t>
            </a:r>
            <a:endParaRPr lang="ru-RU" sz="1600" b="1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3782281" y="4603244"/>
            <a:ext cx="0" cy="5778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167101" y="517559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3147756" y="5165769"/>
            <a:ext cx="1149407" cy="5129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Задача 2</a:t>
            </a:r>
            <a:endParaRPr lang="ru-RU" sz="1600" b="1" dirty="0"/>
          </a:p>
        </p:txBody>
      </p:sp>
      <p:sp>
        <p:nvSpPr>
          <p:cNvPr id="43" name="Блок-схема: процесс 42"/>
          <p:cNvSpPr/>
          <p:nvPr/>
        </p:nvSpPr>
        <p:spPr>
          <a:xfrm>
            <a:off x="4824054" y="5181085"/>
            <a:ext cx="1269051" cy="48805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Задача </a:t>
            </a:r>
            <a:r>
              <a:rPr lang="en-US" sz="1600" b="1" dirty="0" smtClean="0"/>
              <a:t>n</a:t>
            </a:r>
            <a:endParaRPr lang="ru-RU" sz="1600" b="1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flipH="1">
            <a:off x="2703869" y="4597095"/>
            <a:ext cx="531965" cy="590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297163" y="4603244"/>
            <a:ext cx="531965" cy="590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Блок-схема: процесс 45"/>
          <p:cNvSpPr/>
          <p:nvPr/>
        </p:nvSpPr>
        <p:spPr>
          <a:xfrm>
            <a:off x="1638330" y="5164314"/>
            <a:ext cx="1269050" cy="5129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Задача 1</a:t>
            </a:r>
            <a:endParaRPr lang="ru-RU" sz="1600" b="1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3778029" y="5678697"/>
            <a:ext cx="0" cy="4275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Блок-схема: процесс 28"/>
          <p:cNvSpPr/>
          <p:nvPr/>
        </p:nvSpPr>
        <p:spPr>
          <a:xfrm>
            <a:off x="2969851" y="6106296"/>
            <a:ext cx="1755179" cy="5129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Мероприятия</a:t>
            </a:r>
            <a:endParaRPr lang="ru-RU" sz="1600" b="1" dirty="0"/>
          </a:p>
        </p:txBody>
      </p:sp>
      <p:sp>
        <p:nvSpPr>
          <p:cNvPr id="30" name="Умножение 29"/>
          <p:cNvSpPr/>
          <p:nvPr/>
        </p:nvSpPr>
        <p:spPr>
          <a:xfrm>
            <a:off x="2871723" y="5713246"/>
            <a:ext cx="1821977" cy="1311007"/>
          </a:xfrm>
          <a:prstGeom prst="mathMultiply">
            <a:avLst>
              <a:gd name="adj1" fmla="val 31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991208" y="6247592"/>
            <a:ext cx="51548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5796136" y="610629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b="1" i="1" dirty="0" smtClean="0">
                <a:solidFill>
                  <a:schemeClr val="bg2"/>
                </a:solidFill>
              </a:rPr>
              <a:t>План мероприятий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i="1" dirty="0" smtClean="0">
                <a:solidFill>
                  <a:schemeClr val="bg2"/>
                </a:solidFill>
              </a:rPr>
              <a:t>Муниципальные программы</a:t>
            </a:r>
            <a:endParaRPr lang="ru-RU" sz="1400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9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</a:rPr>
              <a:t>Как </a:t>
            </a:r>
            <a:r>
              <a:rPr lang="ru-RU" sz="2800" b="1" dirty="0">
                <a:solidFill>
                  <a:schemeClr val="bg2"/>
                </a:solidFill>
              </a:rPr>
              <a:t>соотносятся </a:t>
            </a:r>
            <a:r>
              <a:rPr lang="ru-RU" sz="2800" b="1" dirty="0" smtClean="0">
                <a:solidFill>
                  <a:schemeClr val="bg2"/>
                </a:solidFill>
              </a:rPr>
              <a:t>цели </a:t>
            </a:r>
            <a:r>
              <a:rPr lang="ru-RU" sz="2800" b="1" dirty="0">
                <a:solidFill>
                  <a:schemeClr val="bg2"/>
                </a:solidFill>
              </a:rPr>
              <a:t>и задачи </a:t>
            </a:r>
            <a:r>
              <a:rPr lang="ru-RU" sz="2800" b="1" dirty="0" smtClean="0">
                <a:solidFill>
                  <a:schemeClr val="bg2"/>
                </a:solidFill>
              </a:rPr>
              <a:t>в стратегии с </a:t>
            </a:r>
            <a:r>
              <a:rPr lang="ru-RU" sz="2800" b="1" dirty="0">
                <a:solidFill>
                  <a:schemeClr val="bg2"/>
                </a:solidFill>
              </a:rPr>
              <a:t>целями и задачами </a:t>
            </a:r>
            <a:r>
              <a:rPr lang="ru-RU" sz="2800" b="1" dirty="0" smtClean="0">
                <a:solidFill>
                  <a:schemeClr val="bg2"/>
                </a:solidFill>
              </a:rPr>
              <a:t>в </a:t>
            </a:r>
            <a:r>
              <a:rPr lang="ru-RU" sz="2800" b="1" dirty="0">
                <a:solidFill>
                  <a:schemeClr val="bg2"/>
                </a:solidFill>
              </a:rPr>
              <a:t>плане </a:t>
            </a:r>
            <a:r>
              <a:rPr lang="ru-RU" sz="2800" b="1" dirty="0" smtClean="0">
                <a:solidFill>
                  <a:schemeClr val="bg2"/>
                </a:solidFill>
              </a:rPr>
              <a:t>мероприятий?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16152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План мероприятий по реализации стратегии – инструмент </a:t>
            </a:r>
            <a:r>
              <a:rPr lang="ru-RU" b="1" i="1" dirty="0"/>
              <a:t>приоритизации</a:t>
            </a:r>
            <a:r>
              <a:rPr lang="ru-RU" dirty="0"/>
              <a:t> целей и задач стратегии по этапам реализации стратегии </a:t>
            </a:r>
            <a:endParaRPr lang="ru-RU" dirty="0" smtClean="0"/>
          </a:p>
          <a:p>
            <a:r>
              <a:rPr lang="ru-RU" dirty="0" smtClean="0"/>
              <a:t>При разработке плана целесообразно:</a:t>
            </a:r>
          </a:p>
          <a:p>
            <a:pPr lvl="1"/>
            <a:r>
              <a:rPr lang="ru-RU" dirty="0" smtClean="0"/>
              <a:t>выработать </a:t>
            </a:r>
            <a:r>
              <a:rPr lang="ru-RU" dirty="0"/>
              <a:t>систему критериев приоритизации целей и задач </a:t>
            </a:r>
            <a:r>
              <a:rPr lang="ru-RU" dirty="0" smtClean="0"/>
              <a:t>стратегии</a:t>
            </a:r>
          </a:p>
          <a:p>
            <a:pPr lvl="1"/>
            <a:r>
              <a:rPr lang="ru-RU" dirty="0" smtClean="0"/>
              <a:t>экспертно </a:t>
            </a:r>
            <a:r>
              <a:rPr lang="ru-RU" dirty="0"/>
              <a:t>оценить каждую цель (задачу) по этим критериям</a:t>
            </a:r>
          </a:p>
          <a:p>
            <a:r>
              <a:rPr lang="ru-RU" dirty="0"/>
              <a:t>Возможные критерии приоритизации целей (задач):</a:t>
            </a:r>
          </a:p>
          <a:p>
            <a:pPr lvl="1"/>
            <a:r>
              <a:rPr lang="ru-RU" b="1" dirty="0"/>
              <a:t>актуальность</a:t>
            </a:r>
            <a:r>
              <a:rPr lang="ru-RU" dirty="0"/>
              <a:t> – степень неотложности решения проблемы, на которую направлена цель (задача)</a:t>
            </a:r>
          </a:p>
          <a:p>
            <a:pPr lvl="1"/>
            <a:r>
              <a:rPr lang="ru-RU" b="1" dirty="0" smtClean="0"/>
              <a:t>системность</a:t>
            </a:r>
            <a:r>
              <a:rPr lang="ru-RU" dirty="0" smtClean="0"/>
              <a:t> – соотнесение </a:t>
            </a:r>
            <a:r>
              <a:rPr lang="ru-RU" dirty="0"/>
              <a:t>цели (задачи) с аналогичными или близкими целями (задачами)  региональных, межрегиональных или федеральных стратегий и </a:t>
            </a:r>
            <a:r>
              <a:rPr lang="ru-RU" dirty="0" smtClean="0"/>
              <a:t>программ </a:t>
            </a:r>
            <a:endParaRPr lang="ru-RU" dirty="0"/>
          </a:p>
          <a:p>
            <a:pPr lvl="1"/>
            <a:r>
              <a:rPr lang="ru-RU" b="1" dirty="0" smtClean="0"/>
              <a:t>синергетичность (</a:t>
            </a:r>
            <a:r>
              <a:rPr lang="ru-RU" b="1" dirty="0" err="1" smtClean="0"/>
              <a:t>кумулятивность</a:t>
            </a:r>
            <a:r>
              <a:rPr lang="ru-RU" dirty="0" smtClean="0"/>
              <a:t>) – влияние </a:t>
            </a:r>
            <a:r>
              <a:rPr lang="ru-RU" dirty="0"/>
              <a:t>на другие цели (задачи)</a:t>
            </a:r>
          </a:p>
          <a:p>
            <a:pPr lvl="1"/>
            <a:r>
              <a:rPr lang="ru-RU" b="1" dirty="0" smtClean="0"/>
              <a:t>бюджетный эффект </a:t>
            </a:r>
            <a:r>
              <a:rPr lang="ru-RU" dirty="0" smtClean="0"/>
              <a:t>от</a:t>
            </a:r>
            <a:r>
              <a:rPr lang="ru-RU" b="1" dirty="0" smtClean="0"/>
              <a:t> </a:t>
            </a:r>
            <a:r>
              <a:rPr lang="ru-RU" dirty="0" smtClean="0"/>
              <a:t>достижения </a:t>
            </a:r>
            <a:r>
              <a:rPr lang="ru-RU" dirty="0"/>
              <a:t>цели (решения задачи)</a:t>
            </a:r>
          </a:p>
          <a:p>
            <a:pPr lvl="1"/>
            <a:r>
              <a:rPr lang="ru-RU" b="1" dirty="0" smtClean="0"/>
              <a:t>социальный </a:t>
            </a:r>
            <a:r>
              <a:rPr lang="ru-RU" b="1" dirty="0"/>
              <a:t>эффект </a:t>
            </a:r>
            <a:r>
              <a:rPr lang="ru-RU" dirty="0"/>
              <a:t>от достижения цели (решения задачи)</a:t>
            </a:r>
          </a:p>
          <a:p>
            <a:pPr lvl="1"/>
            <a:r>
              <a:rPr lang="ru-RU" b="1" dirty="0"/>
              <a:t>вероятность софинансирования </a:t>
            </a:r>
            <a:r>
              <a:rPr lang="ru-RU" dirty="0"/>
              <a:t>мероприятий по достижению цели (решению задачи) из бюджетов других уровней или внебюджетных источников</a:t>
            </a:r>
          </a:p>
          <a:p>
            <a:pPr>
              <a:spcBef>
                <a:spcPct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2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395536" y="1556792"/>
            <a:ext cx="8372624" cy="954107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r>
              <a:rPr lang="ru-RU" sz="2400" b="1" dirty="0">
                <a:solidFill>
                  <a:schemeClr val="bg2"/>
                </a:solidFill>
              </a:rPr>
              <a:t>Соответствие приоритетам </a:t>
            </a:r>
            <a:r>
              <a:rPr lang="ru-RU" sz="2400" b="1" dirty="0" smtClean="0">
                <a:solidFill>
                  <a:schemeClr val="bg2"/>
                </a:solidFill>
              </a:rPr>
              <a:t>и целям региональных документов стратегического планирования  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870358"/>
            <a:ext cx="8568952" cy="3652753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Согласование проектов документов стратегического планирования с аналогичными документами субъекта федерации</a:t>
            </a:r>
          </a:p>
          <a:p>
            <a:r>
              <a:rPr lang="ru-RU" sz="2800" dirty="0" smtClean="0"/>
              <a:t>Привлечение представителей органов государственного управления к разработке документов стратегического </a:t>
            </a:r>
            <a:r>
              <a:rPr lang="ru-RU" sz="2800" dirty="0"/>
              <a:t>планирования </a:t>
            </a:r>
            <a:r>
              <a:rPr lang="ru-RU" sz="2800" dirty="0" smtClean="0"/>
              <a:t>в </a:t>
            </a:r>
            <a:r>
              <a:rPr lang="ru-RU" sz="2800" dirty="0"/>
              <a:t>соответствии с </a:t>
            </a:r>
            <a:r>
              <a:rPr lang="ru-RU" sz="2800" dirty="0" smtClean="0"/>
              <a:t>ч. </a:t>
            </a:r>
            <a:r>
              <a:rPr lang="ru-RU" sz="2800" dirty="0"/>
              <a:t>7 </a:t>
            </a:r>
            <a:r>
              <a:rPr lang="ru-RU" sz="2800" dirty="0" smtClean="0"/>
              <a:t>ст. </a:t>
            </a:r>
            <a:r>
              <a:rPr lang="ru-RU" sz="2800" dirty="0"/>
              <a:t>11 172-ФЗ </a:t>
            </a:r>
            <a:endParaRPr lang="ru-RU" sz="2800" dirty="0" smtClean="0"/>
          </a:p>
          <a:p>
            <a:r>
              <a:rPr lang="ru-RU" sz="2800" dirty="0" smtClean="0"/>
              <a:t>Механизмы совместного планирования – ?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i="1" dirty="0" smtClean="0"/>
              <a:t>Полномочие </a:t>
            </a:r>
            <a:r>
              <a:rPr lang="ru-RU" sz="1400" i="1" dirty="0"/>
              <a:t>органов местного самоуправления: определение долгосрочных целей и задач муниципального управления и социально-экономического развития муниципальных образований, </a:t>
            </a:r>
            <a:r>
              <a:rPr lang="ru-RU" sz="1400" b="1" i="1" dirty="0"/>
              <a:t>согласованных с приоритетами и целями </a:t>
            </a:r>
            <a:r>
              <a:rPr lang="ru-RU" sz="1400" i="1" dirty="0"/>
              <a:t>социально-экономического развития Российской Федерации и субъектов </a:t>
            </a:r>
            <a:r>
              <a:rPr lang="ru-RU" sz="1400" i="1" dirty="0" smtClean="0"/>
              <a:t>РФ (ст. 3 171-ФЗ)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330443068"/>
      </p:ext>
    </p:extLst>
  </p:cSld>
  <p:clrMapOvr>
    <a:masterClrMapping/>
  </p:clrMapOvr>
</p:sld>
</file>

<file path=ppt/theme/theme1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11007</TotalTime>
  <Words>1404</Words>
  <Application>Microsoft Office PowerPoint</Application>
  <PresentationFormat>Экран (4:3)</PresentationFormat>
  <Paragraphs>173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1_Пиксел</vt:lpstr>
      <vt:lpstr>Рекомендации по определению содержания стратегии социально-экономического развития муниципального образования и плана мероприятий по реализации стратегии в условиях правовой и экономической нестабильности</vt:lpstr>
      <vt:lpstr>Виды деятельности в рамках стратегического планирования и соответствующие им документы стратегического планирования </vt:lpstr>
      <vt:lpstr>Что такое план мероприятий по реализации стратегии?</vt:lpstr>
      <vt:lpstr>Переход от прежней системы стратегического планирования к новой</vt:lpstr>
      <vt:lpstr>Стратегия социально-экономического развития и план мероприятий по реализации стратегии: содержание</vt:lpstr>
      <vt:lpstr>Оценка достигнутых целей социально-экономического развития муниципального образования</vt:lpstr>
      <vt:lpstr>Как соотносятся цели, задачи и направления социально-экономической политики в рамках стратегии?</vt:lpstr>
      <vt:lpstr>Как соотносятся цели и задачи в стратегии с целями и задачами в плане мероприятий?</vt:lpstr>
      <vt:lpstr>Соответствие приоритетам и целям региональных документов стратегического планирования  </vt:lpstr>
      <vt:lpstr>Мониторинг реализации документов стратегического планирования </vt:lpstr>
      <vt:lpstr>Как соотносятся показатели достижения целей в стратегии с показателями реализации стратегии и их значениями, установленными для каждого этапа, в плане мероприятий?</vt:lpstr>
      <vt:lpstr>Как соотносятся ожидаемые результаты и показатели реализации стратегии?</vt:lpstr>
      <vt:lpstr>Как соотносятся муниципальные программы с планом мероприятий по реализации стратегии?</vt:lpstr>
      <vt:lpstr>С какой точностью должна производиться оценка финансовых ресурсов, необходимых для реализации стратегии?</vt:lpstr>
      <vt:lpstr>Временные горизонты стратегического планирования </vt:lpstr>
      <vt:lpstr>Утверждение документов стратегического планирования </vt:lpstr>
      <vt:lpstr>Общественное участие при разработке документов стратегического планирования 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долгосрочного планирования и места общественности в формировании долгосрочных приоритетов развития территории </dc:title>
  <dc:creator>Admin</dc:creator>
  <cp:lastModifiedBy>Роман Попов</cp:lastModifiedBy>
  <cp:revision>276</cp:revision>
  <dcterms:created xsi:type="dcterms:W3CDTF">2012-04-15T23:03:47Z</dcterms:created>
  <dcterms:modified xsi:type="dcterms:W3CDTF">2015-03-17T14:41:15Z</dcterms:modified>
</cp:coreProperties>
</file>