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7"/>
  </p:notesMasterIdLst>
  <p:handoutMasterIdLst>
    <p:handoutMasterId r:id="rId28"/>
  </p:handoutMasterIdLst>
  <p:sldIdLst>
    <p:sldId id="336" r:id="rId2"/>
    <p:sldId id="595" r:id="rId3"/>
    <p:sldId id="591" r:id="rId4"/>
    <p:sldId id="606" r:id="rId5"/>
    <p:sldId id="621" r:id="rId6"/>
    <p:sldId id="622" r:id="rId7"/>
    <p:sldId id="623" r:id="rId8"/>
    <p:sldId id="624" r:id="rId9"/>
    <p:sldId id="625" r:id="rId10"/>
    <p:sldId id="626" r:id="rId11"/>
    <p:sldId id="627" r:id="rId12"/>
    <p:sldId id="628" r:id="rId13"/>
    <p:sldId id="629" r:id="rId14"/>
    <p:sldId id="630" r:id="rId15"/>
    <p:sldId id="617" r:id="rId16"/>
    <p:sldId id="618" r:id="rId17"/>
    <p:sldId id="605" r:id="rId18"/>
    <p:sldId id="603" r:id="rId19"/>
    <p:sldId id="570" r:id="rId20"/>
    <p:sldId id="596" r:id="rId21"/>
    <p:sldId id="579" r:id="rId22"/>
    <p:sldId id="598" r:id="rId23"/>
    <p:sldId id="600" r:id="rId24"/>
    <p:sldId id="601" r:id="rId25"/>
    <p:sldId id="539" r:id="rId26"/>
  </p:sldIdLst>
  <p:sldSz cx="9144000" cy="6858000" type="screen4x3"/>
  <p:notesSz cx="6670675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C8C082"/>
    <a:srgbClr val="F8F8EC"/>
    <a:srgbClr val="E7FAFD"/>
    <a:srgbClr val="B8DCF2"/>
    <a:srgbClr val="D1E9F7"/>
    <a:srgbClr val="BBDEF3"/>
    <a:srgbClr val="EAF4FA"/>
    <a:srgbClr val="E3F1F9"/>
    <a:srgbClr val="F5F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3824" autoAdjust="0"/>
  </p:normalViewPr>
  <p:slideViewPr>
    <p:cSldViewPr>
      <p:cViewPr>
        <p:scale>
          <a:sx n="70" d="100"/>
          <a:sy n="70" d="100"/>
        </p:scale>
        <p:origin x="-124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C0B740-066E-41B3-9332-C42FAF6F47D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C59703-7F5B-40AD-821E-82B96EC5FE16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Бюджетное планирование </a:t>
          </a:r>
          <a:endParaRPr lang="ru-RU" sz="1200" b="1" dirty="0">
            <a:solidFill>
              <a:schemeClr val="bg1"/>
            </a:solidFill>
          </a:endParaRPr>
        </a:p>
      </dgm:t>
    </dgm:pt>
    <dgm:pt modelId="{9909A4CF-63D0-4BF1-8270-708543470D0E}" type="parTrans" cxnId="{D8EA16D8-5B19-4C21-A1A5-B6C5DA71A7F9}">
      <dgm:prSet/>
      <dgm:spPr/>
      <dgm:t>
        <a:bodyPr/>
        <a:lstStyle/>
        <a:p>
          <a:endParaRPr lang="ru-RU"/>
        </a:p>
      </dgm:t>
    </dgm:pt>
    <dgm:pt modelId="{BC9C5F98-BA29-4FC4-BE6A-11F7C6ACBC41}" type="sibTrans" cxnId="{D8EA16D8-5B19-4C21-A1A5-B6C5DA71A7F9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FC73735D-7DF0-4D19-9784-10977A26A7E7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200" b="1" dirty="0" err="1" smtClean="0">
              <a:solidFill>
                <a:schemeClr val="bg1"/>
              </a:solidFill>
            </a:rPr>
            <a:t>Территориаль-ное</a:t>
          </a:r>
          <a:r>
            <a:rPr lang="ru-RU" sz="1200" b="1" dirty="0" smtClean="0">
              <a:solidFill>
                <a:schemeClr val="bg1"/>
              </a:solidFill>
            </a:rPr>
            <a:t> планирование </a:t>
          </a:r>
          <a:endParaRPr lang="ru-RU" sz="1200" b="1" dirty="0">
            <a:solidFill>
              <a:schemeClr val="bg1"/>
            </a:solidFill>
          </a:endParaRPr>
        </a:p>
      </dgm:t>
    </dgm:pt>
    <dgm:pt modelId="{6D4CD4B6-CD37-4D13-A8C6-6258E87C8D2A}" type="parTrans" cxnId="{8F189727-DE11-4352-86B9-E85FCB684B05}">
      <dgm:prSet/>
      <dgm:spPr/>
      <dgm:t>
        <a:bodyPr/>
        <a:lstStyle/>
        <a:p>
          <a:endParaRPr lang="ru-RU"/>
        </a:p>
      </dgm:t>
    </dgm:pt>
    <dgm:pt modelId="{9176AE31-4096-49EC-815D-09E9ADD22F97}" type="sibTrans" cxnId="{8F189727-DE11-4352-86B9-E85FCB684B05}">
      <dgm:prSet/>
      <dgm:spPr>
        <a:solidFill>
          <a:schemeClr val="accent2"/>
        </a:solidFill>
      </dgm:spPr>
      <dgm:t>
        <a:bodyPr/>
        <a:lstStyle/>
        <a:p>
          <a:endParaRPr lang="ru-RU"/>
        </a:p>
      </dgm:t>
    </dgm:pt>
    <dgm:pt modelId="{70493071-C6B6-4C68-8653-D2DE5CCFDFBC}">
      <dgm:prSet phldrT="[Текст]"/>
      <dgm:spPr>
        <a:solidFill>
          <a:schemeClr val="accent2"/>
        </a:solidFill>
      </dgm:spPr>
      <dgm:t>
        <a:bodyPr/>
        <a:lstStyle/>
        <a:p>
          <a:r>
            <a:rPr lang="ru-RU" b="1" dirty="0" smtClean="0">
              <a:solidFill>
                <a:schemeClr val="bg1"/>
              </a:solidFill>
            </a:rPr>
            <a:t>Планирование развития коммунальной инфраструктуры</a:t>
          </a:r>
          <a:endParaRPr lang="ru-RU" dirty="0">
            <a:solidFill>
              <a:schemeClr val="bg1"/>
            </a:solidFill>
          </a:endParaRPr>
        </a:p>
      </dgm:t>
    </dgm:pt>
    <dgm:pt modelId="{F85CE0D3-58A6-41D0-91F8-29032374035B}" type="parTrans" cxnId="{CC5E8A15-CA96-4CBF-9618-557C193287F1}">
      <dgm:prSet/>
      <dgm:spPr/>
      <dgm:t>
        <a:bodyPr/>
        <a:lstStyle/>
        <a:p>
          <a:endParaRPr lang="ru-RU"/>
        </a:p>
      </dgm:t>
    </dgm:pt>
    <dgm:pt modelId="{D6C7FB0A-B198-4059-B0A9-441023C92817}" type="sibTrans" cxnId="{CC5E8A15-CA96-4CBF-9618-557C193287F1}">
      <dgm:prSet/>
      <dgm:spPr>
        <a:solidFill>
          <a:schemeClr val="accent2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DD3CCB04-38F4-4B37-85B6-36880985833E}">
      <dgm:prSet phldrT="[Текст]" custT="1"/>
      <dgm:spPr>
        <a:solidFill>
          <a:schemeClr val="accent2"/>
        </a:solidFill>
      </dgm:spPr>
      <dgm:t>
        <a:bodyPr/>
        <a:lstStyle/>
        <a:p>
          <a:r>
            <a:rPr lang="ru-RU" sz="1200" b="1" dirty="0" smtClean="0">
              <a:solidFill>
                <a:schemeClr val="bg1"/>
              </a:solidFill>
            </a:rPr>
            <a:t>Социально-экономическое планирование </a:t>
          </a:r>
          <a:endParaRPr lang="ru-RU" sz="1200" b="1" dirty="0">
            <a:solidFill>
              <a:schemeClr val="bg1"/>
            </a:solidFill>
          </a:endParaRPr>
        </a:p>
      </dgm:t>
    </dgm:pt>
    <dgm:pt modelId="{805E2020-ADF3-47EA-8762-FD1E4C2BE5FD}" type="parTrans" cxnId="{DBD42DEE-9C38-42B6-B88C-245DBB2CA96A}">
      <dgm:prSet/>
      <dgm:spPr/>
      <dgm:t>
        <a:bodyPr/>
        <a:lstStyle/>
        <a:p>
          <a:endParaRPr lang="ru-RU"/>
        </a:p>
      </dgm:t>
    </dgm:pt>
    <dgm:pt modelId="{532C4065-4CFF-403F-B244-FE13A7CEE816}" type="sibTrans" cxnId="{DBD42DEE-9C38-42B6-B88C-245DBB2CA96A}">
      <dgm:prSet/>
      <dgm:spPr>
        <a:solidFill>
          <a:schemeClr val="accent2"/>
        </a:solidFill>
        <a:ln>
          <a:solidFill>
            <a:schemeClr val="accent3"/>
          </a:solidFill>
        </a:ln>
      </dgm:spPr>
      <dgm:t>
        <a:bodyPr/>
        <a:lstStyle/>
        <a:p>
          <a:endParaRPr lang="ru-RU"/>
        </a:p>
      </dgm:t>
    </dgm:pt>
    <dgm:pt modelId="{5AF75B4F-05C9-4DC4-94E5-CA9341465DF3}" type="pres">
      <dgm:prSet presAssocID="{96C0B740-066E-41B3-9332-C42FAF6F47D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9AB80D-A6EF-43A4-9EB4-76B508CD21D3}" type="pres">
      <dgm:prSet presAssocID="{6BC59703-7F5B-40AD-821E-82B96EC5FE16}" presName="node" presStyleLbl="node1" presStyleIdx="0" presStyleCnt="4" custScaleX="105684" custScaleY="105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6D7762-7A5D-4DB0-B546-BBEFF8A98070}" type="pres">
      <dgm:prSet presAssocID="{BC9C5F98-BA29-4FC4-BE6A-11F7C6ACBC41}" presName="sibTrans" presStyleLbl="sibTrans2D1" presStyleIdx="0" presStyleCnt="4" custScaleX="186361" custScaleY="76089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15BE1099-1526-4494-8BB3-A2E95368A562}" type="pres">
      <dgm:prSet presAssocID="{BC9C5F98-BA29-4FC4-BE6A-11F7C6ACBC41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943FC5D9-5043-42DC-90B9-933B5F34AC94}" type="pres">
      <dgm:prSet presAssocID="{FC73735D-7DF0-4D19-9784-10977A26A7E7}" presName="node" presStyleLbl="node1" presStyleIdx="1" presStyleCnt="4" custScaleX="111044" custScaleY="108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DD3E1E-4729-4505-915A-8BB0169B02E1}" type="pres">
      <dgm:prSet presAssocID="{9176AE31-4096-49EC-815D-09E9ADD22F97}" presName="sibTrans" presStyleLbl="sibTrans2D1" presStyleIdx="1" presStyleCnt="4" custScaleX="198591" custScaleY="69671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B83FEC59-1B97-467D-9B76-ACF0F93D6E41}" type="pres">
      <dgm:prSet presAssocID="{9176AE31-4096-49EC-815D-09E9ADD22F97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76D0C7A-C1D5-4025-8248-C73C103073C1}" type="pres">
      <dgm:prSet presAssocID="{70493071-C6B6-4C68-8653-D2DE5CCFDFBC}" presName="node" presStyleLbl="node1" presStyleIdx="2" presStyleCnt="4" custScaleX="120279" custScaleY="1154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87CC8-A74C-47DD-A0FF-02FE2EE40CE1}" type="pres">
      <dgm:prSet presAssocID="{D6C7FB0A-B198-4059-B0A9-441023C92817}" presName="sibTrans" presStyleLbl="sibTrans2D1" presStyleIdx="2" presStyleCnt="4" custScaleX="215010" custScaleY="83782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FC20E6F2-FD12-47B0-9E79-74E09776AACA}" type="pres">
      <dgm:prSet presAssocID="{D6C7FB0A-B198-4059-B0A9-441023C92817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8677E80-8E79-4E5C-9D58-32E80DA1AAD8}" type="pres">
      <dgm:prSet presAssocID="{DD3CCB04-38F4-4B37-85B6-36880985833E}" presName="node" presStyleLbl="node1" presStyleIdx="3" presStyleCnt="4" custScaleX="113595" custScaleY="1095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038FBA-7B92-48F4-B391-71B3CAD3DD42}" type="pres">
      <dgm:prSet presAssocID="{532C4065-4CFF-403F-B244-FE13A7CEE816}" presName="sibTrans" presStyleLbl="sibTrans2D1" presStyleIdx="3" presStyleCnt="4" custScaleX="200613" custScaleY="75288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51BE7168-CD9A-4CB7-A41C-F0E7F5400205}" type="pres">
      <dgm:prSet presAssocID="{532C4065-4CFF-403F-B244-FE13A7CEE816}" presName="connectorText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A4046EE7-689A-48E9-8013-C06C3A308942}" type="presOf" srcId="{532C4065-4CFF-403F-B244-FE13A7CEE816}" destId="{78038FBA-7B92-48F4-B391-71B3CAD3DD42}" srcOrd="0" destOrd="0" presId="urn:microsoft.com/office/officeart/2005/8/layout/cycle2"/>
    <dgm:cxn modelId="{5D00C8CF-DB6F-4454-BC64-62E818D87E6B}" type="presOf" srcId="{96C0B740-066E-41B3-9332-C42FAF6F47DE}" destId="{5AF75B4F-05C9-4DC4-94E5-CA9341465DF3}" srcOrd="0" destOrd="0" presId="urn:microsoft.com/office/officeart/2005/8/layout/cycle2"/>
    <dgm:cxn modelId="{74F3018D-6913-4812-B63A-D4E1EF312526}" type="presOf" srcId="{9176AE31-4096-49EC-815D-09E9ADD22F97}" destId="{B83FEC59-1B97-467D-9B76-ACF0F93D6E41}" srcOrd="1" destOrd="0" presId="urn:microsoft.com/office/officeart/2005/8/layout/cycle2"/>
    <dgm:cxn modelId="{43767055-75BA-4370-97F7-3D379F46DD4B}" type="presOf" srcId="{9176AE31-4096-49EC-815D-09E9ADD22F97}" destId="{1DDD3E1E-4729-4505-915A-8BB0169B02E1}" srcOrd="0" destOrd="0" presId="urn:microsoft.com/office/officeart/2005/8/layout/cycle2"/>
    <dgm:cxn modelId="{71A69D5E-032B-4CD5-969C-25E28F5BEF64}" type="presOf" srcId="{D6C7FB0A-B198-4059-B0A9-441023C92817}" destId="{FC20E6F2-FD12-47B0-9E79-74E09776AACA}" srcOrd="1" destOrd="0" presId="urn:microsoft.com/office/officeart/2005/8/layout/cycle2"/>
    <dgm:cxn modelId="{BA0D52ED-43C7-4224-843B-FEEFF264A477}" type="presOf" srcId="{6BC59703-7F5B-40AD-821E-82B96EC5FE16}" destId="{4C9AB80D-A6EF-43A4-9EB4-76B508CD21D3}" srcOrd="0" destOrd="0" presId="urn:microsoft.com/office/officeart/2005/8/layout/cycle2"/>
    <dgm:cxn modelId="{69D33CD8-5517-4143-B5FF-E580233FA862}" type="presOf" srcId="{BC9C5F98-BA29-4FC4-BE6A-11F7C6ACBC41}" destId="{166D7762-7A5D-4DB0-B546-BBEFF8A98070}" srcOrd="0" destOrd="0" presId="urn:microsoft.com/office/officeart/2005/8/layout/cycle2"/>
    <dgm:cxn modelId="{DBD42DEE-9C38-42B6-B88C-245DBB2CA96A}" srcId="{96C0B740-066E-41B3-9332-C42FAF6F47DE}" destId="{DD3CCB04-38F4-4B37-85B6-36880985833E}" srcOrd="3" destOrd="0" parTransId="{805E2020-ADF3-47EA-8762-FD1E4C2BE5FD}" sibTransId="{532C4065-4CFF-403F-B244-FE13A7CEE816}"/>
    <dgm:cxn modelId="{8F189727-DE11-4352-86B9-E85FCB684B05}" srcId="{96C0B740-066E-41B3-9332-C42FAF6F47DE}" destId="{FC73735D-7DF0-4D19-9784-10977A26A7E7}" srcOrd="1" destOrd="0" parTransId="{6D4CD4B6-CD37-4D13-A8C6-6258E87C8D2A}" sibTransId="{9176AE31-4096-49EC-815D-09E9ADD22F97}"/>
    <dgm:cxn modelId="{D8EA16D8-5B19-4C21-A1A5-B6C5DA71A7F9}" srcId="{96C0B740-066E-41B3-9332-C42FAF6F47DE}" destId="{6BC59703-7F5B-40AD-821E-82B96EC5FE16}" srcOrd="0" destOrd="0" parTransId="{9909A4CF-63D0-4BF1-8270-708543470D0E}" sibTransId="{BC9C5F98-BA29-4FC4-BE6A-11F7C6ACBC41}"/>
    <dgm:cxn modelId="{E43B4726-FFDC-4ECC-8C1A-0A3C34CD2E7D}" type="presOf" srcId="{70493071-C6B6-4C68-8653-D2DE5CCFDFBC}" destId="{D76D0C7A-C1D5-4025-8248-C73C103073C1}" srcOrd="0" destOrd="0" presId="urn:microsoft.com/office/officeart/2005/8/layout/cycle2"/>
    <dgm:cxn modelId="{C3207A72-AD91-4AF5-B37A-8286D7B3A8C1}" type="presOf" srcId="{FC73735D-7DF0-4D19-9784-10977A26A7E7}" destId="{943FC5D9-5043-42DC-90B9-933B5F34AC94}" srcOrd="0" destOrd="0" presId="urn:microsoft.com/office/officeart/2005/8/layout/cycle2"/>
    <dgm:cxn modelId="{13F5ED96-E9F0-4D06-9C5C-AC485286A8F9}" type="presOf" srcId="{BC9C5F98-BA29-4FC4-BE6A-11F7C6ACBC41}" destId="{15BE1099-1526-4494-8BB3-A2E95368A562}" srcOrd="1" destOrd="0" presId="urn:microsoft.com/office/officeart/2005/8/layout/cycle2"/>
    <dgm:cxn modelId="{41F26051-59E5-418B-AEA2-07DD7287AFF9}" type="presOf" srcId="{DD3CCB04-38F4-4B37-85B6-36880985833E}" destId="{58677E80-8E79-4E5C-9D58-32E80DA1AAD8}" srcOrd="0" destOrd="0" presId="urn:microsoft.com/office/officeart/2005/8/layout/cycle2"/>
    <dgm:cxn modelId="{8ED67018-9FCB-4D85-82D9-6A0CAC7A4E93}" type="presOf" srcId="{532C4065-4CFF-403F-B244-FE13A7CEE816}" destId="{51BE7168-CD9A-4CB7-A41C-F0E7F5400205}" srcOrd="1" destOrd="0" presId="urn:microsoft.com/office/officeart/2005/8/layout/cycle2"/>
    <dgm:cxn modelId="{CC5E8A15-CA96-4CBF-9618-557C193287F1}" srcId="{96C0B740-066E-41B3-9332-C42FAF6F47DE}" destId="{70493071-C6B6-4C68-8653-D2DE5CCFDFBC}" srcOrd="2" destOrd="0" parTransId="{F85CE0D3-58A6-41D0-91F8-29032374035B}" sibTransId="{D6C7FB0A-B198-4059-B0A9-441023C92817}"/>
    <dgm:cxn modelId="{20F8C14C-CFE1-4395-8D3C-6966625DBBE5}" type="presOf" srcId="{D6C7FB0A-B198-4059-B0A9-441023C92817}" destId="{F5387CC8-A74C-47DD-A0FF-02FE2EE40CE1}" srcOrd="0" destOrd="0" presId="urn:microsoft.com/office/officeart/2005/8/layout/cycle2"/>
    <dgm:cxn modelId="{4D6594D2-1634-42F7-B310-CF0876BDE2F1}" type="presParOf" srcId="{5AF75B4F-05C9-4DC4-94E5-CA9341465DF3}" destId="{4C9AB80D-A6EF-43A4-9EB4-76B508CD21D3}" srcOrd="0" destOrd="0" presId="urn:microsoft.com/office/officeart/2005/8/layout/cycle2"/>
    <dgm:cxn modelId="{6C5A16FF-C085-4704-BA27-A27ABCDECAAB}" type="presParOf" srcId="{5AF75B4F-05C9-4DC4-94E5-CA9341465DF3}" destId="{166D7762-7A5D-4DB0-B546-BBEFF8A98070}" srcOrd="1" destOrd="0" presId="urn:microsoft.com/office/officeart/2005/8/layout/cycle2"/>
    <dgm:cxn modelId="{3CA253A1-6547-48A4-B261-D52C54CF5382}" type="presParOf" srcId="{166D7762-7A5D-4DB0-B546-BBEFF8A98070}" destId="{15BE1099-1526-4494-8BB3-A2E95368A562}" srcOrd="0" destOrd="0" presId="urn:microsoft.com/office/officeart/2005/8/layout/cycle2"/>
    <dgm:cxn modelId="{53EFE2D5-3085-4794-8EF1-0079EF656729}" type="presParOf" srcId="{5AF75B4F-05C9-4DC4-94E5-CA9341465DF3}" destId="{943FC5D9-5043-42DC-90B9-933B5F34AC94}" srcOrd="2" destOrd="0" presId="urn:microsoft.com/office/officeart/2005/8/layout/cycle2"/>
    <dgm:cxn modelId="{A75D8AC5-FC2A-4AF4-A64F-FA88897C639D}" type="presParOf" srcId="{5AF75B4F-05C9-4DC4-94E5-CA9341465DF3}" destId="{1DDD3E1E-4729-4505-915A-8BB0169B02E1}" srcOrd="3" destOrd="0" presId="urn:microsoft.com/office/officeart/2005/8/layout/cycle2"/>
    <dgm:cxn modelId="{EE7A896C-20E6-4445-BF40-1DEA146B89D2}" type="presParOf" srcId="{1DDD3E1E-4729-4505-915A-8BB0169B02E1}" destId="{B83FEC59-1B97-467D-9B76-ACF0F93D6E41}" srcOrd="0" destOrd="0" presId="urn:microsoft.com/office/officeart/2005/8/layout/cycle2"/>
    <dgm:cxn modelId="{74D483CC-6531-411A-BA1B-97BEDCB642A1}" type="presParOf" srcId="{5AF75B4F-05C9-4DC4-94E5-CA9341465DF3}" destId="{D76D0C7A-C1D5-4025-8248-C73C103073C1}" srcOrd="4" destOrd="0" presId="urn:microsoft.com/office/officeart/2005/8/layout/cycle2"/>
    <dgm:cxn modelId="{DC1088FB-31A8-44EC-930E-F91F0553404C}" type="presParOf" srcId="{5AF75B4F-05C9-4DC4-94E5-CA9341465DF3}" destId="{F5387CC8-A74C-47DD-A0FF-02FE2EE40CE1}" srcOrd="5" destOrd="0" presId="urn:microsoft.com/office/officeart/2005/8/layout/cycle2"/>
    <dgm:cxn modelId="{41B5387D-4C38-40C9-A898-196C3D3F040C}" type="presParOf" srcId="{F5387CC8-A74C-47DD-A0FF-02FE2EE40CE1}" destId="{FC20E6F2-FD12-47B0-9E79-74E09776AACA}" srcOrd="0" destOrd="0" presId="urn:microsoft.com/office/officeart/2005/8/layout/cycle2"/>
    <dgm:cxn modelId="{889DFD33-9B03-4656-ACB0-1121B3022797}" type="presParOf" srcId="{5AF75B4F-05C9-4DC4-94E5-CA9341465DF3}" destId="{58677E80-8E79-4E5C-9D58-32E80DA1AAD8}" srcOrd="6" destOrd="0" presId="urn:microsoft.com/office/officeart/2005/8/layout/cycle2"/>
    <dgm:cxn modelId="{4845FBC6-7B01-4B16-8F06-3F7FB26FD51C}" type="presParOf" srcId="{5AF75B4F-05C9-4DC4-94E5-CA9341465DF3}" destId="{78038FBA-7B92-48F4-B391-71B3CAD3DD42}" srcOrd="7" destOrd="0" presId="urn:microsoft.com/office/officeart/2005/8/layout/cycle2"/>
    <dgm:cxn modelId="{763BE073-4D69-4F74-AFA6-EDF34C8212F2}" type="presParOf" srcId="{78038FBA-7B92-48F4-B391-71B3CAD3DD42}" destId="{51BE7168-CD9A-4CB7-A41C-F0E7F5400205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AB80D-A6EF-43A4-9EB4-76B508CD21D3}">
      <dsp:nvSpPr>
        <dsp:cNvPr id="0" name=""/>
        <dsp:cNvSpPr/>
      </dsp:nvSpPr>
      <dsp:spPr>
        <a:xfrm>
          <a:off x="2724328" y="-79634"/>
          <a:ext cx="1627772" cy="1622227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Бюджетное планирование 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2962710" y="157936"/>
        <a:ext cx="1151008" cy="1147087"/>
      </dsp:txXfrm>
    </dsp:sp>
    <dsp:sp modelId="{166D7762-7A5D-4DB0-B546-BBEFF8A98070}">
      <dsp:nvSpPr>
        <dsp:cNvPr id="0" name=""/>
        <dsp:cNvSpPr/>
      </dsp:nvSpPr>
      <dsp:spPr>
        <a:xfrm rot="2700000">
          <a:off x="4013830" y="1333003"/>
          <a:ext cx="647347" cy="395530"/>
        </a:xfrm>
        <a:prstGeom prst="left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4031207" y="1370157"/>
        <a:ext cx="528688" cy="237318"/>
      </dsp:txXfrm>
    </dsp:sp>
    <dsp:sp modelId="{943FC5D9-5043-42DC-90B9-933B5F34AC94}">
      <dsp:nvSpPr>
        <dsp:cNvPr id="0" name=""/>
        <dsp:cNvSpPr/>
      </dsp:nvSpPr>
      <dsp:spPr>
        <a:xfrm>
          <a:off x="4317616" y="1533306"/>
          <a:ext cx="1710328" cy="1665476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err="1" smtClean="0">
              <a:solidFill>
                <a:schemeClr val="bg1"/>
              </a:solidFill>
            </a:rPr>
            <a:t>Территориаль-ное</a:t>
          </a:r>
          <a:r>
            <a:rPr lang="ru-RU" sz="1200" b="1" kern="1200" dirty="0" smtClean="0">
              <a:solidFill>
                <a:schemeClr val="bg1"/>
              </a:solidFill>
            </a:rPr>
            <a:t> планирование 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4568088" y="1777209"/>
        <a:ext cx="1209384" cy="1177670"/>
      </dsp:txXfrm>
    </dsp:sp>
    <dsp:sp modelId="{1DDD3E1E-4729-4505-915A-8BB0169B02E1}">
      <dsp:nvSpPr>
        <dsp:cNvPr id="0" name=""/>
        <dsp:cNvSpPr/>
      </dsp:nvSpPr>
      <dsp:spPr>
        <a:xfrm rot="8100000">
          <a:off x="4088653" y="2973917"/>
          <a:ext cx="590340" cy="362168"/>
        </a:xfrm>
        <a:prstGeom prst="leftRightArrow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4181392" y="3007937"/>
        <a:ext cx="481690" cy="217300"/>
      </dsp:txXfrm>
    </dsp:sp>
    <dsp:sp modelId="{D76D0C7A-C1D5-4025-8248-C73C103073C1}">
      <dsp:nvSpPr>
        <dsp:cNvPr id="0" name=""/>
        <dsp:cNvSpPr/>
      </dsp:nvSpPr>
      <dsp:spPr>
        <a:xfrm>
          <a:off x="2611930" y="3111700"/>
          <a:ext cx="1852568" cy="1777821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chemeClr val="bg1"/>
              </a:solidFill>
            </a:rPr>
            <a:t>Планирование развития коммунальной инфраструктуры</a:t>
          </a:r>
          <a:endParaRPr lang="ru-RU" sz="1100" kern="1200" dirty="0">
            <a:solidFill>
              <a:schemeClr val="bg1"/>
            </a:solidFill>
          </a:endParaRPr>
        </a:p>
      </dsp:txBody>
      <dsp:txXfrm>
        <a:off x="2883232" y="3372056"/>
        <a:ext cx="1309964" cy="1257109"/>
      </dsp:txXfrm>
    </dsp:sp>
    <dsp:sp modelId="{F5387CC8-A74C-47DD-A0FF-02FE2EE40CE1}">
      <dsp:nvSpPr>
        <dsp:cNvPr id="0" name=""/>
        <dsp:cNvSpPr/>
      </dsp:nvSpPr>
      <dsp:spPr>
        <a:xfrm rot="13500000">
          <a:off x="2398836" y="2954364"/>
          <a:ext cx="621784" cy="435520"/>
        </a:xfrm>
        <a:prstGeom prst="leftRightArrow">
          <a:avLst/>
        </a:prstGeom>
        <a:solidFill>
          <a:schemeClr val="accent2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0800000">
        <a:off x="2510358" y="3087662"/>
        <a:ext cx="491128" cy="261312"/>
      </dsp:txXfrm>
    </dsp:sp>
    <dsp:sp modelId="{58677E80-8E79-4E5C-9D58-32E80DA1AAD8}">
      <dsp:nvSpPr>
        <dsp:cNvPr id="0" name=""/>
        <dsp:cNvSpPr/>
      </dsp:nvSpPr>
      <dsp:spPr>
        <a:xfrm>
          <a:off x="1028839" y="1522093"/>
          <a:ext cx="1749619" cy="1687902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bg1"/>
              </a:solidFill>
            </a:rPr>
            <a:t>Социально-экономическое планирование </a:t>
          </a:r>
          <a:endParaRPr lang="ru-RU" sz="1200" b="1" kern="1200" dirty="0">
            <a:solidFill>
              <a:schemeClr val="bg1"/>
            </a:solidFill>
          </a:endParaRPr>
        </a:p>
      </dsp:txBody>
      <dsp:txXfrm>
        <a:off x="1285065" y="1769281"/>
        <a:ext cx="1237167" cy="1193526"/>
      </dsp:txXfrm>
    </dsp:sp>
    <dsp:sp modelId="{78038FBA-7B92-48F4-B391-71B3CAD3DD42}">
      <dsp:nvSpPr>
        <dsp:cNvPr id="0" name=""/>
        <dsp:cNvSpPr/>
      </dsp:nvSpPr>
      <dsp:spPr>
        <a:xfrm rot="18900000">
          <a:off x="2390244" y="1343439"/>
          <a:ext cx="680652" cy="391366"/>
        </a:xfrm>
        <a:prstGeom prst="leftRightArrow">
          <a:avLst/>
        </a:prstGeom>
        <a:solidFill>
          <a:schemeClr val="accent2"/>
        </a:solidFill>
        <a:ln>
          <a:solidFill>
            <a:schemeClr val="accent3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2407438" y="1463223"/>
        <a:ext cx="563242" cy="234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8505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B85BA-CF65-4789-9A52-69EA8EB43F38}" type="datetimeFigureOut">
              <a:rPr lang="ru-RU" smtClean="0"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8505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C7BA4-4684-4B6E-9620-F1B3F85BA9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311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505" y="0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A73EF2-2CFB-4643-8AB2-942C2D89F0EB}" type="datetimeFigureOut">
              <a:rPr lang="ru-RU" smtClean="0"/>
              <a:pPr/>
              <a:t>17.03.2015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7068" y="4716661"/>
            <a:ext cx="533654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505" y="9431599"/>
            <a:ext cx="2890626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406603-ADA0-413B-A00E-C61D255E29DA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8328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5242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74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0269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344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96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92722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5667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3381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7723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34C5E-CA56-4F5E-8943-B5BB1601133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5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437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925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439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461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535821-CD26-497C-86F4-98AD4B98F4A4}" type="slidenum">
              <a:rPr lang="ru-RU" altLang="ru-RU">
                <a:solidFill>
                  <a:prstClr val="black"/>
                </a:solidFill>
              </a:rPr>
              <a:pPr eaLnBrk="1" hangingPunct="1"/>
              <a:t>7</a:t>
            </a:fld>
            <a:endParaRPr lang="ru-RU" altLang="ru-RU" dirty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684" y="4717183"/>
            <a:ext cx="4893312" cy="4468657"/>
          </a:xfrm>
          <a:noFill/>
        </p:spPr>
        <p:txBody>
          <a:bodyPr/>
          <a:lstStyle/>
          <a:p>
            <a:pPr eaLnBrk="1" hangingPunct="1"/>
            <a:endParaRPr lang="en-GB" altLang="ru-RU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3476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406603-ADA0-413B-A00E-C61D255E29DA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5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7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7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 sz="2400" dirty="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18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8D545E-BA37-4B89-AE3F-D8848E8B09C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7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36719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A76F64-7332-4348-89CE-295FF7A76B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35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E56A759-530C-4108-8FAA-5BB0540CD1A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33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1FDB3D-8EF9-4F29-9813-131022715C8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417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371F1C9-291F-41A4-AE91-4B9A378C0A2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8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52C35B-00F0-492C-AAEC-A9451E72F60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67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FE61FA0-473B-47E8-8D4A-3714EB3AE78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93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EC65F4-07D1-4C58-A43D-E935B98D53DC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719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D1C127-34F7-4017-BE41-7371B9E6668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64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ADD76E-B36C-4164-9284-D72B70E4351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02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FED31C-3231-42E5-91A8-A39293C000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1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7EC0D2D-A624-4117-A192-1E111B2790D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8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CA5E3A-A547-42A4-B4DE-C908BC2F009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78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7487C8-97C8-4252-B056-35276646ECC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dirty="0" smtClean="0">
              <a:solidFill>
                <a:srgbClr val="000000"/>
              </a:solidFill>
            </a:endParaRP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 smtClean="0">
                <a:solidFill>
                  <a:srgbClr val="666699"/>
                </a:solidFill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 smtClean="0">
                <a:solidFill>
                  <a:srgbClr val="666699"/>
                </a:solidFill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 smtClean="0">
                <a:solidFill>
                  <a:srgbClr val="9999CC"/>
                </a:solidFill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 smtClean="0">
                <a:solidFill>
                  <a:srgbClr val="666699"/>
                </a:solidFill>
              </a:endParaRP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2400" dirty="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 smtClean="0">
                <a:solidFill>
                  <a:srgbClr val="9999CC"/>
                </a:solidFill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dirty="0" smtClean="0">
                <a:solidFill>
                  <a:srgbClr val="9999CC"/>
                </a:solidFill>
              </a:endParaRPr>
            </a:p>
          </p:txBody>
        </p:sp>
      </p:grp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38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Рекомендации по согласованию механизмов разработки и реализации документов стратегического планирования с механизмами разработки и реализации документов территориального, бюджетного и инфраструктурного планирования</a:t>
            </a:r>
            <a:endParaRPr lang="ru-RU" sz="2400" b="1" dirty="0"/>
          </a:p>
        </p:txBody>
      </p:sp>
      <p:sp>
        <p:nvSpPr>
          <p:cNvPr id="3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/>
          <a:p>
            <a:r>
              <a:rPr lang="ru-RU" dirty="0" smtClean="0"/>
              <a:t>Тема 3</a:t>
            </a:r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841556"/>
              </p:ext>
            </p:extLst>
          </p:nvPr>
        </p:nvGraphicFramePr>
        <p:xfrm>
          <a:off x="323528" y="2132856"/>
          <a:ext cx="8568952" cy="4321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612"/>
                <a:gridCol w="1685695"/>
                <a:gridCol w="1966645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ЦФО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Тверская обл.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35,1</a:t>
                      </a:r>
                    </a:p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38,3</a:t>
                      </a:r>
                    </a:p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том числе: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6700" indent="0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непосредственно зависящие от показателей социально-экономического развития</a:t>
                      </a:r>
                    </a:p>
                    <a:p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27,8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32,6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pPr marL="266700" indent="0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слабо зависящие от показателей социально-экономического развития</a:t>
                      </a:r>
                    </a:p>
                    <a:p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7,3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5,7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Безвозмездные поступления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64,9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61,7</a:t>
                      </a:r>
                    </a:p>
                    <a:p>
                      <a:pPr marL="0" algn="ctr" defTabSz="914400" rtl="0" eaLnBrk="1" fontAlgn="t" latinLnBrk="0" hangingPunct="1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435280" cy="1243608"/>
          </a:xfrm>
        </p:spPr>
        <p:txBody>
          <a:bodyPr/>
          <a:lstStyle/>
          <a:p>
            <a:r>
              <a:rPr lang="ru-RU" sz="2800" b="1" dirty="0">
                <a:solidFill>
                  <a:srgbClr val="00007D"/>
                </a:solidFill>
              </a:rPr>
              <a:t>Структура доходов </a:t>
            </a:r>
            <a:r>
              <a:rPr lang="ru-RU" sz="2800" b="1" dirty="0" smtClean="0">
                <a:solidFill>
                  <a:srgbClr val="00007D"/>
                </a:solidFill>
              </a:rPr>
              <a:t>муниципальных районов ЦФО </a:t>
            </a:r>
            <a:r>
              <a:rPr lang="ru-RU" sz="2800" b="1" dirty="0">
                <a:solidFill>
                  <a:srgbClr val="00007D"/>
                </a:solidFill>
              </a:rPr>
              <a:t>и Тверской области в 2013 году, %  </a:t>
            </a:r>
          </a:p>
        </p:txBody>
      </p:sp>
    </p:spTree>
    <p:extLst>
      <p:ext uri="{BB962C8B-B14F-4D97-AF65-F5344CB8AC3E}">
        <p14:creationId xmlns:p14="http://schemas.microsoft.com/office/powerpoint/2010/main" val="234192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r>
              <a:rPr lang="ru-RU" sz="2800" b="1" dirty="0">
                <a:solidFill>
                  <a:srgbClr val="00007D"/>
                </a:solidFill>
              </a:rPr>
              <a:t>Уровни </a:t>
            </a:r>
            <a:r>
              <a:rPr lang="ru-RU" sz="2800" b="1" dirty="0" smtClean="0">
                <a:solidFill>
                  <a:srgbClr val="00007D"/>
                </a:solidFill>
              </a:rPr>
              <a:t>согласования муниципальных и региональных документов планирования </a:t>
            </a:r>
            <a:endParaRPr lang="ru-RU" sz="2800" b="1" dirty="0">
              <a:solidFill>
                <a:srgbClr val="00007D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331640" y="1950791"/>
            <a:ext cx="59766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Стратегический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14741" y="3588916"/>
            <a:ext cx="59766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Программный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4741" y="5238846"/>
            <a:ext cx="597666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</a:rPr>
              <a:t>Бюджетный 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3946786" y="2961458"/>
            <a:ext cx="746372" cy="4479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929887" y="4581128"/>
            <a:ext cx="746372" cy="447948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38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007D"/>
                </a:solidFill>
              </a:rPr>
              <a:t>Прогноз социально-экономического развития на </a:t>
            </a:r>
            <a:r>
              <a:rPr lang="ru-RU" sz="3200" b="1" dirty="0" smtClean="0">
                <a:solidFill>
                  <a:srgbClr val="00007D"/>
                </a:solidFill>
              </a:rPr>
              <a:t>долгосрочный  </a:t>
            </a:r>
            <a:r>
              <a:rPr lang="ru-RU" sz="3200" b="1" dirty="0">
                <a:solidFill>
                  <a:srgbClr val="00007D"/>
                </a:solidFill>
              </a:rPr>
              <a:t>и </a:t>
            </a:r>
            <a:r>
              <a:rPr lang="ru-RU" sz="3200" b="1" dirty="0" smtClean="0">
                <a:solidFill>
                  <a:srgbClr val="00007D"/>
                </a:solidFill>
              </a:rPr>
              <a:t>среднесрочный период</a:t>
            </a:r>
            <a:endParaRPr lang="ru-RU" sz="3200" b="1" dirty="0">
              <a:solidFill>
                <a:srgbClr val="00007D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642688"/>
              </p:ext>
            </p:extLst>
          </p:nvPr>
        </p:nvGraphicFramePr>
        <p:xfrm>
          <a:off x="251520" y="2132856"/>
          <a:ext cx="8640960" cy="4598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3672408"/>
                <a:gridCol w="3096344"/>
              </a:tblGrid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 среднесрочный  период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 долгосрочный период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ОСНОВАНИЕ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Прогноз СЭР субъекта РФ на среднесрочный период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Стратегия СЭР МО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Прогноз СЭР субъекта РФ на долгосрочный период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489560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СРОКИ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3-6 лет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Более 6 лет</a:t>
                      </a:r>
                      <a:endParaRPr lang="ru-RU" sz="2000" dirty="0"/>
                    </a:p>
                  </a:txBody>
                  <a:tcPr/>
                </a:tc>
              </a:tr>
              <a:tr h="957416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ЦЕЛИ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Бюджет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Стратегия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2000" dirty="0" smtClean="0"/>
                        <a:t>Бюджетный прогноз </a:t>
                      </a:r>
                      <a:endParaRPr lang="ru-RU" sz="2000" dirty="0"/>
                    </a:p>
                  </a:txBody>
                  <a:tcPr/>
                </a:tc>
              </a:tr>
              <a:tr h="1120472"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ПОКАЗАТЕЛИ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 smtClean="0"/>
                    </a:p>
                    <a:p>
                      <a:r>
                        <a:rPr lang="ru-RU" sz="2000" dirty="0" smtClean="0"/>
                        <a:t>Ориентация на доходы бюджета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b="0" dirty="0" smtClean="0"/>
                    </a:p>
                    <a:p>
                      <a:r>
                        <a:rPr lang="ru-RU" sz="2000" b="0" dirty="0" smtClean="0"/>
                        <a:t>Комплексная оценка перспектив развития </a:t>
                      </a:r>
                      <a:endParaRPr lang="ru-RU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8438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384672" y="1628800"/>
            <a:ext cx="8568952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>
              <a:lnSpc>
                <a:spcPct val="90000"/>
              </a:lnSpc>
              <a:buClr>
                <a:srgbClr val="00007D"/>
              </a:buClr>
            </a:pPr>
            <a:r>
              <a:rPr lang="ru-RU" altLang="ru-RU" sz="2000" kern="0" dirty="0" smtClean="0">
                <a:solidFill>
                  <a:srgbClr val="000000"/>
                </a:solidFill>
              </a:rPr>
              <a:t>Бюджетный прогноз </a:t>
            </a:r>
            <a:r>
              <a:rPr lang="ru-RU" altLang="ru-RU" sz="2000" kern="0" dirty="0">
                <a:solidFill>
                  <a:srgbClr val="000000"/>
                </a:solidFill>
              </a:rPr>
              <a:t>на долгосрочный </a:t>
            </a:r>
            <a:r>
              <a:rPr lang="ru-RU" altLang="ru-RU" sz="2000" kern="0" dirty="0" smtClean="0">
                <a:solidFill>
                  <a:srgbClr val="000000"/>
                </a:solidFill>
              </a:rPr>
              <a:t>период содержит: </a:t>
            </a:r>
          </a:p>
          <a:p>
            <a:pPr marL="1009650" lvl="1">
              <a:lnSpc>
                <a:spcPct val="90000"/>
              </a:lnSpc>
              <a:buClr>
                <a:srgbClr val="9999CC"/>
              </a:buClr>
            </a:pPr>
            <a:r>
              <a:rPr lang="ru-RU" altLang="ru-RU" sz="1800" kern="0" dirty="0" smtClean="0">
                <a:solidFill>
                  <a:srgbClr val="000000"/>
                </a:solidFill>
              </a:rPr>
              <a:t>основные </a:t>
            </a:r>
            <a:r>
              <a:rPr lang="ru-RU" altLang="ru-RU" sz="1800" kern="0" dirty="0">
                <a:solidFill>
                  <a:srgbClr val="000000"/>
                </a:solidFill>
              </a:rPr>
              <a:t>характеристики </a:t>
            </a:r>
            <a:r>
              <a:rPr lang="ru-RU" altLang="ru-RU" sz="1800" kern="0" dirty="0" smtClean="0">
                <a:solidFill>
                  <a:srgbClr val="000000"/>
                </a:solidFill>
              </a:rPr>
              <a:t>бюджета</a:t>
            </a:r>
          </a:p>
          <a:p>
            <a:pPr marL="1009650" lvl="1">
              <a:lnSpc>
                <a:spcPct val="90000"/>
              </a:lnSpc>
              <a:buClr>
                <a:srgbClr val="9999CC"/>
              </a:buClr>
            </a:pPr>
            <a:r>
              <a:rPr lang="ru-RU" altLang="ru-RU" sz="1800" kern="0" dirty="0">
                <a:solidFill>
                  <a:srgbClr val="000000"/>
                </a:solidFill>
              </a:rPr>
              <a:t>показатели финансового обеспечения </a:t>
            </a:r>
            <a:r>
              <a:rPr lang="ru-RU" altLang="ru-RU" sz="1800" kern="0" dirty="0" smtClean="0">
                <a:solidFill>
                  <a:srgbClr val="000000"/>
                </a:solidFill>
              </a:rPr>
              <a:t>муниципальных </a:t>
            </a:r>
            <a:r>
              <a:rPr lang="ru-RU" altLang="ru-RU" sz="1800" kern="0" dirty="0">
                <a:solidFill>
                  <a:srgbClr val="000000"/>
                </a:solidFill>
              </a:rPr>
              <a:t>программ </a:t>
            </a:r>
            <a:endParaRPr lang="ru-RU" altLang="ru-RU" sz="1800" kern="0" dirty="0" smtClean="0">
              <a:solidFill>
                <a:srgbClr val="000000"/>
              </a:solidFill>
            </a:endParaRPr>
          </a:p>
          <a:p>
            <a:pPr marL="1009650" lvl="1">
              <a:lnSpc>
                <a:spcPct val="90000"/>
              </a:lnSpc>
              <a:buClr>
                <a:srgbClr val="9999CC"/>
              </a:buClr>
            </a:pPr>
            <a:r>
              <a:rPr lang="ru-RU" altLang="ru-RU" sz="1800" kern="0" dirty="0">
                <a:solidFill>
                  <a:srgbClr val="000000"/>
                </a:solidFill>
              </a:rPr>
              <a:t>основные подходы к формированию бюджетной политики на долгосрочный </a:t>
            </a:r>
            <a:r>
              <a:rPr lang="ru-RU" altLang="ru-RU" sz="1800" kern="0" dirty="0" smtClean="0">
                <a:solidFill>
                  <a:srgbClr val="000000"/>
                </a:solidFill>
              </a:rPr>
              <a:t>период</a:t>
            </a:r>
          </a:p>
          <a:p>
            <a:pPr marL="609600" lvl="1" indent="-342900">
              <a:lnSpc>
                <a:spcPct val="90000"/>
              </a:lnSpc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ru-RU" altLang="ru-RU" sz="2000" kern="0" dirty="0">
                <a:solidFill>
                  <a:srgbClr val="000000"/>
                </a:solidFill>
              </a:rPr>
              <a:t>Бюджетный прогноз </a:t>
            </a:r>
            <a:r>
              <a:rPr lang="ru-RU" altLang="ru-RU" sz="2000" kern="0" dirty="0" smtClean="0">
                <a:solidFill>
                  <a:srgbClr val="000000"/>
                </a:solidFill>
              </a:rPr>
              <a:t>разрабатывается </a:t>
            </a:r>
            <a:r>
              <a:rPr lang="ru-RU" altLang="ru-RU" sz="2000" kern="0" dirty="0">
                <a:solidFill>
                  <a:srgbClr val="000000"/>
                </a:solidFill>
              </a:rPr>
              <a:t>каждые </a:t>
            </a:r>
            <a:r>
              <a:rPr lang="ru-RU" altLang="ru-RU" sz="2000" kern="0" dirty="0" smtClean="0">
                <a:solidFill>
                  <a:srgbClr val="000000"/>
                </a:solidFill>
              </a:rPr>
              <a:t>3 года </a:t>
            </a:r>
            <a:r>
              <a:rPr lang="ru-RU" altLang="ru-RU" sz="2000" kern="0" dirty="0">
                <a:solidFill>
                  <a:srgbClr val="000000"/>
                </a:solidFill>
              </a:rPr>
              <a:t>на </a:t>
            </a:r>
            <a:r>
              <a:rPr lang="ru-RU" altLang="ru-RU" sz="2000" kern="0" dirty="0" smtClean="0">
                <a:solidFill>
                  <a:srgbClr val="000000"/>
                </a:solidFill>
              </a:rPr>
              <a:t>6 и </a:t>
            </a:r>
            <a:r>
              <a:rPr lang="ru-RU" altLang="ru-RU" sz="2000" kern="0" dirty="0">
                <a:solidFill>
                  <a:srgbClr val="000000"/>
                </a:solidFill>
              </a:rPr>
              <a:t>более лет на основе прогноза социально-экономического развития муниципального образования на соответствующий период</a:t>
            </a:r>
          </a:p>
          <a:p>
            <a:pPr marL="609600">
              <a:lnSpc>
                <a:spcPct val="90000"/>
              </a:lnSpc>
              <a:buClr>
                <a:srgbClr val="00007D"/>
              </a:buClr>
            </a:pPr>
            <a:r>
              <a:rPr lang="ru-RU" altLang="ru-RU" sz="2000" kern="0" dirty="0" smtClean="0">
                <a:solidFill>
                  <a:srgbClr val="000000"/>
                </a:solidFill>
              </a:rPr>
              <a:t>Проект </a:t>
            </a:r>
            <a:r>
              <a:rPr lang="ru-RU" altLang="ru-RU" sz="2000" kern="0" dirty="0">
                <a:solidFill>
                  <a:srgbClr val="000000"/>
                </a:solidFill>
              </a:rPr>
              <a:t>бюджетного прогноза представляется в представительный орган одновременно с проектом решения о соответствующем бюджете</a:t>
            </a:r>
          </a:p>
          <a:p>
            <a:pPr marL="609600">
              <a:lnSpc>
                <a:spcPct val="90000"/>
              </a:lnSpc>
              <a:buClr>
                <a:srgbClr val="00007D"/>
              </a:buClr>
            </a:pPr>
            <a:r>
              <a:rPr lang="ru-RU" altLang="ru-RU" sz="2000" kern="0" dirty="0" smtClean="0">
                <a:solidFill>
                  <a:srgbClr val="000000"/>
                </a:solidFill>
              </a:rPr>
              <a:t>Бюджетный </a:t>
            </a:r>
            <a:r>
              <a:rPr lang="ru-RU" altLang="ru-RU" sz="2000" kern="0" dirty="0">
                <a:solidFill>
                  <a:srgbClr val="000000"/>
                </a:solidFill>
              </a:rPr>
              <a:t>прогноз утверждается местной администрацией в срок, не превышающий </a:t>
            </a:r>
            <a:r>
              <a:rPr lang="ru-RU" altLang="ru-RU" sz="2000" kern="0" dirty="0" smtClean="0">
                <a:solidFill>
                  <a:srgbClr val="000000"/>
                </a:solidFill>
              </a:rPr>
              <a:t>2 месяцев </a:t>
            </a:r>
            <a:r>
              <a:rPr lang="ru-RU" altLang="ru-RU" sz="2000" kern="0" dirty="0">
                <a:solidFill>
                  <a:srgbClr val="000000"/>
                </a:solidFill>
              </a:rPr>
              <a:t>со дня официального опубликования решения о бюджете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902824" cy="648072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bg2"/>
                </a:solidFill>
              </a:rPr>
              <a:t>Долгосрочное бюджетное планирование (статья 170.1 Б РФ)</a:t>
            </a:r>
          </a:p>
        </p:txBody>
      </p:sp>
    </p:spTree>
    <p:extLst>
      <p:ext uri="{BB962C8B-B14F-4D97-AF65-F5344CB8AC3E}">
        <p14:creationId xmlns:p14="http://schemas.microsoft.com/office/powerpoint/2010/main" val="68295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686800" cy="1371600"/>
          </a:xfrm>
        </p:spPr>
        <p:txBody>
          <a:bodyPr>
            <a:noAutofit/>
          </a:bodyPr>
          <a:lstStyle/>
          <a:p>
            <a:r>
              <a:rPr lang="ru-RU" sz="3000" b="1" dirty="0" smtClean="0">
                <a:solidFill>
                  <a:schemeClr val="bg2"/>
                </a:solidFill>
              </a:rPr>
              <a:t>Долгосрочное бюджетное планирование –уровень муниципального образования</a:t>
            </a:r>
            <a:br>
              <a:rPr lang="ru-RU" sz="3000" b="1" dirty="0" smtClean="0">
                <a:solidFill>
                  <a:schemeClr val="bg2"/>
                </a:solidFill>
              </a:rPr>
            </a:br>
            <a:endParaRPr lang="ru-RU" sz="3000" b="1" dirty="0" smtClean="0">
              <a:solidFill>
                <a:schemeClr val="bg2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323528" y="1700808"/>
            <a:ext cx="8784976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rgbClr val="00007D"/>
              </a:buClr>
              <a:buFont typeface="Wingdings" pitchFamily="2" charset="2"/>
              <a:buNone/>
            </a:pPr>
            <a:endParaRPr lang="ru-RU" altLang="ru-RU" sz="2200" kern="0" dirty="0">
              <a:solidFill>
                <a:srgbClr val="000000"/>
              </a:solidFill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 bwMode="auto">
          <a:xfrm>
            <a:off x="971600" y="5620891"/>
            <a:ext cx="7848872" cy="1080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rgbClr val="00007D"/>
              </a:buClr>
              <a:buFont typeface="Wingdings" pitchFamily="2" charset="2"/>
              <a:buNone/>
            </a:pPr>
            <a:r>
              <a:rPr lang="ru-RU" altLang="ru-RU" sz="2100" i="1" dirty="0">
                <a:solidFill>
                  <a:srgbClr val="000000"/>
                </a:solidFill>
              </a:rPr>
              <a:t>Возможности органов местного самоуправления осуществлять долгосрочное бюджетное планирование </a:t>
            </a:r>
            <a:r>
              <a:rPr lang="ru-RU" altLang="ru-RU" sz="2100" i="1" dirty="0" smtClean="0">
                <a:solidFill>
                  <a:srgbClr val="000000"/>
                </a:solidFill>
              </a:rPr>
              <a:t>ограниченны</a:t>
            </a:r>
            <a:endParaRPr lang="ru-RU" altLang="ru-RU" sz="2100" i="1" dirty="0">
              <a:solidFill>
                <a:srgbClr val="00000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14173" y="5283077"/>
            <a:ext cx="607859" cy="16158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9900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9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900250"/>
              </p:ext>
            </p:extLst>
          </p:nvPr>
        </p:nvGraphicFramePr>
        <p:xfrm>
          <a:off x="282102" y="1620283"/>
          <a:ext cx="8682386" cy="4000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1055"/>
                <a:gridCol w="3681331"/>
              </a:tblGrid>
              <a:tr h="6637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3690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Наличие долгосрочных инвестиционных проектов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Планирование муниципальных программ, выходящих за рамки среднесрочного периода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Определения бюджетных ограничений </a:t>
                      </a:r>
                      <a:r>
                        <a:rPr lang="ru-RU" sz="2000" baseline="0" dirty="0" smtClean="0"/>
                        <a:t>для стратегий социально-экономического развития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2000" baseline="0" dirty="0" smtClean="0"/>
                        <a:t>Наличие долгосрочного прогноза у субъекта РФ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Неустойчивость</a:t>
                      </a:r>
                      <a:r>
                        <a:rPr lang="ru-RU" sz="2000" baseline="0" dirty="0" smtClean="0"/>
                        <a:t> законодательства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Неопределенность параметров социально-экономического развития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Нестабильность межбюджетных</a:t>
                      </a:r>
                      <a:r>
                        <a:rPr lang="ru-RU" sz="2000" baseline="0" dirty="0" smtClean="0"/>
                        <a:t> отношений</a:t>
                      </a:r>
                      <a:endParaRPr lang="ru-RU" sz="20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люс 3"/>
          <p:cNvSpPr/>
          <p:nvPr/>
        </p:nvSpPr>
        <p:spPr>
          <a:xfrm>
            <a:off x="2187576" y="1697038"/>
            <a:ext cx="576064" cy="457200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Минус 4"/>
          <p:cNvSpPr/>
          <p:nvPr/>
        </p:nvSpPr>
        <p:spPr>
          <a:xfrm>
            <a:off x="6972296" y="1539082"/>
            <a:ext cx="457200" cy="615156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31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4"/>
          <p:cNvSpPr>
            <a:spLocks noGrp="1"/>
          </p:cNvSpPr>
          <p:nvPr>
            <p:ph type="title"/>
          </p:nvPr>
        </p:nvSpPr>
        <p:spPr>
          <a:xfrm>
            <a:off x="252288" y="815752"/>
            <a:ext cx="8712200" cy="38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ru-RU" sz="3000" b="1" dirty="0" smtClean="0">
                <a:solidFill>
                  <a:schemeClr val="bg2"/>
                </a:solidFill>
              </a:rPr>
              <a:t>Учет муниципальных программ в бюджете: </a:t>
            </a:r>
            <a:br>
              <a:rPr lang="ru-RU" altLang="ru-RU" sz="3000" b="1" dirty="0" smtClean="0">
                <a:solidFill>
                  <a:schemeClr val="bg2"/>
                </a:solidFill>
              </a:rPr>
            </a:br>
            <a:r>
              <a:rPr lang="ru-RU" altLang="ru-RU" sz="3000" b="1" dirty="0" smtClean="0">
                <a:solidFill>
                  <a:schemeClr val="bg2"/>
                </a:solidFill>
              </a:rPr>
              <a:t>формат </a:t>
            </a:r>
            <a:r>
              <a:rPr lang="ru-RU" altLang="ru-RU" sz="3000" b="1" dirty="0">
                <a:solidFill>
                  <a:schemeClr val="bg2"/>
                </a:solidFill>
              </a:rPr>
              <a:t>бюджета (ст. 184.1 БК РФ)</a:t>
            </a:r>
          </a:p>
        </p:txBody>
      </p:sp>
      <p:sp>
        <p:nvSpPr>
          <p:cNvPr id="48" name="Стрелка вправо 47"/>
          <p:cNvSpPr/>
          <p:nvPr/>
        </p:nvSpPr>
        <p:spPr>
          <a:xfrm>
            <a:off x="1900929" y="2167790"/>
            <a:ext cx="384405" cy="289700"/>
          </a:xfrm>
          <a:prstGeom prst="rightArrow">
            <a:avLst/>
          </a:prstGeom>
          <a:solidFill>
            <a:srgbClr val="91C9EB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49" name="Стрелка вправо 48"/>
          <p:cNvSpPr/>
          <p:nvPr/>
        </p:nvSpPr>
        <p:spPr>
          <a:xfrm>
            <a:off x="1900929" y="2599338"/>
            <a:ext cx="384405" cy="289700"/>
          </a:xfrm>
          <a:prstGeom prst="rightArrow">
            <a:avLst/>
          </a:prstGeom>
          <a:solidFill>
            <a:schemeClr val="folHlink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0" hangingPunct="0">
              <a:lnSpc>
                <a:spcPts val="2000"/>
              </a:lnSpc>
              <a:spcBef>
                <a:spcPct val="50000"/>
              </a:spcBef>
            </a:pPr>
            <a:endParaRPr lang="ru-RU" sz="2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0" name="Rectangle 4"/>
          <p:cNvSpPr>
            <a:spLocks noChangeArrowheads="1"/>
          </p:cNvSpPr>
          <p:nvPr/>
        </p:nvSpPr>
        <p:spPr bwMode="auto">
          <a:xfrm>
            <a:off x="5413947" y="2132620"/>
            <a:ext cx="3016696" cy="360040"/>
          </a:xfrm>
          <a:prstGeom prst="rect">
            <a:avLst/>
          </a:prstGeom>
          <a:solidFill>
            <a:srgbClr val="D3E9F7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altLang="ru-RU" dirty="0" smtClean="0">
                <a:solidFill>
                  <a:schemeClr val="tx1"/>
                </a:solidFill>
              </a:rPr>
              <a:t>Ведомственная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2389499" y="2134092"/>
            <a:ext cx="3024448" cy="360040"/>
          </a:xfrm>
          <a:prstGeom prst="rect">
            <a:avLst/>
          </a:prstGeom>
          <a:solidFill>
            <a:srgbClr val="91C9EB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ru-RU" dirty="0" smtClean="0">
                <a:solidFill>
                  <a:schemeClr val="tx1"/>
                </a:solidFill>
              </a:rPr>
              <a:t>Программная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5413947" y="2564904"/>
            <a:ext cx="3016696" cy="358568"/>
          </a:xfrm>
          <a:prstGeom prst="rect">
            <a:avLst/>
          </a:prstGeom>
          <a:solidFill>
            <a:srgbClr val="D3E9F7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altLang="ru-RU" dirty="0" smtClean="0">
                <a:solidFill>
                  <a:schemeClr val="tx1"/>
                </a:solidFill>
              </a:rPr>
              <a:t>Ведомственная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2389499" y="2564904"/>
            <a:ext cx="3024448" cy="36004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0" hangingPunct="0">
              <a:lnSpc>
                <a:spcPts val="2000"/>
              </a:lnSpc>
              <a:spcBef>
                <a:spcPct val="50000"/>
              </a:spcBef>
            </a:pPr>
            <a:r>
              <a:rPr lang="ru-RU" altLang="ru-RU" dirty="0" smtClean="0"/>
              <a:t>Функциональная структура</a:t>
            </a:r>
            <a:endParaRPr lang="en-GB" altLang="ru-RU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323528" y="1628800"/>
            <a:ext cx="8539163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2000" b="1" u="sng" kern="0" dirty="0" smtClean="0">
                <a:solidFill>
                  <a:schemeClr val="tx1"/>
                </a:solidFill>
                <a:latin typeface="+mn-lt"/>
                <a:ea typeface="+mn-ea"/>
              </a:rPr>
              <a:t>Местный бюджет на 2014-2016 гг. и 2015-2017 гг.</a:t>
            </a:r>
            <a:endParaRPr lang="ru-RU" altLang="ru-RU" sz="2000" b="1" u="sng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683568" y="2121861"/>
            <a:ext cx="1189303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2000" b="1" i="1" dirty="0">
                <a:solidFill>
                  <a:schemeClr val="hlink"/>
                </a:solidFill>
                <a:ea typeface="+mn-ea"/>
              </a:rPr>
              <a:t>Право</a:t>
            </a:r>
            <a:br>
              <a:rPr lang="ru-RU" altLang="ru-RU" sz="2000" b="1" i="1" dirty="0">
                <a:solidFill>
                  <a:schemeClr val="hlink"/>
                </a:solidFill>
                <a:ea typeface="+mn-ea"/>
              </a:rPr>
            </a:br>
            <a:r>
              <a:rPr lang="ru-RU" altLang="ru-RU" sz="2000" b="1" i="1" dirty="0">
                <a:solidFill>
                  <a:schemeClr val="hlink"/>
                </a:solidFill>
                <a:ea typeface="+mn-ea"/>
              </a:rPr>
              <a:t>выбора</a:t>
            </a:r>
          </a:p>
        </p:txBody>
      </p:sp>
      <p:sp>
        <p:nvSpPr>
          <p:cNvPr id="74" name="Rectangle 6"/>
          <p:cNvSpPr>
            <a:spLocks noChangeArrowheads="1"/>
          </p:cNvSpPr>
          <p:nvPr/>
        </p:nvSpPr>
        <p:spPr bwMode="auto">
          <a:xfrm>
            <a:off x="395536" y="3068960"/>
            <a:ext cx="8539163" cy="40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2000" b="1" u="sng" kern="0" dirty="0" smtClean="0">
                <a:solidFill>
                  <a:schemeClr val="tx1"/>
                </a:solidFill>
                <a:latin typeface="+mn-lt"/>
                <a:ea typeface="+mn-ea"/>
              </a:rPr>
              <a:t>Местный бюджет начиная с бюджета на 2016-2018 гг.</a:t>
            </a:r>
            <a:endParaRPr lang="ru-RU" altLang="ru-RU" sz="2000" b="1" u="sng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83" name="Rectangle 4"/>
          <p:cNvSpPr>
            <a:spLocks noChangeArrowheads="1"/>
          </p:cNvSpPr>
          <p:nvPr/>
        </p:nvSpPr>
        <p:spPr bwMode="auto">
          <a:xfrm>
            <a:off x="5420843" y="4581332"/>
            <a:ext cx="3016696" cy="360040"/>
          </a:xfrm>
          <a:prstGeom prst="rect">
            <a:avLst/>
          </a:prstGeom>
          <a:solidFill>
            <a:srgbClr val="D3E9F7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altLang="ru-RU" dirty="0" smtClean="0">
                <a:solidFill>
                  <a:schemeClr val="tx1"/>
                </a:solidFill>
              </a:rPr>
              <a:t>Ведомственная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84" name="Rectangle 6"/>
          <p:cNvSpPr>
            <a:spLocks noChangeArrowheads="1"/>
          </p:cNvSpPr>
          <p:nvPr/>
        </p:nvSpPr>
        <p:spPr bwMode="auto">
          <a:xfrm>
            <a:off x="2396395" y="4582804"/>
            <a:ext cx="3024448" cy="360040"/>
          </a:xfrm>
          <a:prstGeom prst="rect">
            <a:avLst/>
          </a:prstGeom>
          <a:solidFill>
            <a:srgbClr val="91C9EB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ru-RU" dirty="0" smtClean="0">
                <a:solidFill>
                  <a:schemeClr val="tx1"/>
                </a:solidFill>
              </a:rPr>
              <a:t>Программная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85" name="Rectangle 4"/>
          <p:cNvSpPr>
            <a:spLocks noChangeArrowheads="1"/>
          </p:cNvSpPr>
          <p:nvPr/>
        </p:nvSpPr>
        <p:spPr bwMode="auto">
          <a:xfrm>
            <a:off x="5420843" y="5013616"/>
            <a:ext cx="3016696" cy="358568"/>
          </a:xfrm>
          <a:prstGeom prst="rect">
            <a:avLst/>
          </a:prstGeom>
          <a:solidFill>
            <a:srgbClr val="D3E9F7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altLang="ru-RU" dirty="0" smtClean="0">
                <a:solidFill>
                  <a:schemeClr val="tx1"/>
                </a:solidFill>
              </a:rPr>
              <a:t>Ведомственная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86" name="Rectangle 6"/>
          <p:cNvSpPr>
            <a:spLocks noChangeArrowheads="1"/>
          </p:cNvSpPr>
          <p:nvPr/>
        </p:nvSpPr>
        <p:spPr bwMode="auto">
          <a:xfrm>
            <a:off x="2396395" y="5013616"/>
            <a:ext cx="3024448" cy="36004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0" hangingPunct="0">
              <a:lnSpc>
                <a:spcPts val="2000"/>
              </a:lnSpc>
              <a:spcBef>
                <a:spcPct val="50000"/>
              </a:spcBef>
            </a:pPr>
            <a:r>
              <a:rPr lang="ru-RU" altLang="ru-RU" dirty="0" smtClean="0"/>
              <a:t>Функциональная структура</a:t>
            </a:r>
            <a:endParaRPr lang="en-GB" altLang="ru-RU" dirty="0"/>
          </a:p>
        </p:txBody>
      </p:sp>
      <p:sp>
        <p:nvSpPr>
          <p:cNvPr id="88" name="Rectangle 4"/>
          <p:cNvSpPr>
            <a:spLocks noChangeArrowheads="1"/>
          </p:cNvSpPr>
          <p:nvPr/>
        </p:nvSpPr>
        <p:spPr bwMode="auto">
          <a:xfrm>
            <a:off x="5947792" y="3643992"/>
            <a:ext cx="3016696" cy="360040"/>
          </a:xfrm>
          <a:prstGeom prst="rect">
            <a:avLst/>
          </a:prstGeom>
          <a:solidFill>
            <a:srgbClr val="D3E9F7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altLang="ru-RU" dirty="0" smtClean="0">
                <a:solidFill>
                  <a:schemeClr val="tx1"/>
                </a:solidFill>
              </a:rPr>
              <a:t>Ведомственная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89" name="Rectangle 6"/>
          <p:cNvSpPr>
            <a:spLocks noChangeArrowheads="1"/>
          </p:cNvSpPr>
          <p:nvPr/>
        </p:nvSpPr>
        <p:spPr bwMode="auto">
          <a:xfrm>
            <a:off x="2923344" y="3645464"/>
            <a:ext cx="3024448" cy="360040"/>
          </a:xfrm>
          <a:prstGeom prst="rect">
            <a:avLst/>
          </a:prstGeom>
          <a:solidFill>
            <a:srgbClr val="91C9EB"/>
          </a:solidFill>
          <a:ln w="12700"/>
          <a:extLst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altLang="ru-RU" dirty="0" smtClean="0">
                <a:solidFill>
                  <a:schemeClr val="tx1"/>
                </a:solidFill>
              </a:rPr>
              <a:t>Программная структура</a:t>
            </a:r>
            <a:endParaRPr lang="en-GB" altLang="ru-RU" dirty="0">
              <a:solidFill>
                <a:schemeClr val="tx1"/>
              </a:solidFill>
            </a:endParaRPr>
          </a:p>
        </p:txBody>
      </p:sp>
      <p:sp>
        <p:nvSpPr>
          <p:cNvPr id="90" name="Стрелка вправо 89"/>
          <p:cNvSpPr/>
          <p:nvPr/>
        </p:nvSpPr>
        <p:spPr>
          <a:xfrm>
            <a:off x="1950498" y="4641191"/>
            <a:ext cx="384405" cy="289700"/>
          </a:xfrm>
          <a:prstGeom prst="rightArrow">
            <a:avLst/>
          </a:prstGeom>
          <a:solidFill>
            <a:srgbClr val="91C9EB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/>
          </a:p>
        </p:txBody>
      </p:sp>
      <p:sp>
        <p:nvSpPr>
          <p:cNvPr id="92" name="Rectangle 6"/>
          <p:cNvSpPr>
            <a:spLocks noChangeArrowheads="1"/>
          </p:cNvSpPr>
          <p:nvPr/>
        </p:nvSpPr>
        <p:spPr bwMode="auto">
          <a:xfrm>
            <a:off x="733137" y="4581568"/>
            <a:ext cx="1189303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r>
              <a:rPr lang="ru-RU" altLang="ru-RU" sz="2000" b="1" i="1" dirty="0">
                <a:solidFill>
                  <a:schemeClr val="hlink"/>
                </a:solidFill>
                <a:ea typeface="+mn-ea"/>
              </a:rPr>
              <a:t>Право</a:t>
            </a:r>
            <a:br>
              <a:rPr lang="ru-RU" altLang="ru-RU" sz="2000" b="1" i="1" dirty="0">
                <a:solidFill>
                  <a:schemeClr val="hlink"/>
                </a:solidFill>
                <a:ea typeface="+mn-ea"/>
              </a:rPr>
            </a:br>
            <a:r>
              <a:rPr lang="ru-RU" altLang="ru-RU" sz="2000" b="1" i="1" dirty="0">
                <a:solidFill>
                  <a:schemeClr val="hlink"/>
                </a:solidFill>
                <a:ea typeface="+mn-ea"/>
              </a:rPr>
              <a:t>выбора</a:t>
            </a: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395536" y="3501008"/>
            <a:ext cx="1894955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buClrTx/>
              <a:buFontTx/>
              <a:buNone/>
            </a:pPr>
            <a:r>
              <a:rPr lang="ru-RU" altLang="ru-RU" sz="1800" b="1" i="1" kern="0" dirty="0" smtClean="0">
                <a:solidFill>
                  <a:schemeClr val="tx1"/>
                </a:solidFill>
                <a:latin typeface="+mn-lt"/>
                <a:ea typeface="+mn-ea"/>
              </a:rPr>
              <a:t>ЗАКОН</a:t>
            </a:r>
            <a:br>
              <a:rPr lang="ru-RU" altLang="ru-RU" sz="1800" b="1" i="1" kern="0" dirty="0" smtClean="0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ru-RU" altLang="ru-RU" sz="1800" b="1" i="1" kern="0" dirty="0" smtClean="0">
                <a:solidFill>
                  <a:schemeClr val="tx1"/>
                </a:solidFill>
                <a:latin typeface="+mn-lt"/>
                <a:ea typeface="+mn-ea"/>
              </a:rPr>
              <a:t>СУБЪЕКТА РФ</a:t>
            </a:r>
            <a:endParaRPr lang="ru-RU" altLang="ru-RU" sz="1800" b="1" i="1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95" name="Стрелка вправо 94"/>
          <p:cNvSpPr/>
          <p:nvPr/>
        </p:nvSpPr>
        <p:spPr>
          <a:xfrm>
            <a:off x="2394570" y="3668030"/>
            <a:ext cx="384405" cy="2897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6" name="Стрелка вправо 95"/>
          <p:cNvSpPr/>
          <p:nvPr/>
        </p:nvSpPr>
        <p:spPr>
          <a:xfrm rot="5400000">
            <a:off x="1166183" y="4268881"/>
            <a:ext cx="384405" cy="2897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7" name="Rectangle 6"/>
          <p:cNvSpPr>
            <a:spLocks noChangeArrowheads="1"/>
          </p:cNvSpPr>
          <p:nvPr/>
        </p:nvSpPr>
        <p:spPr bwMode="auto">
          <a:xfrm>
            <a:off x="899592" y="5589240"/>
            <a:ext cx="8251131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100"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solidFill>
                  <a:schemeClr val="tx1"/>
                </a:solidFill>
                <a:latin typeface="+mn-lt"/>
                <a:ea typeface="+mn-ea"/>
              </a:rPr>
              <a:t>Начиная с бюджета на 2016-2018 гг. бюджеты субъектов РФ в обязательном порядке утверждаются в программной структуре</a:t>
            </a:r>
          </a:p>
          <a:p>
            <a:pPr marL="285750" indent="-285750">
              <a:buClrTx/>
              <a:buFont typeface="Arial" panose="020B0604020202020204" pitchFamily="34" charset="0"/>
              <a:buChar char="•"/>
            </a:pPr>
            <a:r>
              <a:rPr lang="ru-RU" altLang="ru-RU" sz="1800" kern="0" dirty="0" smtClean="0">
                <a:solidFill>
                  <a:schemeClr val="tx1"/>
                </a:solidFill>
                <a:latin typeface="+mn-lt"/>
                <a:ea typeface="+mn-ea"/>
              </a:rPr>
              <a:t>Переход на программную структуру бюджета не исключает справочного  утверждения расходов и по функциональной классификации</a:t>
            </a:r>
            <a:endParaRPr lang="ru-RU" altLang="ru-RU" sz="1800" kern="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1950497" y="5031437"/>
            <a:ext cx="384405" cy="289700"/>
          </a:xfrm>
          <a:prstGeom prst="rightArrow">
            <a:avLst/>
          </a:prstGeom>
          <a:solidFill>
            <a:schemeClr val="folHlink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pPr algn="ctr" eaLnBrk="0" hangingPunct="0">
              <a:lnSpc>
                <a:spcPts val="2000"/>
              </a:lnSpc>
              <a:spcBef>
                <a:spcPct val="50000"/>
              </a:spcBef>
            </a:pPr>
            <a:endParaRPr lang="ru-RU" sz="20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792782" y="5573712"/>
            <a:ext cx="8357941" cy="1552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625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b="1" dirty="0">
                <a:solidFill>
                  <a:schemeClr val="bg2"/>
                </a:solidFill>
              </a:rPr>
              <a:t>Рекомендации по программной </a:t>
            </a:r>
            <a:r>
              <a:rPr lang="ru-RU" sz="3000" b="1" dirty="0" smtClean="0">
                <a:solidFill>
                  <a:schemeClr val="bg2"/>
                </a:solidFill>
              </a:rPr>
              <a:t>структуре бюджета </a:t>
            </a:r>
            <a:endParaRPr lang="ru-RU" sz="3000" b="1" dirty="0">
              <a:solidFill>
                <a:schemeClr val="bg2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90631"/>
              </p:ext>
            </p:extLst>
          </p:nvPr>
        </p:nvGraphicFramePr>
        <p:xfrm>
          <a:off x="683568" y="2420888"/>
          <a:ext cx="8280920" cy="24942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40360"/>
                <a:gridCol w="1368152"/>
                <a:gridCol w="36724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Цель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Муниципальная программа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Подпрограмма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Государственная программа субъекта РФ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Муниципальная программа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Индикатор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Оценка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качества проектов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качества реализации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4239828" y="243024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239828" y="2835253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239828" y="3300277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231692" y="3906389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4243313" y="4272385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4249397" y="4589857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множение 18"/>
          <p:cNvSpPr/>
          <p:nvPr/>
        </p:nvSpPr>
        <p:spPr>
          <a:xfrm>
            <a:off x="4184121" y="2976241"/>
            <a:ext cx="720080" cy="864096"/>
          </a:xfrm>
          <a:prstGeom prst="mathMultiply">
            <a:avLst>
              <a:gd name="adj1" fmla="val 1404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153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83568"/>
          </a:xfrm>
        </p:spPr>
        <p:txBody>
          <a:bodyPr/>
          <a:lstStyle/>
          <a:p>
            <a:r>
              <a:rPr lang="ru-RU" b="1" dirty="0">
                <a:solidFill>
                  <a:schemeClr val="bg2"/>
                </a:solidFill>
              </a:rPr>
              <a:t>Сценарный подход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365104"/>
            <a:ext cx="8496944" cy="2376264"/>
          </a:xfrm>
        </p:spPr>
        <p:txBody>
          <a:bodyPr/>
          <a:lstStyle/>
          <a:p>
            <a:pPr marL="342900" lvl="2" indent="-342900">
              <a:buSzPct val="75000"/>
            </a:pPr>
            <a:r>
              <a:rPr lang="ru-RU" b="1" dirty="0" smtClean="0"/>
              <a:t>Прогнозные сценарии </a:t>
            </a:r>
            <a:r>
              <a:rPr lang="ru-RU" dirty="0" smtClean="0"/>
              <a:t>– определяются вариантами прогноза</a:t>
            </a:r>
            <a:endParaRPr lang="ru-RU" dirty="0"/>
          </a:p>
          <a:p>
            <a:pPr marL="342900" lvl="2" indent="-342900">
              <a:buSzPct val="75000"/>
            </a:pPr>
            <a:endParaRPr lang="ru-RU" b="1" dirty="0" smtClean="0"/>
          </a:p>
          <a:p>
            <a:pPr marL="342900" lvl="2" indent="-342900">
              <a:buSzPct val="75000"/>
            </a:pPr>
            <a:endParaRPr lang="ru-RU" b="1" dirty="0" smtClean="0"/>
          </a:p>
          <a:p>
            <a:pPr marL="342900" lvl="2" indent="-342900">
              <a:buSzPct val="75000"/>
            </a:pPr>
            <a:r>
              <a:rPr lang="ru-RU" b="1" dirty="0" smtClean="0"/>
              <a:t>Целевые </a:t>
            </a:r>
            <a:r>
              <a:rPr lang="ru-RU" b="1" dirty="0"/>
              <a:t>сценарии </a:t>
            </a:r>
            <a:r>
              <a:rPr lang="ru-RU" dirty="0" smtClean="0"/>
              <a:t>– определяются </a:t>
            </a:r>
            <a:r>
              <a:rPr lang="ru-RU" dirty="0"/>
              <a:t>предпочтениями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44208" y="1700808"/>
            <a:ext cx="2403090" cy="2520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Стратегия социально-экономического развития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700808"/>
            <a:ext cx="2520280" cy="25202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Прогноз социально-экономического развития на долгосрочный период</a:t>
            </a:r>
            <a:endParaRPr lang="ru-RU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851920" y="2744924"/>
            <a:ext cx="1944215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3312563" y="1913927"/>
            <a:ext cx="30426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</a:rPr>
              <a:t>Система сценариев</a:t>
            </a:r>
          </a:p>
          <a:p>
            <a:pPr algn="ctr"/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</a:rPr>
              <a:t>социально-экономического</a:t>
            </a:r>
          </a:p>
          <a:p>
            <a:pPr algn="ctr"/>
            <a:r>
              <a:rPr lang="ru-RU" sz="1600" b="1" i="1" dirty="0" smtClean="0">
                <a:solidFill>
                  <a:schemeClr val="bg2">
                    <a:lumMod val="75000"/>
                  </a:schemeClr>
                </a:solidFill>
              </a:rPr>
              <a:t>развития </a:t>
            </a:r>
            <a:endParaRPr lang="ru-RU" sz="12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1629384" y="5456059"/>
            <a:ext cx="484632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43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/>
          <a:lstStyle/>
          <a:p>
            <a:r>
              <a:rPr lang="ru-RU" sz="4000" b="1" dirty="0">
                <a:solidFill>
                  <a:schemeClr val="bg2"/>
                </a:solidFill>
              </a:rPr>
              <a:t>Выбор базового сценария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6015172"/>
              </p:ext>
            </p:extLst>
          </p:nvPr>
        </p:nvGraphicFramePr>
        <p:xfrm>
          <a:off x="467544" y="1556792"/>
          <a:ext cx="8229600" cy="4572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12368"/>
                <a:gridCol w="1512168"/>
                <a:gridCol w="1656184"/>
                <a:gridCol w="174888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Возможные</a:t>
                      </a:r>
                      <a:r>
                        <a:rPr lang="ru-RU" baseline="0" dirty="0" smtClean="0"/>
                        <a:t> к</a:t>
                      </a:r>
                      <a:r>
                        <a:rPr lang="ru-RU" dirty="0" smtClean="0"/>
                        <a:t>ритерии оценки сценариев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Сценарий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Сценарий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Сценарий 3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Достаточность ресурсов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Наличие видимых позитивных изменений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общественной поддержки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Обеспечение сбалансированного развития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Обеспечение мультипликативного эффекта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Позиционирование среди городов-конкурентов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8291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32" y="404664"/>
            <a:ext cx="8229600" cy="864096"/>
          </a:xfrm>
        </p:spPr>
        <p:txBody>
          <a:bodyPr/>
          <a:lstStyle/>
          <a:p>
            <a:r>
              <a:rPr lang="ru-RU" sz="3600" b="1" kern="1200" dirty="0" smtClean="0">
                <a:solidFill>
                  <a:srgbClr val="00007D"/>
                </a:solidFill>
              </a:rPr>
              <a:t>Генеральный план </a:t>
            </a:r>
            <a:r>
              <a:rPr lang="ru-RU" sz="3600" b="1" kern="1200" dirty="0">
                <a:solidFill>
                  <a:srgbClr val="00007D"/>
                </a:solidFill>
              </a:rPr>
              <a:t>и стратегия 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0521" y="1738307"/>
            <a:ext cx="3096344" cy="23387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7D">
                    <a:lumMod val="75000"/>
                  </a:srgbClr>
                </a:solidFill>
              </a:rPr>
              <a:t>Стратегия</a:t>
            </a:r>
          </a:p>
          <a:p>
            <a:pPr algn="ctr"/>
            <a:r>
              <a:rPr lang="ru-RU" sz="2800" dirty="0">
                <a:solidFill>
                  <a:srgbClr val="00007D">
                    <a:lumMod val="75000"/>
                  </a:srgbClr>
                </a:solidFill>
              </a:rPr>
              <a:t>социально-экономического развития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63594" y="1753102"/>
            <a:ext cx="2520280" cy="23239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7D">
                    <a:lumMod val="75000"/>
                  </a:srgbClr>
                </a:solidFill>
              </a:rPr>
              <a:t>Генеральный план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22069" y="3613828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</a:rPr>
              <a:t>Ограничения</a:t>
            </a:r>
            <a:endParaRPr lang="ru-RU" sz="16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86876" y="1738306"/>
            <a:ext cx="1534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</a:rPr>
              <a:t>«Задание»</a:t>
            </a:r>
            <a:endParaRPr lang="ru-RU" sz="20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>
            <a:off x="4086876" y="2048220"/>
            <a:ext cx="1677333" cy="3514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10800000">
            <a:off x="4021452" y="3262394"/>
            <a:ext cx="1688287" cy="3514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23284" y="4967910"/>
            <a:ext cx="28803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</a:rPr>
              <a:t>Предварительное определение </a:t>
            </a:r>
            <a:r>
              <a:rPr lang="ru-RU" sz="2000" b="1" i="1" dirty="0">
                <a:solidFill>
                  <a:schemeClr val="bg2">
                    <a:lumMod val="75000"/>
                  </a:schemeClr>
                </a:solidFill>
              </a:rPr>
              <a:t>размещения планируемых объектов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983574" y="4967910"/>
            <a:ext cx="2880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</a:rPr>
              <a:t>Точные (юридически значимые) границы размещения объектов</a:t>
            </a:r>
            <a:endParaRPr lang="ru-RU" sz="20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1700005" y="4157884"/>
            <a:ext cx="576064" cy="64807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>
            <a:off x="7135702" y="4157884"/>
            <a:ext cx="576064" cy="64807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073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 rot="19090557">
            <a:off x="1277275" y="2535387"/>
            <a:ext cx="4924573" cy="279848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12202" y="476672"/>
            <a:ext cx="8229600" cy="1027584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2"/>
                </a:solidFill>
              </a:rPr>
              <a:t>Виды планирования на муниципальном уровне</a:t>
            </a:r>
          </a:p>
        </p:txBody>
      </p:sp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776197146"/>
              </p:ext>
            </p:extLst>
          </p:nvPr>
        </p:nvGraphicFramePr>
        <p:xfrm>
          <a:off x="1403648" y="1690881"/>
          <a:ext cx="7056784" cy="4809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691679" y="4869160"/>
            <a:ext cx="22536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>
                <a:solidFill>
                  <a:schemeClr val="bg2"/>
                </a:solidFill>
              </a:rPr>
              <a:t>Стратегическое</a:t>
            </a:r>
          </a:p>
          <a:p>
            <a:pPr lvl="0" algn="ctr"/>
            <a:r>
              <a:rPr lang="ru-RU" sz="1600" b="1" dirty="0">
                <a:solidFill>
                  <a:schemeClr val="bg2"/>
                </a:solidFill>
              </a:rPr>
              <a:t>планирование</a:t>
            </a:r>
          </a:p>
          <a:p>
            <a:pPr lvl="0" algn="ctr"/>
            <a:r>
              <a:rPr lang="ru-RU" sz="1600" b="1" dirty="0">
                <a:solidFill>
                  <a:schemeClr val="bg2"/>
                </a:solidFill>
              </a:rPr>
              <a:t>(по 172-ФЗ) </a:t>
            </a:r>
          </a:p>
        </p:txBody>
      </p:sp>
    </p:spTree>
    <p:extLst>
      <p:ext uri="{BB962C8B-B14F-4D97-AF65-F5344CB8AC3E}">
        <p14:creationId xmlns:p14="http://schemas.microsoft.com/office/powerpoint/2010/main" val="39002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нутый угол 4"/>
          <p:cNvSpPr/>
          <p:nvPr/>
        </p:nvSpPr>
        <p:spPr>
          <a:xfrm>
            <a:off x="539551" y="1772816"/>
            <a:ext cx="8208913" cy="995337"/>
          </a:xfrm>
          <a:prstGeom prst="foldedCorner">
            <a:avLst>
              <a:gd name="adj" fmla="val 28796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kern="1200" dirty="0" smtClean="0">
                <a:solidFill>
                  <a:srgbClr val="00007D"/>
                </a:solidFill>
              </a:rPr>
              <a:t>План реализации генерального плана</a:t>
            </a:r>
            <a:endParaRPr lang="ru-RU" sz="3600" b="1" kern="1200" dirty="0">
              <a:solidFill>
                <a:srgbClr val="00007D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852936"/>
            <a:ext cx="8229600" cy="38862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Наиболее эффективный </a:t>
            </a:r>
            <a:r>
              <a:rPr lang="ru-RU" dirty="0"/>
              <a:t>инструмент </a:t>
            </a:r>
            <a:r>
              <a:rPr lang="ru-RU" dirty="0" smtClean="0"/>
              <a:t>– Комплексный план </a:t>
            </a:r>
            <a:r>
              <a:rPr lang="ru-RU" dirty="0"/>
              <a:t>реализации генерального </a:t>
            </a:r>
            <a:r>
              <a:rPr lang="ru-RU" dirty="0" smtClean="0"/>
              <a:t>плана (утверждается </a:t>
            </a:r>
            <a:r>
              <a:rPr lang="ru-RU" dirty="0" err="1" smtClean="0"/>
              <a:t>НПА</a:t>
            </a:r>
            <a:r>
              <a:rPr lang="ru-RU" dirty="0" smtClean="0"/>
              <a:t> администрации МО)</a:t>
            </a:r>
          </a:p>
          <a:p>
            <a:r>
              <a:rPr lang="ru-RU" dirty="0"/>
              <a:t>Комплексный план реализации генерального </a:t>
            </a:r>
            <a:r>
              <a:rPr lang="ru-RU" dirty="0" smtClean="0"/>
              <a:t>плана:</a:t>
            </a:r>
          </a:p>
          <a:p>
            <a:pPr lvl="1"/>
            <a:r>
              <a:rPr lang="ru-RU" dirty="0"/>
              <a:t>синхронизирует процессы формирования застройки </a:t>
            </a:r>
            <a:r>
              <a:rPr lang="ru-RU" dirty="0" smtClean="0"/>
              <a:t>и </a:t>
            </a:r>
            <a:r>
              <a:rPr lang="ru-RU" dirty="0"/>
              <a:t>создания инфраструктурных объектов для обеспечения </a:t>
            </a:r>
            <a:r>
              <a:rPr lang="ru-RU" dirty="0" smtClean="0"/>
              <a:t>её функционирования </a:t>
            </a:r>
          </a:p>
          <a:p>
            <a:pPr lvl="1"/>
            <a:r>
              <a:rPr lang="ru-RU" dirty="0" smtClean="0"/>
              <a:t>содержит задание </a:t>
            </a:r>
            <a:r>
              <a:rPr lang="ru-RU" dirty="0"/>
              <a:t>для подготовки или корректировки программы комплексного развития систем коммунальной </a:t>
            </a:r>
            <a:r>
              <a:rPr lang="ru-RU" dirty="0" smtClean="0"/>
              <a:t>инфраструктуры</a:t>
            </a:r>
            <a:endParaRPr lang="ru-RU" sz="2400" dirty="0"/>
          </a:p>
          <a:p>
            <a:pPr lvl="1"/>
            <a:r>
              <a:rPr lang="ru-RU" dirty="0"/>
              <a:t>содержит предложения об организации в режиме </a:t>
            </a:r>
            <a:r>
              <a:rPr lang="ru-RU" dirty="0" err="1" smtClean="0"/>
              <a:t>ГЧП</a:t>
            </a:r>
            <a:r>
              <a:rPr lang="ru-RU" dirty="0" smtClean="0"/>
              <a:t> </a:t>
            </a:r>
            <a:r>
              <a:rPr lang="ru-RU" dirty="0"/>
              <a:t>проектов по комплексному освоению незастроенных и развитию застроенных </a:t>
            </a:r>
            <a:r>
              <a:rPr lang="ru-RU" dirty="0" smtClean="0"/>
              <a:t>территорий</a:t>
            </a:r>
          </a:p>
          <a:p>
            <a:pPr lvl="1"/>
            <a:r>
              <a:rPr lang="ru-RU" dirty="0" smtClean="0"/>
              <a:t>разрабатывается </a:t>
            </a:r>
            <a:r>
              <a:rPr lang="ru-RU" dirty="0"/>
              <a:t>каждые 3 года и содержит предложения в бюджет на предстоящий финансовый год и два последующих 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5" y="1811194"/>
            <a:ext cx="77768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Реализация генерального плана </a:t>
            </a:r>
            <a:r>
              <a:rPr lang="ru-RU" i="1" dirty="0" smtClean="0"/>
              <a:t>осуществляется </a:t>
            </a:r>
            <a:r>
              <a:rPr lang="ru-RU" i="1" dirty="0"/>
              <a:t>путем выполнения мероприятий, которые предусмотрены </a:t>
            </a:r>
            <a:r>
              <a:rPr lang="ru-RU" i="1" dirty="0" smtClean="0"/>
              <a:t>… </a:t>
            </a:r>
            <a:r>
              <a:rPr lang="ru-RU" i="1" dirty="0"/>
              <a:t>нормативными правовыми актами местной администрации </a:t>
            </a:r>
            <a:r>
              <a:rPr lang="ru-RU" i="1" dirty="0" smtClean="0"/>
              <a:t>(ч</a:t>
            </a:r>
            <a:r>
              <a:rPr lang="ru-RU" i="1" dirty="0"/>
              <a:t>. 5 ст. 26 </a:t>
            </a:r>
            <a:r>
              <a:rPr lang="ru-RU" i="1" dirty="0" err="1"/>
              <a:t>ГрК</a:t>
            </a:r>
            <a:r>
              <a:rPr lang="ru-RU" i="1" dirty="0"/>
              <a:t> РФ)</a:t>
            </a:r>
          </a:p>
        </p:txBody>
      </p:sp>
    </p:spTree>
    <p:extLst>
      <p:ext uri="{BB962C8B-B14F-4D97-AF65-F5344CB8AC3E}">
        <p14:creationId xmlns:p14="http://schemas.microsoft.com/office/powerpoint/2010/main" val="38475081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371600"/>
          </a:xfrm>
        </p:spPr>
        <p:txBody>
          <a:bodyPr/>
          <a:lstStyle/>
          <a:p>
            <a:r>
              <a:rPr lang="ru-RU" sz="3200" b="1" kern="1200" dirty="0">
                <a:solidFill>
                  <a:srgbClr val="00007D"/>
                </a:solidFill>
              </a:rPr>
              <a:t>Взаимосвязь планирования развития коммунальной инфраструктуры с территориальным планированием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2506422"/>
            <a:ext cx="3096344" cy="237626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007D">
                    <a:lumMod val="75000"/>
                  </a:srgbClr>
                </a:solidFill>
              </a:rPr>
              <a:t>План реализации генерального плана</a:t>
            </a:r>
            <a:endParaRPr lang="ru-RU" sz="2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2511789"/>
            <a:ext cx="2520280" cy="2380533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7D">
                    <a:lumMod val="75000"/>
                  </a:srgbClr>
                </a:solidFill>
              </a:rPr>
              <a:t>Программа комплексного развития систем коммунальной инфраструктуры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23754" y="2416737"/>
            <a:ext cx="20553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</a:rPr>
              <a:t>Потребности</a:t>
            </a:r>
          </a:p>
          <a:p>
            <a:pPr algn="ctr"/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</a:rPr>
              <a:t>(«задание»)</a:t>
            </a:r>
            <a:endParaRPr lang="ru-RU" sz="28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45237" y="4559326"/>
            <a:ext cx="18870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</a:rPr>
              <a:t>Ограничения</a:t>
            </a:r>
            <a:endParaRPr lang="ru-RU" sz="16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4010044" y="2993718"/>
            <a:ext cx="1677333" cy="3514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0800000">
            <a:off x="3964598" y="4183275"/>
            <a:ext cx="1688287" cy="351433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738219" y="5157192"/>
            <a:ext cx="255499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i="1" dirty="0" smtClean="0"/>
              <a:t>при отсутствии</a:t>
            </a:r>
          </a:p>
          <a:p>
            <a:pPr algn="ctr"/>
            <a:r>
              <a:rPr lang="ru-RU" sz="2000" i="1" dirty="0" smtClean="0"/>
              <a:t>плана реализации </a:t>
            </a:r>
          </a:p>
          <a:p>
            <a:pPr algn="ctr"/>
            <a:r>
              <a:rPr lang="ru-RU" sz="2000" i="1" dirty="0" smtClean="0"/>
              <a:t>– непосредственно</a:t>
            </a:r>
          </a:p>
          <a:p>
            <a:pPr algn="ctr"/>
            <a:r>
              <a:rPr lang="ru-RU" sz="2000" i="1" dirty="0" smtClean="0"/>
              <a:t>генплан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26889782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kern="1200" dirty="0" smtClean="0">
                <a:solidFill>
                  <a:srgbClr val="00007D"/>
                </a:solidFill>
              </a:rPr>
              <a:t>Взаимосвязь стратегии и документов </a:t>
            </a:r>
            <a:r>
              <a:rPr lang="ru-RU" sz="3200" b="1" kern="1200" dirty="0">
                <a:solidFill>
                  <a:srgbClr val="00007D"/>
                </a:solidFill>
              </a:rPr>
              <a:t>планирования </a:t>
            </a:r>
            <a:r>
              <a:rPr lang="ru-RU" sz="3200" b="1" kern="1200" dirty="0" smtClean="0">
                <a:solidFill>
                  <a:srgbClr val="00007D"/>
                </a:solidFill>
              </a:rPr>
              <a:t>развития коммунальной инфраструктуры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171494"/>
            <a:ext cx="2454506" cy="433138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007D">
                    <a:lumMod val="75000"/>
                  </a:srgbClr>
                </a:solidFill>
              </a:rPr>
              <a:t>Стратегия социально-экономического развития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94177" y="2171495"/>
            <a:ext cx="2210151" cy="1581344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7D">
                    <a:lumMod val="75000"/>
                  </a:srgbClr>
                </a:solidFill>
              </a:rPr>
              <a:t>Программа комплексного развития систем коммунальной инфраструктуры </a:t>
            </a:r>
            <a:endParaRPr lang="ru-RU" sz="16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5400000">
            <a:off x="3383869" y="2682941"/>
            <a:ext cx="576064" cy="64807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995937" y="4265906"/>
            <a:ext cx="3312367" cy="790672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7D">
                    <a:lumMod val="75000"/>
                  </a:srgbClr>
                </a:solidFill>
              </a:rPr>
              <a:t>Договоры </a:t>
            </a:r>
            <a:r>
              <a:rPr lang="ru-RU" sz="1600" dirty="0" err="1">
                <a:solidFill>
                  <a:srgbClr val="00007D">
                    <a:lumMod val="75000"/>
                  </a:srgbClr>
                </a:solidFill>
              </a:rPr>
              <a:t>ГЧП</a:t>
            </a:r>
            <a:r>
              <a:rPr lang="ru-RU" sz="1600" dirty="0">
                <a:solidFill>
                  <a:srgbClr val="00007D">
                    <a:lumMod val="75000"/>
                  </a:srgbClr>
                </a:solidFill>
              </a:rPr>
              <a:t>, заключенные в отношении коммунальной инфраструктуры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95938" y="5212885"/>
            <a:ext cx="3305614" cy="588355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7D">
                    <a:lumMod val="75000"/>
                  </a:srgbClr>
                </a:solidFill>
              </a:rPr>
              <a:t>Инвестиционные программы </a:t>
            </a:r>
            <a:r>
              <a:rPr lang="ru-RU" sz="1600" dirty="0">
                <a:solidFill>
                  <a:srgbClr val="00007D">
                    <a:lumMod val="75000"/>
                  </a:srgbClr>
                </a:solidFill>
              </a:rPr>
              <a:t>коммунальных предприятий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995939" y="5986536"/>
            <a:ext cx="3305614" cy="516347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007D">
                    <a:lumMod val="75000"/>
                  </a:srgbClr>
                </a:solidFill>
              </a:rPr>
              <a:t>Схемы ресурсоснабжения</a:t>
            </a:r>
            <a:endParaRPr lang="ru-RU" sz="16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 rot="5400000">
            <a:off x="3162259" y="5890816"/>
            <a:ext cx="576064" cy="64807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 rot="5400000">
            <a:off x="3162259" y="5183027"/>
            <a:ext cx="576064" cy="64807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 rot="5400000">
            <a:off x="3162259" y="4337207"/>
            <a:ext cx="576064" cy="648071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383869" y="4005064"/>
            <a:ext cx="5436603" cy="0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560840" y="2257279"/>
            <a:ext cx="1259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bg2"/>
                </a:solidFill>
              </a:rPr>
              <a:t>При наличии </a:t>
            </a:r>
            <a:r>
              <a:rPr lang="ru-RU" b="1" i="1" dirty="0" err="1" smtClean="0">
                <a:solidFill>
                  <a:schemeClr val="bg2"/>
                </a:solidFill>
              </a:rPr>
              <a:t>ПКР</a:t>
            </a:r>
            <a:endParaRPr lang="ru-RU" b="1" i="1" dirty="0">
              <a:solidFill>
                <a:schemeClr val="bg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4695" y="4757365"/>
            <a:ext cx="17884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bg2"/>
                </a:solidFill>
              </a:rPr>
              <a:t>При отсутствии </a:t>
            </a:r>
            <a:r>
              <a:rPr lang="ru-RU" b="1" i="1" dirty="0" err="1" smtClean="0">
                <a:solidFill>
                  <a:schemeClr val="bg2"/>
                </a:solidFill>
              </a:rPr>
              <a:t>ПКР</a:t>
            </a:r>
            <a:endParaRPr lang="ru-RU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011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kern="1200" dirty="0">
                <a:solidFill>
                  <a:srgbClr val="00007D"/>
                </a:solidFill>
              </a:rPr>
              <a:t>Межмуниципальное планирование 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172-ФЗ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Напрямую не предусматривает</a:t>
            </a:r>
          </a:p>
          <a:p>
            <a:r>
              <a:rPr lang="ru-RU" dirty="0" smtClean="0"/>
              <a:t>Ч. 9 ст. 32: «могут </a:t>
            </a:r>
            <a:r>
              <a:rPr lang="ru-RU" dirty="0"/>
              <a:t>разрабатываться стратегии социально-экономического развития части территории субъекта </a:t>
            </a:r>
            <a:r>
              <a:rPr lang="ru-RU" dirty="0" smtClean="0"/>
              <a:t>РФ, </a:t>
            </a:r>
            <a:r>
              <a:rPr lang="ru-RU" dirty="0"/>
              <a:t>социально-экономические условия в пределах которой требуют выделения отдельных направлений, приоритетов, целей и задач социально-экономического </a:t>
            </a:r>
            <a:r>
              <a:rPr lang="ru-RU" dirty="0" smtClean="0"/>
              <a:t>развития»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err="1"/>
              <a:t>ГрК</a:t>
            </a:r>
            <a:r>
              <a:rPr lang="ru-RU" dirty="0"/>
              <a:t> </a:t>
            </a:r>
            <a:r>
              <a:rPr lang="ru-RU" dirty="0" smtClean="0"/>
              <a:t>РФ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2190229"/>
          </a:xfrm>
        </p:spPr>
        <p:txBody>
          <a:bodyPr/>
          <a:lstStyle/>
          <a:p>
            <a:r>
              <a:rPr lang="ru-RU" sz="2000" dirty="0" smtClean="0"/>
              <a:t>В формате </a:t>
            </a:r>
            <a:r>
              <a:rPr lang="ru-RU" sz="2000" dirty="0"/>
              <a:t>совместной подготовки документов </a:t>
            </a:r>
            <a:r>
              <a:rPr lang="ru-RU" sz="2000" dirty="0" err="1" smtClean="0"/>
              <a:t>ТП</a:t>
            </a:r>
            <a:endParaRPr lang="ru-RU" sz="2000" dirty="0" smtClean="0"/>
          </a:p>
          <a:p>
            <a:r>
              <a:rPr lang="ru-RU" sz="2000" dirty="0" smtClean="0"/>
              <a:t>Возможности муниципальных образований ограничены </a:t>
            </a:r>
            <a:endParaRPr lang="ru-RU" sz="2000" dirty="0"/>
          </a:p>
          <a:p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572000" y="5085184"/>
            <a:ext cx="515486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295456" y="4875502"/>
            <a:ext cx="2515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chemeClr val="bg2"/>
                </a:solidFill>
              </a:rPr>
              <a:t>Отсутствует муниципальный уровень  </a:t>
            </a:r>
            <a:endParaRPr lang="ru-RU" b="1" i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02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2420888"/>
            <a:ext cx="1635674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Муниципальное образование 1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3142288"/>
            <a:ext cx="1635674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Муниципальное образование 2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884560"/>
            <a:ext cx="1635674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Субъект РФ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30980" y="2420888"/>
            <a:ext cx="1020960" cy="201622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Комиссия (рабочая группа)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cxnSp>
        <p:nvCxnSpPr>
          <p:cNvPr id="10" name="Прямая со стрелкой 9"/>
          <p:cNvCxnSpPr>
            <a:stCxn id="5" idx="3"/>
          </p:cNvCxnSpPr>
          <p:nvPr/>
        </p:nvCxnSpPr>
        <p:spPr>
          <a:xfrm>
            <a:off x="1959202" y="2708920"/>
            <a:ext cx="107177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664452" y="4426079"/>
            <a:ext cx="0" cy="4085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6328" y="4835293"/>
            <a:ext cx="25159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200" b="1" i="1" dirty="0">
                <a:solidFill>
                  <a:schemeClr val="bg2"/>
                </a:solidFill>
              </a:rPr>
              <a:t>Задание на подготовку (</a:t>
            </a:r>
            <a:r>
              <a:rPr lang="ru-RU" sz="1200" b="1" i="1" dirty="0" smtClean="0">
                <a:solidFill>
                  <a:schemeClr val="bg2"/>
                </a:solidFill>
              </a:rPr>
              <a:t>корректировку) </a:t>
            </a:r>
            <a:r>
              <a:rPr lang="ru-RU" sz="1200" b="1" i="1" dirty="0">
                <a:solidFill>
                  <a:schemeClr val="bg2"/>
                </a:solidFill>
              </a:rPr>
              <a:t>документов </a:t>
            </a:r>
            <a:r>
              <a:rPr lang="ru-RU" sz="1200" b="1" i="1" dirty="0" err="1" smtClean="0">
                <a:solidFill>
                  <a:schemeClr val="bg2"/>
                </a:solidFill>
              </a:rPr>
              <a:t>ТП</a:t>
            </a:r>
            <a:endParaRPr lang="ru-RU" sz="1200" b="1" i="1" dirty="0" smtClean="0">
              <a:solidFill>
                <a:schemeClr val="bg2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endParaRPr lang="ru-RU" sz="1200" b="1" i="1" dirty="0" smtClean="0">
              <a:solidFill>
                <a:schemeClr val="bg2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ru-RU" sz="1200" b="1" i="1" dirty="0">
                <a:solidFill>
                  <a:schemeClr val="bg2"/>
                </a:solidFill>
              </a:rPr>
              <a:t>Задание на подготовку (корректировку) документов </a:t>
            </a:r>
            <a:r>
              <a:rPr lang="ru-RU" sz="1200" b="1" i="1" dirty="0" smtClean="0">
                <a:solidFill>
                  <a:schemeClr val="bg2"/>
                </a:solidFill>
              </a:rPr>
              <a:t>СП</a:t>
            </a:r>
            <a:endParaRPr lang="ru-RU" sz="1200" b="1" i="1" dirty="0">
              <a:solidFill>
                <a:schemeClr val="bg2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80312" y="2409855"/>
            <a:ext cx="1635674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Муниципальное образование 1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80312" y="3107743"/>
            <a:ext cx="1635674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Муниципальное образование 2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380312" y="3850015"/>
            <a:ext cx="1635674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Субъект РФ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961676" y="2409855"/>
            <a:ext cx="1458575" cy="20162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Концепция развития территории</a:t>
            </a:r>
            <a:endParaRPr lang="ru-RU" sz="1600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1959201" y="3385593"/>
            <a:ext cx="107177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959202" y="4172592"/>
            <a:ext cx="1071777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1926113" y="2409854"/>
            <a:ext cx="11131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формирует</a:t>
            </a:r>
            <a:endParaRPr lang="ru-RU" sz="1200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1958128" y="3078351"/>
            <a:ext cx="11131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формирует</a:t>
            </a:r>
            <a:endParaRPr lang="ru-RU" sz="12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1959202" y="3844963"/>
            <a:ext cx="11131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формирует</a:t>
            </a:r>
            <a:endParaRPr lang="ru-RU" sz="1200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6420251" y="2697887"/>
            <a:ext cx="96006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6420251" y="2420888"/>
            <a:ext cx="10161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согласует</a:t>
            </a:r>
            <a:endParaRPr lang="ru-RU" sz="1200" dirty="0"/>
          </a:p>
        </p:txBody>
      </p:sp>
      <p:cxnSp>
        <p:nvCxnSpPr>
          <p:cNvPr id="42" name="Прямая со стрелкой 41"/>
          <p:cNvCxnSpPr/>
          <p:nvPr/>
        </p:nvCxnSpPr>
        <p:spPr>
          <a:xfrm flipH="1">
            <a:off x="6420250" y="3361281"/>
            <a:ext cx="96006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6403424" y="4138047"/>
            <a:ext cx="96006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6420251" y="3078352"/>
            <a:ext cx="10161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согласует</a:t>
            </a:r>
            <a:endParaRPr lang="ru-RU" sz="12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6424144" y="3861048"/>
            <a:ext cx="101617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согласует</a:t>
            </a:r>
            <a:endParaRPr lang="ru-RU" sz="1200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5782327" y="4491847"/>
            <a:ext cx="980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содержит</a:t>
            </a:r>
            <a:endParaRPr lang="ru-RU" sz="12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051940" y="2996952"/>
            <a:ext cx="9097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bg2"/>
                </a:solidFill>
              </a:rPr>
              <a:t>готовит</a:t>
            </a:r>
            <a:endParaRPr lang="ru-RU" sz="1200" dirty="0"/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4051940" y="3355351"/>
            <a:ext cx="90973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Заголовок 7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kern="1200" dirty="0">
                <a:solidFill>
                  <a:srgbClr val="00007D"/>
                </a:solidFill>
              </a:rPr>
              <a:t>Добровольное взаимодействие при подготовке и реализации документов территориального и стратегического планирования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354872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Заголовок 1"/>
          <p:cNvSpPr>
            <a:spLocks noGrp="1"/>
          </p:cNvSpPr>
          <p:nvPr>
            <p:ph type="ctrTitle"/>
          </p:nvPr>
        </p:nvSpPr>
        <p:spPr>
          <a:xfrm>
            <a:off x="2267744" y="2348880"/>
            <a:ext cx="4896544" cy="1470025"/>
          </a:xfrm>
        </p:spPr>
        <p:txBody>
          <a:bodyPr/>
          <a:lstStyle/>
          <a:p>
            <a:r>
              <a:rPr lang="ru-RU" b="1" dirty="0" smtClean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0636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20302" y="2555438"/>
            <a:ext cx="2088232" cy="10570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Стратегия социально-экономического развития 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841090" y="2715362"/>
            <a:ext cx="59751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5417152" y="2529573"/>
            <a:ext cx="3384377" cy="61783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Генеральный план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3794411" y="3612520"/>
            <a:ext cx="3852" cy="4491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2744920" y="5973910"/>
            <a:ext cx="2095129" cy="73962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Муниципальные программы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720302" y="4096899"/>
            <a:ext cx="2115853" cy="147043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7D">
                    <a:lumMod val="75000"/>
                  </a:srgbClr>
                </a:solidFill>
              </a:rPr>
              <a:t>План мероприятий по реализации стратегии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3794411" y="5567335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5438602" y="4083513"/>
            <a:ext cx="1152129" cy="14838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7D">
                    <a:lumMod val="75000"/>
                  </a:srgbClr>
                </a:solidFill>
              </a:rPr>
              <a:t>План реализации генерального плана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316037" y="5972836"/>
            <a:ext cx="1397261" cy="7242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7D">
                    <a:lumMod val="75000"/>
                  </a:srgbClr>
                </a:solidFill>
              </a:rPr>
              <a:t>Документация по планировке территории 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8033893" y="3172598"/>
            <a:ext cx="0" cy="9243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993217" y="5581617"/>
            <a:ext cx="0" cy="3922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4820686" y="2931939"/>
            <a:ext cx="59646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841090" y="4726345"/>
            <a:ext cx="6044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4808534" y="4942369"/>
            <a:ext cx="57828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556411" y="4793513"/>
            <a:ext cx="610271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2720302" y="1412065"/>
            <a:ext cx="2088232" cy="7532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7D">
                    <a:lumMod val="75000"/>
                  </a:srgbClr>
                </a:solidFill>
              </a:rPr>
              <a:t>Долгосрочный прогноз социально-экономического развития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3790559" y="2165323"/>
            <a:ext cx="3852" cy="3760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391599" y="1406165"/>
            <a:ext cx="1214765" cy="7532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7D">
                    <a:lumMod val="75000"/>
                  </a:srgbClr>
                </a:solidFill>
              </a:rPr>
              <a:t>Долгосрочный бюджетный прогноз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 flipH="1">
            <a:off x="1595724" y="1702009"/>
            <a:ext cx="108501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1816755" y="1941094"/>
            <a:ext cx="0" cy="21507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880651" y="4096900"/>
            <a:ext cx="1387878" cy="14704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7D">
                    <a:lumMod val="75000"/>
                  </a:srgbClr>
                </a:solidFill>
              </a:rPr>
              <a:t>Среднесрочный прогноз социально-экономического развития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7166683" y="4083513"/>
            <a:ext cx="1634847" cy="1483821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007D">
                    <a:lumMod val="75000"/>
                  </a:srgbClr>
                </a:solidFill>
              </a:rPr>
              <a:t>Программа комплексного развития систем коммунальной инфраструктуры </a:t>
            </a:r>
            <a:endParaRPr lang="ru-RU" sz="1200" dirty="0">
              <a:solidFill>
                <a:srgbClr val="00007D">
                  <a:lumMod val="75000"/>
                </a:srgbClr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185624" y="5973910"/>
            <a:ext cx="1615906" cy="723160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bg2">
                    <a:lumMod val="75000"/>
                  </a:schemeClr>
                </a:solidFill>
              </a:rPr>
              <a:t>Инвестиционные программы </a:t>
            </a:r>
            <a:r>
              <a:rPr lang="ru-RU" sz="1100" dirty="0" smtClean="0">
                <a:solidFill>
                  <a:schemeClr val="bg2">
                    <a:lumMod val="75000"/>
                  </a:schemeClr>
                </a:solidFill>
              </a:rPr>
              <a:t>ресурсоснабжающих предприятий</a:t>
            </a:r>
            <a:endParaRPr lang="ru-RU" sz="11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77" name="Прямая соединительная линия 76"/>
          <p:cNvCxnSpPr/>
          <p:nvPr/>
        </p:nvCxnSpPr>
        <p:spPr>
          <a:xfrm>
            <a:off x="1816754" y="1941094"/>
            <a:ext cx="9035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>
            <a:off x="592618" y="2165323"/>
            <a:ext cx="0" cy="38075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>
            <a:off x="1533986" y="5567335"/>
            <a:ext cx="0" cy="4055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9" name="Прямоугольник 88"/>
          <p:cNvSpPr/>
          <p:nvPr/>
        </p:nvSpPr>
        <p:spPr>
          <a:xfrm>
            <a:off x="391599" y="5972836"/>
            <a:ext cx="1942009" cy="7242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7D">
                    <a:lumMod val="75000"/>
                  </a:srgbClr>
                </a:solidFill>
              </a:rPr>
              <a:t>Местный бюджет</a:t>
            </a:r>
            <a:endParaRPr lang="ru-RU" sz="1400" dirty="0">
              <a:solidFill>
                <a:srgbClr val="00007D">
                  <a:lumMod val="75000"/>
                </a:srgbClr>
              </a:solidFill>
            </a:endParaRPr>
          </a:p>
        </p:txBody>
      </p:sp>
      <p:cxnSp>
        <p:nvCxnSpPr>
          <p:cNvPr id="93" name="Прямая со стрелкой 92"/>
          <p:cNvCxnSpPr/>
          <p:nvPr/>
        </p:nvCxnSpPr>
        <p:spPr>
          <a:xfrm flipH="1">
            <a:off x="2301518" y="6322259"/>
            <a:ext cx="4187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8" name="Прямая со стрелкой 107"/>
          <p:cNvCxnSpPr/>
          <p:nvPr/>
        </p:nvCxnSpPr>
        <p:spPr>
          <a:xfrm flipH="1" flipV="1">
            <a:off x="4808534" y="3346919"/>
            <a:ext cx="2753448" cy="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2239102" y="4830450"/>
            <a:ext cx="4187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>
            <a:stCxn id="14" idx="3"/>
          </p:cNvCxnSpPr>
          <p:nvPr/>
        </p:nvCxnSpPr>
        <p:spPr>
          <a:xfrm>
            <a:off x="6713298" y="6334953"/>
            <a:ext cx="47232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V="1">
            <a:off x="7561982" y="3340594"/>
            <a:ext cx="0" cy="72102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6027430" y="3177643"/>
            <a:ext cx="0" cy="9142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V="1">
            <a:off x="1258087" y="2172349"/>
            <a:ext cx="0" cy="836032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1258087" y="3008381"/>
            <a:ext cx="145887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8033893" y="5587212"/>
            <a:ext cx="0" cy="3922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Заголовок 1"/>
          <p:cNvSpPr>
            <a:spLocks noGrp="1"/>
          </p:cNvSpPr>
          <p:nvPr>
            <p:ph type="title"/>
          </p:nvPr>
        </p:nvSpPr>
        <p:spPr>
          <a:xfrm>
            <a:off x="377749" y="404664"/>
            <a:ext cx="8229600" cy="81156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2"/>
                </a:solidFill>
              </a:rPr>
              <a:t>Оптимальная схема взаимосвязи документов планирования на муниципальном уровне</a:t>
            </a:r>
            <a:endParaRPr lang="ru-RU" sz="2400" b="1" dirty="0">
              <a:solidFill>
                <a:schemeClr val="bg2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1258087" y="3343757"/>
            <a:ext cx="1486833" cy="316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1258087" y="3340594"/>
            <a:ext cx="0" cy="728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049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нутый угол 3"/>
          <p:cNvSpPr/>
          <p:nvPr/>
        </p:nvSpPr>
        <p:spPr>
          <a:xfrm>
            <a:off x="395536" y="1916832"/>
            <a:ext cx="8604448" cy="4176464"/>
          </a:xfrm>
          <a:prstGeom prst="foldedCorner">
            <a:avLst>
              <a:gd name="adj" fmla="val 14744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37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 b="1" dirty="0">
                <a:solidFill>
                  <a:schemeClr val="bg2"/>
                </a:solidFill>
              </a:rPr>
              <a:t>172-ФЗ о связи стратегического и бюджетного планирования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1200"/>
            <a:ext cx="8435280" cy="3886200"/>
          </a:xfrm>
        </p:spPr>
        <p:txBody>
          <a:bodyPr>
            <a:normAutofit lnSpcReduction="10000"/>
          </a:bodyPr>
          <a:lstStyle/>
          <a:p>
            <a:r>
              <a:rPr lang="ru-RU" sz="2800" i="1" dirty="0"/>
              <a:t>Предмет </a:t>
            </a:r>
            <a:r>
              <a:rPr lang="ru-RU" sz="2800" i="1" dirty="0" smtClean="0"/>
              <a:t>регулирования – «координация </a:t>
            </a:r>
            <a:r>
              <a:rPr lang="ru-RU" sz="2800" i="1" dirty="0"/>
              <a:t>государственного и муниципального стратегического управления и бюджетной </a:t>
            </a:r>
            <a:r>
              <a:rPr lang="ru-RU" sz="2800" i="1" dirty="0" smtClean="0"/>
              <a:t>политики» (ст. 1 172-ФЗ) </a:t>
            </a:r>
          </a:p>
          <a:p>
            <a:r>
              <a:rPr lang="ru-RU" sz="2800" i="1" dirty="0" smtClean="0"/>
              <a:t>Задача </a:t>
            </a:r>
            <a:r>
              <a:rPr lang="ru-RU" sz="2800" i="1" dirty="0"/>
              <a:t>стратегического планирования </a:t>
            </a:r>
            <a:r>
              <a:rPr lang="ru-RU" sz="2800" i="1" dirty="0" smtClean="0"/>
              <a:t>– «координация государственного </a:t>
            </a:r>
            <a:r>
              <a:rPr lang="ru-RU" sz="2800" i="1" dirty="0"/>
              <a:t>и муниципального стратегического управления и мер бюджетной </a:t>
            </a:r>
            <a:r>
              <a:rPr lang="ru-RU" sz="2800" i="1" dirty="0" smtClean="0"/>
              <a:t>политики» (ст. 8 172-ФЗ)</a:t>
            </a:r>
            <a:endParaRPr lang="ru-RU" sz="2800" i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51491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941160" y="4653136"/>
            <a:ext cx="3987324" cy="1920582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Бюджет на очередной финансовый год и плановый период (бюджет на очередной финансовый год и среднесрочный финансовый план)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824028" y="1196751"/>
            <a:ext cx="4104456" cy="3032549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00007D"/>
              </a:buClr>
              <a:buSzPct val="75000"/>
            </a:pPr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Бюджетное планирование 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– процесс определения объема, структуры и направлений использования бюджетных средств, которые можно мобилизовать в качестве доходов, направить на финансирование расходных обязательств, использовать в качестве источников финансирования дефицита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46832" y="285047"/>
            <a:ext cx="8291264" cy="127174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3200" b="1" dirty="0" smtClean="0">
                <a:solidFill>
                  <a:schemeClr val="bg2"/>
                </a:solidFill>
              </a:rPr>
              <a:t>Стратегическое и бюджетное планирование</a:t>
            </a:r>
            <a:endParaRPr lang="ru-RU" sz="32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1455192"/>
            <a:ext cx="4248472" cy="2774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007D">
                    <a:lumMod val="75000"/>
                  </a:srgbClr>
                </a:solidFill>
              </a:rPr>
              <a:t>Стратегическое планирование </a:t>
            </a:r>
            <a:r>
              <a:rPr lang="ru-RU" dirty="0" smtClean="0">
                <a:solidFill>
                  <a:srgbClr val="00007D">
                    <a:lumMod val="75000"/>
                  </a:srgbClr>
                </a:solidFill>
              </a:rPr>
              <a:t>– деятельность </a:t>
            </a:r>
            <a:r>
              <a:rPr lang="ru-RU" dirty="0">
                <a:solidFill>
                  <a:srgbClr val="00007D">
                    <a:lumMod val="75000"/>
                  </a:srgbClr>
                </a:solidFill>
              </a:rPr>
              <a:t>участников стратегического планирования по целеполаганию, прогнозированию, планированию и программированию социально-экономического развит направленная на решение задач устойчивого социально-экономического развития муниципальных образований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1520" y="4653136"/>
            <a:ext cx="4248472" cy="19205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007D">
                    <a:lumMod val="75000"/>
                  </a:srgbClr>
                </a:solidFill>
              </a:rPr>
              <a:t>Стратегия социально-экономического развития</a:t>
            </a:r>
          </a:p>
        </p:txBody>
      </p:sp>
      <p:sp>
        <p:nvSpPr>
          <p:cNvPr id="2" name="Стрелка вниз 1"/>
          <p:cNvSpPr/>
          <p:nvPr/>
        </p:nvSpPr>
        <p:spPr>
          <a:xfrm>
            <a:off x="1907704" y="4240675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876256" y="4229302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4478261" y="5279829"/>
            <a:ext cx="484632" cy="4411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44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bg2"/>
                </a:solidFill>
              </a:rPr>
              <a:t>Документы </a:t>
            </a:r>
            <a:r>
              <a:rPr lang="ru-RU" sz="3200" b="1" dirty="0" smtClean="0">
                <a:solidFill>
                  <a:schemeClr val="bg2"/>
                </a:solidFill>
              </a:rPr>
              <a:t>бюджетного планирования</a:t>
            </a:r>
            <a:endParaRPr lang="ru-RU" sz="3200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269149"/>
              </p:ext>
            </p:extLst>
          </p:nvPr>
        </p:nvGraphicFramePr>
        <p:xfrm>
          <a:off x="251520" y="1354792"/>
          <a:ext cx="756084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6093"/>
                <a:gridCol w="1173059"/>
                <a:gridCol w="11016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Документ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172-ФЗ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БК РФ</a:t>
                      </a:r>
                      <a:endParaRPr lang="ru-RU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Муниципальная программа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ym typeface="Wingdings"/>
                        </a:rPr>
                        <a:t>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Бюджетный прогноз муниципального образования на долгосрочный период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ym typeface="Wingdings"/>
                        </a:rPr>
                        <a:t>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Прогноз социально-экономического развития муниципального образования на среднесрочный период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sym typeface="Wingdings"/>
                        </a:rPr>
                        <a:t></a:t>
                      </a:r>
                      <a:endParaRPr lang="ru-RU" sz="2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Прогноз социально-экономического развития муниципального образования на долгосрочный период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ym typeface="Wingdings"/>
                        </a:rPr>
                        <a:t>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Прогноз социально-экономического развития муниципального образования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lang="ru-RU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8518377" y="4077072"/>
            <a:ext cx="62562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00007D"/>
                </a:solidFill>
              </a:rPr>
              <a:t>?</a:t>
            </a:r>
          </a:p>
        </p:txBody>
      </p:sp>
      <p:sp>
        <p:nvSpPr>
          <p:cNvPr id="15" name="Правая фигурная скобка 14"/>
          <p:cNvSpPr/>
          <p:nvPr/>
        </p:nvSpPr>
        <p:spPr>
          <a:xfrm>
            <a:off x="7932399" y="3068960"/>
            <a:ext cx="742228" cy="3528392"/>
          </a:xfrm>
          <a:prstGeom prst="rightBrace">
            <a:avLst>
              <a:gd name="adj1" fmla="val 17527"/>
              <a:gd name="adj2" fmla="val 43182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082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143000" y="0"/>
            <a:ext cx="75311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 bIns="0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en-GB" altLang="ru-RU" sz="36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108995" y="4446637"/>
            <a:ext cx="3048000" cy="828675"/>
          </a:xfrm>
          <a:prstGeom prst="rect">
            <a:avLst/>
          </a:prstGeom>
          <a:solidFill>
            <a:srgbClr val="B3BEC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ru-RU" altLang="ru-RU" sz="1600" dirty="0">
                <a:solidFill>
                  <a:srgbClr val="002850"/>
                </a:solidFill>
                <a:latin typeface="Arial"/>
              </a:rPr>
              <a:t>Плановый </a:t>
            </a:r>
            <a:r>
              <a:rPr lang="ru-RU" altLang="ru-RU" sz="1600" dirty="0" smtClean="0">
                <a:solidFill>
                  <a:srgbClr val="002850"/>
                </a:solidFill>
                <a:latin typeface="Arial"/>
              </a:rPr>
              <a:t>период</a:t>
            </a:r>
            <a:br>
              <a:rPr lang="ru-RU" altLang="ru-RU" sz="1600" dirty="0" smtClean="0">
                <a:solidFill>
                  <a:srgbClr val="002850"/>
                </a:solidFill>
                <a:latin typeface="Arial"/>
              </a:rPr>
            </a:br>
            <a:r>
              <a:rPr lang="ru-RU" altLang="ru-RU" sz="1600" dirty="0" smtClean="0">
                <a:solidFill>
                  <a:srgbClr val="002850"/>
                </a:solidFill>
                <a:latin typeface="Arial"/>
              </a:rPr>
              <a:t> (</a:t>
            </a:r>
            <a:r>
              <a:rPr lang="ru-RU" altLang="ru-RU" sz="1600" dirty="0">
                <a:solidFill>
                  <a:srgbClr val="002850"/>
                </a:solidFill>
                <a:latin typeface="Arial"/>
              </a:rPr>
              <a:t>2 года)</a:t>
            </a:r>
            <a:endParaRPr lang="en-GB" altLang="ru-RU" sz="1600" dirty="0">
              <a:solidFill>
                <a:srgbClr val="002850"/>
              </a:solidFill>
              <a:latin typeface="Arial"/>
            </a:endParaRP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5145883" y="1360984"/>
            <a:ext cx="3048000" cy="838200"/>
          </a:xfrm>
          <a:prstGeom prst="rect">
            <a:avLst/>
          </a:prstGeom>
          <a:solidFill>
            <a:srgbClr val="B3BEC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ru-RU" altLang="ru-RU" sz="1600" dirty="0">
                <a:solidFill>
                  <a:srgbClr val="002850"/>
                </a:solidFill>
              </a:rPr>
              <a:t>Плановый период</a:t>
            </a:r>
            <a:br>
              <a:rPr lang="ru-RU" altLang="ru-RU" sz="1600" dirty="0">
                <a:solidFill>
                  <a:srgbClr val="002850"/>
                </a:solidFill>
              </a:rPr>
            </a:br>
            <a:r>
              <a:rPr lang="ru-RU" altLang="ru-RU" sz="1600" dirty="0">
                <a:solidFill>
                  <a:srgbClr val="002850"/>
                </a:solidFill>
              </a:rPr>
              <a:t> (2 года)</a:t>
            </a:r>
            <a:endParaRPr lang="en-GB" altLang="ru-RU" sz="1600" dirty="0">
              <a:solidFill>
                <a:srgbClr val="002850"/>
              </a:solidFill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1785145" y="2907209"/>
            <a:ext cx="1847850" cy="8159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ru-RU" altLang="ru-RU" sz="2200" dirty="0" smtClean="0">
                <a:solidFill>
                  <a:srgbClr val="000000"/>
                </a:solidFill>
                <a:latin typeface="Arial"/>
              </a:rPr>
              <a:t>Очередной </a:t>
            </a:r>
            <a:br>
              <a:rPr lang="ru-RU" altLang="ru-RU" sz="2200" dirty="0" smtClean="0">
                <a:solidFill>
                  <a:srgbClr val="000000"/>
                </a:solidFill>
                <a:latin typeface="Arial"/>
              </a:rPr>
            </a:br>
            <a:r>
              <a:rPr lang="ru-RU" altLang="ru-RU" sz="2200" dirty="0" smtClean="0">
                <a:solidFill>
                  <a:srgbClr val="000000"/>
                </a:solidFill>
                <a:latin typeface="Arial"/>
              </a:rPr>
              <a:t>год</a:t>
            </a:r>
            <a:endParaRPr lang="en-GB" altLang="ru-RU" sz="2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309145" y="1360984"/>
            <a:ext cx="1836738" cy="838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ru-RU" altLang="ru-RU" sz="2200" dirty="0">
                <a:solidFill>
                  <a:srgbClr val="000000"/>
                </a:solidFill>
              </a:rPr>
              <a:t>Очередной </a:t>
            </a:r>
            <a:br>
              <a:rPr lang="ru-RU" altLang="ru-RU" sz="2200" dirty="0">
                <a:solidFill>
                  <a:srgbClr val="000000"/>
                </a:solidFill>
              </a:rPr>
            </a:br>
            <a:r>
              <a:rPr lang="ru-RU" altLang="ru-RU" sz="2200" dirty="0">
                <a:solidFill>
                  <a:srgbClr val="000000"/>
                </a:solidFill>
              </a:rPr>
              <a:t>год</a:t>
            </a:r>
            <a:endParaRPr lang="en-GB" altLang="ru-RU" sz="2200" dirty="0">
              <a:solidFill>
                <a:srgbClr val="000000"/>
              </a:solidFill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632995" y="2907209"/>
            <a:ext cx="3048000" cy="815975"/>
          </a:xfrm>
          <a:prstGeom prst="rect">
            <a:avLst/>
          </a:prstGeom>
          <a:solidFill>
            <a:srgbClr val="B3BEC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ru-RU" altLang="ru-RU" sz="1600" dirty="0">
                <a:solidFill>
                  <a:srgbClr val="002850"/>
                </a:solidFill>
              </a:rPr>
              <a:t>Плановый период</a:t>
            </a:r>
            <a:br>
              <a:rPr lang="ru-RU" altLang="ru-RU" sz="1600" dirty="0">
                <a:solidFill>
                  <a:srgbClr val="002850"/>
                </a:solidFill>
              </a:rPr>
            </a:br>
            <a:r>
              <a:rPr lang="ru-RU" altLang="ru-RU" sz="1600" dirty="0">
                <a:solidFill>
                  <a:srgbClr val="002850"/>
                </a:solidFill>
              </a:rPr>
              <a:t> (2 года</a:t>
            </a:r>
            <a:r>
              <a:rPr lang="ru-RU" altLang="ru-RU" sz="1600" dirty="0" smtClean="0">
                <a:solidFill>
                  <a:srgbClr val="002850"/>
                </a:solidFill>
              </a:rPr>
              <a:t>)</a:t>
            </a:r>
            <a:endParaRPr lang="en-GB" altLang="ru-RU" sz="1600" dirty="0">
              <a:solidFill>
                <a:srgbClr val="002850"/>
              </a:solidFill>
              <a:latin typeface="Arial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323057" y="4446637"/>
            <a:ext cx="1795463" cy="8286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ru-RU" altLang="ru-RU" sz="2200" dirty="0">
                <a:solidFill>
                  <a:srgbClr val="000000"/>
                </a:solidFill>
              </a:rPr>
              <a:t>Очередной </a:t>
            </a:r>
            <a:br>
              <a:rPr lang="ru-RU" altLang="ru-RU" sz="2200" dirty="0">
                <a:solidFill>
                  <a:srgbClr val="000000"/>
                </a:solidFill>
              </a:rPr>
            </a:br>
            <a:r>
              <a:rPr lang="ru-RU" altLang="ru-RU" sz="2200" dirty="0">
                <a:solidFill>
                  <a:srgbClr val="000000"/>
                </a:solidFill>
              </a:rPr>
              <a:t>год</a:t>
            </a:r>
            <a:endParaRPr lang="en-GB" altLang="ru-RU" sz="2200" dirty="0">
              <a:solidFill>
                <a:srgbClr val="000000"/>
              </a:solidFill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965995" y="5358804"/>
            <a:ext cx="762000" cy="546100"/>
          </a:xfrm>
          <a:prstGeom prst="rect">
            <a:avLst/>
          </a:prstGeom>
          <a:solidFill>
            <a:srgbClr val="002850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en-US" altLang="ru-RU" sz="2200" dirty="0" smtClean="0">
                <a:solidFill>
                  <a:srgbClr val="000000"/>
                </a:solidFill>
                <a:latin typeface="Arial Black" pitchFamily="34" charset="0"/>
              </a:rPr>
              <a:t>t</a:t>
            </a:r>
            <a:r>
              <a:rPr lang="ru-RU" altLang="ru-RU" sz="2200" dirty="0" smtClean="0">
                <a:solidFill>
                  <a:srgbClr val="000000"/>
                </a:solidFill>
                <a:latin typeface="Arial Black" pitchFamily="34" charset="0"/>
              </a:rPr>
              <a:t>+1</a:t>
            </a:r>
            <a:endParaRPr lang="en-GB" altLang="ru-RU" sz="22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2328070" y="5298304"/>
            <a:ext cx="762000" cy="636588"/>
          </a:xfrm>
          <a:prstGeom prst="rect">
            <a:avLst/>
          </a:prstGeom>
          <a:solidFill>
            <a:srgbClr val="002850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en-US" altLang="ru-RU" sz="2200" dirty="0" err="1" smtClean="0">
                <a:solidFill>
                  <a:srgbClr val="000000"/>
                </a:solidFill>
                <a:latin typeface="Arial Black" pitchFamily="34" charset="0"/>
              </a:rPr>
              <a:t>t+2</a:t>
            </a:r>
            <a:endParaRPr lang="en-GB" altLang="ru-RU" sz="22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3937795" y="5358804"/>
            <a:ext cx="762000" cy="546100"/>
          </a:xfrm>
          <a:prstGeom prst="rect">
            <a:avLst/>
          </a:prstGeom>
          <a:solidFill>
            <a:srgbClr val="002850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en-US" altLang="ru-RU" sz="2200" dirty="0" err="1" smtClean="0">
                <a:solidFill>
                  <a:srgbClr val="000000"/>
                </a:solidFill>
                <a:latin typeface="Arial Black" pitchFamily="34" charset="0"/>
              </a:rPr>
              <a:t>t+3</a:t>
            </a:r>
            <a:endParaRPr lang="en-GB" altLang="ru-RU" sz="22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461795" y="5358804"/>
            <a:ext cx="762000" cy="546100"/>
          </a:xfrm>
          <a:prstGeom prst="rect">
            <a:avLst/>
          </a:prstGeom>
          <a:solidFill>
            <a:srgbClr val="002850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en-US" altLang="ru-RU" sz="2200" dirty="0" err="1" smtClean="0">
                <a:solidFill>
                  <a:srgbClr val="000000"/>
                </a:solidFill>
                <a:latin typeface="Arial Black" pitchFamily="34" charset="0"/>
              </a:rPr>
              <a:t>t+4</a:t>
            </a:r>
            <a:endParaRPr lang="en-GB" altLang="ru-RU" sz="22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7061995" y="5347320"/>
            <a:ext cx="762000" cy="546100"/>
          </a:xfrm>
          <a:prstGeom prst="rect">
            <a:avLst/>
          </a:prstGeom>
          <a:solidFill>
            <a:srgbClr val="002850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</a:pPr>
            <a:r>
              <a:rPr lang="en-US" altLang="ru-RU" sz="2200" dirty="0" err="1" smtClean="0">
                <a:solidFill>
                  <a:srgbClr val="000000"/>
                </a:solidFill>
                <a:latin typeface="Arial Black" pitchFamily="34" charset="0"/>
              </a:rPr>
              <a:t>t+5</a:t>
            </a:r>
            <a:endParaRPr lang="en-GB" altLang="ru-RU" sz="22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399" name="AutoShape 15"/>
          <p:cNvSpPr>
            <a:spLocks noChangeArrowheads="1"/>
          </p:cNvSpPr>
          <p:nvPr/>
        </p:nvSpPr>
        <p:spPr bwMode="auto">
          <a:xfrm rot="-5400000">
            <a:off x="5776690" y="2290465"/>
            <a:ext cx="685800" cy="503238"/>
          </a:xfrm>
          <a:custGeom>
            <a:avLst/>
            <a:gdLst>
              <a:gd name="T0" fmla="*/ 447008 w 21600"/>
              <a:gd name="T1" fmla="*/ 0 h 21600"/>
              <a:gd name="T2" fmla="*/ 0 w 21600"/>
              <a:gd name="T3" fmla="*/ 251619 h 21600"/>
              <a:gd name="T4" fmla="*/ 447008 w 21600"/>
              <a:gd name="T5" fmla="*/ 503238 h 21600"/>
              <a:gd name="T6" fmla="*/ 685800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404 h 21600"/>
              <a:gd name="T14" fmla="*/ 17146 w 21600"/>
              <a:gd name="T15" fmla="*/ 171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079" y="0"/>
                </a:moveTo>
                <a:lnTo>
                  <a:pt x="14079" y="4404"/>
                </a:lnTo>
                <a:lnTo>
                  <a:pt x="3375" y="4404"/>
                </a:lnTo>
                <a:lnTo>
                  <a:pt x="3375" y="17196"/>
                </a:lnTo>
                <a:lnTo>
                  <a:pt x="14079" y="17196"/>
                </a:lnTo>
                <a:lnTo>
                  <a:pt x="14079" y="21600"/>
                </a:lnTo>
                <a:lnTo>
                  <a:pt x="21600" y="10800"/>
                </a:lnTo>
                <a:lnTo>
                  <a:pt x="14079" y="0"/>
                </a:lnTo>
                <a:close/>
              </a:path>
              <a:path w="21600" h="21600">
                <a:moveTo>
                  <a:pt x="1350" y="4404"/>
                </a:moveTo>
                <a:lnTo>
                  <a:pt x="1350" y="17196"/>
                </a:lnTo>
                <a:lnTo>
                  <a:pt x="2700" y="17196"/>
                </a:lnTo>
                <a:lnTo>
                  <a:pt x="2700" y="4404"/>
                </a:lnTo>
                <a:lnTo>
                  <a:pt x="1350" y="4404"/>
                </a:lnTo>
                <a:close/>
              </a:path>
              <a:path w="21600" h="21600">
                <a:moveTo>
                  <a:pt x="0" y="4404"/>
                </a:moveTo>
                <a:lnTo>
                  <a:pt x="0" y="17196"/>
                </a:lnTo>
                <a:lnTo>
                  <a:pt x="675" y="17196"/>
                </a:lnTo>
                <a:lnTo>
                  <a:pt x="675" y="4404"/>
                </a:lnTo>
                <a:lnTo>
                  <a:pt x="0" y="4404"/>
                </a:lnTo>
                <a:close/>
              </a:path>
            </a:pathLst>
          </a:custGeom>
          <a:gradFill rotWithShape="0">
            <a:gsLst>
              <a:gs pos="0">
                <a:srgbClr val="5E6D76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28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6400" name="AutoShape 16"/>
          <p:cNvSpPr>
            <a:spLocks noChangeArrowheads="1"/>
          </p:cNvSpPr>
          <p:nvPr/>
        </p:nvSpPr>
        <p:spPr bwMode="auto">
          <a:xfrm rot="-5400000">
            <a:off x="7180264" y="2290465"/>
            <a:ext cx="685800" cy="503238"/>
          </a:xfrm>
          <a:custGeom>
            <a:avLst/>
            <a:gdLst>
              <a:gd name="T0" fmla="*/ 447008 w 21600"/>
              <a:gd name="T1" fmla="*/ 0 h 21600"/>
              <a:gd name="T2" fmla="*/ 0 w 21600"/>
              <a:gd name="T3" fmla="*/ 251619 h 21600"/>
              <a:gd name="T4" fmla="*/ 447008 w 21600"/>
              <a:gd name="T5" fmla="*/ 503238 h 21600"/>
              <a:gd name="T6" fmla="*/ 685800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404 h 21600"/>
              <a:gd name="T14" fmla="*/ 17146 w 21600"/>
              <a:gd name="T15" fmla="*/ 171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079" y="0"/>
                </a:moveTo>
                <a:lnTo>
                  <a:pt x="14079" y="4404"/>
                </a:lnTo>
                <a:lnTo>
                  <a:pt x="3375" y="4404"/>
                </a:lnTo>
                <a:lnTo>
                  <a:pt x="3375" y="17196"/>
                </a:lnTo>
                <a:lnTo>
                  <a:pt x="14079" y="17196"/>
                </a:lnTo>
                <a:lnTo>
                  <a:pt x="14079" y="21600"/>
                </a:lnTo>
                <a:lnTo>
                  <a:pt x="21600" y="10800"/>
                </a:lnTo>
                <a:lnTo>
                  <a:pt x="14079" y="0"/>
                </a:lnTo>
                <a:close/>
              </a:path>
              <a:path w="21600" h="21600">
                <a:moveTo>
                  <a:pt x="1350" y="4404"/>
                </a:moveTo>
                <a:lnTo>
                  <a:pt x="1350" y="17196"/>
                </a:lnTo>
                <a:lnTo>
                  <a:pt x="2700" y="17196"/>
                </a:lnTo>
                <a:lnTo>
                  <a:pt x="2700" y="4404"/>
                </a:lnTo>
                <a:lnTo>
                  <a:pt x="1350" y="4404"/>
                </a:lnTo>
                <a:close/>
              </a:path>
              <a:path w="21600" h="21600">
                <a:moveTo>
                  <a:pt x="0" y="4404"/>
                </a:moveTo>
                <a:lnTo>
                  <a:pt x="0" y="17196"/>
                </a:lnTo>
                <a:lnTo>
                  <a:pt x="675" y="17196"/>
                </a:lnTo>
                <a:lnTo>
                  <a:pt x="675" y="4404"/>
                </a:lnTo>
                <a:lnTo>
                  <a:pt x="0" y="4404"/>
                </a:lnTo>
                <a:close/>
              </a:path>
            </a:pathLst>
          </a:custGeom>
          <a:gradFill rotWithShape="0">
            <a:gsLst>
              <a:gs pos="0">
                <a:srgbClr val="5E6D76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28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6403" name="Text Box 19"/>
          <p:cNvSpPr txBox="1">
            <a:spLocks noChangeArrowheads="1"/>
          </p:cNvSpPr>
          <p:nvPr/>
        </p:nvSpPr>
        <p:spPr bwMode="hidden">
          <a:xfrm>
            <a:off x="2807495" y="3967237"/>
            <a:ext cx="202247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85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ru-RU" altLang="ru-RU" sz="1600" b="1" i="1" dirty="0">
                <a:solidFill>
                  <a:srgbClr val="000000"/>
                </a:solidFill>
                <a:latin typeface="Arial"/>
              </a:rPr>
              <a:t>корректировка</a:t>
            </a:r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hidden">
          <a:xfrm>
            <a:off x="4209258" y="2455069"/>
            <a:ext cx="1800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85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ru-RU" altLang="ru-RU" sz="1600" b="1" i="1" dirty="0">
                <a:solidFill>
                  <a:srgbClr val="000000"/>
                </a:solidFill>
                <a:latin typeface="Arial"/>
              </a:rPr>
              <a:t>корректировка</a:t>
            </a: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hidden">
          <a:xfrm>
            <a:off x="6966745" y="2961184"/>
            <a:ext cx="14192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85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ru-RU" altLang="ru-RU" sz="1600" b="1" i="1" dirty="0">
                <a:solidFill>
                  <a:srgbClr val="000000"/>
                </a:solidFill>
                <a:latin typeface="Arial"/>
              </a:rPr>
              <a:t>разработка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hidden">
          <a:xfrm>
            <a:off x="5630913" y="4457328"/>
            <a:ext cx="1676400" cy="34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285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2000"/>
              </a:lnSpc>
              <a:spcBef>
                <a:spcPct val="50000"/>
              </a:spcBef>
            </a:pPr>
            <a:r>
              <a:rPr lang="ru-RU" altLang="ru-RU" sz="1600" b="1" i="1" dirty="0">
                <a:solidFill>
                  <a:srgbClr val="000000"/>
                </a:solidFill>
                <a:latin typeface="Arial"/>
              </a:rPr>
              <a:t>разработка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444746" y="1138709"/>
            <a:ext cx="8699254" cy="994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0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80000"/>
              </a:lnSpc>
              <a:defRPr/>
            </a:pPr>
            <a:endParaRPr kumimoji="1" lang="en-US" altLang="ru-RU" sz="2200" b="1" dirty="0" smtClean="0">
              <a:solidFill>
                <a:srgbClr val="B40000"/>
              </a:solidFill>
            </a:endParaRPr>
          </a:p>
          <a:p>
            <a:pPr eaLnBrk="0" hangingPunct="0">
              <a:lnSpc>
                <a:spcPct val="80000"/>
              </a:lnSpc>
              <a:defRPr/>
            </a:pPr>
            <a:r>
              <a:rPr kumimoji="1" lang="ru-RU" altLang="ru-RU" sz="2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26" name="AutoShape 15"/>
          <p:cNvSpPr>
            <a:spLocks noChangeArrowheads="1"/>
          </p:cNvSpPr>
          <p:nvPr/>
        </p:nvSpPr>
        <p:spPr bwMode="auto">
          <a:xfrm rot="-5400000">
            <a:off x="3760789" y="2290465"/>
            <a:ext cx="685800" cy="503238"/>
          </a:xfrm>
          <a:custGeom>
            <a:avLst/>
            <a:gdLst>
              <a:gd name="T0" fmla="*/ 447008 w 21600"/>
              <a:gd name="T1" fmla="*/ 0 h 21600"/>
              <a:gd name="T2" fmla="*/ 0 w 21600"/>
              <a:gd name="T3" fmla="*/ 251619 h 21600"/>
              <a:gd name="T4" fmla="*/ 447008 w 21600"/>
              <a:gd name="T5" fmla="*/ 503238 h 21600"/>
              <a:gd name="T6" fmla="*/ 685800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404 h 21600"/>
              <a:gd name="T14" fmla="*/ 17146 w 21600"/>
              <a:gd name="T15" fmla="*/ 171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079" y="0"/>
                </a:moveTo>
                <a:lnTo>
                  <a:pt x="14079" y="4404"/>
                </a:lnTo>
                <a:lnTo>
                  <a:pt x="3375" y="4404"/>
                </a:lnTo>
                <a:lnTo>
                  <a:pt x="3375" y="17196"/>
                </a:lnTo>
                <a:lnTo>
                  <a:pt x="14079" y="17196"/>
                </a:lnTo>
                <a:lnTo>
                  <a:pt x="14079" y="21600"/>
                </a:lnTo>
                <a:lnTo>
                  <a:pt x="21600" y="10800"/>
                </a:lnTo>
                <a:lnTo>
                  <a:pt x="14079" y="0"/>
                </a:lnTo>
                <a:close/>
              </a:path>
              <a:path w="21600" h="21600">
                <a:moveTo>
                  <a:pt x="1350" y="4404"/>
                </a:moveTo>
                <a:lnTo>
                  <a:pt x="1350" y="17196"/>
                </a:lnTo>
                <a:lnTo>
                  <a:pt x="2700" y="17196"/>
                </a:lnTo>
                <a:lnTo>
                  <a:pt x="2700" y="4404"/>
                </a:lnTo>
                <a:lnTo>
                  <a:pt x="1350" y="4404"/>
                </a:lnTo>
                <a:close/>
              </a:path>
              <a:path w="21600" h="21600">
                <a:moveTo>
                  <a:pt x="0" y="4404"/>
                </a:moveTo>
                <a:lnTo>
                  <a:pt x="0" y="17196"/>
                </a:lnTo>
                <a:lnTo>
                  <a:pt x="675" y="17196"/>
                </a:lnTo>
                <a:lnTo>
                  <a:pt x="675" y="4404"/>
                </a:lnTo>
                <a:lnTo>
                  <a:pt x="0" y="4404"/>
                </a:lnTo>
                <a:close/>
              </a:path>
            </a:pathLst>
          </a:custGeom>
          <a:gradFill rotWithShape="0">
            <a:gsLst>
              <a:gs pos="0">
                <a:srgbClr val="5E6D76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28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7" name="AutoShape 15"/>
          <p:cNvSpPr>
            <a:spLocks noChangeArrowheads="1"/>
          </p:cNvSpPr>
          <p:nvPr/>
        </p:nvSpPr>
        <p:spPr bwMode="auto">
          <a:xfrm rot="-5400000">
            <a:off x="2212976" y="3806701"/>
            <a:ext cx="685800" cy="503238"/>
          </a:xfrm>
          <a:custGeom>
            <a:avLst/>
            <a:gdLst>
              <a:gd name="T0" fmla="*/ 447008 w 21600"/>
              <a:gd name="T1" fmla="*/ 0 h 21600"/>
              <a:gd name="T2" fmla="*/ 0 w 21600"/>
              <a:gd name="T3" fmla="*/ 251619 h 21600"/>
              <a:gd name="T4" fmla="*/ 447008 w 21600"/>
              <a:gd name="T5" fmla="*/ 503238 h 21600"/>
              <a:gd name="T6" fmla="*/ 685800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404 h 21600"/>
              <a:gd name="T14" fmla="*/ 17146 w 21600"/>
              <a:gd name="T15" fmla="*/ 171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079" y="0"/>
                </a:moveTo>
                <a:lnTo>
                  <a:pt x="14079" y="4404"/>
                </a:lnTo>
                <a:lnTo>
                  <a:pt x="3375" y="4404"/>
                </a:lnTo>
                <a:lnTo>
                  <a:pt x="3375" y="17196"/>
                </a:lnTo>
                <a:lnTo>
                  <a:pt x="14079" y="17196"/>
                </a:lnTo>
                <a:lnTo>
                  <a:pt x="14079" y="21600"/>
                </a:lnTo>
                <a:lnTo>
                  <a:pt x="21600" y="10800"/>
                </a:lnTo>
                <a:lnTo>
                  <a:pt x="14079" y="0"/>
                </a:lnTo>
                <a:close/>
              </a:path>
              <a:path w="21600" h="21600">
                <a:moveTo>
                  <a:pt x="1350" y="4404"/>
                </a:moveTo>
                <a:lnTo>
                  <a:pt x="1350" y="17196"/>
                </a:lnTo>
                <a:lnTo>
                  <a:pt x="2700" y="17196"/>
                </a:lnTo>
                <a:lnTo>
                  <a:pt x="2700" y="4404"/>
                </a:lnTo>
                <a:lnTo>
                  <a:pt x="1350" y="4404"/>
                </a:lnTo>
                <a:close/>
              </a:path>
              <a:path w="21600" h="21600">
                <a:moveTo>
                  <a:pt x="0" y="4404"/>
                </a:moveTo>
                <a:lnTo>
                  <a:pt x="0" y="17196"/>
                </a:lnTo>
                <a:lnTo>
                  <a:pt x="675" y="17196"/>
                </a:lnTo>
                <a:lnTo>
                  <a:pt x="675" y="4404"/>
                </a:lnTo>
                <a:lnTo>
                  <a:pt x="0" y="4404"/>
                </a:lnTo>
                <a:close/>
              </a:path>
            </a:pathLst>
          </a:custGeom>
          <a:gradFill rotWithShape="0">
            <a:gsLst>
              <a:gs pos="0">
                <a:srgbClr val="5E6D76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28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28" name="AutoShape 15"/>
          <p:cNvSpPr>
            <a:spLocks noChangeArrowheads="1"/>
          </p:cNvSpPr>
          <p:nvPr/>
        </p:nvSpPr>
        <p:spPr bwMode="auto">
          <a:xfrm rot="-5400000">
            <a:off x="4562476" y="3814465"/>
            <a:ext cx="685800" cy="503238"/>
          </a:xfrm>
          <a:custGeom>
            <a:avLst/>
            <a:gdLst>
              <a:gd name="T0" fmla="*/ 447008 w 21600"/>
              <a:gd name="T1" fmla="*/ 0 h 21600"/>
              <a:gd name="T2" fmla="*/ 0 w 21600"/>
              <a:gd name="T3" fmla="*/ 251619 h 21600"/>
              <a:gd name="T4" fmla="*/ 447008 w 21600"/>
              <a:gd name="T5" fmla="*/ 503238 h 21600"/>
              <a:gd name="T6" fmla="*/ 685800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404 h 21600"/>
              <a:gd name="T14" fmla="*/ 17146 w 21600"/>
              <a:gd name="T15" fmla="*/ 171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079" y="0"/>
                </a:moveTo>
                <a:lnTo>
                  <a:pt x="14079" y="4404"/>
                </a:lnTo>
                <a:lnTo>
                  <a:pt x="3375" y="4404"/>
                </a:lnTo>
                <a:lnTo>
                  <a:pt x="3375" y="17196"/>
                </a:lnTo>
                <a:lnTo>
                  <a:pt x="14079" y="17196"/>
                </a:lnTo>
                <a:lnTo>
                  <a:pt x="14079" y="21600"/>
                </a:lnTo>
                <a:lnTo>
                  <a:pt x="21600" y="10800"/>
                </a:lnTo>
                <a:lnTo>
                  <a:pt x="14079" y="0"/>
                </a:lnTo>
                <a:close/>
              </a:path>
              <a:path w="21600" h="21600">
                <a:moveTo>
                  <a:pt x="1350" y="4404"/>
                </a:moveTo>
                <a:lnTo>
                  <a:pt x="1350" y="17196"/>
                </a:lnTo>
                <a:lnTo>
                  <a:pt x="2700" y="17196"/>
                </a:lnTo>
                <a:lnTo>
                  <a:pt x="2700" y="4404"/>
                </a:lnTo>
                <a:lnTo>
                  <a:pt x="1350" y="4404"/>
                </a:lnTo>
                <a:close/>
              </a:path>
              <a:path w="21600" h="21600">
                <a:moveTo>
                  <a:pt x="0" y="4404"/>
                </a:moveTo>
                <a:lnTo>
                  <a:pt x="0" y="17196"/>
                </a:lnTo>
                <a:lnTo>
                  <a:pt x="675" y="17196"/>
                </a:lnTo>
                <a:lnTo>
                  <a:pt x="675" y="4404"/>
                </a:lnTo>
                <a:lnTo>
                  <a:pt x="0" y="4404"/>
                </a:lnTo>
                <a:close/>
              </a:path>
            </a:pathLst>
          </a:custGeom>
          <a:gradFill rotWithShape="0">
            <a:gsLst>
              <a:gs pos="0">
                <a:srgbClr val="5E6D76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28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0" name="AutoShape 15"/>
          <p:cNvSpPr>
            <a:spLocks noChangeArrowheads="1"/>
          </p:cNvSpPr>
          <p:nvPr/>
        </p:nvSpPr>
        <p:spPr bwMode="auto">
          <a:xfrm rot="-5400000">
            <a:off x="6028309" y="3852118"/>
            <a:ext cx="685800" cy="503238"/>
          </a:xfrm>
          <a:custGeom>
            <a:avLst/>
            <a:gdLst>
              <a:gd name="T0" fmla="*/ 447008 w 21600"/>
              <a:gd name="T1" fmla="*/ 0 h 21600"/>
              <a:gd name="T2" fmla="*/ 0 w 21600"/>
              <a:gd name="T3" fmla="*/ 251619 h 21600"/>
              <a:gd name="T4" fmla="*/ 447008 w 21600"/>
              <a:gd name="T5" fmla="*/ 503238 h 21600"/>
              <a:gd name="T6" fmla="*/ 685800 w 21600"/>
              <a:gd name="T7" fmla="*/ 2516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4404 h 21600"/>
              <a:gd name="T14" fmla="*/ 17146 w 21600"/>
              <a:gd name="T15" fmla="*/ 1719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4079" y="0"/>
                </a:moveTo>
                <a:lnTo>
                  <a:pt x="14079" y="4404"/>
                </a:lnTo>
                <a:lnTo>
                  <a:pt x="3375" y="4404"/>
                </a:lnTo>
                <a:lnTo>
                  <a:pt x="3375" y="17196"/>
                </a:lnTo>
                <a:lnTo>
                  <a:pt x="14079" y="17196"/>
                </a:lnTo>
                <a:lnTo>
                  <a:pt x="14079" y="21600"/>
                </a:lnTo>
                <a:lnTo>
                  <a:pt x="21600" y="10800"/>
                </a:lnTo>
                <a:lnTo>
                  <a:pt x="14079" y="0"/>
                </a:lnTo>
                <a:close/>
              </a:path>
              <a:path w="21600" h="21600">
                <a:moveTo>
                  <a:pt x="1350" y="4404"/>
                </a:moveTo>
                <a:lnTo>
                  <a:pt x="1350" y="17196"/>
                </a:lnTo>
                <a:lnTo>
                  <a:pt x="2700" y="17196"/>
                </a:lnTo>
                <a:lnTo>
                  <a:pt x="2700" y="4404"/>
                </a:lnTo>
                <a:lnTo>
                  <a:pt x="1350" y="4404"/>
                </a:lnTo>
                <a:close/>
              </a:path>
              <a:path w="21600" h="21600">
                <a:moveTo>
                  <a:pt x="0" y="4404"/>
                </a:moveTo>
                <a:lnTo>
                  <a:pt x="0" y="17196"/>
                </a:lnTo>
                <a:lnTo>
                  <a:pt x="675" y="17196"/>
                </a:lnTo>
                <a:lnTo>
                  <a:pt x="675" y="4404"/>
                </a:lnTo>
                <a:lnTo>
                  <a:pt x="0" y="4404"/>
                </a:lnTo>
                <a:close/>
              </a:path>
            </a:pathLst>
          </a:custGeom>
          <a:gradFill rotWithShape="0">
            <a:gsLst>
              <a:gs pos="0">
                <a:srgbClr val="5E6D76"/>
              </a:gs>
              <a:gs pos="100000">
                <a:srgbClr val="CCECFF"/>
              </a:gs>
            </a:gsLst>
            <a:lin ang="5400000" scaled="1"/>
          </a:gradFill>
          <a:ln w="9525">
            <a:solidFill>
              <a:srgbClr val="00285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31" name="Заголовок 1"/>
          <p:cNvSpPr txBox="1">
            <a:spLocks/>
          </p:cNvSpPr>
          <p:nvPr/>
        </p:nvSpPr>
        <p:spPr>
          <a:xfrm>
            <a:off x="346832" y="573079"/>
            <a:ext cx="8291264" cy="1271745"/>
          </a:xfrm>
          <a:prstGeom prst="rect">
            <a:avLst/>
          </a:prstGeom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3200" b="1" kern="0" dirty="0">
                <a:solidFill>
                  <a:srgbClr val="00007D"/>
                </a:solidFill>
              </a:rPr>
              <a:t>«Скользящая трехлетка</a:t>
            </a:r>
            <a:r>
              <a:rPr lang="ru-RU" sz="3200" b="1" kern="0" dirty="0" smtClean="0">
                <a:solidFill>
                  <a:srgbClr val="00007D"/>
                </a:solidFill>
              </a:rPr>
              <a:t>»</a:t>
            </a:r>
            <a:endParaRPr lang="ru-RU" sz="3200" b="1" kern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0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007D"/>
                </a:solidFill>
              </a:rPr>
              <a:t>Схема бюджетного планирования</a:t>
            </a:r>
            <a:br>
              <a:rPr lang="ru-RU" sz="3200" b="1" dirty="0">
                <a:solidFill>
                  <a:srgbClr val="00007D"/>
                </a:solidFill>
              </a:rPr>
            </a:br>
            <a:r>
              <a:rPr lang="ru-RU" sz="3200" b="1" dirty="0">
                <a:solidFill>
                  <a:srgbClr val="00007D"/>
                </a:solidFill>
              </a:rPr>
              <a:t>(гл. 20 БК РФ)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07504" y="2348880"/>
            <a:ext cx="2101044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</a:rPr>
              <a:t>Прогноз-социально-экономического развития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9932" y="2340372"/>
            <a:ext cx="208823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</a:rPr>
              <a:t>Информация вышестоящего уровня бюджетной системы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80012" y="2340372"/>
            <a:ext cx="2088232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</a:rPr>
              <a:t>Действующие расходные обязательства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35652" y="2314542"/>
            <a:ext cx="204144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rgbClr val="000000"/>
                </a:solidFill>
              </a:rPr>
              <a:t>Принимаемые расходные обязательства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4293096"/>
            <a:ext cx="41764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</a:rPr>
              <a:t>Прогноз доходов бюджета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499992" y="4293096"/>
            <a:ext cx="453650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</a:rPr>
              <a:t>Бюджетные ассигнования </a:t>
            </a:r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2735796" y="5001964"/>
            <a:ext cx="3528392" cy="115212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rgbClr val="000000"/>
                </a:solidFill>
              </a:rPr>
              <a:t>Бюджет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833990" y="3877759"/>
            <a:ext cx="64807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3110012" y="3900388"/>
            <a:ext cx="64807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5377284" y="3882628"/>
            <a:ext cx="64807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7632340" y="3877759"/>
            <a:ext cx="64807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21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815322"/>
              </p:ext>
            </p:extLst>
          </p:nvPr>
        </p:nvGraphicFramePr>
        <p:xfrm>
          <a:off x="323528" y="2132856"/>
          <a:ext cx="8568952" cy="4098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612"/>
                <a:gridCol w="1685695"/>
                <a:gridCol w="1966645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ЦФО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Тверская  обл.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Налоговые и неналоговые доходы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57,5</a:t>
                      </a:r>
                    </a:p>
                    <a:p>
                      <a:pPr algn="ctr" fontAlgn="t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58,4</a:t>
                      </a:r>
                    </a:p>
                    <a:p>
                      <a:pPr algn="ctr" fontAlgn="t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 том числе: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6700" indent="0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непосредственно зависящие от показателей социально-экономического развития</a:t>
                      </a:r>
                    </a:p>
                    <a:p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34,6</a:t>
                      </a:r>
                    </a:p>
                    <a:p>
                      <a:pPr algn="ctr"/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28,0</a:t>
                      </a:r>
                    </a:p>
                    <a:p>
                      <a:pPr algn="ctr"/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66700" indent="0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слабо зависящие от показателей социально-экономического развития</a:t>
                      </a:r>
                    </a:p>
                    <a:p>
                      <a:endParaRPr lang="ru-RU" sz="20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22,9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30,4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Безвозмездные поступления 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42,5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41,6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584"/>
          </a:xfrm>
        </p:spPr>
        <p:txBody>
          <a:bodyPr/>
          <a:lstStyle/>
          <a:p>
            <a:r>
              <a:rPr lang="ru-RU" sz="2800" b="1" dirty="0">
                <a:solidFill>
                  <a:srgbClr val="00007D"/>
                </a:solidFill>
              </a:rPr>
              <a:t>Структура доходов городских </a:t>
            </a:r>
            <a:r>
              <a:rPr lang="ru-RU" sz="2800" b="1" dirty="0" smtClean="0">
                <a:solidFill>
                  <a:srgbClr val="00007D"/>
                </a:solidFill>
              </a:rPr>
              <a:t>округов ЦФО и Тверской области в </a:t>
            </a:r>
            <a:r>
              <a:rPr lang="ru-RU" sz="2800" b="1" dirty="0">
                <a:solidFill>
                  <a:srgbClr val="00007D"/>
                </a:solidFill>
              </a:rPr>
              <a:t>2013 </a:t>
            </a:r>
            <a:r>
              <a:rPr lang="ru-RU" sz="2800" b="1" dirty="0" smtClean="0">
                <a:solidFill>
                  <a:srgbClr val="00007D"/>
                </a:solidFill>
              </a:rPr>
              <a:t>году, %</a:t>
            </a:r>
            <a:endParaRPr lang="ru-RU" sz="2800" b="1" dirty="0">
              <a:solidFill>
                <a:srgbClr val="0000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672"/>
      </p:ext>
    </p:extLst>
  </p:cSld>
  <p:clrMapOvr>
    <a:masterClrMapping/>
  </p:clrMapOvr>
</p:sld>
</file>

<file path=ppt/theme/theme1.xml><?xml version="1.0" encoding="utf-8"?>
<a:theme xmlns:a="http://schemas.openxmlformats.org/drawingml/2006/main" name="1_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13946</TotalTime>
  <Words>1133</Words>
  <Application>Microsoft Office PowerPoint</Application>
  <PresentationFormat>Экран (4:3)</PresentationFormat>
  <Paragraphs>300</Paragraphs>
  <Slides>25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1_Пиксел</vt:lpstr>
      <vt:lpstr>Рекомендации по согласованию механизмов разработки и реализации документов стратегического планирования с механизмами разработки и реализации документов территориального, бюджетного и инфраструктурного планирования</vt:lpstr>
      <vt:lpstr>Виды планирования на муниципальном уровне</vt:lpstr>
      <vt:lpstr>Оптимальная схема взаимосвязи документов планирования на муниципальном уровне</vt:lpstr>
      <vt:lpstr>172-ФЗ о связи стратегического и бюджетного планирования</vt:lpstr>
      <vt:lpstr>Стратегическое и бюджетное планирование</vt:lpstr>
      <vt:lpstr>Документы бюджетного планирования</vt:lpstr>
      <vt:lpstr>Презентация PowerPoint</vt:lpstr>
      <vt:lpstr>Схема бюджетного планирования (гл. 20 БК РФ)</vt:lpstr>
      <vt:lpstr>Структура доходов городских округов ЦФО и Тверской области в 2013 году, %</vt:lpstr>
      <vt:lpstr>Структура доходов муниципальных районов ЦФО и Тверской области в 2013 году, %  </vt:lpstr>
      <vt:lpstr>Уровни согласования муниципальных и региональных документов планирования </vt:lpstr>
      <vt:lpstr>Прогноз социально-экономического развития на долгосрочный  и среднесрочный период</vt:lpstr>
      <vt:lpstr>Долгосрочное бюджетное планирование (статья 170.1 Б РФ)</vt:lpstr>
      <vt:lpstr>Долгосрочное бюджетное планирование –уровень муниципального образования </vt:lpstr>
      <vt:lpstr>Учет муниципальных программ в бюджете:  формат бюджета (ст. 184.1 БК РФ)</vt:lpstr>
      <vt:lpstr>Рекомендации по программной структуре бюджета </vt:lpstr>
      <vt:lpstr>Сценарный подход</vt:lpstr>
      <vt:lpstr>Выбор базового сценария</vt:lpstr>
      <vt:lpstr>Генеральный план и стратегия </vt:lpstr>
      <vt:lpstr>План реализации генерального плана</vt:lpstr>
      <vt:lpstr>Взаимосвязь планирования развития коммунальной инфраструктуры с территориальным планированием</vt:lpstr>
      <vt:lpstr>Взаимосвязь стратегии и документов планирования развития коммунальной инфраструктуры</vt:lpstr>
      <vt:lpstr>Межмуниципальное планирование </vt:lpstr>
      <vt:lpstr>Добровольное взаимодействие при подготовке и реализации документов территориального и стратегического планирования </vt:lpstr>
      <vt:lpstr>Спасибо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долгосрочного планирования и места общественности в формировании долгосрочных приоритетов развития территории</dc:title>
  <dc:creator>Admin</dc:creator>
  <cp:lastModifiedBy>Роман Попов</cp:lastModifiedBy>
  <cp:revision>391</cp:revision>
  <cp:lastPrinted>2014-11-12T10:43:51Z</cp:lastPrinted>
  <dcterms:created xsi:type="dcterms:W3CDTF">2012-04-15T23:03:47Z</dcterms:created>
  <dcterms:modified xsi:type="dcterms:W3CDTF">2015-03-17T14:34:31Z</dcterms:modified>
</cp:coreProperties>
</file>