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drawings/drawing1.xml" ContentType="application/vnd.openxmlformats-officedocument.drawingml.chartshapes+xml"/>
  <Override PartName="/ppt/notesSlides/notesSlide1.xml" ContentType="application/vnd.openxmlformats-officedocument.presentationml.notesSl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notesSlides/notesSlide2.xml" ContentType="application/vnd.openxmlformats-officedocument.presentationml.notesSlide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76" r:id="rId2"/>
    <p:sldId id="280" r:id="rId3"/>
    <p:sldId id="281" r:id="rId4"/>
    <p:sldId id="283" r:id="rId5"/>
    <p:sldId id="284" r:id="rId6"/>
    <p:sldId id="285" r:id="rId7"/>
    <p:sldId id="256" r:id="rId8"/>
    <p:sldId id="260" r:id="rId9"/>
    <p:sldId id="266" r:id="rId10"/>
    <p:sldId id="268" r:id="rId11"/>
    <p:sldId id="267" r:id="rId12"/>
    <p:sldId id="272" r:id="rId13"/>
    <p:sldId id="277" r:id="rId14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00"/>
    <a:srgbClr val="0099FF"/>
    <a:srgbClr val="CC6600"/>
    <a:srgbClr val="FFCB25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42" autoAdjust="0"/>
    <p:restoredTop sz="86322" autoAdjust="0"/>
  </p:normalViewPr>
  <p:slideViewPr>
    <p:cSldViewPr>
      <p:cViewPr>
        <p:scale>
          <a:sx n="103" d="100"/>
          <a:sy n="103" d="100"/>
        </p:scale>
        <p:origin x="-690" y="-50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906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&#1050;&#1085;&#1080;&#1075;&#1072;1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dLbls>
            <c:txPr>
              <a:bodyPr/>
              <a:lstStyle/>
              <a:p>
                <a:pPr>
                  <a:defRPr sz="1200" b="1"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Лист1!$A$2:$A$4</c:f>
              <c:strCache>
                <c:ptCount val="3"/>
                <c:pt idx="0">
                  <c:v>ТСЖ, ЖСК</c:v>
                </c:pt>
                <c:pt idx="1">
                  <c:v>Частные компании</c:v>
                </c:pt>
                <c:pt idx="2">
                  <c:v>Непосредственное управление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610</c:v>
                </c:pt>
                <c:pt idx="1">
                  <c:v>2780</c:v>
                </c:pt>
                <c:pt idx="2">
                  <c:v>157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/>
      <c:overlay val="0"/>
      <c:txPr>
        <a:bodyPr/>
        <a:lstStyle/>
        <a:p>
          <a:pPr>
            <a:defRPr sz="1400">
              <a:latin typeface="Arial" pitchFamily="34" charset="0"/>
              <a:cs typeface="Arial" pitchFamily="34" charset="0"/>
            </a:defRPr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explosion val="32"/>
          <c:dLbls>
            <c:txPr>
              <a:bodyPr/>
              <a:lstStyle/>
              <a:p>
                <a:pPr>
                  <a:defRPr sz="1600" b="1"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Лист1!$A$17:$A$18</c:f>
              <c:strCache>
                <c:ptCount val="2"/>
                <c:pt idx="1">
                  <c:v>Отремонтировано с 2008года</c:v>
                </c:pt>
              </c:strCache>
            </c:strRef>
          </c:cat>
          <c:val>
            <c:numRef>
              <c:f>Лист1!$B$17:$B$18</c:f>
              <c:numCache>
                <c:formatCode>General</c:formatCode>
                <c:ptCount val="2"/>
                <c:pt idx="0">
                  <c:v>2878</c:v>
                </c:pt>
                <c:pt idx="1">
                  <c:v>669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</c:spPr>
          </c:dPt>
          <c:dPt>
            <c:idx val="2"/>
            <c:invertIfNegative val="0"/>
            <c:bubble3D val="0"/>
            <c:spPr>
              <a:solidFill>
                <a:schemeClr val="accent3">
                  <a:lumMod val="75000"/>
                </a:schemeClr>
              </a:solidFill>
            </c:spPr>
          </c:dPt>
          <c:dPt>
            <c:idx val="3"/>
            <c:invertIfNegative val="0"/>
            <c:bubble3D val="0"/>
            <c:spPr>
              <a:solidFill>
                <a:schemeClr val="tx2">
                  <a:lumMod val="50000"/>
                </a:schemeClr>
              </a:solidFill>
            </c:spPr>
          </c:dPt>
          <c:dLbls>
            <c:dLbl>
              <c:idx val="0"/>
              <c:layout>
                <c:manualLayout>
                  <c:x val="6.7260318608087059E-3"/>
                  <c:y val="-3.3631124560223368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571,7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0955574541384083E-2"/>
                  <c:y val="-4.36268825185879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5337804357937771E-2"/>
                  <c:y val="-3.63557354321566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2.1911149082768245E-2"/>
                  <c:y val="-4.36268825185879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Лист1!$A$23:$A$26</c:f>
              <c:strCache>
                <c:ptCount val="4"/>
                <c:pt idx="0">
                  <c:v>Фонд реформирования ЖКХ</c:v>
                </c:pt>
                <c:pt idx="1">
                  <c:v>Областной бюджет</c:v>
                </c:pt>
                <c:pt idx="2">
                  <c:v>Местный бюджет</c:v>
                </c:pt>
                <c:pt idx="3">
                  <c:v>Средства собственников</c:v>
                </c:pt>
              </c:strCache>
            </c:strRef>
          </c:cat>
          <c:val>
            <c:numRef>
              <c:f>Лист1!$B$23:$B$26</c:f>
              <c:numCache>
                <c:formatCode>General</c:formatCode>
                <c:ptCount val="4"/>
                <c:pt idx="0">
                  <c:v>571.70000000000005</c:v>
                </c:pt>
                <c:pt idx="1">
                  <c:v>18.5</c:v>
                </c:pt>
                <c:pt idx="2">
                  <c:v>80</c:v>
                </c:pt>
                <c:pt idx="3">
                  <c:v>38.299999999999997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75305856"/>
        <c:axId val="175510272"/>
        <c:axId val="0"/>
      </c:bar3DChart>
      <c:catAx>
        <c:axId val="17530585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000" b="0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75510272"/>
        <c:crosses val="autoZero"/>
        <c:auto val="1"/>
        <c:lblAlgn val="ctr"/>
        <c:lblOffset val="100"/>
        <c:noMultiLvlLbl val="0"/>
      </c:catAx>
      <c:valAx>
        <c:axId val="17551027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7530585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шт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областные наказы</c:v>
                </c:pt>
                <c:pt idx="1">
                  <c:v>городские наказы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449</c:v>
                </c:pt>
                <c:pt idx="1">
                  <c:v>110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млн. руб.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областные наказы</c:v>
                </c:pt>
                <c:pt idx="1">
                  <c:v>городские наказы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56.7</c:v>
                </c:pt>
                <c:pt idx="1">
                  <c:v>22.6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24538624"/>
        <c:axId val="224540160"/>
      </c:barChart>
      <c:catAx>
        <c:axId val="224538624"/>
        <c:scaling>
          <c:orientation val="minMax"/>
        </c:scaling>
        <c:delete val="0"/>
        <c:axPos val="b"/>
        <c:majorTickMark val="out"/>
        <c:minorTickMark val="none"/>
        <c:tickLblPos val="nextTo"/>
        <c:crossAx val="224540160"/>
        <c:crosses val="autoZero"/>
        <c:auto val="1"/>
        <c:lblAlgn val="ctr"/>
        <c:lblOffset val="100"/>
        <c:noMultiLvlLbl val="0"/>
      </c:catAx>
      <c:valAx>
        <c:axId val="22454016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24538624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штук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1249</c:v>
                </c:pt>
                <c:pt idx="1">
                  <c:v>4752</c:v>
                </c:pt>
                <c:pt idx="2">
                  <c:v>3465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тыс. руб.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</c:numCache>
            </c:num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2000</c:v>
                </c:pt>
                <c:pt idx="1">
                  <c:v>7667.19</c:v>
                </c:pt>
                <c:pt idx="2">
                  <c:v>6468.03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24591232"/>
        <c:axId val="229352576"/>
      </c:barChart>
      <c:catAx>
        <c:axId val="2245912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29352576"/>
        <c:crosses val="autoZero"/>
        <c:auto val="1"/>
        <c:lblAlgn val="ctr"/>
        <c:lblOffset val="100"/>
        <c:noMultiLvlLbl val="0"/>
      </c:catAx>
      <c:valAx>
        <c:axId val="22935257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224591232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chemeClr val="accent5">
                  <a:lumMod val="75000"/>
                </a:schemeClr>
              </a:solidFill>
            </c:spPr>
          </c:dPt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Лист1!$A$2:$A$3</c:f>
              <c:strCache>
                <c:ptCount val="2"/>
                <c:pt idx="0">
                  <c:v>собственность граждан (тыс. кв м)</c:v>
                </c:pt>
                <c:pt idx="1">
                  <c:v>собственность муниципалитета (тыс. кв м)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9030.9</c:v>
                </c:pt>
                <c:pt idx="1">
                  <c:v>638.20000000000005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1312117235345587"/>
          <c:y val="0.19620310638862937"/>
          <c:w val="0.37761956838728494"/>
          <c:h val="0.50377035782219171"/>
        </c:manualLayout>
      </c:layout>
      <c:overlay val="0"/>
      <c:txPr>
        <a:bodyPr/>
        <a:lstStyle/>
        <a:p>
          <a:pPr>
            <a:defRPr>
              <a:latin typeface="Arial" pitchFamily="34" charset="0"/>
              <a:cs typeface="Arial" pitchFamily="34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Лист1!$A$29</c:f>
              <c:strCache>
                <c:ptCount val="1"/>
                <c:pt idx="0">
                  <c:v>Расходы на ЖКХ г. Иванова (млн. руб.)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200" b="1"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Лист1!$B$28:$D$28</c:f>
              <c:strCache>
                <c:ptCount val="3"/>
                <c:pt idx="0">
                  <c:v>2015г.</c:v>
                </c:pt>
                <c:pt idx="1">
                  <c:v>2016 г.</c:v>
                </c:pt>
                <c:pt idx="2">
                  <c:v>2017 г.</c:v>
                </c:pt>
              </c:strCache>
            </c:strRef>
          </c:cat>
          <c:val>
            <c:numRef>
              <c:f>Лист1!$B$29:$D$29</c:f>
              <c:numCache>
                <c:formatCode>General</c:formatCode>
                <c:ptCount val="3"/>
                <c:pt idx="0">
                  <c:v>291.60000000000002</c:v>
                </c:pt>
                <c:pt idx="1">
                  <c:v>86</c:v>
                </c:pt>
                <c:pt idx="2">
                  <c:v>82</c:v>
                </c:pt>
              </c:numCache>
            </c:numRef>
          </c:val>
        </c:ser>
        <c:ser>
          <c:idx val="1"/>
          <c:order val="1"/>
          <c:tx>
            <c:strRef>
              <c:f>Лист1!$A$30</c:f>
              <c:strCache>
                <c:ptCount val="1"/>
                <c:pt idx="0">
                  <c:v>в том числе на взносы на капитальный ремонт (млн. руб.)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4372385102966257E-2"/>
                  <c:y val="-7.652298822871576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4372385102966257E-2"/>
                  <c:y val="-7.652298822871576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5151673930191014E-2"/>
                  <c:y val="-7.652298822871576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Лист1!$B$28:$D$28</c:f>
              <c:strCache>
                <c:ptCount val="3"/>
                <c:pt idx="0">
                  <c:v>2015г.</c:v>
                </c:pt>
                <c:pt idx="1">
                  <c:v>2016 г.</c:v>
                </c:pt>
                <c:pt idx="2">
                  <c:v>2017 г.</c:v>
                </c:pt>
              </c:strCache>
            </c:strRef>
          </c:cat>
          <c:val>
            <c:numRef>
              <c:f>Лист1!$B$30:$D$30</c:f>
              <c:numCache>
                <c:formatCode>General</c:formatCode>
                <c:ptCount val="3"/>
                <c:pt idx="0">
                  <c:v>38.299999999999997</c:v>
                </c:pt>
                <c:pt idx="1">
                  <c:v>38.299999999999997</c:v>
                </c:pt>
                <c:pt idx="2">
                  <c:v>38.299999999999997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53613824"/>
        <c:axId val="174265472"/>
        <c:axId val="0"/>
      </c:bar3DChart>
      <c:catAx>
        <c:axId val="15361382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400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74265472"/>
        <c:crosses val="autoZero"/>
        <c:auto val="1"/>
        <c:lblAlgn val="ctr"/>
        <c:lblOffset val="100"/>
        <c:noMultiLvlLbl val="0"/>
      </c:catAx>
      <c:valAx>
        <c:axId val="17426547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53613824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400">
              <a:latin typeface="Arial" pitchFamily="34" charset="0"/>
              <a:cs typeface="Arial" pitchFamily="34" charset="0"/>
            </a:defRPr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>
                <a:solidFill>
                  <a:srgbClr val="002060"/>
                </a:solidFill>
                <a:latin typeface="Arial" pitchFamily="34" charset="0"/>
                <a:cs typeface="Arial" pitchFamily="34" charset="0"/>
              </a:defRPr>
            </a:pP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Капитальный 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ремонт 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многоквартирных домов </a:t>
            </a:r>
            <a:b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по городу Иванову</a:t>
            </a:r>
            <a:endParaRPr lang="ru-RU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c:rich>
      </c:tx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капитальный ремонт мкд в 2015</c:v>
                </c:pt>
              </c:strCache>
            </c:strRef>
          </c:tx>
          <c:explosion val="25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>
                        <a:latin typeface="Arial" pitchFamily="34" charset="0"/>
                        <a:cs typeface="Arial" pitchFamily="34" charset="0"/>
                      </a:rPr>
                      <a:t>248</a:t>
                    </a:r>
                    <a:r>
                      <a:rPr lang="ru-RU" dirty="0" smtClean="0">
                        <a:latin typeface="Arial" pitchFamily="34" charset="0"/>
                        <a:cs typeface="Arial" pitchFamily="34" charset="0"/>
                      </a:rPr>
                      <a:t> домов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dirty="0" smtClean="0">
                        <a:latin typeface="Arial" pitchFamily="34" charset="0"/>
                        <a:cs typeface="Arial" pitchFamily="34" charset="0"/>
                      </a:rPr>
                      <a:t>2955</a:t>
                    </a:r>
                    <a:r>
                      <a:rPr lang="ru-RU" dirty="0" smtClean="0">
                        <a:latin typeface="Arial" pitchFamily="34" charset="0"/>
                        <a:cs typeface="Arial" pitchFamily="34" charset="0"/>
                      </a:rPr>
                      <a:t> домов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Лист1!$A$2:$A$3</c:f>
              <c:strCache>
                <c:ptCount val="2"/>
                <c:pt idx="0">
                  <c:v>подлежит капремонту в 2015</c:v>
                </c:pt>
                <c:pt idx="1">
                  <c:v>подлежит капремонту с 2016 по 2043г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248</c:v>
                </c:pt>
                <c:pt idx="1">
                  <c:v>2955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/>
      <c:overlay val="0"/>
      <c:txPr>
        <a:bodyPr/>
        <a:lstStyle/>
        <a:p>
          <a:pPr>
            <a:defRPr>
              <a:latin typeface="Arial" pitchFamily="34" charset="0"/>
              <a:cs typeface="Arial" pitchFamily="34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0.31898</cdr:x>
      <cdr:y>0.13242</cdr:y>
    </cdr:from>
    <cdr:to>
      <cdr:x>0.68511</cdr:x>
      <cdr:y>0.25721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786605" y="458471"/>
          <a:ext cx="2050632" cy="432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400" b="1" dirty="0" smtClean="0">
              <a:latin typeface="Arial" pitchFamily="34" charset="0"/>
              <a:cs typeface="Arial" pitchFamily="34" charset="0"/>
            </a:rPr>
            <a:t>Млн. </a:t>
          </a:r>
          <a:r>
            <a:rPr lang="ru-RU" sz="1400" b="1" dirty="0" err="1" smtClean="0">
              <a:latin typeface="Arial" pitchFamily="34" charset="0"/>
              <a:cs typeface="Arial" pitchFamily="34" charset="0"/>
            </a:rPr>
            <a:t>руб</a:t>
          </a:r>
          <a:endParaRPr lang="ru-RU" sz="1400" b="1" dirty="0">
            <a:latin typeface="Arial" pitchFamily="34" charset="0"/>
            <a:cs typeface="Arial" pitchFamily="34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08B158-648B-4255-B08B-096FF945D3DA}" type="datetimeFigureOut">
              <a:rPr lang="ru-RU" smtClean="0"/>
              <a:t>09.10.2014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3D3DEB-D28F-4ECA-B24B-A37DF9E5F0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64288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3D3DEB-D28F-4ECA-B24B-A37DF9E5F034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25530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3D3DEB-D28F-4ECA-B24B-A37DF9E5F034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56635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3D3DEB-D28F-4ECA-B24B-A37DF9E5F034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04142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09.10.2014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09.10.2014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g"/><Relationship Id="rId4" Type="http://schemas.openxmlformats.org/officeDocument/2006/relationships/chart" Target="../charts/char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7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g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 txBox="1">
            <a:spLocks/>
          </p:cNvSpPr>
          <p:nvPr/>
        </p:nvSpPr>
        <p:spPr>
          <a:xfrm>
            <a:off x="683568" y="2859782"/>
            <a:ext cx="8388424" cy="11025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 роли муниципальных образований </a:t>
            </a:r>
            <a:b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 организации капитального ремонта </a:t>
            </a:r>
            <a:b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общего имущества </a:t>
            </a:r>
            <a:b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 многоквартирных домах</a:t>
            </a:r>
            <a:endParaRPr lang="ru-RU" sz="2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467544" y="2931790"/>
            <a:ext cx="8388424" cy="11025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ru-RU" sz="2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 роли муниципальных образований </a:t>
            </a:r>
            <a:br>
              <a:rPr lang="ru-RU" sz="2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2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 организации капитального ремонта </a:t>
            </a:r>
            <a:br>
              <a:rPr lang="ru-RU" sz="2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2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общего имущества </a:t>
            </a:r>
            <a:br>
              <a:rPr lang="ru-RU" sz="2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2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 многоквартирных домах</a:t>
            </a:r>
            <a:endParaRPr lang="ru-RU" sz="2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59832" y="915566"/>
            <a:ext cx="56886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Глава Администрации города Иванова</a:t>
            </a:r>
          </a:p>
          <a:p>
            <a:r>
              <a:rPr lang="ru-RU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Александр Станиславович Кузьмичев</a:t>
            </a:r>
            <a:endParaRPr lang="ru-RU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472608" y="4725725"/>
            <a:ext cx="3275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>
                <a:solidFill>
                  <a:srgbClr val="002060"/>
                </a:solidFill>
              </a:rPr>
              <a:t>ИВАНОВО-2014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0920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767377" y="788945"/>
            <a:ext cx="62646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4. Обеспечение равных условий оплаты капитального ремонта собственникам и нанимателям</a:t>
            </a:r>
            <a:endParaRPr lang="ru-RU" b="1" i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27200" y="3381840"/>
            <a:ext cx="70265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На основании Постановления Администрации города Иванова от 18.09.2014 №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1933</a:t>
            </a:r>
            <a:br>
              <a:rPr lang="ru-RU" dirty="0" smtClean="0">
                <a:latin typeface="Arial" pitchFamily="34" charset="0"/>
                <a:cs typeface="Arial" pitchFamily="34" charset="0"/>
              </a:rPr>
            </a:b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«Об установлении платы за пользование жилым помещением (плата за наем)» 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67377" y="1972281"/>
            <a:ext cx="30603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Плата за наем муниципального жилья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508104" y="1851670"/>
            <a:ext cx="34563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Размер взноса на капитальный ремонт для собственников жилого помещения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932548" y="2095391"/>
            <a:ext cx="8640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Arial" pitchFamily="34" charset="0"/>
                <a:cs typeface="Arial" pitchFamily="34" charset="0"/>
              </a:rPr>
              <a:t>=</a:t>
            </a:r>
            <a:endParaRPr lang="ru-RU" sz="2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579"/>
          <a:stretch/>
        </p:blipFill>
        <p:spPr>
          <a:xfrm>
            <a:off x="0" y="0"/>
            <a:ext cx="1727200" cy="514350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8424" y="23226"/>
            <a:ext cx="660400" cy="67945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338777" y="33467"/>
            <a:ext cx="771004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Подготовительная работа </a:t>
            </a:r>
            <a:r>
              <a:rPr lang="ru-RU" b="1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b="1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</a:br>
            <a:r>
              <a:rPr lang="ru-RU" b="1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к </a:t>
            </a:r>
            <a:r>
              <a:rPr lang="ru-RU" sz="2000" b="1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организации</a:t>
            </a:r>
            <a:r>
              <a:rPr lang="ru-RU" b="1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 капитального </a:t>
            </a:r>
            <a:r>
              <a:rPr lang="ru-RU" b="1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ремонта</a:t>
            </a:r>
          </a:p>
          <a:p>
            <a:pPr algn="ctr"/>
            <a:endParaRPr lang="ru-RU" b="1" dirty="0">
              <a:solidFill>
                <a:srgbClr val="8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9005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59024" y="123478"/>
            <a:ext cx="6959600" cy="857250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Реализация региональной </a:t>
            </a:r>
            <a:r>
              <a:rPr lang="ru-RU" sz="2000" b="1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программы</a:t>
            </a:r>
            <a:br>
              <a:rPr lang="ru-RU" sz="2000" b="1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b="1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капитального ремонта многоквартирных домов </a:t>
            </a:r>
            <a:endParaRPr lang="ru-RU" sz="2000" b="1" dirty="0">
              <a:solidFill>
                <a:srgbClr val="80000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10615939"/>
              </p:ext>
            </p:extLst>
          </p:nvPr>
        </p:nvGraphicFramePr>
        <p:xfrm>
          <a:off x="914400" y="1059582"/>
          <a:ext cx="8229600" cy="3970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579"/>
          <a:stretch/>
        </p:blipFill>
        <p:spPr>
          <a:xfrm>
            <a:off x="0" y="0"/>
            <a:ext cx="1727200" cy="51435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8424" y="23226"/>
            <a:ext cx="660400" cy="679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4061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33264" y="62380"/>
            <a:ext cx="3826768" cy="857250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Проблемы</a:t>
            </a:r>
            <a:endParaRPr lang="ru-RU" sz="2000" b="1" dirty="0">
              <a:solidFill>
                <a:srgbClr val="8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03648" y="1052736"/>
            <a:ext cx="3312368" cy="3751262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накопление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средств на капитальный ремонт займет продолжительный период времени, а капитальный ремонт необходим уже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сейчас </a:t>
            </a:r>
          </a:p>
          <a:p>
            <a:pPr>
              <a:lnSpc>
                <a:spcPct val="110000"/>
              </a:lnSpc>
            </a:pPr>
            <a:endParaRPr lang="ru-RU" sz="1600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10000"/>
              </a:lnSpc>
            </a:pPr>
            <a:endParaRPr lang="ru-RU" sz="16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10000"/>
              </a:lnSpc>
            </a:pPr>
            <a:r>
              <a:rPr lang="ru-RU" sz="1600" dirty="0">
                <a:latin typeface="Arial" pitchFamily="34" charset="0"/>
                <a:cs typeface="Arial" pitchFamily="34" charset="0"/>
              </a:rPr>
              <a:t>капитальный ремонт может быть проведен досрочно только в случае накопления достаточной суммы хотя бы на один вид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ремонта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4716016" y="195486"/>
            <a:ext cx="3826768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Предлагаемые пути их решения</a:t>
            </a:r>
            <a:endParaRPr lang="ru-RU" sz="2000" b="1" dirty="0">
              <a:solidFill>
                <a:srgbClr val="8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4823520" y="1176595"/>
            <a:ext cx="4320480" cy="122413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сохранить финансовую поддержку МКД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за счет предоставления денежных средств регионам из фонда содействия реформированию ЖКХ. </a:t>
            </a:r>
          </a:p>
        </p:txBody>
      </p:sp>
      <p:sp>
        <p:nvSpPr>
          <p:cNvPr id="6" name="Стрелка вправо 5"/>
          <p:cNvSpPr/>
          <p:nvPr/>
        </p:nvSpPr>
        <p:spPr>
          <a:xfrm>
            <a:off x="4594316" y="1707654"/>
            <a:ext cx="360040" cy="16201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право 6"/>
          <p:cNvSpPr/>
          <p:nvPr/>
        </p:nvSpPr>
        <p:spPr>
          <a:xfrm>
            <a:off x="4559939" y="3867894"/>
            <a:ext cx="360040" cy="16201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308"/>
          <a:stretch/>
        </p:blipFill>
        <p:spPr>
          <a:xfrm>
            <a:off x="0" y="-16137"/>
            <a:ext cx="1745673" cy="51435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8424" y="23226"/>
            <a:ext cx="660400" cy="67945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093944" y="3410294"/>
            <a:ext cx="3813344" cy="12544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ru-RU" sz="1600" b="1" dirty="0">
                <a:latin typeface="Arial" pitchFamily="34" charset="0"/>
                <a:cs typeface="Arial" pitchFamily="34" charset="0"/>
              </a:rPr>
              <a:t>ускорить разработку механизма кредитования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капитального  ремонта многоквартирных домов </a:t>
            </a:r>
          </a:p>
          <a:p>
            <a:pPr algn="ctr">
              <a:lnSpc>
                <a:spcPct val="120000"/>
              </a:lnSpc>
            </a:pP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093814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118"/>
            <a:ext cx="9144000" cy="5135382"/>
          </a:xfr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107504" y="2931790"/>
            <a:ext cx="8388424" cy="11025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ru-RU" sz="2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 роли муниципальных образований </a:t>
            </a:r>
            <a:br>
              <a:rPr lang="ru-RU" sz="2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2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 организации капитального ремонта </a:t>
            </a:r>
            <a:br>
              <a:rPr lang="ru-RU" sz="2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2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общего имущества </a:t>
            </a:r>
            <a:br>
              <a:rPr lang="ru-RU" sz="2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2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 многоквартирных домах</a:t>
            </a:r>
            <a:endParaRPr lang="ru-RU" sz="2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59832" y="915566"/>
            <a:ext cx="56886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Глава Администрации города Иванова</a:t>
            </a:r>
          </a:p>
          <a:p>
            <a:r>
              <a:rPr lang="ru-RU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Александр Станиславович Кузьмичев</a:t>
            </a:r>
            <a:endParaRPr lang="ru-RU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72608" y="4725725"/>
            <a:ext cx="3275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>
                <a:solidFill>
                  <a:srgbClr val="002060"/>
                </a:solidFill>
              </a:rPr>
              <a:t>ИВАНОВО-2014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0137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73382" y="123478"/>
            <a:ext cx="6913418" cy="857250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Характеристика </a:t>
            </a:r>
            <a:r>
              <a:rPr lang="ru-RU" sz="2000" b="1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000" b="1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b="1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жилищно-коммунального </a:t>
            </a:r>
            <a:r>
              <a:rPr lang="ru-RU" sz="2000" b="1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хозяйства </a:t>
            </a:r>
            <a:r>
              <a:rPr lang="ru-RU" sz="2000" b="1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000" b="1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b="1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города </a:t>
            </a:r>
            <a:r>
              <a:rPr lang="ru-RU" sz="2000" b="1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Иванова</a:t>
            </a:r>
            <a:endParaRPr lang="ru-RU" sz="2000" b="1" dirty="0">
              <a:solidFill>
                <a:srgbClr val="80000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79949564"/>
              </p:ext>
            </p:extLst>
          </p:nvPr>
        </p:nvGraphicFramePr>
        <p:xfrm>
          <a:off x="2339752" y="780241"/>
          <a:ext cx="6270689" cy="40307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886691" y="4164617"/>
            <a:ext cx="79928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На территории города Иванова расположено 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3547 </a:t>
            </a:r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многоквартирных жилых домов</a:t>
            </a:r>
            <a:endParaRPr lang="ru-RU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900"/>
          <a:stretch/>
        </p:blipFill>
        <p:spPr>
          <a:xfrm>
            <a:off x="0" y="0"/>
            <a:ext cx="1773382" cy="51435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868144" y="4750141"/>
            <a:ext cx="3275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>
                <a:solidFill>
                  <a:srgbClr val="002060"/>
                </a:solidFill>
              </a:rPr>
              <a:t>ИВАНОВО-2014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8424" y="23226"/>
            <a:ext cx="660400" cy="679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143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851"/>
          <a:stretch/>
        </p:blipFill>
        <p:spPr>
          <a:xfrm>
            <a:off x="0" y="0"/>
            <a:ext cx="1708727" cy="51435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82327" y="-308570"/>
            <a:ext cx="6880340" cy="1645692"/>
          </a:xfrm>
        </p:spPr>
        <p:txBody>
          <a:bodyPr>
            <a:noAutofit/>
          </a:bodyPr>
          <a:lstStyle/>
          <a:p>
            <a:r>
              <a:rPr lang="ru-RU" sz="2000" b="1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Город Иваново </a:t>
            </a:r>
            <a:r>
              <a:rPr lang="ru-RU" sz="2000" b="1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- участник </a:t>
            </a:r>
            <a:r>
              <a:rPr lang="ru-RU" sz="2000" b="1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региональных программ по проведению капитального ремонта многоквартирных </a:t>
            </a:r>
            <a:r>
              <a:rPr lang="ru-RU" sz="2000" b="1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домов</a:t>
            </a:r>
            <a:endParaRPr lang="ru-RU" sz="2000" b="1" dirty="0">
              <a:solidFill>
                <a:srgbClr val="80000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77030634"/>
              </p:ext>
            </p:extLst>
          </p:nvPr>
        </p:nvGraphicFramePr>
        <p:xfrm>
          <a:off x="683568" y="1681231"/>
          <a:ext cx="4176464" cy="25597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452488" y="1131589"/>
            <a:ext cx="75963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С 2008 года капитально </a:t>
            </a:r>
            <a:r>
              <a:rPr lang="ru-RU" dirty="0">
                <a:latin typeface="Arial" pitchFamily="34" charset="0"/>
                <a:cs typeface="Arial" pitchFamily="34" charset="0"/>
              </a:rPr>
              <a:t>отремонтировано 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>669 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многоквартирных домов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на 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общую сумму 708,5 млн.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рублей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0" name="Диаграмма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71031194"/>
              </p:ext>
            </p:extLst>
          </p:nvPr>
        </p:nvGraphicFramePr>
        <p:xfrm>
          <a:off x="3851920" y="1681231"/>
          <a:ext cx="5600925" cy="34622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13" name="Рисунок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8424" y="23226"/>
            <a:ext cx="660400" cy="679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2989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54909" y="123478"/>
            <a:ext cx="6931891" cy="857250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Муниципальная программа – ремонт </a:t>
            </a:r>
            <a:r>
              <a:rPr lang="ru-RU" sz="2000" b="1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дворовых территорий </a:t>
            </a:r>
            <a:r>
              <a:rPr lang="ru-RU" sz="2000" b="1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многоквартирных </a:t>
            </a:r>
            <a:r>
              <a:rPr lang="ru-RU" sz="2000" b="1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домов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44502" y="1265622"/>
            <a:ext cx="3259546" cy="339447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sz="2800" dirty="0" smtClean="0"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За 2011-2014г</a:t>
            </a:r>
          </a:p>
          <a:p>
            <a:pPr marL="0" indent="0" algn="ctr">
              <a:buNone/>
            </a:pPr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отремонтировано </a:t>
            </a:r>
          </a:p>
          <a:p>
            <a:pPr marL="0" indent="0" algn="ctr">
              <a:buNone/>
            </a:pPr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1199 дворов</a:t>
            </a:r>
          </a:p>
          <a:p>
            <a:pPr marL="0" indent="0" algn="ctr">
              <a:buNone/>
            </a:pPr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на сумму </a:t>
            </a:r>
          </a:p>
          <a:p>
            <a:pPr marL="0" indent="0" algn="ctr">
              <a:buNone/>
            </a:pPr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545,3 млн. руб.</a:t>
            </a:r>
            <a:endParaRPr lang="ru-RU" sz="28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707654"/>
            <a:ext cx="3765612" cy="2510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172"/>
          <a:stretch/>
        </p:blipFill>
        <p:spPr>
          <a:xfrm>
            <a:off x="0" y="0"/>
            <a:ext cx="1754909" cy="51435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8424" y="23226"/>
            <a:ext cx="660400" cy="679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2451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60655" y="-23312"/>
            <a:ext cx="7061200" cy="857250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Установка детского игрового оборудования</a:t>
            </a:r>
            <a:endParaRPr lang="ru-RU" sz="2000" b="1" dirty="0">
              <a:solidFill>
                <a:srgbClr val="80000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15375446"/>
              </p:ext>
            </p:extLst>
          </p:nvPr>
        </p:nvGraphicFramePr>
        <p:xfrm>
          <a:off x="1691680" y="1275606"/>
          <a:ext cx="4978896" cy="28117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1281" y="915566"/>
            <a:ext cx="1656184" cy="1656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477"/>
          <a:stretch/>
        </p:blipFill>
        <p:spPr>
          <a:xfrm>
            <a:off x="-108520" y="-23312"/>
            <a:ext cx="1734120" cy="51435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398838" y="3003798"/>
            <a:ext cx="2466975" cy="184785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8424" y="23226"/>
            <a:ext cx="660400" cy="679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6111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79" y="195486"/>
            <a:ext cx="7390679" cy="857250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Выполнение 261-ФЗ в части оснащения </a:t>
            </a:r>
            <a:r>
              <a:rPr lang="ru-RU" sz="2000" b="1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индивидуальными приборами учета </a:t>
            </a:r>
            <a:br>
              <a:rPr lang="ru-RU" sz="2000" b="1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b="1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муниципальных </a:t>
            </a:r>
            <a:r>
              <a:rPr lang="ru-RU" sz="2000" b="1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помещений</a:t>
            </a:r>
            <a:endParaRPr lang="ru-RU" sz="2000" b="1" dirty="0">
              <a:solidFill>
                <a:srgbClr val="80000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21300611"/>
              </p:ext>
            </p:extLst>
          </p:nvPr>
        </p:nvGraphicFramePr>
        <p:xfrm>
          <a:off x="1043608" y="1275606"/>
          <a:ext cx="8229600" cy="3394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363"/>
          <a:stretch/>
        </p:blipFill>
        <p:spPr>
          <a:xfrm>
            <a:off x="13002" y="0"/>
            <a:ext cx="1741907" cy="51435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8424" y="23226"/>
            <a:ext cx="660400" cy="679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1464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794500" cy="51435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331640" y="0"/>
            <a:ext cx="6480720" cy="6408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32706" y="1923678"/>
            <a:ext cx="5040560" cy="1964792"/>
          </a:xfrm>
        </p:spPr>
        <p:txBody>
          <a:bodyPr>
            <a:noAutofit/>
          </a:bodyPr>
          <a:lstStyle/>
          <a:p>
            <a:pPr algn="l"/>
            <a:r>
              <a:rPr lang="ru-RU" sz="1800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ru-RU" sz="1800" b="1" i="1" dirty="0" smtClean="0">
                <a:latin typeface="Arial" pitchFamily="34" charset="0"/>
                <a:cs typeface="Arial" pitchFamily="34" charset="0"/>
              </a:rPr>
              <a:t>Совещания 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с председателями ТСЖ, советами многоквартирных домов, активной общественностью города Иванова;</a:t>
            </a:r>
            <a:br>
              <a:rPr lang="ru-RU" sz="1800" dirty="0" smtClean="0">
                <a:latin typeface="Arial" pitchFamily="34" charset="0"/>
                <a:cs typeface="Arial" pitchFamily="34" charset="0"/>
              </a:rPr>
            </a:br>
            <a:r>
              <a:rPr lang="ru-RU" sz="1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1800" dirty="0" smtClean="0">
                <a:latin typeface="Arial" pitchFamily="34" charset="0"/>
                <a:cs typeface="Arial" pitchFamily="34" charset="0"/>
              </a:rPr>
            </a:br>
            <a:r>
              <a:rPr lang="ru-RU" sz="1800" dirty="0" smtClean="0">
                <a:latin typeface="Arial" pitchFamily="34" charset="0"/>
                <a:cs typeface="Arial" pitchFamily="34" charset="0"/>
              </a:rPr>
              <a:t>- через </a:t>
            </a:r>
            <a:r>
              <a:rPr lang="ru-RU" sz="1800" b="1" i="1" dirty="0" smtClean="0">
                <a:latin typeface="Arial" pitchFamily="34" charset="0"/>
                <a:cs typeface="Arial" pitchFamily="34" charset="0"/>
              </a:rPr>
              <a:t>средства массовой информации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;</a:t>
            </a:r>
            <a:br>
              <a:rPr lang="ru-RU" sz="1800" dirty="0" smtClean="0">
                <a:latin typeface="Arial" pitchFamily="34" charset="0"/>
                <a:cs typeface="Arial" pitchFamily="34" charset="0"/>
              </a:rPr>
            </a:br>
            <a:r>
              <a:rPr lang="ru-RU" sz="1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1800" dirty="0" smtClean="0">
                <a:latin typeface="Arial" pitchFamily="34" charset="0"/>
                <a:cs typeface="Arial" pitchFamily="34" charset="0"/>
              </a:rPr>
            </a:br>
            <a:r>
              <a:rPr lang="ru-RU" sz="1800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ru-RU" sz="1800" b="1" i="1" dirty="0" smtClean="0">
                <a:latin typeface="Arial" pitchFamily="34" charset="0"/>
                <a:cs typeface="Arial" pitchFamily="34" charset="0"/>
              </a:rPr>
              <a:t>на официальном сайте 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Администрации;</a:t>
            </a:r>
            <a:br>
              <a:rPr lang="ru-RU" sz="1800" dirty="0" smtClean="0">
                <a:latin typeface="Arial" pitchFamily="34" charset="0"/>
                <a:cs typeface="Arial" pitchFamily="34" charset="0"/>
              </a:rPr>
            </a:br>
            <a:r>
              <a:rPr lang="ru-RU" sz="1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1800" dirty="0" smtClean="0">
                <a:latin typeface="Arial" pitchFamily="34" charset="0"/>
                <a:cs typeface="Arial" pitchFamily="34" charset="0"/>
              </a:rPr>
            </a:br>
            <a:r>
              <a:rPr lang="ru-RU" sz="1800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ru-RU" sz="1800" b="1" i="1" dirty="0" smtClean="0">
                <a:latin typeface="Arial" pitchFamily="34" charset="0"/>
                <a:cs typeface="Arial" pitchFamily="34" charset="0"/>
              </a:rPr>
              <a:t>через Портал </a:t>
            </a:r>
            <a:r>
              <a:rPr lang="ru-RU" sz="1800" b="1" i="1" dirty="0" smtClean="0">
                <a:latin typeface="Arial" pitchFamily="34" charset="0"/>
                <a:cs typeface="Arial" pitchFamily="34" charset="0"/>
              </a:rPr>
              <a:t>«Реформа </a:t>
            </a:r>
            <a:r>
              <a:rPr lang="ru-RU" sz="1800" b="1" i="1" dirty="0" smtClean="0">
                <a:latin typeface="Arial" pitchFamily="34" charset="0"/>
                <a:cs typeface="Arial" pitchFamily="34" charset="0"/>
              </a:rPr>
              <a:t>ЖКХ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»;</a:t>
            </a:r>
            <a:br>
              <a:rPr lang="ru-RU" sz="1800" dirty="0" smtClean="0">
                <a:latin typeface="Arial" pitchFamily="34" charset="0"/>
                <a:cs typeface="Arial" pitchFamily="34" charset="0"/>
              </a:rPr>
            </a:br>
            <a:r>
              <a:rPr lang="ru-RU" sz="1800" dirty="0">
                <a:latin typeface="Arial" pitchFamily="34" charset="0"/>
                <a:cs typeface="Arial" pitchFamily="34" charset="0"/>
              </a:rPr>
              <a:t/>
            </a:r>
            <a:br>
              <a:rPr lang="ru-RU" sz="1800" dirty="0">
                <a:latin typeface="Arial" pitchFamily="34" charset="0"/>
                <a:cs typeface="Arial" pitchFamily="34" charset="0"/>
              </a:rPr>
            </a:br>
            <a:r>
              <a:rPr lang="ru-RU" sz="1800" dirty="0" smtClean="0">
                <a:latin typeface="Arial" pitchFamily="34" charset="0"/>
                <a:cs typeface="Arial" pitchFamily="34" charset="0"/>
              </a:rPr>
              <a:t>-в ходе  </a:t>
            </a:r>
            <a:r>
              <a:rPr lang="ru-RU" sz="1800" b="1" i="1" dirty="0" smtClean="0">
                <a:latin typeface="Arial" pitchFamily="34" charset="0"/>
                <a:cs typeface="Arial" pitchFamily="34" charset="0"/>
              </a:rPr>
              <a:t>личного приема граждан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1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372200" y="664458"/>
            <a:ext cx="2615836" cy="1742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547664" y="0"/>
            <a:ext cx="771004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Подготовительная работа </a:t>
            </a:r>
            <a:r>
              <a:rPr lang="ru-RU" b="1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b="1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</a:br>
            <a:r>
              <a:rPr lang="ru-RU" b="1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к </a:t>
            </a:r>
            <a:r>
              <a:rPr lang="ru-RU" sz="2000" b="1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организации</a:t>
            </a:r>
            <a:r>
              <a:rPr lang="ru-RU" b="1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 капитального </a:t>
            </a:r>
            <a:r>
              <a:rPr lang="ru-RU" b="1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ремонта</a:t>
            </a:r>
          </a:p>
          <a:p>
            <a:pPr algn="ctr"/>
            <a:endParaRPr lang="ru-RU" b="1" dirty="0">
              <a:solidFill>
                <a:srgbClr val="8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33062" y="697006"/>
            <a:ext cx="5976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1. Информирование населения</a:t>
            </a:r>
            <a:endParaRPr lang="ru-RU" b="1" i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4023" y="2553552"/>
            <a:ext cx="3102026" cy="2499742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8424" y="23226"/>
            <a:ext cx="660400" cy="679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9672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794500" cy="5143500"/>
          </a:xfrm>
          <a:prstGeom prst="rect">
            <a:avLst/>
          </a:prstGeom>
        </p:spPr>
      </p:pic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79084600"/>
              </p:ext>
            </p:extLst>
          </p:nvPr>
        </p:nvGraphicFramePr>
        <p:xfrm>
          <a:off x="489024" y="1340320"/>
          <a:ext cx="8229600" cy="3394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205468" y="711195"/>
            <a:ext cx="59766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2. Инвентаризация муниципальных жилых помещений</a:t>
            </a:r>
            <a:endParaRPr lang="ru-RU" b="1" i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1"/>
          <p:cNvSpPr txBox="1"/>
          <p:nvPr/>
        </p:nvSpPr>
        <p:spPr>
          <a:xfrm>
            <a:off x="752112" y="4371950"/>
            <a:ext cx="7632848" cy="432048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000" dirty="0" smtClean="0">
                <a:latin typeface="Arial" pitchFamily="34" charset="0"/>
                <a:cs typeface="Arial" pitchFamily="34" charset="0"/>
              </a:rPr>
              <a:t>В муниципальной собственности находятся </a:t>
            </a:r>
            <a:br>
              <a:rPr lang="ru-RU" sz="2000" dirty="0" smtClean="0">
                <a:latin typeface="Arial" pitchFamily="34" charset="0"/>
                <a:cs typeface="Arial" pitchFamily="34" charset="0"/>
              </a:rPr>
            </a:br>
            <a:r>
              <a:rPr lang="ru-RU" sz="2000" dirty="0" smtClean="0">
                <a:latin typeface="Arial" pitchFamily="34" charset="0"/>
                <a:cs typeface="Arial" pitchFamily="34" charset="0"/>
              </a:rPr>
              <a:t>14 тысяч жилых помещений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8424" y="23226"/>
            <a:ext cx="660400" cy="67945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338777" y="33467"/>
            <a:ext cx="771004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Подготовительная работа </a:t>
            </a:r>
            <a:r>
              <a:rPr lang="ru-RU" b="1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b="1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</a:br>
            <a:r>
              <a:rPr lang="ru-RU" b="1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к </a:t>
            </a:r>
            <a:r>
              <a:rPr lang="ru-RU" sz="2000" b="1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организации</a:t>
            </a:r>
            <a:r>
              <a:rPr lang="ru-RU" b="1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 капитального </a:t>
            </a:r>
            <a:r>
              <a:rPr lang="ru-RU" b="1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ремонта</a:t>
            </a:r>
          </a:p>
          <a:p>
            <a:pPr algn="ctr"/>
            <a:endParaRPr lang="ru-RU" b="1" dirty="0">
              <a:solidFill>
                <a:srgbClr val="8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7554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727199" y="783016"/>
            <a:ext cx="71287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solidFill>
                  <a:srgbClr val="002060"/>
                </a:solidFill>
              </a:rPr>
              <a:t>3. Включение в бюджет города Иванова на 2015 год и плановый период 2016 и 2017 годов расходов на уплату взносов на проведение капитального ремонта </a:t>
            </a:r>
            <a:endParaRPr lang="ru-RU" b="1" i="1" dirty="0">
              <a:solidFill>
                <a:srgbClr val="00206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27198" y="-5210"/>
            <a:ext cx="67865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Подготовительная работа к организации капитального ремонта</a:t>
            </a:r>
            <a:endParaRPr lang="ru-RU" sz="2000" b="1" dirty="0">
              <a:solidFill>
                <a:srgbClr val="8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579"/>
          <a:stretch/>
        </p:blipFill>
        <p:spPr>
          <a:xfrm>
            <a:off x="0" y="0"/>
            <a:ext cx="1727200" cy="51435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8424" y="23226"/>
            <a:ext cx="660400" cy="679450"/>
          </a:xfrm>
          <a:prstGeom prst="rect">
            <a:avLst/>
          </a:prstGeom>
        </p:spPr>
      </p:pic>
      <p:graphicFrame>
        <p:nvGraphicFramePr>
          <p:cNvPr id="11" name="Диаграмма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77443700"/>
              </p:ext>
            </p:extLst>
          </p:nvPr>
        </p:nvGraphicFramePr>
        <p:xfrm>
          <a:off x="1714832" y="1635646"/>
          <a:ext cx="7069112" cy="3319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242785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732</TotalTime>
  <Words>283</Words>
  <Application>Microsoft Office PowerPoint</Application>
  <PresentationFormat>Экран (16:9)</PresentationFormat>
  <Paragraphs>61</Paragraphs>
  <Slides>13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Презентация PowerPoint</vt:lpstr>
      <vt:lpstr>Характеристика  жилищно-коммунального хозяйства  города Иванова</vt:lpstr>
      <vt:lpstr>Город Иваново - участник региональных программ по проведению капитального ремонта многоквартирных домов</vt:lpstr>
      <vt:lpstr>Муниципальная программа – ремонт дворовых территорий многоквартирных домов</vt:lpstr>
      <vt:lpstr>Установка детского игрового оборудования</vt:lpstr>
      <vt:lpstr>Выполнение 261-ФЗ в части оснащения индивидуальными приборами учета  муниципальных помещений</vt:lpstr>
      <vt:lpstr>- Совещания с председателями ТСЖ, советами многоквартирных домов, активной общественностью города Иванова;  - через средства массовой информации;  - на официальном сайте Администрации;  - через Портал «Реформа ЖКХ»;  -в ходе  личного приема граждан.</vt:lpstr>
      <vt:lpstr>Презентация PowerPoint</vt:lpstr>
      <vt:lpstr>Презентация PowerPoint</vt:lpstr>
      <vt:lpstr>Презентация PowerPoint</vt:lpstr>
      <vt:lpstr>Реализация региональной программы  капитального ремонта многоквартирных домов </vt:lpstr>
      <vt:lpstr>Проблемы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Совещания с председателями ТСЖ, советами многоквартирных домов, активной общественностью города Иванова</dc:title>
  <dc:creator>Наталья Юрьевна Махарандина</dc:creator>
  <cp:lastModifiedBy>Лариса Дмитриевна Костерина</cp:lastModifiedBy>
  <cp:revision>51</cp:revision>
  <dcterms:created xsi:type="dcterms:W3CDTF">2014-10-06T09:36:08Z</dcterms:created>
  <dcterms:modified xsi:type="dcterms:W3CDTF">2014-10-09T16:32:21Z</dcterms:modified>
</cp:coreProperties>
</file>