
<file path=[Content_Types].xml><?xml version="1.0" encoding="utf-8"?>
<Types xmlns="http://schemas.openxmlformats.org/package/2006/content-types">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Default Extension="xlsx" ContentType="application/vnd.openxmlformats-officedocument.spreadsheetml.sheet"/>
  <Override PartName="/ppt/diagrams/layout1.xml" ContentType="application/vnd.openxmlformats-officedocument.drawingml.diagramLayout+xml"/>
  <Override PartName="/ppt/charts/chart3.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181" r:id="rId1"/>
    <p:sldMasterId id="2147484913" r:id="rId2"/>
  </p:sldMasterIdLst>
  <p:notesMasterIdLst>
    <p:notesMasterId r:id="rId26"/>
  </p:notesMasterIdLst>
  <p:handoutMasterIdLst>
    <p:handoutMasterId r:id="rId27"/>
  </p:handoutMasterIdLst>
  <p:sldIdLst>
    <p:sldId id="381" r:id="rId3"/>
    <p:sldId id="791" r:id="rId4"/>
    <p:sldId id="792" r:id="rId5"/>
    <p:sldId id="793" r:id="rId6"/>
    <p:sldId id="794" r:id="rId7"/>
    <p:sldId id="756" r:id="rId8"/>
    <p:sldId id="784" r:id="rId9"/>
    <p:sldId id="781" r:id="rId10"/>
    <p:sldId id="757" r:id="rId11"/>
    <p:sldId id="758" r:id="rId12"/>
    <p:sldId id="789" r:id="rId13"/>
    <p:sldId id="788" r:id="rId14"/>
    <p:sldId id="759" r:id="rId15"/>
    <p:sldId id="786" r:id="rId16"/>
    <p:sldId id="760" r:id="rId17"/>
    <p:sldId id="761" r:id="rId18"/>
    <p:sldId id="762" r:id="rId19"/>
    <p:sldId id="787" r:id="rId20"/>
    <p:sldId id="763" r:id="rId21"/>
    <p:sldId id="764" r:id="rId22"/>
    <p:sldId id="747" r:id="rId23"/>
    <p:sldId id="748" r:id="rId24"/>
    <p:sldId id="508" r:id="rId25"/>
  </p:sldIdLst>
  <p:sldSz cx="9144000" cy="6858000" type="screen4x3"/>
  <p:notesSz cx="6761163" cy="9942513"/>
  <p:embeddedFontLst>
    <p:embeddedFont>
      <p:font typeface="Franklin Gothic Book" pitchFamily="34" charset="0"/>
      <p:regular r:id="rId28"/>
      <p:italic r:id="rId29"/>
    </p:embeddedFont>
    <p:embeddedFont>
      <p:font typeface="Iris"/>
      <p:regular r:id="rId30"/>
    </p:embeddedFont>
    <p:embeddedFont>
      <p:font typeface="Calibri" pitchFamily="34" charset="0"/>
      <p:regular r:id="rId31"/>
      <p:bold r:id="rId32"/>
      <p:italic r:id="rId33"/>
      <p:boldItalic r:id="rId34"/>
    </p:embeddedFont>
    <p:embeddedFont>
      <p:font typeface="Garamond" pitchFamily="18" charset="0"/>
      <p:regular r:id="rId35"/>
      <p:bold r:id="rId36"/>
      <p:italic r:id="rId37"/>
    </p:embeddedFont>
    <p:embeddedFont>
      <p:font typeface="Verdana" pitchFamily="34" charset="0"/>
      <p:regular r:id="rId38"/>
      <p:bold r:id="rId39"/>
      <p:italic r:id="rId40"/>
      <p:boldItalic r:id="rId41"/>
    </p:embeddedFont>
  </p:embeddedFontLst>
  <p:defaultTextStyle>
    <a:defPPr>
      <a:defRPr lang="ru-RU"/>
    </a:defPPr>
    <a:lvl1pPr algn="l" rtl="0" fontAlgn="base">
      <a:spcBef>
        <a:spcPct val="0"/>
      </a:spcBef>
      <a:spcAft>
        <a:spcPct val="0"/>
      </a:spcAft>
      <a:defRPr kern="1200">
        <a:solidFill>
          <a:schemeClr val="tx1"/>
        </a:solidFill>
        <a:latin typeface="Calibri" pitchFamily="34" charset="0"/>
        <a:ea typeface="+mn-ea"/>
        <a:cs typeface="Arial" charset="0"/>
      </a:defRPr>
    </a:lvl1pPr>
    <a:lvl2pPr marL="455613" indent="1588" algn="l" rtl="0" fontAlgn="base">
      <a:spcBef>
        <a:spcPct val="0"/>
      </a:spcBef>
      <a:spcAft>
        <a:spcPct val="0"/>
      </a:spcAft>
      <a:defRPr kern="1200">
        <a:solidFill>
          <a:schemeClr val="tx1"/>
        </a:solidFill>
        <a:latin typeface="Calibri" pitchFamily="34" charset="0"/>
        <a:ea typeface="+mn-ea"/>
        <a:cs typeface="Arial" charset="0"/>
      </a:defRPr>
    </a:lvl2pPr>
    <a:lvl3pPr marL="912813" indent="1588" algn="l" rtl="0" fontAlgn="base">
      <a:spcBef>
        <a:spcPct val="0"/>
      </a:spcBef>
      <a:spcAft>
        <a:spcPct val="0"/>
      </a:spcAft>
      <a:defRPr kern="1200">
        <a:solidFill>
          <a:schemeClr val="tx1"/>
        </a:solidFill>
        <a:latin typeface="Calibri" pitchFamily="34" charset="0"/>
        <a:ea typeface="+mn-ea"/>
        <a:cs typeface="Arial" charset="0"/>
      </a:defRPr>
    </a:lvl3pPr>
    <a:lvl4pPr marL="1370013" indent="1588" algn="l" rtl="0" fontAlgn="base">
      <a:spcBef>
        <a:spcPct val="0"/>
      </a:spcBef>
      <a:spcAft>
        <a:spcPct val="0"/>
      </a:spcAft>
      <a:defRPr kern="1200">
        <a:solidFill>
          <a:schemeClr val="tx1"/>
        </a:solidFill>
        <a:latin typeface="Calibri" pitchFamily="34" charset="0"/>
        <a:ea typeface="+mn-ea"/>
        <a:cs typeface="Arial" charset="0"/>
      </a:defRPr>
    </a:lvl4pPr>
    <a:lvl5pPr marL="1827213" indent="1588"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ECECEC"/>
    <a:srgbClr val="FFFFFF"/>
    <a:srgbClr val="0996FF"/>
    <a:srgbClr val="CCFFFF"/>
    <a:srgbClr val="D5F4FF"/>
    <a:srgbClr val="33CCFF"/>
    <a:srgbClr val="00CC5C"/>
    <a:srgbClr val="FF3300"/>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FD4443E-F989-4FC4-A0C8-D5A2AF1F390B}" styleName="Темный стиль 1 - акцент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4559" autoAdjust="0"/>
    <p:restoredTop sz="74564" autoAdjust="0"/>
  </p:normalViewPr>
  <p:slideViewPr>
    <p:cSldViewPr>
      <p:cViewPr varScale="1">
        <p:scale>
          <a:sx n="81" d="100"/>
          <a:sy n="81" d="100"/>
        </p:scale>
        <p:origin x="-888"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2"/>
    </p:cViewPr>
  </p:sorterViewPr>
  <p:notesViewPr>
    <p:cSldViewPr>
      <p:cViewPr>
        <p:scale>
          <a:sx n="40" d="100"/>
          <a:sy n="40" d="100"/>
        </p:scale>
        <p:origin x="-3210" y="-456"/>
      </p:cViewPr>
      <p:guideLst>
        <p:guide orient="horz" pos="3132"/>
        <p:guide pos="213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style val="26"/>
  <c:chart>
    <c:autoTitleDeleted val="1"/>
    <c:plotArea>
      <c:layout>
        <c:manualLayout>
          <c:layoutTarget val="inner"/>
          <c:xMode val="edge"/>
          <c:yMode val="edge"/>
          <c:x val="0.22417461094066427"/>
          <c:y val="3.7931999325178038E-2"/>
          <c:w val="0.77582534995625207"/>
          <c:h val="0.81010582157538624"/>
        </c:manualLayout>
      </c:layout>
      <c:barChart>
        <c:barDir val="col"/>
        <c:grouping val="clustered"/>
        <c:ser>
          <c:idx val="0"/>
          <c:order val="0"/>
          <c:tx>
            <c:strRef>
              <c:f>Лист1!$B$1</c:f>
              <c:strCache>
                <c:ptCount val="1"/>
                <c:pt idx="0">
                  <c:v>Столбец2</c:v>
                </c:pt>
              </c:strCache>
            </c:strRef>
          </c:tx>
          <c:spPr>
            <a:solidFill>
              <a:schemeClr val="accent5">
                <a:lumMod val="75000"/>
              </a:schemeClr>
            </a:solidFill>
          </c:spPr>
          <c:dLbls>
            <c:txPr>
              <a:bodyPr/>
              <a:lstStyle/>
              <a:p>
                <a:pPr>
                  <a:defRPr sz="1000" b="1"/>
                </a:pPr>
                <a:endParaRPr lang="ru-RU"/>
              </a:p>
            </c:txPr>
            <c:dLblPos val="ctr"/>
            <c:showVal val="1"/>
          </c:dLbls>
          <c:cat>
            <c:strRef>
              <c:f>Лист1!$A$2:$A$4</c:f>
              <c:strCache>
                <c:ptCount val="3"/>
                <c:pt idx="0">
                  <c:v>2012
</c:v>
                </c:pt>
                <c:pt idx="1">
                  <c:v>2013</c:v>
                </c:pt>
                <c:pt idx="2">
                  <c:v>2018</c:v>
                </c:pt>
              </c:strCache>
            </c:strRef>
          </c:cat>
          <c:val>
            <c:numRef>
              <c:f>Лист1!$B$2:$B$4</c:f>
              <c:numCache>
                <c:formatCode>General</c:formatCode>
                <c:ptCount val="3"/>
                <c:pt idx="0">
                  <c:v>1928</c:v>
                </c:pt>
                <c:pt idx="1">
                  <c:v>2121</c:v>
                </c:pt>
                <c:pt idx="2">
                  <c:v>3660</c:v>
                </c:pt>
              </c:numCache>
            </c:numRef>
          </c:val>
        </c:ser>
        <c:axId val="75410816"/>
        <c:axId val="111187456"/>
      </c:barChart>
      <c:catAx>
        <c:axId val="75410816"/>
        <c:scaling>
          <c:orientation val="minMax"/>
        </c:scaling>
        <c:axPos val="b"/>
        <c:numFmt formatCode="General" sourceLinked="1"/>
        <c:tickLblPos val="nextTo"/>
        <c:crossAx val="111187456"/>
        <c:crosses val="autoZero"/>
        <c:auto val="1"/>
        <c:lblAlgn val="ctr"/>
        <c:lblOffset val="100"/>
      </c:catAx>
      <c:valAx>
        <c:axId val="111187456"/>
        <c:scaling>
          <c:orientation val="minMax"/>
        </c:scaling>
        <c:axPos val="l"/>
        <c:majorGridlines/>
        <c:numFmt formatCode="General" sourceLinked="1"/>
        <c:tickLblPos val="nextTo"/>
        <c:crossAx val="75410816"/>
        <c:crosses val="autoZero"/>
        <c:crossBetween val="between"/>
      </c:valAx>
      <c:spPr>
        <a:noFill/>
        <a:ln w="25402">
          <a:noFill/>
        </a:ln>
      </c:spPr>
    </c:plotArea>
    <c:plotVisOnly val="1"/>
    <c:dispBlanksAs val="gap"/>
  </c:chart>
  <c:txPr>
    <a:bodyPr/>
    <a:lstStyle/>
    <a:p>
      <a:pPr>
        <a:defRPr sz="785">
          <a:solidFill>
            <a:schemeClr val="bg1"/>
          </a:solidFill>
          <a:latin typeface="Iris" pitchFamily="18" charset="0"/>
        </a:defRPr>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style val="26"/>
  <c:chart>
    <c:autoTitleDeleted val="1"/>
    <c:plotArea>
      <c:layout>
        <c:manualLayout>
          <c:layoutTarget val="inner"/>
          <c:xMode val="edge"/>
          <c:yMode val="edge"/>
          <c:x val="8.6148184601923528E-2"/>
          <c:y val="3.7932094846604453E-2"/>
          <c:w val="0.77582534995625341"/>
          <c:h val="0.81010582157538602"/>
        </c:manualLayout>
      </c:layout>
      <c:barChart>
        <c:barDir val="col"/>
        <c:grouping val="clustered"/>
        <c:ser>
          <c:idx val="0"/>
          <c:order val="0"/>
          <c:tx>
            <c:strRef>
              <c:f>Лист1!$B$1</c:f>
              <c:strCache>
                <c:ptCount val="1"/>
                <c:pt idx="0">
                  <c:v>Столбец2</c:v>
                </c:pt>
              </c:strCache>
            </c:strRef>
          </c:tx>
          <c:spPr>
            <a:solidFill>
              <a:schemeClr val="accent6">
                <a:lumMod val="75000"/>
              </a:schemeClr>
            </a:solidFill>
          </c:spPr>
          <c:dLbls>
            <c:dLbl>
              <c:idx val="0"/>
              <c:layout/>
              <c:tx>
                <c:rich>
                  <a:bodyPr/>
                  <a:lstStyle/>
                  <a:p>
                    <a:r>
                      <a:rPr lang="en-US" sz="1000" b="1" dirty="0">
                        <a:solidFill>
                          <a:schemeClr val="bg1"/>
                        </a:solidFill>
                      </a:rPr>
                      <a:t>7</a:t>
                    </a:r>
                    <a:r>
                      <a:rPr lang="en-US" dirty="0">
                        <a:solidFill>
                          <a:schemeClr val="bg1"/>
                        </a:solidFill>
                      </a:rPr>
                      <a:t>20</a:t>
                    </a:r>
                  </a:p>
                </c:rich>
              </c:tx>
              <c:dLblPos val="ctr"/>
            </c:dLbl>
            <c:dLbl>
              <c:idx val="2"/>
              <c:layout>
                <c:manualLayout>
                  <c:x val="-6.8213904840528829E-3"/>
                  <c:y val="0.39668513757834317"/>
                </c:manualLayout>
              </c:layout>
              <c:tx>
                <c:rich>
                  <a:bodyPr/>
                  <a:lstStyle/>
                  <a:p>
                    <a:r>
                      <a:rPr lang="ru-RU" sz="1000" b="1" dirty="0" smtClean="0"/>
                      <a:t>8</a:t>
                    </a:r>
                    <a:r>
                      <a:rPr lang="ru-RU" dirty="0" smtClean="0"/>
                      <a:t>60</a:t>
                    </a:r>
                    <a:endParaRPr lang="en-US" dirty="0"/>
                  </a:p>
                </c:rich>
              </c:tx>
              <c:dLblPos val="outEnd"/>
              <c:showVal val="1"/>
            </c:dLbl>
            <c:txPr>
              <a:bodyPr/>
              <a:lstStyle/>
              <a:p>
                <a:pPr>
                  <a:defRPr sz="1000" b="1"/>
                </a:pPr>
                <a:endParaRPr lang="ru-RU"/>
              </a:p>
            </c:txPr>
            <c:dLblPos val="ctr"/>
            <c:showVal val="1"/>
          </c:dLbls>
          <c:cat>
            <c:strRef>
              <c:f>Лист1!$A$2:$A$4</c:f>
              <c:strCache>
                <c:ptCount val="3"/>
                <c:pt idx="0">
                  <c:v>2012
</c:v>
                </c:pt>
                <c:pt idx="1">
                  <c:v>2013</c:v>
                </c:pt>
                <c:pt idx="2">
                  <c:v>2018</c:v>
                </c:pt>
              </c:strCache>
            </c:strRef>
          </c:cat>
          <c:val>
            <c:numRef>
              <c:f>Лист1!$B$2:$B$4</c:f>
              <c:numCache>
                <c:formatCode>General</c:formatCode>
                <c:ptCount val="3"/>
                <c:pt idx="0">
                  <c:v>720</c:v>
                </c:pt>
                <c:pt idx="1">
                  <c:v>730</c:v>
                </c:pt>
                <c:pt idx="2">
                  <c:v>860</c:v>
                </c:pt>
              </c:numCache>
            </c:numRef>
          </c:val>
        </c:ser>
        <c:axId val="88380160"/>
        <c:axId val="88381696"/>
      </c:barChart>
      <c:catAx>
        <c:axId val="88380160"/>
        <c:scaling>
          <c:orientation val="minMax"/>
        </c:scaling>
        <c:axPos val="b"/>
        <c:numFmt formatCode="General" sourceLinked="1"/>
        <c:tickLblPos val="nextTo"/>
        <c:crossAx val="88381696"/>
        <c:crosses val="autoZero"/>
        <c:auto val="1"/>
        <c:lblAlgn val="ctr"/>
        <c:lblOffset val="100"/>
      </c:catAx>
      <c:valAx>
        <c:axId val="88381696"/>
        <c:scaling>
          <c:orientation val="minMax"/>
          <c:max val="900"/>
          <c:min val="0"/>
        </c:scaling>
        <c:axPos val="l"/>
        <c:majorGridlines/>
        <c:numFmt formatCode="General" sourceLinked="1"/>
        <c:tickLblPos val="nextTo"/>
        <c:crossAx val="88380160"/>
        <c:crosses val="autoZero"/>
        <c:crossBetween val="between"/>
        <c:majorUnit val="100"/>
        <c:minorUnit val="100"/>
      </c:valAx>
      <c:spPr>
        <a:noFill/>
        <a:ln w="25384">
          <a:noFill/>
        </a:ln>
      </c:spPr>
    </c:plotArea>
    <c:plotVisOnly val="1"/>
    <c:dispBlanksAs val="gap"/>
  </c:chart>
  <c:txPr>
    <a:bodyPr/>
    <a:lstStyle/>
    <a:p>
      <a:pPr>
        <a:defRPr sz="785">
          <a:solidFill>
            <a:schemeClr val="bg1"/>
          </a:solidFill>
          <a:latin typeface="Iris" pitchFamily="18" charset="0"/>
        </a:defRPr>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title>
      <c:layout/>
      <c:spPr>
        <a:noFill/>
        <a:ln w="25392">
          <a:noFill/>
        </a:ln>
      </c:spPr>
    </c:title>
    <c:plotArea>
      <c:layout>
        <c:manualLayout>
          <c:layoutTarget val="inner"/>
          <c:xMode val="edge"/>
          <c:yMode val="edge"/>
          <c:x val="0.36922724611969848"/>
          <c:y val="5.4116535791593513E-2"/>
          <c:w val="0.43333650490169839"/>
          <c:h val="0.63308249197620159"/>
        </c:manualLayout>
      </c:layout>
      <c:doughnutChart>
        <c:varyColors val="1"/>
        <c:ser>
          <c:idx val="0"/>
          <c:order val="0"/>
          <c:tx>
            <c:strRef>
              <c:f>Sheet1!$B$1</c:f>
              <c:strCache>
                <c:ptCount val="1"/>
              </c:strCache>
            </c:strRef>
          </c:tx>
          <c:spPr>
            <a:solidFill>
              <a:schemeClr val="accent1"/>
            </a:solidFill>
            <a:ln w="8578">
              <a:solidFill>
                <a:schemeClr val="tx1"/>
              </a:solidFill>
              <a:prstDash val="solid"/>
            </a:ln>
          </c:spPr>
          <c:dPt>
            <c:idx val="0"/>
            <c:explosion val="9"/>
            <c:spPr>
              <a:solidFill>
                <a:srgbClr val="993366"/>
              </a:solidFill>
              <a:ln w="8578">
                <a:solidFill>
                  <a:schemeClr val="tx1"/>
                </a:solidFill>
                <a:prstDash val="solid"/>
              </a:ln>
            </c:spPr>
          </c:dPt>
          <c:dPt>
            <c:idx val="1"/>
            <c:spPr>
              <a:solidFill>
                <a:srgbClr val="9999FF"/>
              </a:solidFill>
              <a:ln w="8578">
                <a:solidFill>
                  <a:schemeClr val="tx1"/>
                </a:solidFill>
                <a:prstDash val="solid"/>
              </a:ln>
            </c:spPr>
          </c:dPt>
          <c:dPt>
            <c:idx val="2"/>
            <c:spPr>
              <a:solidFill>
                <a:srgbClr val="969696"/>
              </a:solidFill>
              <a:ln w="8578">
                <a:solidFill>
                  <a:schemeClr val="tx1"/>
                </a:solidFill>
                <a:prstDash val="solid"/>
              </a:ln>
            </c:spPr>
          </c:dPt>
          <c:dPt>
            <c:idx val="3"/>
            <c:spPr>
              <a:solidFill>
                <a:srgbClr val="FFFF00"/>
              </a:solidFill>
              <a:ln w="8578">
                <a:solidFill>
                  <a:schemeClr val="tx1"/>
                </a:solidFill>
                <a:prstDash val="solid"/>
              </a:ln>
            </c:spPr>
          </c:dPt>
          <c:dPt>
            <c:idx val="4"/>
            <c:spPr>
              <a:solidFill>
                <a:srgbClr val="99CC00"/>
              </a:solidFill>
              <a:ln w="8578">
                <a:solidFill>
                  <a:schemeClr val="tx1"/>
                </a:solidFill>
                <a:prstDash val="solid"/>
              </a:ln>
            </c:spPr>
          </c:dPt>
          <c:dPt>
            <c:idx val="5"/>
            <c:spPr>
              <a:solidFill>
                <a:srgbClr val="FF6600"/>
              </a:solidFill>
              <a:ln w="8578">
                <a:solidFill>
                  <a:schemeClr val="tx1"/>
                </a:solidFill>
                <a:prstDash val="solid"/>
              </a:ln>
            </c:spPr>
          </c:dPt>
          <c:dPt>
            <c:idx val="6"/>
            <c:spPr>
              <a:solidFill>
                <a:srgbClr val="CCFFFF"/>
              </a:solidFill>
              <a:ln w="8578">
                <a:solidFill>
                  <a:schemeClr val="tx1"/>
                </a:solidFill>
                <a:prstDash val="solid"/>
              </a:ln>
            </c:spPr>
          </c:dPt>
          <c:dPt>
            <c:idx val="7"/>
            <c:spPr>
              <a:solidFill>
                <a:srgbClr val="008000"/>
              </a:solidFill>
              <a:ln w="8578">
                <a:solidFill>
                  <a:schemeClr val="tx1"/>
                </a:solidFill>
                <a:prstDash val="solid"/>
              </a:ln>
            </c:spPr>
          </c:dPt>
          <c:dPt>
            <c:idx val="8"/>
            <c:spPr>
              <a:solidFill>
                <a:srgbClr val="FF99CC"/>
              </a:solidFill>
              <a:ln w="8578">
                <a:solidFill>
                  <a:schemeClr val="tx1"/>
                </a:solidFill>
                <a:prstDash val="solid"/>
              </a:ln>
            </c:spPr>
          </c:dPt>
          <c:dPt>
            <c:idx val="9"/>
            <c:spPr>
              <a:solidFill>
                <a:srgbClr val="FFFF00"/>
              </a:solidFill>
              <a:ln w="8578">
                <a:solidFill>
                  <a:schemeClr val="tx1"/>
                </a:solidFill>
                <a:prstDash val="solid"/>
              </a:ln>
            </c:spPr>
          </c:dPt>
          <c:dLbls>
            <c:dLbl>
              <c:idx val="0"/>
              <c:layout>
                <c:manualLayout>
                  <c:x val="-0.13481300732607321"/>
                  <c:y val="-7.1363733710239921E-2"/>
                </c:manualLayout>
              </c:layout>
              <c:tx>
                <c:rich>
                  <a:bodyPr/>
                  <a:lstStyle/>
                  <a:p>
                    <a:pPr>
                      <a:defRPr sz="3000" b="0" i="0" u="none" strike="noStrike" baseline="0">
                        <a:solidFill>
                          <a:schemeClr val="tx1"/>
                        </a:solidFill>
                        <a:latin typeface="Iris" pitchFamily="18" charset="0"/>
                        <a:ea typeface="Garamond"/>
                        <a:cs typeface="Garamond"/>
                      </a:defRPr>
                    </a:pPr>
                    <a:r>
                      <a:rPr lang="ru-RU" sz="1400" b="0" i="0" u="none" strike="noStrike" baseline="0" dirty="0">
                        <a:solidFill>
                          <a:schemeClr val="bg1"/>
                        </a:solidFill>
                        <a:latin typeface="Iris" pitchFamily="18" charset="0"/>
                      </a:rPr>
                      <a:t>Культурно-познавательный</a:t>
                    </a:r>
                    <a:endParaRPr lang="ru-RU" sz="1400" b="1" i="0" u="sng" strike="noStrike" baseline="0" dirty="0">
                      <a:solidFill>
                        <a:schemeClr val="bg1"/>
                      </a:solidFill>
                      <a:latin typeface="Iris" pitchFamily="18" charset="0"/>
                      <a:cs typeface="Times New Roman"/>
                    </a:endParaRPr>
                  </a:p>
                  <a:p>
                    <a:pPr>
                      <a:defRPr sz="3000" b="0" i="0" u="none" strike="noStrike" baseline="0">
                        <a:solidFill>
                          <a:schemeClr val="tx1"/>
                        </a:solidFill>
                        <a:latin typeface="Iris" pitchFamily="18" charset="0"/>
                        <a:ea typeface="Garamond"/>
                        <a:cs typeface="Garamond"/>
                      </a:defRPr>
                    </a:pPr>
                    <a:r>
                      <a:rPr lang="ru-RU" sz="1400" b="1" i="0" u="none" strike="noStrike" baseline="0" dirty="0" smtClean="0">
                        <a:solidFill>
                          <a:schemeClr val="bg1"/>
                        </a:solidFill>
                        <a:latin typeface="Iris" pitchFamily="18" charset="0"/>
                        <a:cs typeface="Times New Roman"/>
                      </a:rPr>
                      <a:t>70</a:t>
                    </a:r>
                    <a:r>
                      <a:rPr lang="ru-RU" sz="1400" b="1" i="0" u="none" strike="noStrike" baseline="0" dirty="0">
                        <a:solidFill>
                          <a:schemeClr val="bg1"/>
                        </a:solidFill>
                        <a:latin typeface="Iris" pitchFamily="18" charset="0"/>
                        <a:cs typeface="Times New Roman"/>
                      </a:rPr>
                      <a:t>%</a:t>
                    </a:r>
                  </a:p>
                </c:rich>
              </c:tx>
              <c:spPr>
                <a:noFill/>
                <a:ln w="25392">
                  <a:noFill/>
                </a:ln>
              </c:spPr>
            </c:dLbl>
            <c:dLbl>
              <c:idx val="1"/>
              <c:delete val="1"/>
            </c:dLbl>
            <c:dLbl>
              <c:idx val="2"/>
              <c:layout>
                <c:manualLayout>
                  <c:x val="6.6178020381946728E-2"/>
                  <c:y val="0.10900763213955661"/>
                </c:manualLayout>
              </c:layout>
              <c:tx>
                <c:rich>
                  <a:bodyPr/>
                  <a:lstStyle/>
                  <a:p>
                    <a:r>
                      <a:rPr lang="ru-RU" sz="1400" baseline="0" dirty="0">
                        <a:solidFill>
                          <a:schemeClr val="bg1"/>
                        </a:solidFill>
                        <a:latin typeface="Iris" pitchFamily="18" charset="0"/>
                      </a:rPr>
                      <a:t>С</a:t>
                    </a:r>
                    <a:r>
                      <a:rPr lang="ru-RU" sz="1400" dirty="0">
                        <a:solidFill>
                          <a:schemeClr val="bg1"/>
                        </a:solidFill>
                        <a:latin typeface="+mn-lt"/>
                      </a:rPr>
                      <a:t>ельский 
</a:t>
                    </a:r>
                    <a:r>
                      <a:rPr lang="ru-RU" sz="1400" b="1" dirty="0">
                        <a:solidFill>
                          <a:schemeClr val="bg1"/>
                        </a:solidFill>
                        <a:latin typeface="+mn-lt"/>
                      </a:rPr>
                      <a:t>10%</a:t>
                    </a:r>
                  </a:p>
                </c:rich>
              </c:tx>
            </c:dLbl>
            <c:dLbl>
              <c:idx val="3"/>
              <c:layout>
                <c:manualLayout>
                  <c:x val="1.06878107887266E-2"/>
                  <c:y val="0.12665615677134848"/>
                </c:manualLayout>
              </c:layout>
              <c:tx>
                <c:rich>
                  <a:bodyPr/>
                  <a:lstStyle/>
                  <a:p>
                    <a:r>
                      <a:rPr lang="ru-RU" sz="1400" baseline="0" dirty="0">
                        <a:solidFill>
                          <a:schemeClr val="bg1"/>
                        </a:solidFill>
                        <a:latin typeface="Iris" pitchFamily="18" charset="0"/>
                      </a:rPr>
                      <a:t>А</a:t>
                    </a:r>
                    <a:r>
                      <a:rPr lang="ru-RU" sz="1400" dirty="0">
                        <a:solidFill>
                          <a:schemeClr val="bg1"/>
                        </a:solidFill>
                      </a:rPr>
                      <a:t>ктивный
</a:t>
                    </a:r>
                    <a:r>
                      <a:rPr lang="ru-RU" sz="1400" b="1" dirty="0" smtClean="0">
                        <a:solidFill>
                          <a:schemeClr val="bg1"/>
                        </a:solidFill>
                      </a:rPr>
                      <a:t>2%</a:t>
                    </a:r>
                    <a:endParaRPr lang="ru-RU" sz="1400" b="1" dirty="0">
                      <a:solidFill>
                        <a:schemeClr val="bg1"/>
                      </a:solidFill>
                    </a:endParaRPr>
                  </a:p>
                </c:rich>
              </c:tx>
            </c:dLbl>
            <c:dLbl>
              <c:idx val="4"/>
              <c:layout>
                <c:manualLayout>
                  <c:x val="-4.1799647781100853E-2"/>
                  <c:y val="0.12918451506416287"/>
                </c:manualLayout>
              </c:layout>
              <c:tx>
                <c:rich>
                  <a:bodyPr/>
                  <a:lstStyle/>
                  <a:p>
                    <a:r>
                      <a:rPr lang="ru-RU" sz="1400" baseline="0" dirty="0">
                        <a:solidFill>
                          <a:schemeClr val="bg1"/>
                        </a:solidFill>
                        <a:latin typeface="Iris" pitchFamily="18" charset="0"/>
                      </a:rPr>
                      <a:t>Д</a:t>
                    </a:r>
                    <a:r>
                      <a:rPr lang="ru-RU" sz="1400" dirty="0">
                        <a:solidFill>
                          <a:schemeClr val="bg1"/>
                        </a:solidFill>
                      </a:rPr>
                      <a:t>ругие
</a:t>
                    </a:r>
                    <a:r>
                      <a:rPr lang="ru-RU" sz="1400" b="1" dirty="0" smtClean="0">
                        <a:solidFill>
                          <a:schemeClr val="bg1"/>
                        </a:solidFill>
                      </a:rPr>
                      <a:t>6%</a:t>
                    </a:r>
                    <a:endParaRPr lang="ru-RU" sz="1400" b="1" dirty="0">
                      <a:solidFill>
                        <a:schemeClr val="bg1"/>
                      </a:solidFill>
                    </a:endParaRPr>
                  </a:p>
                </c:rich>
              </c:tx>
            </c:dLbl>
            <c:dLbl>
              <c:idx val="5"/>
              <c:layout>
                <c:manualLayout>
                  <c:x val="0.30292461057136222"/>
                  <c:y val="-3.022482687312859E-2"/>
                </c:manualLayout>
              </c:layout>
              <c:tx>
                <c:rich>
                  <a:bodyPr/>
                  <a:lstStyle/>
                  <a:p>
                    <a:r>
                      <a:rPr lang="ru-RU" sz="1400" baseline="0" dirty="0" smtClean="0">
                        <a:solidFill>
                          <a:schemeClr val="bg1"/>
                        </a:solidFill>
                        <a:latin typeface="Iris" pitchFamily="18" charset="0"/>
                      </a:rPr>
                      <a:t>В</a:t>
                    </a:r>
                    <a:r>
                      <a:rPr lang="ru-RU" sz="1400" dirty="0" smtClean="0">
                        <a:solidFill>
                          <a:schemeClr val="bg1"/>
                        </a:solidFill>
                      </a:rPr>
                      <a:t>одный</a:t>
                    </a:r>
                  </a:p>
                  <a:p>
                    <a:r>
                      <a:rPr lang="ru-RU" sz="1400" b="1" baseline="0" dirty="0" smtClean="0">
                        <a:solidFill>
                          <a:schemeClr val="bg1"/>
                        </a:solidFill>
                      </a:rPr>
                      <a:t>12%</a:t>
                    </a:r>
                    <a:endParaRPr lang="en-US" sz="1400" b="1" dirty="0">
                      <a:solidFill>
                        <a:schemeClr val="bg1"/>
                      </a:solidFill>
                    </a:endParaRPr>
                  </a:p>
                </c:rich>
              </c:tx>
            </c:dLbl>
            <c:dLbl>
              <c:idx val="6"/>
              <c:delete val="1"/>
            </c:dLbl>
            <c:dLbl>
              <c:idx val="7"/>
              <c:delete val="1"/>
            </c:dLbl>
            <c:dLbl>
              <c:idx val="8"/>
              <c:delete val="1"/>
            </c:dLbl>
            <c:dLbl>
              <c:idx val="9"/>
              <c:delete val="1"/>
            </c:dLbl>
            <c:dLbl>
              <c:idx val="10"/>
              <c:delete val="1"/>
            </c:dLbl>
            <c:numFmt formatCode="0%" sourceLinked="0"/>
            <c:spPr>
              <a:noFill/>
              <a:ln w="25392">
                <a:noFill/>
              </a:ln>
            </c:spPr>
            <c:txPr>
              <a:bodyPr/>
              <a:lstStyle/>
              <a:p>
                <a:pPr>
                  <a:defRPr sz="3000" b="0" i="0" u="none" strike="noStrike" baseline="0">
                    <a:solidFill>
                      <a:schemeClr val="tx1"/>
                    </a:solidFill>
                    <a:latin typeface="Iris" pitchFamily="18" charset="0"/>
                    <a:ea typeface="Garamond"/>
                    <a:cs typeface="Garamond"/>
                  </a:defRPr>
                </a:pPr>
                <a:endParaRPr lang="ru-RU"/>
              </a:p>
            </c:txPr>
            <c:showCatName val="1"/>
            <c:showPercent val="1"/>
          </c:dLbls>
          <c:cat>
            <c:strRef>
              <c:f>Sheet1!$A$2:$A$12</c:f>
              <c:strCache>
                <c:ptCount val="5"/>
                <c:pt idx="0">
                  <c:v>Культурно-познавательный</c:v>
                </c:pt>
                <c:pt idx="1">
                  <c:v>Водный</c:v>
                </c:pt>
                <c:pt idx="2">
                  <c:v>Сельский </c:v>
                </c:pt>
                <c:pt idx="3">
                  <c:v>Активный</c:v>
                </c:pt>
                <c:pt idx="4">
                  <c:v>Другие</c:v>
                </c:pt>
              </c:strCache>
            </c:strRef>
          </c:cat>
          <c:val>
            <c:numRef>
              <c:f>Sheet1!$B$2:$B$12</c:f>
              <c:numCache>
                <c:formatCode>General</c:formatCode>
                <c:ptCount val="11"/>
                <c:pt idx="0">
                  <c:v>70</c:v>
                </c:pt>
                <c:pt idx="1">
                  <c:v>13</c:v>
                </c:pt>
                <c:pt idx="2">
                  <c:v>10</c:v>
                </c:pt>
                <c:pt idx="3">
                  <c:v>2</c:v>
                </c:pt>
                <c:pt idx="4">
                  <c:v>5</c:v>
                </c:pt>
              </c:numCache>
            </c:numRef>
          </c:val>
        </c:ser>
        <c:firstSliceAng val="200"/>
        <c:holeSize val="50"/>
      </c:doughnutChart>
    </c:plotArea>
    <c:plotVisOnly val="1"/>
    <c:dispBlanksAs val="zero"/>
  </c:chart>
  <c:spPr>
    <a:noFill/>
    <a:ln>
      <a:noFill/>
    </a:ln>
  </c:spPr>
  <c:txPr>
    <a:bodyPr/>
    <a:lstStyle/>
    <a:p>
      <a:pPr>
        <a:defRPr sz="1215" b="1" i="0" u="none" strike="noStrike" baseline="0">
          <a:solidFill>
            <a:schemeClr val="tx1"/>
          </a:solidFill>
          <a:latin typeface="Times New Roman"/>
          <a:ea typeface="Times New Roman"/>
          <a:cs typeface="Times New Roman"/>
        </a:defRPr>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title>
      <c:layout/>
    </c:title>
    <c:plotArea>
      <c:layout>
        <c:manualLayout>
          <c:layoutTarget val="inner"/>
          <c:xMode val="edge"/>
          <c:yMode val="edge"/>
          <c:x val="0.22873929535412738"/>
          <c:y val="7.3081000283869116E-2"/>
          <c:w val="0.51277333045164419"/>
          <c:h val="0.749264601518704"/>
        </c:manualLayout>
      </c:layout>
      <c:doughnutChart>
        <c:varyColors val="1"/>
        <c:ser>
          <c:idx val="0"/>
          <c:order val="0"/>
          <c:tx>
            <c:strRef>
              <c:f>Sheet1!$B$1</c:f>
              <c:strCache>
                <c:ptCount val="1"/>
              </c:strCache>
            </c:strRef>
          </c:tx>
          <c:spPr>
            <a:solidFill>
              <a:schemeClr val="accent1"/>
            </a:solidFill>
            <a:ln w="8553">
              <a:solidFill>
                <a:schemeClr val="tx1"/>
              </a:solidFill>
              <a:prstDash val="solid"/>
            </a:ln>
          </c:spPr>
          <c:dPt>
            <c:idx val="0"/>
            <c:explosion val="9"/>
            <c:spPr>
              <a:solidFill>
                <a:srgbClr val="993366"/>
              </a:solidFill>
              <a:ln w="8553">
                <a:solidFill>
                  <a:schemeClr val="tx1"/>
                </a:solidFill>
                <a:prstDash val="solid"/>
              </a:ln>
            </c:spPr>
          </c:dPt>
          <c:dPt>
            <c:idx val="1"/>
            <c:spPr>
              <a:solidFill>
                <a:srgbClr val="9999FF"/>
              </a:solidFill>
              <a:ln w="8553">
                <a:solidFill>
                  <a:schemeClr val="tx1"/>
                </a:solidFill>
                <a:prstDash val="solid"/>
              </a:ln>
            </c:spPr>
          </c:dPt>
          <c:dPt>
            <c:idx val="2"/>
            <c:spPr>
              <a:solidFill>
                <a:srgbClr val="969696"/>
              </a:solidFill>
              <a:ln w="8553">
                <a:solidFill>
                  <a:schemeClr val="tx1"/>
                </a:solidFill>
                <a:prstDash val="solid"/>
              </a:ln>
            </c:spPr>
          </c:dPt>
          <c:dPt>
            <c:idx val="3"/>
            <c:spPr>
              <a:solidFill>
                <a:srgbClr val="FFFF00"/>
              </a:solidFill>
              <a:ln w="8553">
                <a:solidFill>
                  <a:schemeClr val="tx1"/>
                </a:solidFill>
                <a:prstDash val="solid"/>
              </a:ln>
            </c:spPr>
          </c:dPt>
          <c:dPt>
            <c:idx val="4"/>
            <c:spPr>
              <a:solidFill>
                <a:srgbClr val="99CC00"/>
              </a:solidFill>
              <a:ln w="8553">
                <a:solidFill>
                  <a:schemeClr val="tx1"/>
                </a:solidFill>
                <a:prstDash val="solid"/>
              </a:ln>
            </c:spPr>
          </c:dPt>
          <c:dPt>
            <c:idx val="5"/>
            <c:spPr>
              <a:solidFill>
                <a:srgbClr val="FF6600"/>
              </a:solidFill>
              <a:ln w="8553">
                <a:solidFill>
                  <a:schemeClr val="tx1"/>
                </a:solidFill>
                <a:prstDash val="solid"/>
              </a:ln>
            </c:spPr>
          </c:dPt>
          <c:dPt>
            <c:idx val="6"/>
            <c:spPr>
              <a:solidFill>
                <a:srgbClr val="CCFFFF"/>
              </a:solidFill>
              <a:ln w="8553">
                <a:solidFill>
                  <a:schemeClr val="tx1"/>
                </a:solidFill>
                <a:prstDash val="solid"/>
              </a:ln>
            </c:spPr>
          </c:dPt>
          <c:dPt>
            <c:idx val="7"/>
            <c:spPr>
              <a:solidFill>
                <a:srgbClr val="008000"/>
              </a:solidFill>
              <a:ln w="8553">
                <a:solidFill>
                  <a:schemeClr val="tx1"/>
                </a:solidFill>
                <a:prstDash val="solid"/>
              </a:ln>
            </c:spPr>
          </c:dPt>
          <c:dPt>
            <c:idx val="8"/>
            <c:spPr>
              <a:solidFill>
                <a:srgbClr val="FF99CC"/>
              </a:solidFill>
              <a:ln w="8553">
                <a:solidFill>
                  <a:schemeClr val="tx1"/>
                </a:solidFill>
                <a:prstDash val="solid"/>
              </a:ln>
            </c:spPr>
          </c:dPt>
          <c:dPt>
            <c:idx val="9"/>
            <c:spPr>
              <a:solidFill>
                <a:srgbClr val="FFFF00"/>
              </a:solidFill>
              <a:ln w="8553">
                <a:solidFill>
                  <a:schemeClr val="tx1"/>
                </a:solidFill>
                <a:prstDash val="solid"/>
              </a:ln>
            </c:spPr>
          </c:dPt>
          <c:dLbls>
            <c:dLbl>
              <c:idx val="0"/>
              <c:layout>
                <c:manualLayout>
                  <c:x val="-0.10152854997201349"/>
                  <c:y val="-0.16599935242353372"/>
                </c:manualLayout>
              </c:layout>
              <c:tx>
                <c:rich>
                  <a:bodyPr/>
                  <a:lstStyle/>
                  <a:p>
                    <a:pPr>
                      <a:defRPr sz="1400" b="0" i="0" u="none" strike="noStrike" baseline="0">
                        <a:solidFill>
                          <a:schemeClr val="tx1"/>
                        </a:solidFill>
                        <a:latin typeface="Iris" pitchFamily="18" charset="0"/>
                        <a:ea typeface="Garamond"/>
                        <a:cs typeface="Garamond"/>
                      </a:defRPr>
                    </a:pPr>
                    <a:r>
                      <a:rPr lang="ru-RU" sz="1400" b="0" i="0" u="none" strike="noStrike" baseline="0" dirty="0">
                        <a:solidFill>
                          <a:schemeClr val="bg1"/>
                        </a:solidFill>
                        <a:latin typeface="Iris" pitchFamily="18" charset="0"/>
                      </a:rPr>
                      <a:t>Культурно-познавательный</a:t>
                    </a:r>
                    <a:endParaRPr lang="ru-RU" sz="1400" b="1" i="0" u="sng" strike="noStrike" baseline="0" dirty="0">
                      <a:solidFill>
                        <a:schemeClr val="bg1"/>
                      </a:solidFill>
                      <a:latin typeface="Iris" pitchFamily="18" charset="0"/>
                      <a:cs typeface="Times New Roman"/>
                    </a:endParaRPr>
                  </a:p>
                  <a:p>
                    <a:pPr>
                      <a:defRPr sz="1400" b="0" i="0" u="none" strike="noStrike" baseline="0">
                        <a:solidFill>
                          <a:schemeClr val="tx1"/>
                        </a:solidFill>
                        <a:latin typeface="Iris" pitchFamily="18" charset="0"/>
                        <a:ea typeface="Garamond"/>
                        <a:cs typeface="Garamond"/>
                      </a:defRPr>
                    </a:pPr>
                    <a:r>
                      <a:rPr lang="ru-RU" sz="1400" b="1" i="0" u="none" strike="noStrike" baseline="0" dirty="0" smtClean="0">
                        <a:solidFill>
                          <a:schemeClr val="bg1"/>
                        </a:solidFill>
                        <a:latin typeface="Iris" pitchFamily="18" charset="0"/>
                        <a:cs typeface="Times New Roman"/>
                      </a:rPr>
                      <a:t>60%</a:t>
                    </a:r>
                    <a:endParaRPr lang="ru-RU" sz="1400" b="1" i="0" u="none" strike="noStrike" baseline="0" dirty="0">
                      <a:solidFill>
                        <a:schemeClr val="bg1"/>
                      </a:solidFill>
                      <a:latin typeface="Iris" pitchFamily="18" charset="0"/>
                      <a:cs typeface="Times New Roman"/>
                    </a:endParaRPr>
                  </a:p>
                </c:rich>
              </c:tx>
              <c:spPr>
                <a:noFill/>
                <a:ln w="17105">
                  <a:noFill/>
                </a:ln>
              </c:spPr>
            </c:dLbl>
            <c:dLbl>
              <c:idx val="1"/>
              <c:delete val="1"/>
            </c:dLbl>
            <c:dLbl>
              <c:idx val="2"/>
              <c:layout>
                <c:manualLayout>
                  <c:x val="0.10210265416053894"/>
                  <c:y val="0.12549987580725319"/>
                </c:manualLayout>
              </c:layout>
              <c:tx>
                <c:rich>
                  <a:bodyPr/>
                  <a:lstStyle/>
                  <a:p>
                    <a:r>
                      <a:rPr lang="ru-RU" sz="1400" dirty="0">
                        <a:solidFill>
                          <a:schemeClr val="bg1"/>
                        </a:solidFill>
                        <a:latin typeface="Iris" pitchFamily="18" charset="0"/>
                      </a:rPr>
                      <a:t>С</a:t>
                    </a:r>
                    <a:r>
                      <a:rPr lang="ru-RU" sz="1400" dirty="0">
                        <a:solidFill>
                          <a:schemeClr val="bg1"/>
                        </a:solidFill>
                      </a:rPr>
                      <a:t>ельский 
</a:t>
                    </a:r>
                    <a:r>
                      <a:rPr lang="ru-RU" sz="1400" b="1" dirty="0" smtClean="0">
                        <a:solidFill>
                          <a:schemeClr val="bg1"/>
                        </a:solidFill>
                      </a:rPr>
                      <a:t>15%</a:t>
                    </a:r>
                    <a:endParaRPr lang="ru-RU" sz="1400" b="1" dirty="0">
                      <a:solidFill>
                        <a:schemeClr val="bg1"/>
                      </a:solidFill>
                    </a:endParaRPr>
                  </a:p>
                </c:rich>
              </c:tx>
            </c:dLbl>
            <c:dLbl>
              <c:idx val="3"/>
              <c:layout>
                <c:manualLayout>
                  <c:x val="1.7726853231929143E-2"/>
                  <c:y val="0.14450691043928748"/>
                </c:manualLayout>
              </c:layout>
              <c:tx>
                <c:rich>
                  <a:bodyPr/>
                  <a:lstStyle/>
                  <a:p>
                    <a:r>
                      <a:rPr lang="ru-RU" sz="1400" dirty="0">
                        <a:solidFill>
                          <a:schemeClr val="bg1"/>
                        </a:solidFill>
                        <a:latin typeface="Iris" pitchFamily="18" charset="0"/>
                      </a:rPr>
                      <a:t>А</a:t>
                    </a:r>
                    <a:r>
                      <a:rPr lang="ru-RU" sz="1400" dirty="0">
                        <a:solidFill>
                          <a:schemeClr val="bg1"/>
                        </a:solidFill>
                      </a:rPr>
                      <a:t>ктивный
</a:t>
                    </a:r>
                    <a:r>
                      <a:rPr lang="ru-RU" sz="1400" b="1" dirty="0" smtClean="0">
                        <a:solidFill>
                          <a:schemeClr val="bg1"/>
                        </a:solidFill>
                      </a:rPr>
                      <a:t>5%</a:t>
                    </a:r>
                    <a:endParaRPr lang="ru-RU" sz="1400" b="1" dirty="0">
                      <a:solidFill>
                        <a:schemeClr val="bg1"/>
                      </a:solidFill>
                    </a:endParaRPr>
                  </a:p>
                </c:rich>
              </c:tx>
            </c:dLbl>
            <c:dLbl>
              <c:idx val="4"/>
              <c:layout>
                <c:manualLayout>
                  <c:x val="-5.7910919688791494E-2"/>
                  <c:y val="0.15659552196437443"/>
                </c:manualLayout>
              </c:layout>
              <c:tx>
                <c:rich>
                  <a:bodyPr/>
                  <a:lstStyle/>
                  <a:p>
                    <a:r>
                      <a:rPr lang="ru-RU" sz="1400" dirty="0">
                        <a:solidFill>
                          <a:schemeClr val="bg1"/>
                        </a:solidFill>
                        <a:latin typeface="Iris" pitchFamily="18" charset="0"/>
                      </a:rPr>
                      <a:t>Д</a:t>
                    </a:r>
                    <a:r>
                      <a:rPr lang="ru-RU" sz="1400" dirty="0">
                        <a:solidFill>
                          <a:schemeClr val="bg1"/>
                        </a:solidFill>
                      </a:rPr>
                      <a:t>ругие
</a:t>
                    </a:r>
                    <a:r>
                      <a:rPr lang="ru-RU" sz="1400" dirty="0" smtClean="0">
                        <a:solidFill>
                          <a:schemeClr val="bg1"/>
                        </a:solidFill>
                      </a:rPr>
                      <a:t>2%</a:t>
                    </a:r>
                    <a:endParaRPr lang="ru-RU" sz="1400" dirty="0">
                      <a:solidFill>
                        <a:schemeClr val="bg1"/>
                      </a:solidFill>
                    </a:endParaRPr>
                  </a:p>
                </c:rich>
              </c:tx>
            </c:dLbl>
            <c:dLbl>
              <c:idx val="5"/>
              <c:layout>
                <c:manualLayout>
                  <c:x val="0.33987958983655392"/>
                  <c:y val="-0.38334774856291248"/>
                </c:manualLayout>
              </c:layout>
              <c:tx>
                <c:rich>
                  <a:bodyPr/>
                  <a:lstStyle/>
                  <a:p>
                    <a:r>
                      <a:rPr lang="ru-RU" sz="1400" dirty="0" smtClean="0">
                        <a:solidFill>
                          <a:schemeClr val="bg1"/>
                        </a:solidFill>
                        <a:latin typeface="Iris" pitchFamily="18" charset="0"/>
                      </a:rPr>
                      <a:t>В</a:t>
                    </a:r>
                    <a:r>
                      <a:rPr lang="ru-RU" sz="1400" dirty="0" smtClean="0">
                        <a:solidFill>
                          <a:schemeClr val="bg1"/>
                        </a:solidFill>
                      </a:rPr>
                      <a:t>одный</a:t>
                    </a:r>
                  </a:p>
                  <a:p>
                    <a:r>
                      <a:rPr lang="ru-RU" sz="1400" b="1" baseline="0" dirty="0" smtClean="0">
                        <a:solidFill>
                          <a:schemeClr val="bg1"/>
                        </a:solidFill>
                      </a:rPr>
                      <a:t>18%</a:t>
                    </a:r>
                    <a:endParaRPr lang="en-US" sz="1400" b="1" dirty="0">
                      <a:solidFill>
                        <a:schemeClr val="bg1"/>
                      </a:solidFill>
                    </a:endParaRPr>
                  </a:p>
                </c:rich>
              </c:tx>
            </c:dLbl>
            <c:dLbl>
              <c:idx val="6"/>
              <c:delete val="1"/>
            </c:dLbl>
            <c:dLbl>
              <c:idx val="7"/>
              <c:delete val="1"/>
            </c:dLbl>
            <c:dLbl>
              <c:idx val="8"/>
              <c:delete val="1"/>
            </c:dLbl>
            <c:dLbl>
              <c:idx val="9"/>
              <c:delete val="1"/>
            </c:dLbl>
            <c:dLbl>
              <c:idx val="10"/>
              <c:delete val="1"/>
            </c:dLbl>
            <c:numFmt formatCode="0%" sourceLinked="0"/>
            <c:spPr>
              <a:noFill/>
              <a:ln w="17105">
                <a:noFill/>
              </a:ln>
            </c:spPr>
            <c:txPr>
              <a:bodyPr/>
              <a:lstStyle/>
              <a:p>
                <a:pPr>
                  <a:defRPr sz="1400" b="0" i="0" u="none" strike="noStrike" baseline="0">
                    <a:solidFill>
                      <a:schemeClr val="tx1"/>
                    </a:solidFill>
                    <a:latin typeface="Iris" pitchFamily="18" charset="0"/>
                    <a:ea typeface="Garamond"/>
                    <a:cs typeface="Garamond"/>
                  </a:defRPr>
                </a:pPr>
                <a:endParaRPr lang="ru-RU"/>
              </a:p>
            </c:txPr>
            <c:showCatName val="1"/>
            <c:showPercent val="1"/>
          </c:dLbls>
          <c:cat>
            <c:strRef>
              <c:f>Sheet1!$A$2:$A$12</c:f>
              <c:strCache>
                <c:ptCount val="5"/>
                <c:pt idx="0">
                  <c:v>Культурно-познавательный</c:v>
                </c:pt>
                <c:pt idx="1">
                  <c:v>Водный</c:v>
                </c:pt>
                <c:pt idx="2">
                  <c:v>Сельский </c:v>
                </c:pt>
                <c:pt idx="3">
                  <c:v>Активный</c:v>
                </c:pt>
                <c:pt idx="4">
                  <c:v>Другие</c:v>
                </c:pt>
              </c:strCache>
            </c:strRef>
          </c:cat>
          <c:val>
            <c:numRef>
              <c:f>Sheet1!$B$2:$B$12</c:f>
              <c:numCache>
                <c:formatCode>General</c:formatCode>
                <c:ptCount val="11"/>
                <c:pt idx="0">
                  <c:v>60</c:v>
                </c:pt>
                <c:pt idx="1">
                  <c:v>18</c:v>
                </c:pt>
                <c:pt idx="2">
                  <c:v>15</c:v>
                </c:pt>
                <c:pt idx="3">
                  <c:v>5</c:v>
                </c:pt>
                <c:pt idx="4">
                  <c:v>2</c:v>
                </c:pt>
              </c:numCache>
            </c:numRef>
          </c:val>
        </c:ser>
        <c:firstSliceAng val="200"/>
        <c:holeSize val="50"/>
      </c:doughnutChart>
    </c:plotArea>
    <c:plotVisOnly val="1"/>
    <c:dispBlanksAs val="zero"/>
  </c:chart>
  <c:spPr>
    <a:noFill/>
    <a:ln>
      <a:noFill/>
    </a:ln>
  </c:spPr>
  <c:txPr>
    <a:bodyPr/>
    <a:lstStyle/>
    <a:p>
      <a:pPr>
        <a:defRPr sz="1211" b="1" i="0" u="none" strike="noStrike" baseline="0">
          <a:solidFill>
            <a:schemeClr val="tx1"/>
          </a:solidFill>
          <a:latin typeface="Times New Roman"/>
          <a:ea typeface="Times New Roman"/>
          <a:cs typeface="Times New Roman"/>
        </a:defRPr>
      </a:pPr>
      <a:endParaRPr lang="ru-RU"/>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B2A205-AD61-4B02-9DCD-D12349E68683}" type="doc">
      <dgm:prSet loTypeId="urn:microsoft.com/office/officeart/2005/8/layout/cycle5" loCatId="cycle" qsTypeId="urn:microsoft.com/office/officeart/2005/8/quickstyle/3d1" qsCatId="3D" csTypeId="urn:microsoft.com/office/officeart/2005/8/colors/accent3_2" csCatId="accent3" phldr="1"/>
      <dgm:spPr/>
      <dgm:t>
        <a:bodyPr/>
        <a:lstStyle/>
        <a:p>
          <a:endParaRPr lang="ru-RU"/>
        </a:p>
      </dgm:t>
    </dgm:pt>
    <dgm:pt modelId="{6CC0F773-5E41-444F-BBCC-F05CA5DC03EA}">
      <dgm:prSet phldrT="[Текст]" custT="1"/>
      <dgm:spPr>
        <a:solidFill>
          <a:schemeClr val="tx1">
            <a:lumMod val="50000"/>
            <a:lumOff val="50000"/>
          </a:schemeClr>
        </a:solidFill>
      </dgm:spPr>
      <dgm:t>
        <a:bodyPr/>
        <a:lstStyle/>
        <a:p>
          <a:r>
            <a:rPr kumimoji="0" lang="ru-RU" sz="2200" b="0" i="0" u="none" strike="noStrike" cap="none" normalizeH="0" baseline="0" dirty="0" smtClean="0">
              <a:ln>
                <a:noFill/>
              </a:ln>
              <a:solidFill>
                <a:schemeClr val="bg1"/>
              </a:solidFill>
              <a:effectLst/>
              <a:latin typeface="Iris" pitchFamily="18" charset="0"/>
            </a:rPr>
            <a:t>В </a:t>
          </a:r>
          <a:r>
            <a:rPr kumimoji="0" lang="ru-RU" sz="2200" b="1" i="0" u="none" strike="noStrike" cap="none" normalizeH="0" baseline="0" dirty="0" smtClean="0">
              <a:ln>
                <a:noFill/>
              </a:ln>
              <a:solidFill>
                <a:srgbClr val="FF0000"/>
              </a:solidFill>
              <a:effectLst/>
              <a:latin typeface="Iris" pitchFamily="18" charset="0"/>
            </a:rPr>
            <a:t>26</a:t>
          </a:r>
          <a:r>
            <a:rPr kumimoji="0" lang="ru-RU" sz="2200" b="0" i="0" u="none" strike="noStrike" cap="none" normalizeH="0" baseline="0" dirty="0" smtClean="0">
              <a:ln>
                <a:noFill/>
              </a:ln>
              <a:solidFill>
                <a:schemeClr val="bg1"/>
              </a:solidFill>
              <a:effectLst/>
              <a:latin typeface="Iris" pitchFamily="18" charset="0"/>
            </a:rPr>
            <a:t> муниципальных образованиях и городских округах области назначены специалисты, курирующие сферу туризма</a:t>
          </a:r>
          <a:endParaRPr lang="ru-RU" sz="2200" dirty="0">
            <a:solidFill>
              <a:schemeClr val="bg1"/>
            </a:solidFill>
            <a:latin typeface="Iris" pitchFamily="18" charset="0"/>
          </a:endParaRPr>
        </a:p>
      </dgm:t>
    </dgm:pt>
    <dgm:pt modelId="{04093B62-3747-4339-ADCB-6EFA091A3E09}" type="parTrans" cxnId="{EF2F613A-697B-4D5C-90A9-93FB593DC1F1}">
      <dgm:prSet/>
      <dgm:spPr/>
      <dgm:t>
        <a:bodyPr/>
        <a:lstStyle/>
        <a:p>
          <a:endParaRPr lang="ru-RU"/>
        </a:p>
      </dgm:t>
    </dgm:pt>
    <dgm:pt modelId="{3FD84E04-D592-42FB-9D7B-4FF3C3442AD1}" type="sibTrans" cxnId="{EF2F613A-697B-4D5C-90A9-93FB593DC1F1}">
      <dgm:prSet/>
      <dgm:spPr>
        <a:ln w="38100">
          <a:solidFill>
            <a:srgbClr val="C00000"/>
          </a:solidFill>
        </a:ln>
      </dgm:spPr>
      <dgm:t>
        <a:bodyPr/>
        <a:lstStyle/>
        <a:p>
          <a:endParaRPr lang="ru-RU"/>
        </a:p>
      </dgm:t>
    </dgm:pt>
    <dgm:pt modelId="{CC4E1493-15B1-46BF-9F46-34E5CA1F04D3}">
      <dgm:prSet phldrT="[Текст]" custT="1"/>
      <dgm:spPr>
        <a:solidFill>
          <a:schemeClr val="tx1">
            <a:lumMod val="50000"/>
            <a:lumOff val="50000"/>
          </a:schemeClr>
        </a:solidFill>
      </dgm:spPr>
      <dgm:t>
        <a:bodyPr/>
        <a:lstStyle/>
        <a:p>
          <a:r>
            <a:rPr kumimoji="0" lang="ru-RU" sz="2200" b="0" i="0" u="none" strike="noStrike" cap="none" normalizeH="0" baseline="0" dirty="0" smtClean="0">
              <a:ln>
                <a:noFill/>
              </a:ln>
              <a:solidFill>
                <a:schemeClr val="bg1"/>
              </a:solidFill>
              <a:effectLst/>
              <a:latin typeface="Iris" pitchFamily="18" charset="0"/>
            </a:rPr>
            <a:t>В </a:t>
          </a:r>
          <a:r>
            <a:rPr kumimoji="0" lang="ru-RU" sz="2200" b="1" i="0" u="none" strike="noStrike" cap="none" normalizeH="0" baseline="0" dirty="0" smtClean="0">
              <a:ln>
                <a:noFill/>
              </a:ln>
              <a:solidFill>
                <a:srgbClr val="FF0000"/>
              </a:solidFill>
              <a:effectLst/>
              <a:latin typeface="Iris" pitchFamily="18" charset="0"/>
            </a:rPr>
            <a:t>27</a:t>
          </a:r>
          <a:r>
            <a:rPr kumimoji="0" lang="ru-RU" sz="2200" b="1" i="0" u="none" strike="noStrike" cap="none" normalizeH="0" baseline="0" dirty="0" smtClean="0">
              <a:ln>
                <a:noFill/>
              </a:ln>
              <a:solidFill>
                <a:schemeClr val="bg1"/>
              </a:solidFill>
              <a:effectLst/>
              <a:latin typeface="Iris" pitchFamily="18" charset="0"/>
            </a:rPr>
            <a:t> </a:t>
          </a:r>
          <a:r>
            <a:rPr kumimoji="0" lang="ru-RU" sz="2200" b="0" i="0" u="none" strike="noStrike" cap="none" normalizeH="0" baseline="0" dirty="0" smtClean="0">
              <a:ln>
                <a:noFill/>
              </a:ln>
              <a:solidFill>
                <a:schemeClr val="bg1"/>
              </a:solidFill>
              <a:effectLst/>
              <a:latin typeface="Iris" pitchFamily="18" charset="0"/>
            </a:rPr>
            <a:t>районах области действуют целевые муниципальные программы по развитию сферы туризма</a:t>
          </a:r>
          <a:endParaRPr lang="ru-RU" sz="2200" dirty="0">
            <a:solidFill>
              <a:schemeClr val="bg1"/>
            </a:solidFill>
            <a:latin typeface="Iris" pitchFamily="18" charset="0"/>
          </a:endParaRPr>
        </a:p>
      </dgm:t>
    </dgm:pt>
    <dgm:pt modelId="{131E7701-140D-4FEC-8E25-285E967F987D}" type="parTrans" cxnId="{21CCCE3B-293D-4BA0-91A1-113354246044}">
      <dgm:prSet/>
      <dgm:spPr/>
      <dgm:t>
        <a:bodyPr/>
        <a:lstStyle/>
        <a:p>
          <a:endParaRPr lang="ru-RU"/>
        </a:p>
      </dgm:t>
    </dgm:pt>
    <dgm:pt modelId="{CC057928-E429-45DE-B083-2FD2DC89C2CF}" type="sibTrans" cxnId="{21CCCE3B-293D-4BA0-91A1-113354246044}">
      <dgm:prSet/>
      <dgm:spPr/>
      <dgm:t>
        <a:bodyPr/>
        <a:lstStyle/>
        <a:p>
          <a:endParaRPr lang="ru-RU"/>
        </a:p>
      </dgm:t>
    </dgm:pt>
    <dgm:pt modelId="{981E401D-8D52-4496-9E8E-C7A83EDA9119}">
      <dgm:prSet phldrT="[Текст]" custT="1"/>
      <dgm:spPr>
        <a:solidFill>
          <a:schemeClr val="tx1">
            <a:lumMod val="50000"/>
            <a:lumOff val="5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0" lang="ru-RU" sz="2200" b="0" i="0" u="none" strike="noStrike" cap="none" normalizeH="0" baseline="0" dirty="0" smtClean="0">
              <a:ln>
                <a:noFill/>
              </a:ln>
              <a:solidFill>
                <a:schemeClr val="bg1"/>
              </a:solidFill>
              <a:effectLst/>
              <a:latin typeface="Iris" pitchFamily="18" charset="0"/>
            </a:rPr>
            <a:t>В </a:t>
          </a:r>
          <a:r>
            <a:rPr kumimoji="0" lang="ru-RU" sz="2200" b="1" i="0" u="none" strike="noStrike" cap="none" normalizeH="0" baseline="0" dirty="0" smtClean="0">
              <a:ln>
                <a:noFill/>
              </a:ln>
              <a:solidFill>
                <a:srgbClr val="FF0000"/>
              </a:solidFill>
              <a:effectLst/>
              <a:latin typeface="Iris" pitchFamily="18" charset="0"/>
            </a:rPr>
            <a:t>23</a:t>
          </a:r>
          <a:r>
            <a:rPr kumimoji="0" lang="ru-RU" sz="2200" b="0" i="0" u="none" strike="noStrike" cap="none" normalizeH="0" baseline="0" dirty="0" smtClean="0">
              <a:ln>
                <a:noFill/>
              </a:ln>
              <a:solidFill>
                <a:srgbClr val="FF0000"/>
              </a:solidFill>
              <a:effectLst/>
              <a:latin typeface="Iris" pitchFamily="18" charset="0"/>
            </a:rPr>
            <a:t> </a:t>
          </a:r>
          <a:r>
            <a:rPr kumimoji="0" lang="ru-RU" sz="2200" b="0" i="0" u="none" strike="noStrike" cap="none" normalizeH="0" baseline="0" dirty="0" smtClean="0">
              <a:ln>
                <a:noFill/>
              </a:ln>
              <a:solidFill>
                <a:schemeClr val="bg1">
                  <a:lumMod val="95000"/>
                </a:schemeClr>
              </a:solidFill>
              <a:effectLst/>
              <a:latin typeface="Iris" pitchFamily="18" charset="0"/>
            </a:rPr>
            <a:t>муниципальных </a:t>
          </a:r>
          <a:r>
            <a:rPr kumimoji="0" lang="ru-RU" sz="2200" b="0" i="0" u="none" strike="noStrike" cap="none" normalizeH="0" baseline="0" dirty="0" smtClean="0">
              <a:ln>
                <a:noFill/>
              </a:ln>
              <a:solidFill>
                <a:schemeClr val="bg1"/>
              </a:solidFill>
              <a:effectLst/>
              <a:latin typeface="Iris" pitchFamily="18" charset="0"/>
            </a:rPr>
            <a:t>районах области развивается</a:t>
          </a:r>
          <a:endParaRPr lang="ru-RU" sz="2200" dirty="0" smtClean="0">
            <a:solidFill>
              <a:schemeClr val="bg1"/>
            </a:solidFill>
            <a:latin typeface="Iris" pitchFamily="18" charset="0"/>
          </a:endParaRPr>
        </a:p>
        <a:p>
          <a:pPr defTabSz="1066800">
            <a:lnSpc>
              <a:spcPct val="90000"/>
            </a:lnSpc>
            <a:spcBef>
              <a:spcPct val="0"/>
            </a:spcBef>
            <a:spcAft>
              <a:spcPct val="35000"/>
            </a:spcAft>
          </a:pPr>
          <a:r>
            <a:rPr kumimoji="0" lang="ru-RU" sz="2200" b="0" i="0" u="none" strike="noStrike" cap="none" normalizeH="0" baseline="0" dirty="0" smtClean="0">
              <a:ln>
                <a:noFill/>
              </a:ln>
              <a:solidFill>
                <a:schemeClr val="bg1"/>
              </a:solidFill>
              <a:effectLst/>
              <a:latin typeface="Iris" pitchFamily="18" charset="0"/>
            </a:rPr>
            <a:t>сельский туризм</a:t>
          </a:r>
          <a:endParaRPr lang="ru-RU" sz="2200" dirty="0">
            <a:solidFill>
              <a:schemeClr val="bg1"/>
            </a:solidFill>
            <a:latin typeface="Iris" pitchFamily="18" charset="0"/>
          </a:endParaRPr>
        </a:p>
      </dgm:t>
    </dgm:pt>
    <dgm:pt modelId="{8568DD5E-3347-4084-A951-0590CC954D9A}" type="parTrans" cxnId="{18529483-4E56-4F59-B999-2FC86F9F8355}">
      <dgm:prSet/>
      <dgm:spPr/>
      <dgm:t>
        <a:bodyPr/>
        <a:lstStyle/>
        <a:p>
          <a:endParaRPr lang="ru-RU"/>
        </a:p>
      </dgm:t>
    </dgm:pt>
    <dgm:pt modelId="{2A4A3FE5-6DBD-442D-A58F-BFBC1B6858DE}" type="sibTrans" cxnId="{18529483-4E56-4F59-B999-2FC86F9F8355}">
      <dgm:prSet/>
      <dgm:spPr>
        <a:solidFill>
          <a:srgbClr val="FF0000"/>
        </a:solidFill>
        <a:ln w="38100">
          <a:solidFill>
            <a:srgbClr val="C00000"/>
          </a:solidFill>
        </a:ln>
      </dgm:spPr>
      <dgm:t>
        <a:bodyPr/>
        <a:lstStyle/>
        <a:p>
          <a:endParaRPr lang="ru-RU"/>
        </a:p>
      </dgm:t>
    </dgm:pt>
    <dgm:pt modelId="{E50384D1-68CE-4D89-8519-56103D8273C9}" type="pres">
      <dgm:prSet presAssocID="{E1B2A205-AD61-4B02-9DCD-D12349E68683}" presName="cycle" presStyleCnt="0">
        <dgm:presLayoutVars>
          <dgm:dir/>
          <dgm:resizeHandles val="exact"/>
        </dgm:presLayoutVars>
      </dgm:prSet>
      <dgm:spPr/>
      <dgm:t>
        <a:bodyPr/>
        <a:lstStyle/>
        <a:p>
          <a:endParaRPr lang="ru-RU"/>
        </a:p>
      </dgm:t>
    </dgm:pt>
    <dgm:pt modelId="{90AB51A8-119C-43D0-8AB1-8E5C1B48B373}" type="pres">
      <dgm:prSet presAssocID="{6CC0F773-5E41-444F-BBCC-F05CA5DC03EA}" presName="node" presStyleLbl="node1" presStyleIdx="0" presStyleCnt="3" custScaleX="169046" custScaleY="125151" custRadScaleRad="87490" custRadScaleInc="9054">
        <dgm:presLayoutVars>
          <dgm:bulletEnabled val="1"/>
        </dgm:presLayoutVars>
      </dgm:prSet>
      <dgm:spPr/>
      <dgm:t>
        <a:bodyPr/>
        <a:lstStyle/>
        <a:p>
          <a:endParaRPr lang="ru-RU"/>
        </a:p>
      </dgm:t>
    </dgm:pt>
    <dgm:pt modelId="{D703FF42-0DE8-4DE9-AD87-5F9AE1FE122B}" type="pres">
      <dgm:prSet presAssocID="{6CC0F773-5E41-444F-BBCC-F05CA5DC03EA}" presName="spNode" presStyleCnt="0"/>
      <dgm:spPr/>
    </dgm:pt>
    <dgm:pt modelId="{F40E1C91-7E6C-455F-B372-F92D936362D4}" type="pres">
      <dgm:prSet presAssocID="{3FD84E04-D592-42FB-9D7B-4FF3C3442AD1}" presName="sibTrans" presStyleLbl="sibTrans1D1" presStyleIdx="0" presStyleCnt="3"/>
      <dgm:spPr/>
      <dgm:t>
        <a:bodyPr/>
        <a:lstStyle/>
        <a:p>
          <a:endParaRPr lang="ru-RU"/>
        </a:p>
      </dgm:t>
    </dgm:pt>
    <dgm:pt modelId="{7F149C46-B43A-4FBE-88E3-00E21C6A1312}" type="pres">
      <dgm:prSet presAssocID="{CC4E1493-15B1-46BF-9F46-34E5CA1F04D3}" presName="node" presStyleLbl="node1" presStyleIdx="1" presStyleCnt="3" custScaleX="155455" custScaleY="125610" custRadScaleRad="111855" custRadScaleInc="-25671">
        <dgm:presLayoutVars>
          <dgm:bulletEnabled val="1"/>
        </dgm:presLayoutVars>
      </dgm:prSet>
      <dgm:spPr/>
      <dgm:t>
        <a:bodyPr/>
        <a:lstStyle/>
        <a:p>
          <a:endParaRPr lang="ru-RU"/>
        </a:p>
      </dgm:t>
    </dgm:pt>
    <dgm:pt modelId="{36662A6E-9971-41FE-9521-71ECB6B5329C}" type="pres">
      <dgm:prSet presAssocID="{CC4E1493-15B1-46BF-9F46-34E5CA1F04D3}" presName="spNode" presStyleCnt="0"/>
      <dgm:spPr/>
    </dgm:pt>
    <dgm:pt modelId="{56E270E9-181B-499C-9006-4CBCC8546283}" type="pres">
      <dgm:prSet presAssocID="{CC057928-E429-45DE-B083-2FD2DC89C2CF}" presName="sibTrans" presStyleLbl="sibTrans1D1" presStyleIdx="1" presStyleCnt="3"/>
      <dgm:spPr/>
      <dgm:t>
        <a:bodyPr/>
        <a:lstStyle/>
        <a:p>
          <a:endParaRPr lang="ru-RU"/>
        </a:p>
      </dgm:t>
    </dgm:pt>
    <dgm:pt modelId="{154D9C9F-8252-4EE3-B3D5-C234A5DDC625}" type="pres">
      <dgm:prSet presAssocID="{981E401D-8D52-4496-9E8E-C7A83EDA9119}" presName="node" presStyleLbl="node1" presStyleIdx="2" presStyleCnt="3" custScaleX="150562" custScaleY="123493" custRadScaleRad="110344" custRadScaleInc="24967">
        <dgm:presLayoutVars>
          <dgm:bulletEnabled val="1"/>
        </dgm:presLayoutVars>
      </dgm:prSet>
      <dgm:spPr/>
      <dgm:t>
        <a:bodyPr/>
        <a:lstStyle/>
        <a:p>
          <a:endParaRPr lang="ru-RU"/>
        </a:p>
      </dgm:t>
    </dgm:pt>
    <dgm:pt modelId="{19600E87-92E0-459E-8ECA-E67251ABB6DD}" type="pres">
      <dgm:prSet presAssocID="{981E401D-8D52-4496-9E8E-C7A83EDA9119}" presName="spNode" presStyleCnt="0"/>
      <dgm:spPr/>
    </dgm:pt>
    <dgm:pt modelId="{3B90DA9B-8CD0-4A2E-A5B9-CC0CC2856DC0}" type="pres">
      <dgm:prSet presAssocID="{2A4A3FE5-6DBD-442D-A58F-BFBC1B6858DE}" presName="sibTrans" presStyleLbl="sibTrans1D1" presStyleIdx="2" presStyleCnt="3"/>
      <dgm:spPr/>
      <dgm:t>
        <a:bodyPr/>
        <a:lstStyle/>
        <a:p>
          <a:endParaRPr lang="ru-RU"/>
        </a:p>
      </dgm:t>
    </dgm:pt>
  </dgm:ptLst>
  <dgm:cxnLst>
    <dgm:cxn modelId="{21CCCE3B-293D-4BA0-91A1-113354246044}" srcId="{E1B2A205-AD61-4B02-9DCD-D12349E68683}" destId="{CC4E1493-15B1-46BF-9F46-34E5CA1F04D3}" srcOrd="1" destOrd="0" parTransId="{131E7701-140D-4FEC-8E25-285E967F987D}" sibTransId="{CC057928-E429-45DE-B083-2FD2DC89C2CF}"/>
    <dgm:cxn modelId="{EB8884B2-B233-4F06-B4D9-001A3CD60B92}" type="presOf" srcId="{CC4E1493-15B1-46BF-9F46-34E5CA1F04D3}" destId="{7F149C46-B43A-4FBE-88E3-00E21C6A1312}" srcOrd="0" destOrd="0" presId="urn:microsoft.com/office/officeart/2005/8/layout/cycle5"/>
    <dgm:cxn modelId="{EF2F613A-697B-4D5C-90A9-93FB593DC1F1}" srcId="{E1B2A205-AD61-4B02-9DCD-D12349E68683}" destId="{6CC0F773-5E41-444F-BBCC-F05CA5DC03EA}" srcOrd="0" destOrd="0" parTransId="{04093B62-3747-4339-ADCB-6EFA091A3E09}" sibTransId="{3FD84E04-D592-42FB-9D7B-4FF3C3442AD1}"/>
    <dgm:cxn modelId="{18529483-4E56-4F59-B999-2FC86F9F8355}" srcId="{E1B2A205-AD61-4B02-9DCD-D12349E68683}" destId="{981E401D-8D52-4496-9E8E-C7A83EDA9119}" srcOrd="2" destOrd="0" parTransId="{8568DD5E-3347-4084-A951-0590CC954D9A}" sibTransId="{2A4A3FE5-6DBD-442D-A58F-BFBC1B6858DE}"/>
    <dgm:cxn modelId="{52614C92-2DE0-4F17-AB0C-C7A0FBB451DC}" type="presOf" srcId="{6CC0F773-5E41-444F-BBCC-F05CA5DC03EA}" destId="{90AB51A8-119C-43D0-8AB1-8E5C1B48B373}" srcOrd="0" destOrd="0" presId="urn:microsoft.com/office/officeart/2005/8/layout/cycle5"/>
    <dgm:cxn modelId="{45C9213C-1A34-4F34-88A6-D30FA1CA7E78}" type="presOf" srcId="{2A4A3FE5-6DBD-442D-A58F-BFBC1B6858DE}" destId="{3B90DA9B-8CD0-4A2E-A5B9-CC0CC2856DC0}" srcOrd="0" destOrd="0" presId="urn:microsoft.com/office/officeart/2005/8/layout/cycle5"/>
    <dgm:cxn modelId="{3A47F414-DBEC-4551-B457-0EB867946F73}" type="presOf" srcId="{3FD84E04-D592-42FB-9D7B-4FF3C3442AD1}" destId="{F40E1C91-7E6C-455F-B372-F92D936362D4}" srcOrd="0" destOrd="0" presId="urn:microsoft.com/office/officeart/2005/8/layout/cycle5"/>
    <dgm:cxn modelId="{CBE7D9F4-9581-487B-A5F7-FF968EB6E34A}" type="presOf" srcId="{E1B2A205-AD61-4B02-9DCD-D12349E68683}" destId="{E50384D1-68CE-4D89-8519-56103D8273C9}" srcOrd="0" destOrd="0" presId="urn:microsoft.com/office/officeart/2005/8/layout/cycle5"/>
    <dgm:cxn modelId="{B5ADFDDD-A410-4DC8-92C7-2E2909663AFC}" type="presOf" srcId="{CC057928-E429-45DE-B083-2FD2DC89C2CF}" destId="{56E270E9-181B-499C-9006-4CBCC8546283}" srcOrd="0" destOrd="0" presId="urn:microsoft.com/office/officeart/2005/8/layout/cycle5"/>
    <dgm:cxn modelId="{E5882AA8-C0D2-4CA6-8151-7E89AD975D99}" type="presOf" srcId="{981E401D-8D52-4496-9E8E-C7A83EDA9119}" destId="{154D9C9F-8252-4EE3-B3D5-C234A5DDC625}" srcOrd="0" destOrd="0" presId="urn:microsoft.com/office/officeart/2005/8/layout/cycle5"/>
    <dgm:cxn modelId="{01DF47B1-88BA-4131-AAF5-2CACD1AD7EE2}" type="presParOf" srcId="{E50384D1-68CE-4D89-8519-56103D8273C9}" destId="{90AB51A8-119C-43D0-8AB1-8E5C1B48B373}" srcOrd="0" destOrd="0" presId="urn:microsoft.com/office/officeart/2005/8/layout/cycle5"/>
    <dgm:cxn modelId="{E84A4600-03DF-4308-8109-32270FDD3DD8}" type="presParOf" srcId="{E50384D1-68CE-4D89-8519-56103D8273C9}" destId="{D703FF42-0DE8-4DE9-AD87-5F9AE1FE122B}" srcOrd="1" destOrd="0" presId="urn:microsoft.com/office/officeart/2005/8/layout/cycle5"/>
    <dgm:cxn modelId="{7A8978D6-3B04-4C2F-8527-3B14B25E45D0}" type="presParOf" srcId="{E50384D1-68CE-4D89-8519-56103D8273C9}" destId="{F40E1C91-7E6C-455F-B372-F92D936362D4}" srcOrd="2" destOrd="0" presId="urn:microsoft.com/office/officeart/2005/8/layout/cycle5"/>
    <dgm:cxn modelId="{5C8C484B-7D55-46FC-844B-E8202E6D6BB4}" type="presParOf" srcId="{E50384D1-68CE-4D89-8519-56103D8273C9}" destId="{7F149C46-B43A-4FBE-88E3-00E21C6A1312}" srcOrd="3" destOrd="0" presId="urn:microsoft.com/office/officeart/2005/8/layout/cycle5"/>
    <dgm:cxn modelId="{99F054C6-2681-4941-86C9-9DE9051F3A70}" type="presParOf" srcId="{E50384D1-68CE-4D89-8519-56103D8273C9}" destId="{36662A6E-9971-41FE-9521-71ECB6B5329C}" srcOrd="4" destOrd="0" presId="urn:microsoft.com/office/officeart/2005/8/layout/cycle5"/>
    <dgm:cxn modelId="{A061D6C6-C837-4588-A379-623DF3D30B3A}" type="presParOf" srcId="{E50384D1-68CE-4D89-8519-56103D8273C9}" destId="{56E270E9-181B-499C-9006-4CBCC8546283}" srcOrd="5" destOrd="0" presId="urn:microsoft.com/office/officeart/2005/8/layout/cycle5"/>
    <dgm:cxn modelId="{440DA88C-9F68-48DB-9E16-F420D15A4AB3}" type="presParOf" srcId="{E50384D1-68CE-4D89-8519-56103D8273C9}" destId="{154D9C9F-8252-4EE3-B3D5-C234A5DDC625}" srcOrd="6" destOrd="0" presId="urn:microsoft.com/office/officeart/2005/8/layout/cycle5"/>
    <dgm:cxn modelId="{C24BB8CC-8005-4A59-9B86-724418CFED85}" type="presParOf" srcId="{E50384D1-68CE-4D89-8519-56103D8273C9}" destId="{19600E87-92E0-459E-8ECA-E67251ABB6DD}" srcOrd="7" destOrd="0" presId="urn:microsoft.com/office/officeart/2005/8/layout/cycle5"/>
    <dgm:cxn modelId="{4D7A88A9-4D31-4613-BF58-0776D0D0E8A2}" type="presParOf" srcId="{E50384D1-68CE-4D89-8519-56103D8273C9}" destId="{3B90DA9B-8CD0-4A2E-A5B9-CC0CC2856DC0}" srcOrd="8" destOrd="0" presId="urn:microsoft.com/office/officeart/2005/8/layout/cycle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092A14-CB78-4BEF-BF2F-149066C8DF1C}" type="doc">
      <dgm:prSet loTypeId="urn:microsoft.com/office/officeart/2005/8/layout/cycle5" loCatId="cycle" qsTypeId="urn:microsoft.com/office/officeart/2005/8/quickstyle/3d1" qsCatId="3D" csTypeId="urn:microsoft.com/office/officeart/2005/8/colors/accent6_2" csCatId="accent6" phldr="1"/>
      <dgm:spPr/>
      <dgm:t>
        <a:bodyPr/>
        <a:lstStyle/>
        <a:p>
          <a:endParaRPr lang="ru-RU"/>
        </a:p>
      </dgm:t>
    </dgm:pt>
    <dgm:pt modelId="{635F7A48-99F8-4774-8BC4-E24DF07D948E}">
      <dgm:prSet phldrT="[Текст]" custT="1"/>
      <dgm:spPr/>
      <dgm:t>
        <a:bodyPr/>
        <a:lstStyle/>
        <a:p>
          <a:r>
            <a:rPr lang="ru-RU" sz="1600" b="1" dirty="0" smtClean="0">
              <a:latin typeface="Iris" pitchFamily="18" charset="0"/>
            </a:rPr>
            <a:t>«</a:t>
          </a:r>
          <a:r>
            <a:rPr lang="en-US" sz="1600" b="1" dirty="0" err="1" smtClean="0">
              <a:latin typeface="Iris" pitchFamily="18" charset="0"/>
            </a:rPr>
            <a:t>Intourmarket</a:t>
          </a:r>
          <a:r>
            <a:rPr lang="ru-RU" sz="1600" b="1" dirty="0" smtClean="0">
              <a:latin typeface="Iris" pitchFamily="18" charset="0"/>
            </a:rPr>
            <a:t>»</a:t>
          </a:r>
          <a:endParaRPr lang="ru-RU" sz="1600" dirty="0">
            <a:latin typeface="Iris" pitchFamily="18" charset="0"/>
          </a:endParaRPr>
        </a:p>
      </dgm:t>
    </dgm:pt>
    <dgm:pt modelId="{7C766276-911D-4F21-8C7C-0F3C48E17117}" type="parTrans" cxnId="{0DA1D09A-33A9-41AD-B183-C26C05F20F0C}">
      <dgm:prSet/>
      <dgm:spPr/>
      <dgm:t>
        <a:bodyPr/>
        <a:lstStyle/>
        <a:p>
          <a:endParaRPr lang="ru-RU" sz="2400"/>
        </a:p>
      </dgm:t>
    </dgm:pt>
    <dgm:pt modelId="{3C27712C-49C0-4A22-8FF8-5CEB0DF8A621}" type="sibTrans" cxnId="{0DA1D09A-33A9-41AD-B183-C26C05F20F0C}">
      <dgm:prSet/>
      <dgm:spPr/>
      <dgm:t>
        <a:bodyPr/>
        <a:lstStyle/>
        <a:p>
          <a:endParaRPr lang="ru-RU" sz="2400"/>
        </a:p>
      </dgm:t>
    </dgm:pt>
    <dgm:pt modelId="{29DD24D7-25A9-4ABA-B51A-9EFF0914FA5D}">
      <dgm:prSet phldrT="[Текст]" custT="1"/>
      <dgm:spPr/>
      <dgm:t>
        <a:bodyPr/>
        <a:lstStyle/>
        <a:p>
          <a:r>
            <a:rPr lang="ru-RU" sz="1600" b="1" dirty="0" smtClean="0">
              <a:latin typeface="Iris" pitchFamily="18" charset="0"/>
            </a:rPr>
            <a:t>«</a:t>
          </a:r>
          <a:r>
            <a:rPr lang="en-US" sz="1600" b="1" dirty="0" smtClean="0">
              <a:latin typeface="Iris" pitchFamily="18" charset="0"/>
            </a:rPr>
            <a:t>MITT</a:t>
          </a:r>
          <a:r>
            <a:rPr lang="ru-RU" sz="1600" b="1" dirty="0" smtClean="0">
              <a:latin typeface="Iris" pitchFamily="18" charset="0"/>
            </a:rPr>
            <a:t>» </a:t>
          </a:r>
          <a:endParaRPr lang="ru-RU" sz="1600" dirty="0">
            <a:latin typeface="Iris" pitchFamily="18" charset="0"/>
          </a:endParaRPr>
        </a:p>
      </dgm:t>
    </dgm:pt>
    <dgm:pt modelId="{7291A8F0-1C65-4A74-BDEE-B5E7414C5B6B}" type="parTrans" cxnId="{ABF5EC74-85B7-4C83-9400-9FC49D5BB06A}">
      <dgm:prSet/>
      <dgm:spPr/>
      <dgm:t>
        <a:bodyPr/>
        <a:lstStyle/>
        <a:p>
          <a:endParaRPr lang="ru-RU" sz="2400"/>
        </a:p>
      </dgm:t>
    </dgm:pt>
    <dgm:pt modelId="{1BE60AA0-C34F-4CE5-AA1B-B2EBD0435AF3}" type="sibTrans" cxnId="{ABF5EC74-85B7-4C83-9400-9FC49D5BB06A}">
      <dgm:prSet/>
      <dgm:spPr/>
      <dgm:t>
        <a:bodyPr/>
        <a:lstStyle/>
        <a:p>
          <a:endParaRPr lang="ru-RU" sz="2400"/>
        </a:p>
      </dgm:t>
    </dgm:pt>
    <dgm:pt modelId="{B6467707-E5E6-408F-AC66-8489D12488A5}">
      <dgm:prSet phldrT="[Текст]" custT="1"/>
      <dgm:spPr/>
      <dgm:t>
        <a:bodyPr/>
        <a:lstStyle/>
        <a:p>
          <a:r>
            <a:rPr lang="ru-RU" sz="1600" b="1" dirty="0" smtClean="0">
              <a:latin typeface="Iris" pitchFamily="18" charset="0"/>
            </a:rPr>
            <a:t>«Отдых без границ» </a:t>
          </a:r>
          <a:endParaRPr lang="ru-RU" sz="1600" dirty="0">
            <a:latin typeface="Iris" pitchFamily="18" charset="0"/>
          </a:endParaRPr>
        </a:p>
      </dgm:t>
    </dgm:pt>
    <dgm:pt modelId="{CE524E5B-D6A4-4926-B1D1-F572C1DA6DCA}" type="parTrans" cxnId="{ECDFFA05-FE60-4E57-BC75-6FD1394E94C2}">
      <dgm:prSet/>
      <dgm:spPr/>
      <dgm:t>
        <a:bodyPr/>
        <a:lstStyle/>
        <a:p>
          <a:endParaRPr lang="ru-RU" sz="2400"/>
        </a:p>
      </dgm:t>
    </dgm:pt>
    <dgm:pt modelId="{A92C524F-0214-491B-956D-E3142E937B9F}" type="sibTrans" cxnId="{ECDFFA05-FE60-4E57-BC75-6FD1394E94C2}">
      <dgm:prSet/>
      <dgm:spPr/>
      <dgm:t>
        <a:bodyPr/>
        <a:lstStyle/>
        <a:p>
          <a:endParaRPr lang="ru-RU" sz="2400"/>
        </a:p>
      </dgm:t>
    </dgm:pt>
    <dgm:pt modelId="{8CFCB12D-F527-40D0-8A2D-7C64565BED94}">
      <dgm:prSet phldrT="[Текст]" custT="1"/>
      <dgm:spPr/>
      <dgm:t>
        <a:bodyPr/>
        <a:lstStyle/>
        <a:p>
          <a:r>
            <a:rPr lang="ru-RU" sz="1600" b="1" dirty="0" smtClean="0">
              <a:latin typeface="Iris" pitchFamily="18" charset="0"/>
            </a:rPr>
            <a:t>«Жар-Птица»  </a:t>
          </a:r>
          <a:endParaRPr lang="ru-RU" sz="1600" dirty="0">
            <a:latin typeface="Iris" pitchFamily="18" charset="0"/>
          </a:endParaRPr>
        </a:p>
      </dgm:t>
    </dgm:pt>
    <dgm:pt modelId="{EB13BC38-8C0D-4482-97BE-924820A604F3}" type="parTrans" cxnId="{6E84AAB8-1803-404E-98DC-3C6E20AB5025}">
      <dgm:prSet/>
      <dgm:spPr/>
      <dgm:t>
        <a:bodyPr/>
        <a:lstStyle/>
        <a:p>
          <a:endParaRPr lang="ru-RU" sz="2400"/>
        </a:p>
      </dgm:t>
    </dgm:pt>
    <dgm:pt modelId="{0CA9DA9D-A127-46C5-8B32-F35D8969D39D}" type="sibTrans" cxnId="{6E84AAB8-1803-404E-98DC-3C6E20AB5025}">
      <dgm:prSet/>
      <dgm:spPr/>
      <dgm:t>
        <a:bodyPr/>
        <a:lstStyle/>
        <a:p>
          <a:endParaRPr lang="ru-RU" sz="2400"/>
        </a:p>
      </dgm:t>
    </dgm:pt>
    <dgm:pt modelId="{A160D969-5D54-4746-8FE8-3C757A1EBF0A}">
      <dgm:prSet phldrT="[Текст]" custT="1"/>
      <dgm:spPr/>
      <dgm:t>
        <a:bodyPr/>
        <a:lstStyle/>
        <a:p>
          <a:r>
            <a:rPr lang="ru-RU" sz="1600" b="1" dirty="0" smtClean="0">
              <a:latin typeface="Iris" pitchFamily="18" charset="0"/>
            </a:rPr>
            <a:t>«</a:t>
          </a:r>
          <a:r>
            <a:rPr lang="en-US" sz="1600" b="1" dirty="0" smtClean="0">
              <a:latin typeface="Iris" pitchFamily="18" charset="0"/>
            </a:rPr>
            <a:t>MITF</a:t>
          </a:r>
          <a:r>
            <a:rPr lang="ru-RU" sz="1600" b="1" dirty="0" smtClean="0">
              <a:latin typeface="Iris" pitchFamily="18" charset="0"/>
            </a:rPr>
            <a:t>» </a:t>
          </a:r>
          <a:endParaRPr lang="ru-RU" sz="1600" dirty="0">
            <a:latin typeface="Iris" pitchFamily="18" charset="0"/>
          </a:endParaRPr>
        </a:p>
      </dgm:t>
    </dgm:pt>
    <dgm:pt modelId="{7AC4DDB4-2E56-4098-9E71-7F184B80E858}" type="parTrans" cxnId="{FE4C6A0B-F343-42E8-A4A5-0933E531B926}">
      <dgm:prSet/>
      <dgm:spPr/>
      <dgm:t>
        <a:bodyPr/>
        <a:lstStyle/>
        <a:p>
          <a:endParaRPr lang="ru-RU" sz="2400"/>
        </a:p>
      </dgm:t>
    </dgm:pt>
    <dgm:pt modelId="{8696735A-380E-4574-9288-E6B9DCD302C1}" type="sibTrans" cxnId="{FE4C6A0B-F343-42E8-A4A5-0933E531B926}">
      <dgm:prSet/>
      <dgm:spPr/>
      <dgm:t>
        <a:bodyPr/>
        <a:lstStyle/>
        <a:p>
          <a:endParaRPr lang="ru-RU" sz="2400"/>
        </a:p>
      </dgm:t>
    </dgm:pt>
    <dgm:pt modelId="{A1A47FBF-2EF8-45C1-941B-FAC3C53932B9}">
      <dgm:prSet phldrT="[Текст]" custT="1"/>
      <dgm:spPr/>
      <dgm:t>
        <a:bodyPr/>
        <a:lstStyle/>
        <a:p>
          <a:r>
            <a:rPr lang="ru-RU" sz="1600" b="1" dirty="0" smtClean="0">
              <a:latin typeface="Iris" pitchFamily="18" charset="0"/>
            </a:rPr>
            <a:t>«</a:t>
          </a:r>
          <a:r>
            <a:rPr lang="en-US" sz="1600" b="1" dirty="0" smtClean="0">
              <a:latin typeface="Iris" pitchFamily="18" charset="0"/>
            </a:rPr>
            <a:t>INWETEX</a:t>
          </a:r>
          <a:r>
            <a:rPr lang="ru-RU" sz="1600" b="1" dirty="0" smtClean="0">
              <a:latin typeface="Iris" pitchFamily="18" charset="0"/>
            </a:rPr>
            <a:t>»</a:t>
          </a:r>
          <a:endParaRPr lang="ru-RU" sz="1600" dirty="0">
            <a:latin typeface="Iris" pitchFamily="18" charset="0"/>
          </a:endParaRPr>
        </a:p>
      </dgm:t>
    </dgm:pt>
    <dgm:pt modelId="{5419ECF6-5B53-4520-BDAA-A70D0154E4E3}" type="parTrans" cxnId="{24841A08-6253-4D77-8BF3-EF71E745DC67}">
      <dgm:prSet/>
      <dgm:spPr/>
      <dgm:t>
        <a:bodyPr/>
        <a:lstStyle/>
        <a:p>
          <a:endParaRPr lang="ru-RU" sz="2400"/>
        </a:p>
      </dgm:t>
    </dgm:pt>
    <dgm:pt modelId="{A1D3BD69-436A-4335-99DF-23D64557E8B4}" type="sibTrans" cxnId="{24841A08-6253-4D77-8BF3-EF71E745DC67}">
      <dgm:prSet/>
      <dgm:spPr/>
      <dgm:t>
        <a:bodyPr/>
        <a:lstStyle/>
        <a:p>
          <a:endParaRPr lang="ru-RU" sz="2400"/>
        </a:p>
      </dgm:t>
    </dgm:pt>
    <dgm:pt modelId="{DD7A3DE2-60F1-4DB3-801B-4F8D9EE26E41}">
      <dgm:prSet phldrT="[Текст]" custT="1"/>
      <dgm:spPr/>
      <dgm:t>
        <a:bodyPr/>
        <a:lstStyle/>
        <a:p>
          <a:r>
            <a:rPr lang="ru-RU" sz="1600" b="1" dirty="0" smtClean="0">
              <a:latin typeface="Iris" pitchFamily="18" charset="0"/>
            </a:rPr>
            <a:t>«Ладья» </a:t>
          </a:r>
          <a:endParaRPr lang="ru-RU" sz="1600" dirty="0">
            <a:latin typeface="Iris" pitchFamily="18" charset="0"/>
          </a:endParaRPr>
        </a:p>
      </dgm:t>
    </dgm:pt>
    <dgm:pt modelId="{B8CC88E9-A686-49C1-9ED2-6AA948DC9A4F}" type="parTrans" cxnId="{A9C5EB61-044B-4996-923B-A6888E2655B5}">
      <dgm:prSet/>
      <dgm:spPr/>
      <dgm:t>
        <a:bodyPr/>
        <a:lstStyle/>
        <a:p>
          <a:endParaRPr lang="ru-RU" sz="2400"/>
        </a:p>
      </dgm:t>
    </dgm:pt>
    <dgm:pt modelId="{85A3D18F-18D0-46DC-AB8E-460A12A82583}" type="sibTrans" cxnId="{A9C5EB61-044B-4996-923B-A6888E2655B5}">
      <dgm:prSet/>
      <dgm:spPr/>
      <dgm:t>
        <a:bodyPr/>
        <a:lstStyle/>
        <a:p>
          <a:endParaRPr lang="ru-RU" sz="2400"/>
        </a:p>
      </dgm:t>
    </dgm:pt>
    <dgm:pt modelId="{EEDDA06F-9B7B-41C1-B3C2-3EBE3EEBC396}">
      <dgm:prSet phldrT="[Текст]" custT="1"/>
      <dgm:spPr/>
      <dgm:t>
        <a:bodyPr/>
        <a:lstStyle/>
        <a:p>
          <a:r>
            <a:rPr lang="ru-RU" sz="1600" dirty="0" smtClean="0">
              <a:latin typeface="Iris" pitchFamily="18" charset="0"/>
            </a:rPr>
            <a:t>«Отдых»</a:t>
          </a:r>
          <a:r>
            <a:rPr lang="ru-RU" sz="1600" b="1" dirty="0" smtClean="0">
              <a:latin typeface="Iris" pitchFamily="18" charset="0"/>
            </a:rPr>
            <a:t> </a:t>
          </a:r>
          <a:endParaRPr lang="ru-RU" sz="1600" dirty="0">
            <a:latin typeface="Iris" pitchFamily="18" charset="0"/>
          </a:endParaRPr>
        </a:p>
      </dgm:t>
    </dgm:pt>
    <dgm:pt modelId="{0F9B168B-82EC-4779-98E9-6984FB0DD814}" type="parTrans" cxnId="{4E40F113-28AE-48FF-B230-F161A321019A}">
      <dgm:prSet/>
      <dgm:spPr/>
      <dgm:t>
        <a:bodyPr/>
        <a:lstStyle/>
        <a:p>
          <a:endParaRPr lang="ru-RU" sz="2400"/>
        </a:p>
      </dgm:t>
    </dgm:pt>
    <dgm:pt modelId="{EF2FAC38-42A1-47D1-9682-C96B01B32457}" type="sibTrans" cxnId="{4E40F113-28AE-48FF-B230-F161A321019A}">
      <dgm:prSet/>
      <dgm:spPr/>
      <dgm:t>
        <a:bodyPr/>
        <a:lstStyle/>
        <a:p>
          <a:endParaRPr lang="ru-RU" sz="2400"/>
        </a:p>
      </dgm:t>
    </dgm:pt>
    <dgm:pt modelId="{012A4F7A-35AD-4BAC-9095-262BD1694702}" type="pres">
      <dgm:prSet presAssocID="{66092A14-CB78-4BEF-BF2F-149066C8DF1C}" presName="cycle" presStyleCnt="0">
        <dgm:presLayoutVars>
          <dgm:dir/>
          <dgm:resizeHandles val="exact"/>
        </dgm:presLayoutVars>
      </dgm:prSet>
      <dgm:spPr/>
      <dgm:t>
        <a:bodyPr/>
        <a:lstStyle/>
        <a:p>
          <a:endParaRPr lang="ru-RU"/>
        </a:p>
      </dgm:t>
    </dgm:pt>
    <dgm:pt modelId="{2801C135-4231-4E09-84B2-4778ABA162A6}" type="pres">
      <dgm:prSet presAssocID="{635F7A48-99F8-4774-8BC4-E24DF07D948E}" presName="node" presStyleLbl="node1" presStyleIdx="0" presStyleCnt="8">
        <dgm:presLayoutVars>
          <dgm:bulletEnabled val="1"/>
        </dgm:presLayoutVars>
      </dgm:prSet>
      <dgm:spPr/>
      <dgm:t>
        <a:bodyPr/>
        <a:lstStyle/>
        <a:p>
          <a:endParaRPr lang="ru-RU"/>
        </a:p>
      </dgm:t>
    </dgm:pt>
    <dgm:pt modelId="{E1A2665A-4425-4134-AB31-902E9F5572AC}" type="pres">
      <dgm:prSet presAssocID="{635F7A48-99F8-4774-8BC4-E24DF07D948E}" presName="spNode" presStyleCnt="0"/>
      <dgm:spPr/>
    </dgm:pt>
    <dgm:pt modelId="{2169CE37-5834-41A0-B381-61FB75071880}" type="pres">
      <dgm:prSet presAssocID="{3C27712C-49C0-4A22-8FF8-5CEB0DF8A621}" presName="sibTrans" presStyleLbl="sibTrans1D1" presStyleIdx="0" presStyleCnt="8"/>
      <dgm:spPr/>
      <dgm:t>
        <a:bodyPr/>
        <a:lstStyle/>
        <a:p>
          <a:endParaRPr lang="ru-RU"/>
        </a:p>
      </dgm:t>
    </dgm:pt>
    <dgm:pt modelId="{87E7B3AC-B7A0-42FE-9C9F-CB68AED2C5E0}" type="pres">
      <dgm:prSet presAssocID="{29DD24D7-25A9-4ABA-B51A-9EFF0914FA5D}" presName="node" presStyleLbl="node1" presStyleIdx="1" presStyleCnt="8">
        <dgm:presLayoutVars>
          <dgm:bulletEnabled val="1"/>
        </dgm:presLayoutVars>
      </dgm:prSet>
      <dgm:spPr/>
      <dgm:t>
        <a:bodyPr/>
        <a:lstStyle/>
        <a:p>
          <a:endParaRPr lang="ru-RU"/>
        </a:p>
      </dgm:t>
    </dgm:pt>
    <dgm:pt modelId="{57CBCFC4-3583-4A23-AA4D-956F1CDA29E7}" type="pres">
      <dgm:prSet presAssocID="{29DD24D7-25A9-4ABA-B51A-9EFF0914FA5D}" presName="spNode" presStyleCnt="0"/>
      <dgm:spPr/>
    </dgm:pt>
    <dgm:pt modelId="{0C3895CC-87F1-41D5-855F-537315A757E8}" type="pres">
      <dgm:prSet presAssocID="{1BE60AA0-C34F-4CE5-AA1B-B2EBD0435AF3}" presName="sibTrans" presStyleLbl="sibTrans1D1" presStyleIdx="1" presStyleCnt="8"/>
      <dgm:spPr/>
      <dgm:t>
        <a:bodyPr/>
        <a:lstStyle/>
        <a:p>
          <a:endParaRPr lang="ru-RU"/>
        </a:p>
      </dgm:t>
    </dgm:pt>
    <dgm:pt modelId="{4B2992DB-D690-40D7-9D7D-70BB543EC98F}" type="pres">
      <dgm:prSet presAssocID="{B6467707-E5E6-408F-AC66-8489D12488A5}" presName="node" presStyleLbl="node1" presStyleIdx="2" presStyleCnt="8">
        <dgm:presLayoutVars>
          <dgm:bulletEnabled val="1"/>
        </dgm:presLayoutVars>
      </dgm:prSet>
      <dgm:spPr/>
      <dgm:t>
        <a:bodyPr/>
        <a:lstStyle/>
        <a:p>
          <a:endParaRPr lang="ru-RU"/>
        </a:p>
      </dgm:t>
    </dgm:pt>
    <dgm:pt modelId="{19854F35-47F8-4FD7-A24D-765705AB7D9F}" type="pres">
      <dgm:prSet presAssocID="{B6467707-E5E6-408F-AC66-8489D12488A5}" presName="spNode" presStyleCnt="0"/>
      <dgm:spPr/>
    </dgm:pt>
    <dgm:pt modelId="{233EE7A4-C992-4925-A690-96F234632752}" type="pres">
      <dgm:prSet presAssocID="{A92C524F-0214-491B-956D-E3142E937B9F}" presName="sibTrans" presStyleLbl="sibTrans1D1" presStyleIdx="2" presStyleCnt="8"/>
      <dgm:spPr/>
      <dgm:t>
        <a:bodyPr/>
        <a:lstStyle/>
        <a:p>
          <a:endParaRPr lang="ru-RU"/>
        </a:p>
      </dgm:t>
    </dgm:pt>
    <dgm:pt modelId="{79B26D3D-8876-4408-8EA7-5FF0DD7AA1E0}" type="pres">
      <dgm:prSet presAssocID="{8CFCB12D-F527-40D0-8A2D-7C64565BED94}" presName="node" presStyleLbl="node1" presStyleIdx="3" presStyleCnt="8">
        <dgm:presLayoutVars>
          <dgm:bulletEnabled val="1"/>
        </dgm:presLayoutVars>
      </dgm:prSet>
      <dgm:spPr/>
      <dgm:t>
        <a:bodyPr/>
        <a:lstStyle/>
        <a:p>
          <a:endParaRPr lang="ru-RU"/>
        </a:p>
      </dgm:t>
    </dgm:pt>
    <dgm:pt modelId="{6AFF11D2-8CBC-41DC-8A56-96FEF34B49C9}" type="pres">
      <dgm:prSet presAssocID="{8CFCB12D-F527-40D0-8A2D-7C64565BED94}" presName="spNode" presStyleCnt="0"/>
      <dgm:spPr/>
    </dgm:pt>
    <dgm:pt modelId="{B0563F49-72EF-4ECD-B5F6-D23741F4EBC6}" type="pres">
      <dgm:prSet presAssocID="{0CA9DA9D-A127-46C5-8B32-F35D8969D39D}" presName="sibTrans" presStyleLbl="sibTrans1D1" presStyleIdx="3" presStyleCnt="8"/>
      <dgm:spPr/>
      <dgm:t>
        <a:bodyPr/>
        <a:lstStyle/>
        <a:p>
          <a:endParaRPr lang="ru-RU"/>
        </a:p>
      </dgm:t>
    </dgm:pt>
    <dgm:pt modelId="{5E8CF6AC-50A6-4FC5-B89A-CC20615AE540}" type="pres">
      <dgm:prSet presAssocID="{A160D969-5D54-4746-8FE8-3C757A1EBF0A}" presName="node" presStyleLbl="node1" presStyleIdx="4" presStyleCnt="8">
        <dgm:presLayoutVars>
          <dgm:bulletEnabled val="1"/>
        </dgm:presLayoutVars>
      </dgm:prSet>
      <dgm:spPr/>
      <dgm:t>
        <a:bodyPr/>
        <a:lstStyle/>
        <a:p>
          <a:endParaRPr lang="ru-RU"/>
        </a:p>
      </dgm:t>
    </dgm:pt>
    <dgm:pt modelId="{7F19C1FA-9BC2-4147-952C-B4291A799068}" type="pres">
      <dgm:prSet presAssocID="{A160D969-5D54-4746-8FE8-3C757A1EBF0A}" presName="spNode" presStyleCnt="0"/>
      <dgm:spPr/>
    </dgm:pt>
    <dgm:pt modelId="{924F4EF3-9902-485E-ABC6-68E234442014}" type="pres">
      <dgm:prSet presAssocID="{8696735A-380E-4574-9288-E6B9DCD302C1}" presName="sibTrans" presStyleLbl="sibTrans1D1" presStyleIdx="4" presStyleCnt="8"/>
      <dgm:spPr/>
      <dgm:t>
        <a:bodyPr/>
        <a:lstStyle/>
        <a:p>
          <a:endParaRPr lang="ru-RU"/>
        </a:p>
      </dgm:t>
    </dgm:pt>
    <dgm:pt modelId="{A3A946CD-8B78-4A9D-AA67-CA3DBBFF44FD}" type="pres">
      <dgm:prSet presAssocID="{A1A47FBF-2EF8-45C1-941B-FAC3C53932B9}" presName="node" presStyleLbl="node1" presStyleIdx="5" presStyleCnt="8" custScaleX="120302">
        <dgm:presLayoutVars>
          <dgm:bulletEnabled val="1"/>
        </dgm:presLayoutVars>
      </dgm:prSet>
      <dgm:spPr/>
      <dgm:t>
        <a:bodyPr/>
        <a:lstStyle/>
        <a:p>
          <a:endParaRPr lang="ru-RU"/>
        </a:p>
      </dgm:t>
    </dgm:pt>
    <dgm:pt modelId="{3F63BD3A-D5E1-4E62-A801-71420009A3DA}" type="pres">
      <dgm:prSet presAssocID="{A1A47FBF-2EF8-45C1-941B-FAC3C53932B9}" presName="spNode" presStyleCnt="0"/>
      <dgm:spPr/>
    </dgm:pt>
    <dgm:pt modelId="{61AE6B45-F232-46B1-B305-2C3B658B4746}" type="pres">
      <dgm:prSet presAssocID="{A1D3BD69-436A-4335-99DF-23D64557E8B4}" presName="sibTrans" presStyleLbl="sibTrans1D1" presStyleIdx="5" presStyleCnt="8"/>
      <dgm:spPr/>
      <dgm:t>
        <a:bodyPr/>
        <a:lstStyle/>
        <a:p>
          <a:endParaRPr lang="ru-RU"/>
        </a:p>
      </dgm:t>
    </dgm:pt>
    <dgm:pt modelId="{7149E4CA-884A-463B-B77F-9E59B363D6D2}" type="pres">
      <dgm:prSet presAssocID="{EEDDA06F-9B7B-41C1-B3C2-3EBE3EEBC396}" presName="node" presStyleLbl="node1" presStyleIdx="6" presStyleCnt="8">
        <dgm:presLayoutVars>
          <dgm:bulletEnabled val="1"/>
        </dgm:presLayoutVars>
      </dgm:prSet>
      <dgm:spPr/>
      <dgm:t>
        <a:bodyPr/>
        <a:lstStyle/>
        <a:p>
          <a:endParaRPr lang="ru-RU"/>
        </a:p>
      </dgm:t>
    </dgm:pt>
    <dgm:pt modelId="{7D82EA39-E4CB-4292-8F93-7F6BD3F59472}" type="pres">
      <dgm:prSet presAssocID="{EEDDA06F-9B7B-41C1-B3C2-3EBE3EEBC396}" presName="spNode" presStyleCnt="0"/>
      <dgm:spPr/>
    </dgm:pt>
    <dgm:pt modelId="{B69869CA-5B0B-42EC-A661-CE97F452238A}" type="pres">
      <dgm:prSet presAssocID="{EF2FAC38-42A1-47D1-9682-C96B01B32457}" presName="sibTrans" presStyleLbl="sibTrans1D1" presStyleIdx="6" presStyleCnt="8"/>
      <dgm:spPr/>
      <dgm:t>
        <a:bodyPr/>
        <a:lstStyle/>
        <a:p>
          <a:endParaRPr lang="ru-RU"/>
        </a:p>
      </dgm:t>
    </dgm:pt>
    <dgm:pt modelId="{1917A7BC-0127-42DB-9067-1E94C5603E02}" type="pres">
      <dgm:prSet presAssocID="{DD7A3DE2-60F1-4DB3-801B-4F8D9EE26E41}" presName="node" presStyleLbl="node1" presStyleIdx="7" presStyleCnt="8">
        <dgm:presLayoutVars>
          <dgm:bulletEnabled val="1"/>
        </dgm:presLayoutVars>
      </dgm:prSet>
      <dgm:spPr/>
      <dgm:t>
        <a:bodyPr/>
        <a:lstStyle/>
        <a:p>
          <a:endParaRPr lang="ru-RU"/>
        </a:p>
      </dgm:t>
    </dgm:pt>
    <dgm:pt modelId="{D985E8AE-4C88-4867-B63E-130300BA1EE8}" type="pres">
      <dgm:prSet presAssocID="{DD7A3DE2-60F1-4DB3-801B-4F8D9EE26E41}" presName="spNode" presStyleCnt="0"/>
      <dgm:spPr/>
    </dgm:pt>
    <dgm:pt modelId="{5489BFE9-0AF8-44A2-ABDF-648310B14079}" type="pres">
      <dgm:prSet presAssocID="{85A3D18F-18D0-46DC-AB8E-460A12A82583}" presName="sibTrans" presStyleLbl="sibTrans1D1" presStyleIdx="7" presStyleCnt="8"/>
      <dgm:spPr/>
      <dgm:t>
        <a:bodyPr/>
        <a:lstStyle/>
        <a:p>
          <a:endParaRPr lang="ru-RU"/>
        </a:p>
      </dgm:t>
    </dgm:pt>
  </dgm:ptLst>
  <dgm:cxnLst>
    <dgm:cxn modelId="{76CEE390-1490-48C0-ADB5-82CF454EFD01}" type="presOf" srcId="{66092A14-CB78-4BEF-BF2F-149066C8DF1C}" destId="{012A4F7A-35AD-4BAC-9095-262BD1694702}" srcOrd="0" destOrd="0" presId="urn:microsoft.com/office/officeart/2005/8/layout/cycle5"/>
    <dgm:cxn modelId="{9D198426-9E13-4564-A961-B3C03E3DCB1E}" type="presOf" srcId="{1BE60AA0-C34F-4CE5-AA1B-B2EBD0435AF3}" destId="{0C3895CC-87F1-41D5-855F-537315A757E8}" srcOrd="0" destOrd="0" presId="urn:microsoft.com/office/officeart/2005/8/layout/cycle5"/>
    <dgm:cxn modelId="{82986FDE-481E-4682-BC5B-1917C4AC2E12}" type="presOf" srcId="{B6467707-E5E6-408F-AC66-8489D12488A5}" destId="{4B2992DB-D690-40D7-9D7D-70BB543EC98F}" srcOrd="0" destOrd="0" presId="urn:microsoft.com/office/officeart/2005/8/layout/cycle5"/>
    <dgm:cxn modelId="{FE4C6A0B-F343-42E8-A4A5-0933E531B926}" srcId="{66092A14-CB78-4BEF-BF2F-149066C8DF1C}" destId="{A160D969-5D54-4746-8FE8-3C757A1EBF0A}" srcOrd="4" destOrd="0" parTransId="{7AC4DDB4-2E56-4098-9E71-7F184B80E858}" sibTransId="{8696735A-380E-4574-9288-E6B9DCD302C1}"/>
    <dgm:cxn modelId="{A9C5EB61-044B-4996-923B-A6888E2655B5}" srcId="{66092A14-CB78-4BEF-BF2F-149066C8DF1C}" destId="{DD7A3DE2-60F1-4DB3-801B-4F8D9EE26E41}" srcOrd="7" destOrd="0" parTransId="{B8CC88E9-A686-49C1-9ED2-6AA948DC9A4F}" sibTransId="{85A3D18F-18D0-46DC-AB8E-460A12A82583}"/>
    <dgm:cxn modelId="{4E40F113-28AE-48FF-B230-F161A321019A}" srcId="{66092A14-CB78-4BEF-BF2F-149066C8DF1C}" destId="{EEDDA06F-9B7B-41C1-B3C2-3EBE3EEBC396}" srcOrd="6" destOrd="0" parTransId="{0F9B168B-82EC-4779-98E9-6984FB0DD814}" sibTransId="{EF2FAC38-42A1-47D1-9682-C96B01B32457}"/>
    <dgm:cxn modelId="{B42F3145-ACA9-4C9A-A889-51A59F9FE6AA}" type="presOf" srcId="{EEDDA06F-9B7B-41C1-B3C2-3EBE3EEBC396}" destId="{7149E4CA-884A-463B-B77F-9E59B363D6D2}" srcOrd="0" destOrd="0" presId="urn:microsoft.com/office/officeart/2005/8/layout/cycle5"/>
    <dgm:cxn modelId="{24841A08-6253-4D77-8BF3-EF71E745DC67}" srcId="{66092A14-CB78-4BEF-BF2F-149066C8DF1C}" destId="{A1A47FBF-2EF8-45C1-941B-FAC3C53932B9}" srcOrd="5" destOrd="0" parTransId="{5419ECF6-5B53-4520-BDAA-A70D0154E4E3}" sibTransId="{A1D3BD69-436A-4335-99DF-23D64557E8B4}"/>
    <dgm:cxn modelId="{DAD991D2-0861-4F94-90FE-E67C72A68BAC}" type="presOf" srcId="{A92C524F-0214-491B-956D-E3142E937B9F}" destId="{233EE7A4-C992-4925-A690-96F234632752}" srcOrd="0" destOrd="0" presId="urn:microsoft.com/office/officeart/2005/8/layout/cycle5"/>
    <dgm:cxn modelId="{EFA8A648-85B7-453B-9C02-922C420F41F4}" type="presOf" srcId="{8696735A-380E-4574-9288-E6B9DCD302C1}" destId="{924F4EF3-9902-485E-ABC6-68E234442014}" srcOrd="0" destOrd="0" presId="urn:microsoft.com/office/officeart/2005/8/layout/cycle5"/>
    <dgm:cxn modelId="{14BAED3E-D8DD-407A-98B7-F84380330221}" type="presOf" srcId="{DD7A3DE2-60F1-4DB3-801B-4F8D9EE26E41}" destId="{1917A7BC-0127-42DB-9067-1E94C5603E02}" srcOrd="0" destOrd="0" presId="urn:microsoft.com/office/officeart/2005/8/layout/cycle5"/>
    <dgm:cxn modelId="{90EBD1A5-589A-4AEC-AF76-A7F9436F2A9C}" type="presOf" srcId="{EF2FAC38-42A1-47D1-9682-C96B01B32457}" destId="{B69869CA-5B0B-42EC-A661-CE97F452238A}" srcOrd="0" destOrd="0" presId="urn:microsoft.com/office/officeart/2005/8/layout/cycle5"/>
    <dgm:cxn modelId="{0DA1D09A-33A9-41AD-B183-C26C05F20F0C}" srcId="{66092A14-CB78-4BEF-BF2F-149066C8DF1C}" destId="{635F7A48-99F8-4774-8BC4-E24DF07D948E}" srcOrd="0" destOrd="0" parTransId="{7C766276-911D-4F21-8C7C-0F3C48E17117}" sibTransId="{3C27712C-49C0-4A22-8FF8-5CEB0DF8A621}"/>
    <dgm:cxn modelId="{286C4E76-9303-484F-AA9C-680FA493263D}" type="presOf" srcId="{8CFCB12D-F527-40D0-8A2D-7C64565BED94}" destId="{79B26D3D-8876-4408-8EA7-5FF0DD7AA1E0}" srcOrd="0" destOrd="0" presId="urn:microsoft.com/office/officeart/2005/8/layout/cycle5"/>
    <dgm:cxn modelId="{ABF5EC74-85B7-4C83-9400-9FC49D5BB06A}" srcId="{66092A14-CB78-4BEF-BF2F-149066C8DF1C}" destId="{29DD24D7-25A9-4ABA-B51A-9EFF0914FA5D}" srcOrd="1" destOrd="0" parTransId="{7291A8F0-1C65-4A74-BDEE-B5E7414C5B6B}" sibTransId="{1BE60AA0-C34F-4CE5-AA1B-B2EBD0435AF3}"/>
    <dgm:cxn modelId="{3800F494-0E39-4C59-8D7C-8764CD7B955E}" type="presOf" srcId="{A1A47FBF-2EF8-45C1-941B-FAC3C53932B9}" destId="{A3A946CD-8B78-4A9D-AA67-CA3DBBFF44FD}" srcOrd="0" destOrd="0" presId="urn:microsoft.com/office/officeart/2005/8/layout/cycle5"/>
    <dgm:cxn modelId="{E605D928-421D-49E6-A79A-C752F0880670}" type="presOf" srcId="{29DD24D7-25A9-4ABA-B51A-9EFF0914FA5D}" destId="{87E7B3AC-B7A0-42FE-9C9F-CB68AED2C5E0}" srcOrd="0" destOrd="0" presId="urn:microsoft.com/office/officeart/2005/8/layout/cycle5"/>
    <dgm:cxn modelId="{20DC3247-2485-4870-9FBB-E02FED9593E4}" type="presOf" srcId="{0CA9DA9D-A127-46C5-8B32-F35D8969D39D}" destId="{B0563F49-72EF-4ECD-B5F6-D23741F4EBC6}" srcOrd="0" destOrd="0" presId="urn:microsoft.com/office/officeart/2005/8/layout/cycle5"/>
    <dgm:cxn modelId="{F2D2D809-D018-4934-A5E5-10990F93FF2B}" type="presOf" srcId="{3C27712C-49C0-4A22-8FF8-5CEB0DF8A621}" destId="{2169CE37-5834-41A0-B381-61FB75071880}" srcOrd="0" destOrd="0" presId="urn:microsoft.com/office/officeart/2005/8/layout/cycle5"/>
    <dgm:cxn modelId="{ECDFFA05-FE60-4E57-BC75-6FD1394E94C2}" srcId="{66092A14-CB78-4BEF-BF2F-149066C8DF1C}" destId="{B6467707-E5E6-408F-AC66-8489D12488A5}" srcOrd="2" destOrd="0" parTransId="{CE524E5B-D6A4-4926-B1D1-F572C1DA6DCA}" sibTransId="{A92C524F-0214-491B-956D-E3142E937B9F}"/>
    <dgm:cxn modelId="{123E99A6-70F1-4A90-93AD-EBDA104B51E8}" type="presOf" srcId="{A1D3BD69-436A-4335-99DF-23D64557E8B4}" destId="{61AE6B45-F232-46B1-B305-2C3B658B4746}" srcOrd="0" destOrd="0" presId="urn:microsoft.com/office/officeart/2005/8/layout/cycle5"/>
    <dgm:cxn modelId="{0061A3E6-BEDF-4C30-B05C-693299F1FE12}" type="presOf" srcId="{A160D969-5D54-4746-8FE8-3C757A1EBF0A}" destId="{5E8CF6AC-50A6-4FC5-B89A-CC20615AE540}" srcOrd="0" destOrd="0" presId="urn:microsoft.com/office/officeart/2005/8/layout/cycle5"/>
    <dgm:cxn modelId="{60A32D97-AC3A-4F55-9529-0AB0A9D4CCDA}" type="presOf" srcId="{85A3D18F-18D0-46DC-AB8E-460A12A82583}" destId="{5489BFE9-0AF8-44A2-ABDF-648310B14079}" srcOrd="0" destOrd="0" presId="urn:microsoft.com/office/officeart/2005/8/layout/cycle5"/>
    <dgm:cxn modelId="{6E84AAB8-1803-404E-98DC-3C6E20AB5025}" srcId="{66092A14-CB78-4BEF-BF2F-149066C8DF1C}" destId="{8CFCB12D-F527-40D0-8A2D-7C64565BED94}" srcOrd="3" destOrd="0" parTransId="{EB13BC38-8C0D-4482-97BE-924820A604F3}" sibTransId="{0CA9DA9D-A127-46C5-8B32-F35D8969D39D}"/>
    <dgm:cxn modelId="{ECDBF333-69B1-4F44-9202-2DA0B09E684A}" type="presOf" srcId="{635F7A48-99F8-4774-8BC4-E24DF07D948E}" destId="{2801C135-4231-4E09-84B2-4778ABA162A6}" srcOrd="0" destOrd="0" presId="urn:microsoft.com/office/officeart/2005/8/layout/cycle5"/>
    <dgm:cxn modelId="{45EB2F02-EC15-41F1-9789-D90555188FA3}" type="presParOf" srcId="{012A4F7A-35AD-4BAC-9095-262BD1694702}" destId="{2801C135-4231-4E09-84B2-4778ABA162A6}" srcOrd="0" destOrd="0" presId="urn:microsoft.com/office/officeart/2005/8/layout/cycle5"/>
    <dgm:cxn modelId="{036810AD-C813-4DD9-BFE7-06BE49AD8E7E}" type="presParOf" srcId="{012A4F7A-35AD-4BAC-9095-262BD1694702}" destId="{E1A2665A-4425-4134-AB31-902E9F5572AC}" srcOrd="1" destOrd="0" presId="urn:microsoft.com/office/officeart/2005/8/layout/cycle5"/>
    <dgm:cxn modelId="{EA169CD3-F8AA-4CE2-AFE5-8F74BCFD489D}" type="presParOf" srcId="{012A4F7A-35AD-4BAC-9095-262BD1694702}" destId="{2169CE37-5834-41A0-B381-61FB75071880}" srcOrd="2" destOrd="0" presId="urn:microsoft.com/office/officeart/2005/8/layout/cycle5"/>
    <dgm:cxn modelId="{304DB7A1-9CF4-4DC4-B69F-D218624DF9BB}" type="presParOf" srcId="{012A4F7A-35AD-4BAC-9095-262BD1694702}" destId="{87E7B3AC-B7A0-42FE-9C9F-CB68AED2C5E0}" srcOrd="3" destOrd="0" presId="urn:microsoft.com/office/officeart/2005/8/layout/cycle5"/>
    <dgm:cxn modelId="{209BBDB2-24FB-4185-96A9-E56F794768D9}" type="presParOf" srcId="{012A4F7A-35AD-4BAC-9095-262BD1694702}" destId="{57CBCFC4-3583-4A23-AA4D-956F1CDA29E7}" srcOrd="4" destOrd="0" presId="urn:microsoft.com/office/officeart/2005/8/layout/cycle5"/>
    <dgm:cxn modelId="{8F57166F-AAA3-4C73-8A1C-533B2C13F85A}" type="presParOf" srcId="{012A4F7A-35AD-4BAC-9095-262BD1694702}" destId="{0C3895CC-87F1-41D5-855F-537315A757E8}" srcOrd="5" destOrd="0" presId="urn:microsoft.com/office/officeart/2005/8/layout/cycle5"/>
    <dgm:cxn modelId="{57EEAF1A-B99B-44F5-80DD-A7C29B0B728A}" type="presParOf" srcId="{012A4F7A-35AD-4BAC-9095-262BD1694702}" destId="{4B2992DB-D690-40D7-9D7D-70BB543EC98F}" srcOrd="6" destOrd="0" presId="urn:microsoft.com/office/officeart/2005/8/layout/cycle5"/>
    <dgm:cxn modelId="{C533F102-A2DD-4A8D-972B-8BB9758FA90D}" type="presParOf" srcId="{012A4F7A-35AD-4BAC-9095-262BD1694702}" destId="{19854F35-47F8-4FD7-A24D-765705AB7D9F}" srcOrd="7" destOrd="0" presId="urn:microsoft.com/office/officeart/2005/8/layout/cycle5"/>
    <dgm:cxn modelId="{98528A85-D04F-4AAC-9ECF-674E01E0A7FA}" type="presParOf" srcId="{012A4F7A-35AD-4BAC-9095-262BD1694702}" destId="{233EE7A4-C992-4925-A690-96F234632752}" srcOrd="8" destOrd="0" presId="urn:microsoft.com/office/officeart/2005/8/layout/cycle5"/>
    <dgm:cxn modelId="{A8365411-F45D-4012-9C75-C9D175DF1225}" type="presParOf" srcId="{012A4F7A-35AD-4BAC-9095-262BD1694702}" destId="{79B26D3D-8876-4408-8EA7-5FF0DD7AA1E0}" srcOrd="9" destOrd="0" presId="urn:microsoft.com/office/officeart/2005/8/layout/cycle5"/>
    <dgm:cxn modelId="{179E6A47-AC28-4C92-9D03-1EF78FFFB0C3}" type="presParOf" srcId="{012A4F7A-35AD-4BAC-9095-262BD1694702}" destId="{6AFF11D2-8CBC-41DC-8A56-96FEF34B49C9}" srcOrd="10" destOrd="0" presId="urn:microsoft.com/office/officeart/2005/8/layout/cycle5"/>
    <dgm:cxn modelId="{5149AAF7-8130-468E-A3C7-F968E16F9773}" type="presParOf" srcId="{012A4F7A-35AD-4BAC-9095-262BD1694702}" destId="{B0563F49-72EF-4ECD-B5F6-D23741F4EBC6}" srcOrd="11" destOrd="0" presId="urn:microsoft.com/office/officeart/2005/8/layout/cycle5"/>
    <dgm:cxn modelId="{3816E392-208F-4CEB-A57D-D0E2C42168F4}" type="presParOf" srcId="{012A4F7A-35AD-4BAC-9095-262BD1694702}" destId="{5E8CF6AC-50A6-4FC5-B89A-CC20615AE540}" srcOrd="12" destOrd="0" presId="urn:microsoft.com/office/officeart/2005/8/layout/cycle5"/>
    <dgm:cxn modelId="{EA39DBCA-FCEE-4846-A933-D7755FE6133B}" type="presParOf" srcId="{012A4F7A-35AD-4BAC-9095-262BD1694702}" destId="{7F19C1FA-9BC2-4147-952C-B4291A799068}" srcOrd="13" destOrd="0" presId="urn:microsoft.com/office/officeart/2005/8/layout/cycle5"/>
    <dgm:cxn modelId="{01575F75-522E-4D28-A683-1CC41AD0AAD2}" type="presParOf" srcId="{012A4F7A-35AD-4BAC-9095-262BD1694702}" destId="{924F4EF3-9902-485E-ABC6-68E234442014}" srcOrd="14" destOrd="0" presId="urn:microsoft.com/office/officeart/2005/8/layout/cycle5"/>
    <dgm:cxn modelId="{0381ED7D-F267-49D9-B346-B67B7FF3B949}" type="presParOf" srcId="{012A4F7A-35AD-4BAC-9095-262BD1694702}" destId="{A3A946CD-8B78-4A9D-AA67-CA3DBBFF44FD}" srcOrd="15" destOrd="0" presId="urn:microsoft.com/office/officeart/2005/8/layout/cycle5"/>
    <dgm:cxn modelId="{657C1A94-3FB0-49E0-8EAD-52C4DA4228CA}" type="presParOf" srcId="{012A4F7A-35AD-4BAC-9095-262BD1694702}" destId="{3F63BD3A-D5E1-4E62-A801-71420009A3DA}" srcOrd="16" destOrd="0" presId="urn:microsoft.com/office/officeart/2005/8/layout/cycle5"/>
    <dgm:cxn modelId="{710BDBE8-7671-4372-B264-92E120DA0E35}" type="presParOf" srcId="{012A4F7A-35AD-4BAC-9095-262BD1694702}" destId="{61AE6B45-F232-46B1-B305-2C3B658B4746}" srcOrd="17" destOrd="0" presId="urn:microsoft.com/office/officeart/2005/8/layout/cycle5"/>
    <dgm:cxn modelId="{3DEC750B-7A93-4E32-B8AC-939ACFA64B29}" type="presParOf" srcId="{012A4F7A-35AD-4BAC-9095-262BD1694702}" destId="{7149E4CA-884A-463B-B77F-9E59B363D6D2}" srcOrd="18" destOrd="0" presId="urn:microsoft.com/office/officeart/2005/8/layout/cycle5"/>
    <dgm:cxn modelId="{B4044435-DD98-4EB9-9BA5-49D011FC52DA}" type="presParOf" srcId="{012A4F7A-35AD-4BAC-9095-262BD1694702}" destId="{7D82EA39-E4CB-4292-8F93-7F6BD3F59472}" srcOrd="19" destOrd="0" presId="urn:microsoft.com/office/officeart/2005/8/layout/cycle5"/>
    <dgm:cxn modelId="{22F11074-6145-44EC-895A-017B45D58A71}" type="presParOf" srcId="{012A4F7A-35AD-4BAC-9095-262BD1694702}" destId="{B69869CA-5B0B-42EC-A661-CE97F452238A}" srcOrd="20" destOrd="0" presId="urn:microsoft.com/office/officeart/2005/8/layout/cycle5"/>
    <dgm:cxn modelId="{E58E6AF4-5747-4591-93A4-5F984D2DEF86}" type="presParOf" srcId="{012A4F7A-35AD-4BAC-9095-262BD1694702}" destId="{1917A7BC-0127-42DB-9067-1E94C5603E02}" srcOrd="21" destOrd="0" presId="urn:microsoft.com/office/officeart/2005/8/layout/cycle5"/>
    <dgm:cxn modelId="{28EDD909-8170-41A4-A24F-754FB06E3DBE}" type="presParOf" srcId="{012A4F7A-35AD-4BAC-9095-262BD1694702}" destId="{D985E8AE-4C88-4867-B63E-130300BA1EE8}" srcOrd="22" destOrd="0" presId="urn:microsoft.com/office/officeart/2005/8/layout/cycle5"/>
    <dgm:cxn modelId="{714243B1-A0D1-4BAD-AEA1-B339D1E10126}" type="presParOf" srcId="{012A4F7A-35AD-4BAC-9095-262BD1694702}" destId="{5489BFE9-0AF8-44A2-ABDF-648310B14079}" srcOrd="23" destOrd="0" presId="urn:microsoft.com/office/officeart/2005/8/layout/cycle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0AB51A8-119C-43D0-8AB1-8E5C1B48B373}">
      <dsp:nvSpPr>
        <dsp:cNvPr id="0" name=""/>
        <dsp:cNvSpPr/>
      </dsp:nvSpPr>
      <dsp:spPr>
        <a:xfrm>
          <a:off x="2304248" y="162019"/>
          <a:ext cx="3909279" cy="1881219"/>
        </a:xfrm>
        <a:prstGeom prst="roundRect">
          <a:avLst/>
        </a:prstGeom>
        <a:solidFill>
          <a:schemeClr val="tx1">
            <a:lumMod val="50000"/>
            <a:lumOff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kumimoji="0" lang="ru-RU" sz="2200" b="0" i="0" u="none" strike="noStrike" kern="1200" cap="none" normalizeH="0" baseline="0" dirty="0" smtClean="0">
              <a:ln>
                <a:noFill/>
              </a:ln>
              <a:solidFill>
                <a:schemeClr val="bg1"/>
              </a:solidFill>
              <a:effectLst/>
              <a:latin typeface="Iris" pitchFamily="18" charset="0"/>
            </a:rPr>
            <a:t>В </a:t>
          </a:r>
          <a:r>
            <a:rPr kumimoji="0" lang="ru-RU" sz="2200" b="1" i="0" u="none" strike="noStrike" kern="1200" cap="none" normalizeH="0" baseline="0" dirty="0" smtClean="0">
              <a:ln>
                <a:noFill/>
              </a:ln>
              <a:solidFill>
                <a:srgbClr val="FF0000"/>
              </a:solidFill>
              <a:effectLst/>
              <a:latin typeface="Iris" pitchFamily="18" charset="0"/>
            </a:rPr>
            <a:t>26</a:t>
          </a:r>
          <a:r>
            <a:rPr kumimoji="0" lang="ru-RU" sz="2200" b="0" i="0" u="none" strike="noStrike" kern="1200" cap="none" normalizeH="0" baseline="0" dirty="0" smtClean="0">
              <a:ln>
                <a:noFill/>
              </a:ln>
              <a:solidFill>
                <a:schemeClr val="bg1"/>
              </a:solidFill>
              <a:effectLst/>
              <a:latin typeface="Iris" pitchFamily="18" charset="0"/>
            </a:rPr>
            <a:t> муниципальных образованиях и городских округах области назначены специалисты, курирующие сферу туризма</a:t>
          </a:r>
          <a:endParaRPr lang="ru-RU" sz="2200" kern="1200" dirty="0">
            <a:solidFill>
              <a:schemeClr val="bg1"/>
            </a:solidFill>
            <a:latin typeface="Iris" pitchFamily="18" charset="0"/>
          </a:endParaRPr>
        </a:p>
      </dsp:txBody>
      <dsp:txXfrm>
        <a:off x="2304248" y="162019"/>
        <a:ext cx="3909279" cy="1881219"/>
      </dsp:txXfrm>
    </dsp:sp>
    <dsp:sp modelId="{F40E1C91-7E6C-455F-B372-F92D936362D4}">
      <dsp:nvSpPr>
        <dsp:cNvPr id="0" name=""/>
        <dsp:cNvSpPr/>
      </dsp:nvSpPr>
      <dsp:spPr>
        <a:xfrm>
          <a:off x="1718379" y="1574805"/>
          <a:ext cx="4006635" cy="4006635"/>
        </a:xfrm>
        <a:custGeom>
          <a:avLst/>
          <a:gdLst/>
          <a:ahLst/>
          <a:cxnLst/>
          <a:rect l="0" t="0" r="0" b="0"/>
          <a:pathLst>
            <a:path>
              <a:moveTo>
                <a:pt x="3408279" y="575254"/>
              </a:moveTo>
              <a:arcTo wR="2003317" hR="2003317" stAng="18871969" swAng="827033"/>
            </a:path>
          </a:pathLst>
        </a:custGeom>
        <a:noFill/>
        <a:ln w="38100" cap="flat" cmpd="sng" algn="ctr">
          <a:solidFill>
            <a:srgbClr val="C00000"/>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7F149C46-B43A-4FBE-88E3-00E21C6A1312}">
      <dsp:nvSpPr>
        <dsp:cNvPr id="0" name=""/>
        <dsp:cNvSpPr/>
      </dsp:nvSpPr>
      <dsp:spPr>
        <a:xfrm>
          <a:off x="4459925" y="2664302"/>
          <a:ext cx="3594980" cy="1888119"/>
        </a:xfrm>
        <a:prstGeom prst="roundRect">
          <a:avLst/>
        </a:prstGeom>
        <a:solidFill>
          <a:schemeClr val="tx1">
            <a:lumMod val="50000"/>
            <a:lumOff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kumimoji="0" lang="ru-RU" sz="2200" b="0" i="0" u="none" strike="noStrike" kern="1200" cap="none" normalizeH="0" baseline="0" dirty="0" smtClean="0">
              <a:ln>
                <a:noFill/>
              </a:ln>
              <a:solidFill>
                <a:schemeClr val="bg1"/>
              </a:solidFill>
              <a:effectLst/>
              <a:latin typeface="Iris" pitchFamily="18" charset="0"/>
            </a:rPr>
            <a:t>В </a:t>
          </a:r>
          <a:r>
            <a:rPr kumimoji="0" lang="ru-RU" sz="2200" b="1" i="0" u="none" strike="noStrike" kern="1200" cap="none" normalizeH="0" baseline="0" dirty="0" smtClean="0">
              <a:ln>
                <a:noFill/>
              </a:ln>
              <a:solidFill>
                <a:srgbClr val="FF0000"/>
              </a:solidFill>
              <a:effectLst/>
              <a:latin typeface="Iris" pitchFamily="18" charset="0"/>
            </a:rPr>
            <a:t>27</a:t>
          </a:r>
          <a:r>
            <a:rPr kumimoji="0" lang="ru-RU" sz="2200" b="1" i="0" u="none" strike="noStrike" kern="1200" cap="none" normalizeH="0" baseline="0" dirty="0" smtClean="0">
              <a:ln>
                <a:noFill/>
              </a:ln>
              <a:solidFill>
                <a:schemeClr val="bg1"/>
              </a:solidFill>
              <a:effectLst/>
              <a:latin typeface="Iris" pitchFamily="18" charset="0"/>
            </a:rPr>
            <a:t> </a:t>
          </a:r>
          <a:r>
            <a:rPr kumimoji="0" lang="ru-RU" sz="2200" b="0" i="0" u="none" strike="noStrike" kern="1200" cap="none" normalizeH="0" baseline="0" dirty="0" smtClean="0">
              <a:ln>
                <a:noFill/>
              </a:ln>
              <a:solidFill>
                <a:schemeClr val="bg1"/>
              </a:solidFill>
              <a:effectLst/>
              <a:latin typeface="Iris" pitchFamily="18" charset="0"/>
            </a:rPr>
            <a:t>районах области действуют целевые муниципальные программы по развитию сферы туризма</a:t>
          </a:r>
          <a:endParaRPr lang="ru-RU" sz="2200" kern="1200" dirty="0">
            <a:solidFill>
              <a:schemeClr val="bg1"/>
            </a:solidFill>
            <a:latin typeface="Iris" pitchFamily="18" charset="0"/>
          </a:endParaRPr>
        </a:p>
      </dsp:txBody>
      <dsp:txXfrm>
        <a:off x="4459925" y="2664302"/>
        <a:ext cx="3594980" cy="1888119"/>
      </dsp:txXfrm>
    </dsp:sp>
    <dsp:sp modelId="{56E270E9-181B-499C-9006-4CBCC8546283}">
      <dsp:nvSpPr>
        <dsp:cNvPr id="0" name=""/>
        <dsp:cNvSpPr/>
      </dsp:nvSpPr>
      <dsp:spPr>
        <a:xfrm>
          <a:off x="2166485" y="1153860"/>
          <a:ext cx="4006635" cy="4006635"/>
        </a:xfrm>
        <a:custGeom>
          <a:avLst/>
          <a:gdLst/>
          <a:ahLst/>
          <a:cxnLst/>
          <a:rect l="0" t="0" r="0" b="0"/>
          <a:pathLst>
            <a:path>
              <a:moveTo>
                <a:pt x="2984384" y="3749968"/>
              </a:moveTo>
              <a:arcTo wR="2003317" hR="2003317" stAng="3640665" swAng="3556524"/>
            </a:path>
          </a:pathLst>
        </a:custGeom>
        <a:noFill/>
        <a:ln w="9525" cap="flat" cmpd="sng" algn="ctr">
          <a:solidFill>
            <a:schemeClr val="accent3">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154D9C9F-8252-4EE3-B3D5-C234A5DDC625}">
      <dsp:nvSpPr>
        <dsp:cNvPr id="0" name=""/>
        <dsp:cNvSpPr/>
      </dsp:nvSpPr>
      <dsp:spPr>
        <a:xfrm>
          <a:off x="330207" y="2680211"/>
          <a:ext cx="3481827" cy="1856297"/>
        </a:xfrm>
        <a:prstGeom prst="roundRect">
          <a:avLst/>
        </a:prstGeom>
        <a:solidFill>
          <a:schemeClr val="tx1">
            <a:lumMod val="50000"/>
            <a:lumOff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sz="2200" b="0" i="0" u="none" strike="noStrike" kern="1200" cap="none" normalizeH="0" baseline="0" dirty="0" smtClean="0">
              <a:ln>
                <a:noFill/>
              </a:ln>
              <a:solidFill>
                <a:schemeClr val="bg1"/>
              </a:solidFill>
              <a:effectLst/>
              <a:latin typeface="Iris" pitchFamily="18" charset="0"/>
            </a:rPr>
            <a:t>В </a:t>
          </a:r>
          <a:r>
            <a:rPr kumimoji="0" lang="ru-RU" sz="2200" b="1" i="0" u="none" strike="noStrike" kern="1200" cap="none" normalizeH="0" baseline="0" dirty="0" smtClean="0">
              <a:ln>
                <a:noFill/>
              </a:ln>
              <a:solidFill>
                <a:srgbClr val="FF0000"/>
              </a:solidFill>
              <a:effectLst/>
              <a:latin typeface="Iris" pitchFamily="18" charset="0"/>
            </a:rPr>
            <a:t>23</a:t>
          </a:r>
          <a:r>
            <a:rPr kumimoji="0" lang="ru-RU" sz="2200" b="0" i="0" u="none" strike="noStrike" kern="1200" cap="none" normalizeH="0" baseline="0" dirty="0" smtClean="0">
              <a:ln>
                <a:noFill/>
              </a:ln>
              <a:solidFill>
                <a:srgbClr val="FF0000"/>
              </a:solidFill>
              <a:effectLst/>
              <a:latin typeface="Iris" pitchFamily="18" charset="0"/>
            </a:rPr>
            <a:t> </a:t>
          </a:r>
          <a:r>
            <a:rPr kumimoji="0" lang="ru-RU" sz="2200" b="0" i="0" u="none" strike="noStrike" kern="1200" cap="none" normalizeH="0" baseline="0" dirty="0" smtClean="0">
              <a:ln>
                <a:noFill/>
              </a:ln>
              <a:solidFill>
                <a:schemeClr val="bg1">
                  <a:lumMod val="95000"/>
                </a:schemeClr>
              </a:solidFill>
              <a:effectLst/>
              <a:latin typeface="Iris" pitchFamily="18" charset="0"/>
            </a:rPr>
            <a:t>муниципальных </a:t>
          </a:r>
          <a:r>
            <a:rPr kumimoji="0" lang="ru-RU" sz="2200" b="0" i="0" u="none" strike="noStrike" kern="1200" cap="none" normalizeH="0" baseline="0" dirty="0" smtClean="0">
              <a:ln>
                <a:noFill/>
              </a:ln>
              <a:solidFill>
                <a:schemeClr val="bg1"/>
              </a:solidFill>
              <a:effectLst/>
              <a:latin typeface="Iris" pitchFamily="18" charset="0"/>
            </a:rPr>
            <a:t>районах области развивается</a:t>
          </a:r>
          <a:endParaRPr lang="ru-RU" sz="2200" kern="1200" dirty="0" smtClean="0">
            <a:solidFill>
              <a:schemeClr val="bg1"/>
            </a:solidFill>
            <a:latin typeface="Iris" pitchFamily="18" charset="0"/>
          </a:endParaRPr>
        </a:p>
        <a:p>
          <a:pPr lvl="0" algn="ctr" defTabSz="1066800">
            <a:lnSpc>
              <a:spcPct val="90000"/>
            </a:lnSpc>
            <a:spcBef>
              <a:spcPct val="0"/>
            </a:spcBef>
            <a:spcAft>
              <a:spcPct val="35000"/>
            </a:spcAft>
          </a:pPr>
          <a:r>
            <a:rPr kumimoji="0" lang="ru-RU" sz="2200" b="0" i="0" u="none" strike="noStrike" kern="1200" cap="none" normalizeH="0" baseline="0" dirty="0" smtClean="0">
              <a:ln>
                <a:noFill/>
              </a:ln>
              <a:solidFill>
                <a:schemeClr val="bg1"/>
              </a:solidFill>
              <a:effectLst/>
              <a:latin typeface="Iris" pitchFamily="18" charset="0"/>
            </a:rPr>
            <a:t>сельский туризм</a:t>
          </a:r>
          <a:endParaRPr lang="ru-RU" sz="2200" kern="1200" dirty="0">
            <a:solidFill>
              <a:schemeClr val="bg1"/>
            </a:solidFill>
            <a:latin typeface="Iris" pitchFamily="18" charset="0"/>
          </a:endParaRPr>
        </a:p>
      </dsp:txBody>
      <dsp:txXfrm>
        <a:off x="330207" y="2680211"/>
        <a:ext cx="3481827" cy="1856297"/>
      </dsp:txXfrm>
    </dsp:sp>
    <dsp:sp modelId="{3B90DA9B-8CD0-4A2E-A5B9-CC0CC2856DC0}">
      <dsp:nvSpPr>
        <dsp:cNvPr id="0" name=""/>
        <dsp:cNvSpPr/>
      </dsp:nvSpPr>
      <dsp:spPr>
        <a:xfrm>
          <a:off x="2631322" y="1646303"/>
          <a:ext cx="4006635" cy="4006635"/>
        </a:xfrm>
        <a:custGeom>
          <a:avLst/>
          <a:gdLst/>
          <a:ahLst/>
          <a:cxnLst/>
          <a:rect l="0" t="0" r="0" b="0"/>
          <a:pathLst>
            <a:path>
              <a:moveTo>
                <a:pt x="338153" y="889535"/>
              </a:moveTo>
              <a:arcTo wR="2003317" hR="2003317" stAng="12826648" swAng="881631"/>
            </a:path>
          </a:pathLst>
        </a:custGeom>
        <a:noFill/>
        <a:ln w="38100" cap="flat" cmpd="sng" algn="ctr">
          <a:solidFill>
            <a:srgbClr val="C00000"/>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01C135-4231-4E09-84B2-4778ABA162A6}">
      <dsp:nvSpPr>
        <dsp:cNvPr id="0" name=""/>
        <dsp:cNvSpPr/>
      </dsp:nvSpPr>
      <dsp:spPr>
        <a:xfrm>
          <a:off x="3576549" y="4426"/>
          <a:ext cx="1047039" cy="680575"/>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latin typeface="Iris" pitchFamily="18" charset="0"/>
            </a:rPr>
            <a:t>«</a:t>
          </a:r>
          <a:r>
            <a:rPr lang="en-US" sz="1600" b="1" kern="1200" dirty="0" err="1" smtClean="0">
              <a:latin typeface="Iris" pitchFamily="18" charset="0"/>
            </a:rPr>
            <a:t>Intourmarket</a:t>
          </a:r>
          <a:r>
            <a:rPr lang="ru-RU" sz="1600" b="1" kern="1200" dirty="0" smtClean="0">
              <a:latin typeface="Iris" pitchFamily="18" charset="0"/>
            </a:rPr>
            <a:t>»</a:t>
          </a:r>
          <a:endParaRPr lang="ru-RU" sz="1600" kern="1200" dirty="0">
            <a:latin typeface="Iris" pitchFamily="18" charset="0"/>
          </a:endParaRPr>
        </a:p>
      </dsp:txBody>
      <dsp:txXfrm>
        <a:off x="3576549" y="4426"/>
        <a:ext cx="1047039" cy="680575"/>
      </dsp:txXfrm>
    </dsp:sp>
    <dsp:sp modelId="{2169CE37-5834-41A0-B381-61FB75071880}">
      <dsp:nvSpPr>
        <dsp:cNvPr id="0" name=""/>
        <dsp:cNvSpPr/>
      </dsp:nvSpPr>
      <dsp:spPr>
        <a:xfrm>
          <a:off x="1739888" y="344714"/>
          <a:ext cx="4720361" cy="4720361"/>
        </a:xfrm>
        <a:custGeom>
          <a:avLst/>
          <a:gdLst/>
          <a:ahLst/>
          <a:cxnLst/>
          <a:rect l="0" t="0" r="0" b="0"/>
          <a:pathLst>
            <a:path>
              <a:moveTo>
                <a:pt x="3033081" y="97956"/>
              </a:moveTo>
              <a:arcTo wR="2360180" hR="2360180" stAng="17193910" swAng="680008"/>
            </a:path>
          </a:pathLst>
        </a:custGeom>
        <a:noFill/>
        <a:ln w="9525" cap="flat" cmpd="sng" algn="ctr">
          <a:solidFill>
            <a:schemeClr val="accent6">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87E7B3AC-B7A0-42FE-9C9F-CB68AED2C5E0}">
      <dsp:nvSpPr>
        <dsp:cNvPr id="0" name=""/>
        <dsp:cNvSpPr/>
      </dsp:nvSpPr>
      <dsp:spPr>
        <a:xfrm>
          <a:off x="5245449" y="695707"/>
          <a:ext cx="1047039" cy="680575"/>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latin typeface="Iris" pitchFamily="18" charset="0"/>
            </a:rPr>
            <a:t>«</a:t>
          </a:r>
          <a:r>
            <a:rPr lang="en-US" sz="1600" b="1" kern="1200" dirty="0" smtClean="0">
              <a:latin typeface="Iris" pitchFamily="18" charset="0"/>
            </a:rPr>
            <a:t>MITT</a:t>
          </a:r>
          <a:r>
            <a:rPr lang="ru-RU" sz="1600" b="1" kern="1200" dirty="0" smtClean="0">
              <a:latin typeface="Iris" pitchFamily="18" charset="0"/>
            </a:rPr>
            <a:t>» </a:t>
          </a:r>
          <a:endParaRPr lang="ru-RU" sz="1600" kern="1200" dirty="0">
            <a:latin typeface="Iris" pitchFamily="18" charset="0"/>
          </a:endParaRPr>
        </a:p>
      </dsp:txBody>
      <dsp:txXfrm>
        <a:off x="5245449" y="695707"/>
        <a:ext cx="1047039" cy="680575"/>
      </dsp:txXfrm>
    </dsp:sp>
    <dsp:sp modelId="{0C3895CC-87F1-41D5-855F-537315A757E8}">
      <dsp:nvSpPr>
        <dsp:cNvPr id="0" name=""/>
        <dsp:cNvSpPr/>
      </dsp:nvSpPr>
      <dsp:spPr>
        <a:xfrm>
          <a:off x="1739888" y="344714"/>
          <a:ext cx="4720361" cy="4720361"/>
        </a:xfrm>
        <a:custGeom>
          <a:avLst/>
          <a:gdLst/>
          <a:ahLst/>
          <a:cxnLst/>
          <a:rect l="0" t="0" r="0" b="0"/>
          <a:pathLst>
            <a:path>
              <a:moveTo>
                <a:pt x="4422258" y="1212013"/>
              </a:moveTo>
              <a:arcTo wR="2360180" hR="2360180" stAng="19853453" swAng="940198"/>
            </a:path>
          </a:pathLst>
        </a:custGeom>
        <a:noFill/>
        <a:ln w="9525" cap="flat" cmpd="sng" algn="ctr">
          <a:solidFill>
            <a:schemeClr val="accent6">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4B2992DB-D690-40D7-9D7D-70BB543EC98F}">
      <dsp:nvSpPr>
        <dsp:cNvPr id="0" name=""/>
        <dsp:cNvSpPr/>
      </dsp:nvSpPr>
      <dsp:spPr>
        <a:xfrm>
          <a:off x="5936730" y="2364607"/>
          <a:ext cx="1047039" cy="680575"/>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latin typeface="Iris" pitchFamily="18" charset="0"/>
            </a:rPr>
            <a:t>«Отдых без границ» </a:t>
          </a:r>
          <a:endParaRPr lang="ru-RU" sz="1600" kern="1200" dirty="0">
            <a:latin typeface="Iris" pitchFamily="18" charset="0"/>
          </a:endParaRPr>
        </a:p>
      </dsp:txBody>
      <dsp:txXfrm>
        <a:off x="5936730" y="2364607"/>
        <a:ext cx="1047039" cy="680575"/>
      </dsp:txXfrm>
    </dsp:sp>
    <dsp:sp modelId="{233EE7A4-C992-4925-A690-96F234632752}">
      <dsp:nvSpPr>
        <dsp:cNvPr id="0" name=""/>
        <dsp:cNvSpPr/>
      </dsp:nvSpPr>
      <dsp:spPr>
        <a:xfrm>
          <a:off x="1739888" y="344714"/>
          <a:ext cx="4720361" cy="4720361"/>
        </a:xfrm>
        <a:custGeom>
          <a:avLst/>
          <a:gdLst/>
          <a:ahLst/>
          <a:cxnLst/>
          <a:rect l="0" t="0" r="0" b="0"/>
          <a:pathLst>
            <a:path>
              <a:moveTo>
                <a:pt x="4655733" y="2908716"/>
              </a:moveTo>
              <a:arcTo wR="2360180" hR="2360180" stAng="806349" swAng="940198"/>
            </a:path>
          </a:pathLst>
        </a:custGeom>
        <a:noFill/>
        <a:ln w="9525" cap="flat" cmpd="sng" algn="ctr">
          <a:solidFill>
            <a:schemeClr val="accent6">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79B26D3D-8876-4408-8EA7-5FF0DD7AA1E0}">
      <dsp:nvSpPr>
        <dsp:cNvPr id="0" name=""/>
        <dsp:cNvSpPr/>
      </dsp:nvSpPr>
      <dsp:spPr>
        <a:xfrm>
          <a:off x="5245449" y="4033507"/>
          <a:ext cx="1047039" cy="680575"/>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latin typeface="Iris" pitchFamily="18" charset="0"/>
            </a:rPr>
            <a:t>«Жар-Птица»  </a:t>
          </a:r>
          <a:endParaRPr lang="ru-RU" sz="1600" kern="1200" dirty="0">
            <a:latin typeface="Iris" pitchFamily="18" charset="0"/>
          </a:endParaRPr>
        </a:p>
      </dsp:txBody>
      <dsp:txXfrm>
        <a:off x="5245449" y="4033507"/>
        <a:ext cx="1047039" cy="680575"/>
      </dsp:txXfrm>
    </dsp:sp>
    <dsp:sp modelId="{B0563F49-72EF-4ECD-B5F6-D23741F4EBC6}">
      <dsp:nvSpPr>
        <dsp:cNvPr id="0" name=""/>
        <dsp:cNvSpPr/>
      </dsp:nvSpPr>
      <dsp:spPr>
        <a:xfrm>
          <a:off x="1739888" y="344714"/>
          <a:ext cx="4720361" cy="4720361"/>
        </a:xfrm>
        <a:custGeom>
          <a:avLst/>
          <a:gdLst/>
          <a:ahLst/>
          <a:cxnLst/>
          <a:rect l="0" t="0" r="0" b="0"/>
          <a:pathLst>
            <a:path>
              <a:moveTo>
                <a:pt x="3464530" y="4446053"/>
              </a:moveTo>
              <a:arcTo wR="2360180" hR="2360180" stAng="3726082" swAng="680008"/>
            </a:path>
          </a:pathLst>
        </a:custGeom>
        <a:noFill/>
        <a:ln w="9525" cap="flat" cmpd="sng" algn="ctr">
          <a:solidFill>
            <a:schemeClr val="accent6">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5E8CF6AC-50A6-4FC5-B89A-CC20615AE540}">
      <dsp:nvSpPr>
        <dsp:cNvPr id="0" name=""/>
        <dsp:cNvSpPr/>
      </dsp:nvSpPr>
      <dsp:spPr>
        <a:xfrm>
          <a:off x="3576549" y="4724788"/>
          <a:ext cx="1047039" cy="680575"/>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latin typeface="Iris" pitchFamily="18" charset="0"/>
            </a:rPr>
            <a:t>«</a:t>
          </a:r>
          <a:r>
            <a:rPr lang="en-US" sz="1600" b="1" kern="1200" dirty="0" smtClean="0">
              <a:latin typeface="Iris" pitchFamily="18" charset="0"/>
            </a:rPr>
            <a:t>MITF</a:t>
          </a:r>
          <a:r>
            <a:rPr lang="ru-RU" sz="1600" b="1" kern="1200" dirty="0" smtClean="0">
              <a:latin typeface="Iris" pitchFamily="18" charset="0"/>
            </a:rPr>
            <a:t>» </a:t>
          </a:r>
          <a:endParaRPr lang="ru-RU" sz="1600" kern="1200" dirty="0">
            <a:latin typeface="Iris" pitchFamily="18" charset="0"/>
          </a:endParaRPr>
        </a:p>
      </dsp:txBody>
      <dsp:txXfrm>
        <a:off x="3576549" y="4724788"/>
        <a:ext cx="1047039" cy="680575"/>
      </dsp:txXfrm>
    </dsp:sp>
    <dsp:sp modelId="{924F4EF3-9902-485E-ABC6-68E234442014}">
      <dsp:nvSpPr>
        <dsp:cNvPr id="0" name=""/>
        <dsp:cNvSpPr/>
      </dsp:nvSpPr>
      <dsp:spPr>
        <a:xfrm>
          <a:off x="1739888" y="344714"/>
          <a:ext cx="4720361" cy="4720361"/>
        </a:xfrm>
        <a:custGeom>
          <a:avLst/>
          <a:gdLst/>
          <a:ahLst/>
          <a:cxnLst/>
          <a:rect l="0" t="0" r="0" b="0"/>
          <a:pathLst>
            <a:path>
              <a:moveTo>
                <a:pt x="1687279" y="4622404"/>
              </a:moveTo>
              <a:arcTo wR="2360180" hR="2360180" stAng="6393910" swAng="680008"/>
            </a:path>
          </a:pathLst>
        </a:custGeom>
        <a:noFill/>
        <a:ln w="9525" cap="flat" cmpd="sng" algn="ctr">
          <a:solidFill>
            <a:schemeClr val="accent6">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A3A946CD-8B78-4A9D-AA67-CA3DBBFF44FD}">
      <dsp:nvSpPr>
        <dsp:cNvPr id="0" name=""/>
        <dsp:cNvSpPr/>
      </dsp:nvSpPr>
      <dsp:spPr>
        <a:xfrm>
          <a:off x="1801365" y="4033507"/>
          <a:ext cx="1259609" cy="680575"/>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latin typeface="Iris" pitchFamily="18" charset="0"/>
            </a:rPr>
            <a:t>«</a:t>
          </a:r>
          <a:r>
            <a:rPr lang="en-US" sz="1600" b="1" kern="1200" dirty="0" smtClean="0">
              <a:latin typeface="Iris" pitchFamily="18" charset="0"/>
            </a:rPr>
            <a:t>INWETEX</a:t>
          </a:r>
          <a:r>
            <a:rPr lang="ru-RU" sz="1600" b="1" kern="1200" dirty="0" smtClean="0">
              <a:latin typeface="Iris" pitchFamily="18" charset="0"/>
            </a:rPr>
            <a:t>»</a:t>
          </a:r>
          <a:endParaRPr lang="ru-RU" sz="1600" kern="1200" dirty="0">
            <a:latin typeface="Iris" pitchFamily="18" charset="0"/>
          </a:endParaRPr>
        </a:p>
      </dsp:txBody>
      <dsp:txXfrm>
        <a:off x="1801365" y="4033507"/>
        <a:ext cx="1259609" cy="680575"/>
      </dsp:txXfrm>
    </dsp:sp>
    <dsp:sp modelId="{61AE6B45-F232-46B1-B305-2C3B658B4746}">
      <dsp:nvSpPr>
        <dsp:cNvPr id="0" name=""/>
        <dsp:cNvSpPr/>
      </dsp:nvSpPr>
      <dsp:spPr>
        <a:xfrm>
          <a:off x="1739888" y="344714"/>
          <a:ext cx="4720361" cy="4720361"/>
        </a:xfrm>
        <a:custGeom>
          <a:avLst/>
          <a:gdLst/>
          <a:ahLst/>
          <a:cxnLst/>
          <a:rect l="0" t="0" r="0" b="0"/>
          <a:pathLst>
            <a:path>
              <a:moveTo>
                <a:pt x="298103" y="3508348"/>
              </a:moveTo>
              <a:arcTo wR="2360180" hR="2360180" stAng="9053453" swAng="940198"/>
            </a:path>
          </a:pathLst>
        </a:custGeom>
        <a:noFill/>
        <a:ln w="9525" cap="flat" cmpd="sng" algn="ctr">
          <a:solidFill>
            <a:schemeClr val="accent6">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7149E4CA-884A-463B-B77F-9E59B363D6D2}">
      <dsp:nvSpPr>
        <dsp:cNvPr id="0" name=""/>
        <dsp:cNvSpPr/>
      </dsp:nvSpPr>
      <dsp:spPr>
        <a:xfrm>
          <a:off x="1216369" y="2364607"/>
          <a:ext cx="1047039" cy="680575"/>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smtClean="0">
              <a:latin typeface="Iris" pitchFamily="18" charset="0"/>
            </a:rPr>
            <a:t>«Отдых»</a:t>
          </a:r>
          <a:r>
            <a:rPr lang="ru-RU" sz="1600" b="1" kern="1200" dirty="0" smtClean="0">
              <a:latin typeface="Iris" pitchFamily="18" charset="0"/>
            </a:rPr>
            <a:t> </a:t>
          </a:r>
          <a:endParaRPr lang="ru-RU" sz="1600" kern="1200" dirty="0">
            <a:latin typeface="Iris" pitchFamily="18" charset="0"/>
          </a:endParaRPr>
        </a:p>
      </dsp:txBody>
      <dsp:txXfrm>
        <a:off x="1216369" y="2364607"/>
        <a:ext cx="1047039" cy="680575"/>
      </dsp:txXfrm>
    </dsp:sp>
    <dsp:sp modelId="{B69869CA-5B0B-42EC-A661-CE97F452238A}">
      <dsp:nvSpPr>
        <dsp:cNvPr id="0" name=""/>
        <dsp:cNvSpPr/>
      </dsp:nvSpPr>
      <dsp:spPr>
        <a:xfrm>
          <a:off x="1739888" y="344714"/>
          <a:ext cx="4720361" cy="4720361"/>
        </a:xfrm>
        <a:custGeom>
          <a:avLst/>
          <a:gdLst/>
          <a:ahLst/>
          <a:cxnLst/>
          <a:rect l="0" t="0" r="0" b="0"/>
          <a:pathLst>
            <a:path>
              <a:moveTo>
                <a:pt x="64628" y="1811645"/>
              </a:moveTo>
              <a:arcTo wR="2360180" hR="2360180" stAng="11606349" swAng="940198"/>
            </a:path>
          </a:pathLst>
        </a:custGeom>
        <a:noFill/>
        <a:ln w="9525" cap="flat" cmpd="sng" algn="ctr">
          <a:solidFill>
            <a:schemeClr val="accent6">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1917A7BC-0127-42DB-9067-1E94C5603E02}">
      <dsp:nvSpPr>
        <dsp:cNvPr id="0" name=""/>
        <dsp:cNvSpPr/>
      </dsp:nvSpPr>
      <dsp:spPr>
        <a:xfrm>
          <a:off x="1907650" y="695707"/>
          <a:ext cx="1047039" cy="680575"/>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latin typeface="Iris" pitchFamily="18" charset="0"/>
            </a:rPr>
            <a:t>«Ладья» </a:t>
          </a:r>
          <a:endParaRPr lang="ru-RU" sz="1600" kern="1200" dirty="0">
            <a:latin typeface="Iris" pitchFamily="18" charset="0"/>
          </a:endParaRPr>
        </a:p>
      </dsp:txBody>
      <dsp:txXfrm>
        <a:off x="1907650" y="695707"/>
        <a:ext cx="1047039" cy="680575"/>
      </dsp:txXfrm>
    </dsp:sp>
    <dsp:sp modelId="{5489BFE9-0AF8-44A2-ABDF-648310B14079}">
      <dsp:nvSpPr>
        <dsp:cNvPr id="0" name=""/>
        <dsp:cNvSpPr/>
      </dsp:nvSpPr>
      <dsp:spPr>
        <a:xfrm>
          <a:off x="1739888" y="344714"/>
          <a:ext cx="4720361" cy="4720361"/>
        </a:xfrm>
        <a:custGeom>
          <a:avLst/>
          <a:gdLst/>
          <a:ahLst/>
          <a:cxnLst/>
          <a:rect l="0" t="0" r="0" b="0"/>
          <a:pathLst>
            <a:path>
              <a:moveTo>
                <a:pt x="1255831" y="274307"/>
              </a:moveTo>
              <a:arcTo wR="2360180" hR="2360180" stAng="14526082" swAng="680008"/>
            </a:path>
          </a:pathLst>
        </a:custGeom>
        <a:noFill/>
        <a:ln w="9525" cap="flat" cmpd="sng" algn="ctr">
          <a:solidFill>
            <a:schemeClr val="accent6">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8938" cy="496888"/>
          </a:xfrm>
          <a:prstGeom prst="rect">
            <a:avLst/>
          </a:prstGeom>
        </p:spPr>
        <p:txBody>
          <a:bodyPr vert="horz" lIns="91440" tIns="45720" rIns="91440" bIns="45720" rtlCol="0"/>
          <a:lstStyle>
            <a:lvl1pPr algn="l">
              <a:defRPr sz="1200">
                <a:latin typeface="Franklin Gothic Book" pitchFamily="34" charset="0"/>
                <a:cs typeface="+mn-cs"/>
              </a:defRPr>
            </a:lvl1pPr>
          </a:lstStyle>
          <a:p>
            <a:pPr>
              <a:defRPr/>
            </a:pPr>
            <a:endParaRPr lang="ru-RU"/>
          </a:p>
        </p:txBody>
      </p:sp>
      <p:sp>
        <p:nvSpPr>
          <p:cNvPr id="3" name="Дата 2"/>
          <p:cNvSpPr>
            <a:spLocks noGrp="1"/>
          </p:cNvSpPr>
          <p:nvPr>
            <p:ph type="dt" sz="quarter" idx="1"/>
          </p:nvPr>
        </p:nvSpPr>
        <p:spPr>
          <a:xfrm>
            <a:off x="3830638" y="0"/>
            <a:ext cx="2928937" cy="496888"/>
          </a:xfrm>
          <a:prstGeom prst="rect">
            <a:avLst/>
          </a:prstGeom>
        </p:spPr>
        <p:txBody>
          <a:bodyPr vert="horz" lIns="91440" tIns="45720" rIns="91440" bIns="45720" rtlCol="0"/>
          <a:lstStyle>
            <a:lvl1pPr algn="r">
              <a:defRPr sz="1200">
                <a:latin typeface="Franklin Gothic Book" pitchFamily="34" charset="0"/>
                <a:cs typeface="+mn-cs"/>
              </a:defRPr>
            </a:lvl1pPr>
          </a:lstStyle>
          <a:p>
            <a:pPr>
              <a:defRPr/>
            </a:pPr>
            <a:fld id="{C01D83B5-55B9-4666-A4DA-C33502C63F92}" type="datetimeFigureOut">
              <a:rPr lang="ru-RU"/>
              <a:pPr>
                <a:defRPr/>
              </a:pPr>
              <a:t>12.02.2014</a:t>
            </a:fld>
            <a:endParaRPr lang="ru-RU"/>
          </a:p>
        </p:txBody>
      </p:sp>
      <p:sp>
        <p:nvSpPr>
          <p:cNvPr id="4" name="Нижний колонтитул 3"/>
          <p:cNvSpPr>
            <a:spLocks noGrp="1"/>
          </p:cNvSpPr>
          <p:nvPr>
            <p:ph type="ftr" sz="quarter" idx="2"/>
          </p:nvPr>
        </p:nvSpPr>
        <p:spPr>
          <a:xfrm>
            <a:off x="0" y="9444038"/>
            <a:ext cx="2928938" cy="496887"/>
          </a:xfrm>
          <a:prstGeom prst="rect">
            <a:avLst/>
          </a:prstGeom>
        </p:spPr>
        <p:txBody>
          <a:bodyPr vert="horz" lIns="91440" tIns="45720" rIns="91440" bIns="45720" rtlCol="0" anchor="b"/>
          <a:lstStyle>
            <a:lvl1pPr algn="l">
              <a:defRPr sz="1200">
                <a:latin typeface="Franklin Gothic Book" pitchFamily="34" charset="0"/>
                <a:cs typeface="+mn-cs"/>
              </a:defRPr>
            </a:lvl1pPr>
          </a:lstStyle>
          <a:p>
            <a:pPr>
              <a:defRPr/>
            </a:pPr>
            <a:endParaRPr lang="ru-RU"/>
          </a:p>
        </p:txBody>
      </p:sp>
      <p:sp>
        <p:nvSpPr>
          <p:cNvPr id="5" name="Номер слайда 4"/>
          <p:cNvSpPr>
            <a:spLocks noGrp="1"/>
          </p:cNvSpPr>
          <p:nvPr>
            <p:ph type="sldNum" sz="quarter" idx="3"/>
          </p:nvPr>
        </p:nvSpPr>
        <p:spPr>
          <a:xfrm>
            <a:off x="3830638" y="9444038"/>
            <a:ext cx="2928937" cy="496887"/>
          </a:xfrm>
          <a:prstGeom prst="rect">
            <a:avLst/>
          </a:prstGeom>
        </p:spPr>
        <p:txBody>
          <a:bodyPr vert="horz" lIns="91440" tIns="45720" rIns="91440" bIns="45720" rtlCol="0" anchor="b"/>
          <a:lstStyle>
            <a:lvl1pPr algn="r">
              <a:defRPr sz="1200">
                <a:latin typeface="Franklin Gothic Book" pitchFamily="34" charset="0"/>
                <a:cs typeface="+mn-cs"/>
              </a:defRPr>
            </a:lvl1pPr>
          </a:lstStyle>
          <a:p>
            <a:pPr>
              <a:defRPr/>
            </a:pPr>
            <a:fld id="{C1E87D56-8D18-4285-BF49-55D323D3B6D4}" type="slidenum">
              <a:rPr lang="ru-RU"/>
              <a:pPr>
                <a:defRPr/>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30525"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29050" y="0"/>
            <a:ext cx="2930525"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14EF19A-C900-490B-9737-30FC6296F9C6}" type="datetimeFigureOut">
              <a:rPr lang="ru-RU"/>
              <a:pPr>
                <a:defRPr/>
              </a:pPr>
              <a:t>12.02.2014</a:t>
            </a:fld>
            <a:endParaRPr lang="ru-RU"/>
          </a:p>
        </p:txBody>
      </p:sp>
      <p:sp>
        <p:nvSpPr>
          <p:cNvPr id="4" name="Образ слайда 3"/>
          <p:cNvSpPr>
            <a:spLocks noGrp="1" noRot="1" noChangeAspect="1"/>
          </p:cNvSpPr>
          <p:nvPr>
            <p:ph type="sldImg" idx="2"/>
          </p:nvPr>
        </p:nvSpPr>
        <p:spPr>
          <a:xfrm>
            <a:off x="2012950" y="0"/>
            <a:ext cx="2628900" cy="1971675"/>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284163" y="2162175"/>
            <a:ext cx="6121400" cy="7034213"/>
          </a:xfrm>
          <a:prstGeom prst="rect">
            <a:avLst/>
          </a:prstGeom>
        </p:spPr>
        <p:txBody>
          <a:bodyPr vert="horz" lIns="91440" tIns="45720" rIns="91440" bIns="45720" rtlCol="0"/>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a:p>
            <a:pPr lvl="4"/>
            <a:r>
              <a:rPr lang="ru-RU" noProof="0" dirty="0" smtClean="0"/>
              <a:t>Пятый уровень</a:t>
            </a:r>
            <a:endParaRPr lang="ru-RU" noProof="0" dirty="0"/>
          </a:p>
        </p:txBody>
      </p:sp>
      <p:sp>
        <p:nvSpPr>
          <p:cNvPr id="6" name="Нижний колонтитул 5"/>
          <p:cNvSpPr>
            <a:spLocks noGrp="1"/>
          </p:cNvSpPr>
          <p:nvPr>
            <p:ph type="ftr" sz="quarter" idx="4"/>
          </p:nvPr>
        </p:nvSpPr>
        <p:spPr>
          <a:xfrm>
            <a:off x="0" y="9444038"/>
            <a:ext cx="2930525"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29050" y="9444038"/>
            <a:ext cx="2930525"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CBF87C8-7B70-4E57-9149-B140FCEF1FC3}"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5613" algn="l" rtl="0" eaLnBrk="0" fontAlgn="base" hangingPunct="0">
      <a:spcBef>
        <a:spcPct val="30000"/>
      </a:spcBef>
      <a:spcAft>
        <a:spcPct val="0"/>
      </a:spcAft>
      <a:defRPr sz="1200" kern="1200">
        <a:solidFill>
          <a:schemeClr val="tx1"/>
        </a:solidFill>
        <a:latin typeface="+mn-lt"/>
        <a:ea typeface="+mn-ea"/>
        <a:cs typeface="+mn-cs"/>
      </a:defRPr>
    </a:lvl2pPr>
    <a:lvl3pPr marL="912813" algn="l" rtl="0" eaLnBrk="0" fontAlgn="base" hangingPunct="0">
      <a:spcBef>
        <a:spcPct val="30000"/>
      </a:spcBef>
      <a:spcAft>
        <a:spcPct val="0"/>
      </a:spcAft>
      <a:defRPr sz="1200" kern="1200">
        <a:solidFill>
          <a:schemeClr val="tx1"/>
        </a:solidFill>
        <a:latin typeface="+mn-lt"/>
        <a:ea typeface="+mn-ea"/>
        <a:cs typeface="+mn-cs"/>
      </a:defRPr>
    </a:lvl3pPr>
    <a:lvl4pPr marL="1370013" algn="l" rtl="0" eaLnBrk="0" fontAlgn="base" hangingPunct="0">
      <a:spcBef>
        <a:spcPct val="30000"/>
      </a:spcBef>
      <a:spcAft>
        <a:spcPct val="0"/>
      </a:spcAft>
      <a:defRPr sz="1200" kern="1200">
        <a:solidFill>
          <a:schemeClr val="tx1"/>
        </a:solidFill>
        <a:latin typeface="+mn-lt"/>
        <a:ea typeface="+mn-ea"/>
        <a:cs typeface="+mn-cs"/>
      </a:defRPr>
    </a:lvl4pPr>
    <a:lvl5pPr marL="1827213" algn="l" rtl="0" eaLnBrk="0" fontAlgn="base" hangingPunct="0">
      <a:spcBef>
        <a:spcPct val="30000"/>
      </a:spcBef>
      <a:spcAft>
        <a:spcPct val="0"/>
      </a:spcAft>
      <a:defRPr sz="1200" kern="1200">
        <a:solidFill>
          <a:schemeClr val="tx1"/>
        </a:solidFill>
        <a:latin typeface="+mn-lt"/>
        <a:ea typeface="+mn-ea"/>
        <a:cs typeface="+mn-cs"/>
      </a:defRPr>
    </a:lvl5pPr>
    <a:lvl6pPr marL="2285726" algn="l" defTabSz="914290" rtl="0" eaLnBrk="1" latinLnBrk="0" hangingPunct="1">
      <a:defRPr sz="1200" kern="1200">
        <a:solidFill>
          <a:schemeClr val="tx1"/>
        </a:solidFill>
        <a:latin typeface="+mn-lt"/>
        <a:ea typeface="+mn-ea"/>
        <a:cs typeface="+mn-cs"/>
      </a:defRPr>
    </a:lvl6pPr>
    <a:lvl7pPr marL="2742871" algn="l" defTabSz="914290" rtl="0" eaLnBrk="1" latinLnBrk="0" hangingPunct="1">
      <a:defRPr sz="1200" kern="1200">
        <a:solidFill>
          <a:schemeClr val="tx1"/>
        </a:solidFill>
        <a:latin typeface="+mn-lt"/>
        <a:ea typeface="+mn-ea"/>
        <a:cs typeface="+mn-cs"/>
      </a:defRPr>
    </a:lvl7pPr>
    <a:lvl8pPr marL="3200016" algn="l" defTabSz="914290" rtl="0" eaLnBrk="1" latinLnBrk="0" hangingPunct="1">
      <a:defRPr sz="1200" kern="1200">
        <a:solidFill>
          <a:schemeClr val="tx1"/>
        </a:solidFill>
        <a:latin typeface="+mn-lt"/>
        <a:ea typeface="+mn-ea"/>
        <a:cs typeface="+mn-cs"/>
      </a:defRPr>
    </a:lvl8pPr>
    <a:lvl9pPr marL="3657161" algn="l" defTabSz="91429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Образ слайда 1"/>
          <p:cNvSpPr>
            <a:spLocks noGrp="1" noRot="1" noChangeAspect="1" noTextEdit="1"/>
          </p:cNvSpPr>
          <p:nvPr>
            <p:ph type="sldImg"/>
          </p:nvPr>
        </p:nvSpPr>
        <p:spPr bwMode="auto">
          <a:xfrm>
            <a:off x="2012950" y="0"/>
            <a:ext cx="2628900" cy="1971675"/>
          </a:xfrm>
          <a:noFill/>
          <a:ln>
            <a:solidFill>
              <a:srgbClr val="000000"/>
            </a:solidFill>
            <a:miter lim="800000"/>
            <a:headEnd/>
            <a:tailEnd/>
          </a:ln>
        </p:spPr>
      </p:sp>
      <p:sp>
        <p:nvSpPr>
          <p:cNvPr id="79875"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4" name="Номер слайда 3"/>
          <p:cNvSpPr>
            <a:spLocks noGrp="1"/>
          </p:cNvSpPr>
          <p:nvPr>
            <p:ph type="sldNum" sz="quarter" idx="5"/>
          </p:nvPr>
        </p:nvSpPr>
        <p:spPr/>
        <p:txBody>
          <a:bodyPr/>
          <a:lstStyle/>
          <a:p>
            <a:pPr>
              <a:defRPr/>
            </a:pPr>
            <a:fld id="{17E53A30-B89E-4C52-9C75-9287910E5FA8}" type="slidenum">
              <a:rPr lang="ru-RU" smtClean="0"/>
              <a:pPr>
                <a:defRPr/>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TextEdit="1"/>
          </p:cNvSpPr>
          <p:nvPr>
            <p:ph type="sldImg"/>
          </p:nvPr>
        </p:nvSpPr>
        <p:spPr bwMode="auto">
          <a:noFill/>
          <a:ln>
            <a:solidFill>
              <a:srgbClr val="000000"/>
            </a:solidFill>
            <a:miter lim="800000"/>
            <a:headEnd/>
            <a:tailEnd/>
          </a:ln>
        </p:spPr>
      </p:sp>
      <p:sp>
        <p:nvSpPr>
          <p:cNvPr id="157699" name="Rectangle 3"/>
          <p:cNvSpPr>
            <a:spLocks noGrp="1"/>
          </p:cNvSpPr>
          <p:nvPr>
            <p:ph type="body" idx="1"/>
          </p:nvPr>
        </p:nvSpPr>
        <p:spPr bwMode="auto">
          <a:noFill/>
        </p:spPr>
        <p:txBody>
          <a:bodyPr wrap="square" numCol="1" anchor="t" anchorCtr="0" compatLnSpc="1">
            <a:prstTxWarp prst="textNoShape">
              <a:avLst/>
            </a:prstTxWarp>
          </a:bodyPr>
          <a:lstStyle/>
          <a:p>
            <a:r>
              <a:rPr lang="ru-RU" sz="1000" dirty="0" err="1" smtClean="0"/>
              <a:t>Пилотный</a:t>
            </a:r>
            <a:r>
              <a:rPr lang="ru-RU" sz="1000" dirty="0" smtClean="0"/>
              <a:t> проект Вологодской области «</a:t>
            </a:r>
            <a:r>
              <a:rPr lang="ru-RU" sz="1000" dirty="0" err="1" smtClean="0"/>
              <a:t>Насон-город</a:t>
            </a:r>
            <a:r>
              <a:rPr lang="ru-RU" sz="1000" dirty="0" smtClean="0"/>
              <a:t>»  включен в федеральную целевую программу «Развитие внутреннего и въездного туризма в Российской Федерации на 2011-2018гг.» с финансированием в 10,0 млн.рублей из федерального бюджета с 2013 года.</a:t>
            </a:r>
          </a:p>
          <a:p>
            <a:r>
              <a:rPr lang="ru-RU" sz="1000" b="1" dirty="0" smtClean="0"/>
              <a:t>Сроки реализации – 2011-2020 годы</a:t>
            </a:r>
          </a:p>
          <a:p>
            <a:r>
              <a:rPr lang="ru-RU" sz="1000" b="1" dirty="0" smtClean="0"/>
              <a:t>Стоимость проекта – 1 432,7 млн. рублей, </a:t>
            </a:r>
            <a:r>
              <a:rPr lang="ru-RU" sz="1000" dirty="0" smtClean="0"/>
              <a:t>в том числе: внебюджетные средства -732 млн. рублей,  федеральные средства – 317 млн. рублей, региональные (областные и бюджет города Вологды) средства –384 млн. рублей.</a:t>
            </a:r>
          </a:p>
          <a:p>
            <a:r>
              <a:rPr lang="ru-RU" sz="1000" dirty="0" smtClean="0"/>
              <a:t>Проект реализуется в три очереди:</a:t>
            </a:r>
          </a:p>
          <a:p>
            <a:r>
              <a:rPr lang="ru-RU" sz="1000" dirty="0" smtClean="0"/>
              <a:t>1 очередь (2011-2012 годы) – создание выставки деревянного домостроения «Вологодская слобода»,</a:t>
            </a:r>
          </a:p>
          <a:p>
            <a:r>
              <a:rPr lang="ru-RU" sz="1000" dirty="0" smtClean="0"/>
              <a:t>2 очередь (2013-2015 годы) - развитие инфраструктуры в границах древнего города «</a:t>
            </a:r>
            <a:r>
              <a:rPr lang="ru-RU" sz="1000" dirty="0" err="1" smtClean="0"/>
              <a:t>Насон-город</a:t>
            </a:r>
            <a:r>
              <a:rPr lang="ru-RU" sz="1000" dirty="0" smtClean="0"/>
              <a:t>»</a:t>
            </a:r>
          </a:p>
          <a:p>
            <a:r>
              <a:rPr lang="ru-RU" sz="1000" dirty="0" smtClean="0"/>
              <a:t>3 очередь (2016-2020 годы) - строительство гостиничного комплекса «Дворянские усадьбы  </a:t>
            </a:r>
            <a:r>
              <a:rPr lang="en-US" sz="1000" dirty="0" smtClean="0"/>
              <a:t>XIX</a:t>
            </a:r>
            <a:r>
              <a:rPr lang="ru-RU" sz="1000" dirty="0" smtClean="0"/>
              <a:t>-</a:t>
            </a:r>
            <a:r>
              <a:rPr lang="en-US" sz="1000" dirty="0" smtClean="0"/>
              <a:t>XX</a:t>
            </a:r>
            <a:r>
              <a:rPr lang="ru-RU" sz="1000" dirty="0" smtClean="0"/>
              <a:t> веков»</a:t>
            </a:r>
          </a:p>
          <a:p>
            <a:pPr>
              <a:lnSpc>
                <a:spcPct val="130000"/>
              </a:lnSpc>
              <a:spcBef>
                <a:spcPct val="0"/>
              </a:spcBef>
            </a:pPr>
            <a:r>
              <a:rPr lang="ru-RU" sz="1000" dirty="0" smtClean="0"/>
              <a:t>За период 2010-2012 годы создана выставка-ярмарка «Вологодская слобода», в рамках которой построено 17 выставочных домов, бани, беседки, детские игровые площадки.</a:t>
            </a:r>
          </a:p>
          <a:p>
            <a:pPr>
              <a:lnSpc>
                <a:spcPct val="130000"/>
              </a:lnSpc>
              <a:spcBef>
                <a:spcPct val="0"/>
              </a:spcBef>
            </a:pPr>
            <a:r>
              <a:rPr lang="ru-RU" sz="1000" dirty="0" smtClean="0"/>
              <a:t>Кроме того, в рамках проекта бизнесом дополнительно инвестировано 160 млн. рублей и открыто:</a:t>
            </a:r>
          </a:p>
          <a:p>
            <a:pPr>
              <a:lnSpc>
                <a:spcPct val="130000"/>
              </a:lnSpc>
              <a:spcBef>
                <a:spcPct val="0"/>
              </a:spcBef>
            </a:pPr>
            <a:r>
              <a:rPr lang="ru-RU" sz="1000" dirty="0" smtClean="0"/>
              <a:t>1). Гостиницы «История», «Палисад»</a:t>
            </a:r>
          </a:p>
          <a:p>
            <a:pPr>
              <a:lnSpc>
                <a:spcPct val="130000"/>
              </a:lnSpc>
              <a:spcBef>
                <a:spcPct val="0"/>
              </a:spcBef>
            </a:pPr>
            <a:r>
              <a:rPr lang="ru-RU" sz="1000" dirty="0" smtClean="0"/>
              <a:t>2). 18 новых мест общественного питания (кафе «Авеню», ресторан «Великий Устюг», «Бульвар»</a:t>
            </a:r>
            <a:r>
              <a:rPr lang="en-US" sz="1000" dirty="0" smtClean="0"/>
              <a:t>, </a:t>
            </a:r>
            <a:r>
              <a:rPr lang="ru-RU" sz="1000" dirty="0" smtClean="0"/>
              <a:t>«</a:t>
            </a:r>
            <a:r>
              <a:rPr lang="en-US" sz="1000" dirty="0" smtClean="0"/>
              <a:t>La Rosa </a:t>
            </a:r>
            <a:r>
              <a:rPr lang="en-US" sz="1000" dirty="0" err="1" smtClean="0"/>
              <a:t>Rossa</a:t>
            </a:r>
            <a:r>
              <a:rPr lang="ru-RU" sz="1000" dirty="0" smtClean="0"/>
              <a:t>» и другие)</a:t>
            </a:r>
          </a:p>
          <a:p>
            <a:pPr>
              <a:lnSpc>
                <a:spcPct val="130000"/>
              </a:lnSpc>
              <a:spcBef>
                <a:spcPct val="0"/>
              </a:spcBef>
            </a:pPr>
            <a:r>
              <a:rPr lang="ru-RU" sz="1000" dirty="0" smtClean="0"/>
              <a:t>3). </a:t>
            </a:r>
            <a:r>
              <a:rPr lang="ru-RU" sz="1000" dirty="0" err="1" smtClean="0"/>
              <a:t>брендовые</a:t>
            </a:r>
            <a:r>
              <a:rPr lang="ru-RU" sz="1000" dirty="0" smtClean="0"/>
              <a:t> магазины и сувенирные лавки («Снежинка», «Дом сувениров и подарков», «</a:t>
            </a:r>
            <a:r>
              <a:rPr lang="ru-RU" sz="1000" dirty="0" err="1" smtClean="0"/>
              <a:t>Линум</a:t>
            </a:r>
            <a:r>
              <a:rPr lang="ru-RU" sz="1000" dirty="0" smtClean="0"/>
              <a:t>»)</a:t>
            </a:r>
          </a:p>
          <a:p>
            <a:r>
              <a:rPr lang="ru-RU" sz="1000" dirty="0" smtClean="0"/>
              <a:t>В настоящее время реализуется 2 очередь проекта, она включает в себя строительство: </a:t>
            </a:r>
          </a:p>
          <a:p>
            <a:r>
              <a:rPr lang="ru-RU" sz="1000" dirty="0" smtClean="0"/>
              <a:t>1. Строительство транспортной развязки, соединяющей улицу Предтеченскую и Пречистенскую набережную, за счет средств федерального и регионального бюджетов (ПСД транспортной развязки разработана).  </a:t>
            </a:r>
          </a:p>
          <a:p>
            <a:r>
              <a:rPr lang="ru-RU" sz="1000" dirty="0" smtClean="0"/>
              <a:t>Из средств федерального бюджета ( в ФЦП) на создание комплекса обеспечивающей инфраструктуры туристских кластеров Вологодской области будет выделено в 2013 году – 10,0 млн. (</a:t>
            </a:r>
            <a:r>
              <a:rPr lang="ru-RU" sz="1000" b="1" dirty="0" smtClean="0"/>
              <a:t>соглашение подписано</a:t>
            </a:r>
            <a:r>
              <a:rPr lang="ru-RU" sz="1000" dirty="0" smtClean="0"/>
              <a:t>), в 2014 году – 70,0 млн. рублей. Из средств регионального бюджета предусмотрено: 2012 год – 6,0 млн. рублей (средства бюджета города Вологды), 2013 год –10,0 млн. рублей (средства бюджета города Вологды), 2014 год – 10,6 млн. рублей. </a:t>
            </a:r>
          </a:p>
          <a:p>
            <a:r>
              <a:rPr lang="ru-RU" sz="1000" dirty="0" smtClean="0"/>
              <a:t>2. Благоустройство набережных города, 3. Открытие новых объектов показа, 4. Реставрация памятников архитектуры, 5. Строительство мини-гостиниц, 6. Открытие новых мест общественного питания</a:t>
            </a:r>
          </a:p>
          <a:p>
            <a:endParaRPr lang="ru-RU" dirty="0" smtClean="0"/>
          </a:p>
          <a:p>
            <a:endParaRPr lang="ru-RU" dirty="0" smtClean="0"/>
          </a:p>
          <a:p>
            <a:endParaRPr lang="ru-RU" sz="10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Образ слайда 1"/>
          <p:cNvSpPr>
            <a:spLocks noGrp="1" noRot="1" noChangeAspect="1" noTextEdit="1"/>
          </p:cNvSpPr>
          <p:nvPr>
            <p:ph type="sldImg"/>
          </p:nvPr>
        </p:nvSpPr>
        <p:spPr bwMode="auto">
          <a:xfrm>
            <a:off x="1939925" y="290513"/>
            <a:ext cx="3071813" cy="2303462"/>
          </a:xfrm>
          <a:noFill/>
          <a:ln>
            <a:solidFill>
              <a:srgbClr val="000000"/>
            </a:solidFill>
            <a:miter lim="800000"/>
            <a:headEnd/>
            <a:tailEnd/>
          </a:ln>
        </p:spPr>
      </p:sp>
      <p:sp>
        <p:nvSpPr>
          <p:cNvPr id="27651" name="Заметки 2"/>
          <p:cNvSpPr>
            <a:spLocks noGrp="1"/>
          </p:cNvSpPr>
          <p:nvPr>
            <p:ph type="body" idx="1"/>
          </p:nvPr>
        </p:nvSpPr>
        <p:spPr bwMode="auto">
          <a:xfrm>
            <a:off x="284163" y="3027363"/>
            <a:ext cx="6121400" cy="6169025"/>
          </a:xfrm>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latin typeface="+mn-lt"/>
                <a:ea typeface="+mn-ea"/>
                <a:cs typeface="+mn-cs"/>
              </a:rPr>
              <a:t>Вологодская область вошла в Федеральную целевую программу «Развитие внутреннего и въездного туризма в Российской Федерации (2012-1018 годы)» с проектом «</a:t>
            </a:r>
            <a:r>
              <a:rPr lang="ru-RU" sz="1200" kern="1200" dirty="0" err="1" smtClean="0">
                <a:solidFill>
                  <a:schemeClr val="tx1"/>
                </a:solidFill>
                <a:latin typeface="+mn-lt"/>
                <a:ea typeface="+mn-ea"/>
                <a:cs typeface="+mn-cs"/>
              </a:rPr>
              <a:t>Насон</a:t>
            </a:r>
            <a:r>
              <a:rPr lang="ru-RU" sz="1200" kern="1200" dirty="0" smtClean="0">
                <a:solidFill>
                  <a:schemeClr val="tx1"/>
                </a:solidFill>
                <a:latin typeface="+mn-lt"/>
                <a:ea typeface="+mn-ea"/>
                <a:cs typeface="+mn-cs"/>
              </a:rPr>
              <a:t> город» в 2013 году. Основная идея проекта «</a:t>
            </a:r>
            <a:r>
              <a:rPr lang="ru-RU" sz="1200" kern="1200" dirty="0" err="1" smtClean="0">
                <a:solidFill>
                  <a:schemeClr val="tx1"/>
                </a:solidFill>
                <a:latin typeface="+mn-lt"/>
                <a:ea typeface="+mn-ea"/>
                <a:cs typeface="+mn-cs"/>
              </a:rPr>
              <a:t>Насон-город</a:t>
            </a:r>
            <a:r>
              <a:rPr lang="ru-RU" sz="1200" kern="1200" dirty="0" smtClean="0">
                <a:solidFill>
                  <a:schemeClr val="tx1"/>
                </a:solidFill>
                <a:latin typeface="+mn-lt"/>
                <a:ea typeface="+mn-ea"/>
                <a:cs typeface="+mn-cs"/>
              </a:rPr>
              <a:t>» - представить уникальность города Вологды через его деревянную архитектуру и деревянное зодчество, которое продолжает развиваться благодаря реставрации как старинных памятников, так и популяризации современных образцов деревянного домостроения и передовых технологий в выставочном комплексе «Вологодская слобода».</a:t>
            </a:r>
          </a:p>
          <a:p>
            <a:r>
              <a:rPr lang="ru-RU" sz="1200" kern="1200" dirty="0" smtClean="0">
                <a:solidFill>
                  <a:schemeClr val="tx1"/>
                </a:solidFill>
                <a:latin typeface="+mn-lt"/>
                <a:ea typeface="+mn-ea"/>
                <a:cs typeface="+mn-cs"/>
              </a:rPr>
              <a:t>В рамках федеральной целевой программы «Развитие внутреннего и въездного туризма в Российской Федерации (2011-2018 годы)» из федерального бюджета бюджету Вологодской области выделена субсидия в размере 100,0 млн.рублей на реализацию инвестиционного проекта «Создание туристско-рекреационного кластера «</a:t>
            </a:r>
            <a:r>
              <a:rPr lang="ru-RU" sz="1200" kern="1200" dirty="0" err="1" smtClean="0">
                <a:solidFill>
                  <a:schemeClr val="tx1"/>
                </a:solidFill>
                <a:latin typeface="+mn-lt"/>
                <a:ea typeface="+mn-ea"/>
                <a:cs typeface="+mn-cs"/>
              </a:rPr>
              <a:t>Насон-город</a:t>
            </a:r>
            <a:r>
              <a:rPr lang="ru-RU" sz="1200" kern="1200" dirty="0" smtClean="0">
                <a:solidFill>
                  <a:schemeClr val="tx1"/>
                </a:solidFill>
                <a:latin typeface="+mn-lt"/>
                <a:ea typeface="+mn-ea"/>
                <a:cs typeface="+mn-cs"/>
              </a:rPr>
              <a:t>», г.Вологда». Субсидия направлена на строительство автомобильной дороги (транспортной развязки), соединяющей улицу Предтеченскую и Пречистенскую набережную в г. Вологда. Общая стоимость данного объекта строительства - 161 млн. рублей. </a:t>
            </a:r>
          </a:p>
          <a:p>
            <a:r>
              <a:rPr lang="ru-RU" sz="1200" kern="1200" dirty="0" smtClean="0">
                <a:solidFill>
                  <a:schemeClr val="tx1"/>
                </a:solidFill>
                <a:latin typeface="+mn-lt"/>
                <a:ea typeface="+mn-ea"/>
                <a:cs typeface="+mn-cs"/>
              </a:rPr>
              <a:t>На реализацию проекта за счет бюджетных и внебюджетных средств планируется направить почти 1,5 миллиардов рублей. Эти средства пойдут на реконструкцию памятников архитектуры, строительство объектов транспортной инфраструктуры и объектов внешнего благоустройства, </a:t>
            </a:r>
            <a:r>
              <a:rPr lang="ru-RU" sz="1200" kern="1200" dirty="0" err="1" smtClean="0">
                <a:solidFill>
                  <a:schemeClr val="tx1"/>
                </a:solidFill>
                <a:latin typeface="+mn-lt"/>
                <a:ea typeface="+mn-ea"/>
                <a:cs typeface="+mn-cs"/>
              </a:rPr>
              <a:t>брендовых</a:t>
            </a:r>
            <a:r>
              <a:rPr lang="ru-RU" sz="1200" kern="1200" dirty="0" smtClean="0">
                <a:solidFill>
                  <a:schemeClr val="tx1"/>
                </a:solidFill>
                <a:latin typeface="+mn-lt"/>
                <a:ea typeface="+mn-ea"/>
                <a:cs typeface="+mn-cs"/>
              </a:rPr>
              <a:t> магазинов, мини-гостиниц, объектов общественного питания и на развитие выставочного комплекса «Вологодская слобода».</a:t>
            </a:r>
          </a:p>
          <a:p>
            <a:r>
              <a:rPr lang="ru-RU" sz="1200" kern="1200" dirty="0" smtClean="0">
                <a:solidFill>
                  <a:schemeClr val="tx1"/>
                </a:solidFill>
                <a:latin typeface="+mn-lt"/>
                <a:ea typeface="+mn-ea"/>
                <a:cs typeface="+mn-cs"/>
              </a:rPr>
              <a:t>Проект реализуется с 2011 года, на сегодня в него уже вложено порядка 241,0 млн. рублей - это средства бюджета города Вологды и частных инвесторов. В 2012-2013 годах в городе Вологде благодаря реализации инвестиционного проекта «</a:t>
            </a:r>
            <a:r>
              <a:rPr lang="ru-RU" sz="1200" kern="1200" dirty="0" err="1" smtClean="0">
                <a:solidFill>
                  <a:schemeClr val="tx1"/>
                </a:solidFill>
                <a:latin typeface="+mn-lt"/>
                <a:ea typeface="+mn-ea"/>
                <a:cs typeface="+mn-cs"/>
              </a:rPr>
              <a:t>Насон-город</a:t>
            </a:r>
            <a:r>
              <a:rPr lang="ru-RU" sz="1200" kern="1200" dirty="0" smtClean="0">
                <a:solidFill>
                  <a:schemeClr val="tx1"/>
                </a:solidFill>
                <a:latin typeface="+mn-lt"/>
                <a:ea typeface="+mn-ea"/>
                <a:cs typeface="+mn-cs"/>
              </a:rPr>
              <a:t>» открылось 5 новых коллективных мест размещения, в </a:t>
            </a:r>
            <a:r>
              <a:rPr lang="en-US" sz="1200" kern="1200" dirty="0" smtClean="0">
                <a:solidFill>
                  <a:schemeClr val="tx1"/>
                </a:solidFill>
                <a:latin typeface="+mn-lt"/>
                <a:ea typeface="+mn-ea"/>
                <a:cs typeface="+mn-cs"/>
              </a:rPr>
              <a:t>I</a:t>
            </a:r>
            <a:r>
              <a:rPr lang="ru-RU" sz="1200" kern="1200" dirty="0" smtClean="0">
                <a:solidFill>
                  <a:schemeClr val="tx1"/>
                </a:solidFill>
                <a:latin typeface="+mn-lt"/>
                <a:ea typeface="+mn-ea"/>
                <a:cs typeface="+mn-cs"/>
              </a:rPr>
              <a:t> квартале 2014 года планируется открытие еще 2 гостиниц общей вместимостью 100 мест.</a:t>
            </a:r>
          </a:p>
          <a:p>
            <a:pPr>
              <a:lnSpc>
                <a:spcPct val="90000"/>
              </a:lnSpc>
            </a:pPr>
            <a:endParaRPr lang="ru-RU" sz="1000" dirty="0" smtClean="0"/>
          </a:p>
          <a:p>
            <a:pPr fontAlgn="auto">
              <a:lnSpc>
                <a:spcPct val="130000"/>
              </a:lnSpc>
              <a:spcBef>
                <a:spcPts val="0"/>
              </a:spcBef>
              <a:spcAft>
                <a:spcPts val="0"/>
              </a:spcAft>
              <a:defRPr/>
            </a:pPr>
            <a:endParaRPr lang="ru-RU" sz="1000" dirty="0" smtClean="0"/>
          </a:p>
          <a:p>
            <a:pPr>
              <a:lnSpc>
                <a:spcPct val="90000"/>
              </a:lnSpc>
            </a:pPr>
            <a:endParaRPr lang="ru-RU" dirty="0" smtClean="0"/>
          </a:p>
          <a:p>
            <a:pPr>
              <a:lnSpc>
                <a:spcPct val="90000"/>
              </a:lnSpc>
            </a:pPr>
            <a:endParaRPr lang="ru-RU" dirty="0" smtClean="0"/>
          </a:p>
        </p:txBody>
      </p:sp>
      <p:sp>
        <p:nvSpPr>
          <p:cNvPr id="4" name="Номер слайда 3"/>
          <p:cNvSpPr>
            <a:spLocks noGrp="1"/>
          </p:cNvSpPr>
          <p:nvPr>
            <p:ph type="sldNum" sz="quarter" idx="5"/>
          </p:nvPr>
        </p:nvSpPr>
        <p:spPr/>
        <p:txBody>
          <a:bodyPr/>
          <a:lstStyle/>
          <a:p>
            <a:pPr>
              <a:defRPr/>
            </a:pPr>
            <a:fld id="{B9343554-CD55-4846-96C0-5EAAD78E19CC}" type="slidenum">
              <a:rPr lang="ru-RU" smtClean="0"/>
              <a:pPr>
                <a:defRPr/>
              </a:pPr>
              <a:t>11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Образ слайда 1"/>
          <p:cNvSpPr>
            <a:spLocks noGrp="1" noRot="1" noChangeAspect="1" noTextEdit="1"/>
          </p:cNvSpPr>
          <p:nvPr>
            <p:ph type="sldImg"/>
          </p:nvPr>
        </p:nvSpPr>
        <p:spPr bwMode="auto">
          <a:xfrm>
            <a:off x="500063" y="650875"/>
            <a:ext cx="5570537" cy="4178300"/>
          </a:xfrm>
          <a:noFill/>
          <a:ln>
            <a:solidFill>
              <a:srgbClr val="000000"/>
            </a:solidFill>
            <a:miter lim="800000"/>
            <a:headEnd/>
            <a:tailEnd/>
          </a:ln>
        </p:spPr>
      </p:sp>
      <p:sp>
        <p:nvSpPr>
          <p:cNvPr id="137219" name="Заметки 2"/>
          <p:cNvSpPr>
            <a:spLocks noGrp="1"/>
          </p:cNvSpPr>
          <p:nvPr>
            <p:ph type="body" idx="1"/>
          </p:nvPr>
        </p:nvSpPr>
        <p:spPr bwMode="auto">
          <a:xfrm>
            <a:off x="284881" y="5906995"/>
            <a:ext cx="6120182" cy="3289790"/>
          </a:xfrm>
          <a:noFill/>
        </p:spPr>
        <p:txBody>
          <a:bodyPr wrap="square" numCol="1" anchor="t" anchorCtr="0" compatLnSpc="1">
            <a:prstTxWarp prst="textNoShape">
              <a:avLst/>
            </a:prstTxWarp>
          </a:bodyPr>
          <a:lstStyle/>
          <a:p>
            <a:r>
              <a:rPr lang="ru-RU" sz="1200" kern="1200" dirty="0" smtClean="0">
                <a:solidFill>
                  <a:schemeClr val="tx1"/>
                </a:solidFill>
                <a:latin typeface="+mn-lt"/>
                <a:ea typeface="+mn-ea"/>
                <a:cs typeface="+mn-cs"/>
              </a:rPr>
              <a:t>В 2014 году планируется выделить из федерального бюджета 74,7 млн. рублей</a:t>
            </a:r>
            <a:r>
              <a:rPr lang="ru-RU" sz="1200" kern="1200" baseline="0" dirty="0" smtClean="0">
                <a:solidFill>
                  <a:schemeClr val="tx1"/>
                </a:solidFill>
                <a:latin typeface="+mn-lt"/>
                <a:ea typeface="+mn-ea"/>
                <a:cs typeface="+mn-cs"/>
              </a:rPr>
              <a:t> </a:t>
            </a:r>
            <a:r>
              <a:rPr lang="ru-RU" sz="1200" kern="1200" dirty="0" smtClean="0">
                <a:solidFill>
                  <a:schemeClr val="tx1"/>
                </a:solidFill>
                <a:latin typeface="+mn-lt"/>
                <a:ea typeface="+mn-ea"/>
                <a:cs typeface="+mn-cs"/>
              </a:rPr>
              <a:t>на создание комплекса обеспечивающей инфраструктуры </a:t>
            </a:r>
            <a:r>
              <a:rPr lang="ru-RU" sz="1200" b="1" kern="1200" dirty="0" smtClean="0">
                <a:solidFill>
                  <a:schemeClr val="tx1"/>
                </a:solidFill>
                <a:latin typeface="+mn-lt"/>
                <a:ea typeface="+mn-ea"/>
                <a:cs typeface="+mn-cs"/>
              </a:rPr>
              <a:t>Центра активного отдыха и туризма «</a:t>
            </a:r>
            <a:r>
              <a:rPr lang="en-US" sz="1200" b="1" kern="1200" dirty="0" smtClean="0">
                <a:solidFill>
                  <a:schemeClr val="tx1"/>
                </a:solidFill>
                <a:latin typeface="+mn-lt"/>
                <a:ea typeface="+mn-ea"/>
                <a:cs typeface="+mn-cs"/>
              </a:rPr>
              <a:t>Y</a:t>
            </a:r>
            <a:r>
              <a:rPr lang="ru-RU" sz="1200" b="1" kern="1200" dirty="0" smtClean="0">
                <a:solidFill>
                  <a:schemeClr val="tx1"/>
                </a:solidFill>
                <a:latin typeface="+mn-lt"/>
                <a:ea typeface="+mn-ea"/>
                <a:cs typeface="+mn-cs"/>
              </a:rPr>
              <a:t>.</a:t>
            </a:r>
            <a:r>
              <a:rPr lang="en-US" sz="1200" b="1" kern="1200" dirty="0" smtClean="0">
                <a:solidFill>
                  <a:schemeClr val="tx1"/>
                </a:solidFill>
                <a:latin typeface="+mn-lt"/>
                <a:ea typeface="+mn-ea"/>
                <a:cs typeface="+mn-cs"/>
              </a:rPr>
              <a:t>E</a:t>
            </a:r>
            <a:r>
              <a:rPr lang="ru-RU" sz="1200" b="1" kern="1200" dirty="0" smtClean="0">
                <a:solidFill>
                  <a:schemeClr val="tx1"/>
                </a:solidFill>
                <a:latin typeface="+mn-lt"/>
                <a:ea typeface="+mn-ea"/>
                <a:cs typeface="+mn-cs"/>
              </a:rPr>
              <a:t>.</a:t>
            </a:r>
            <a:r>
              <a:rPr lang="en-US" sz="1200" b="1" kern="1200" dirty="0" smtClean="0">
                <a:solidFill>
                  <a:schemeClr val="tx1"/>
                </a:solidFill>
                <a:latin typeface="+mn-lt"/>
                <a:ea typeface="+mn-ea"/>
                <a:cs typeface="+mn-cs"/>
              </a:rPr>
              <a:t>S</a:t>
            </a:r>
            <a:r>
              <a:rPr lang="ru-RU" sz="1200" b="1"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Проектно-сметная документация в стадии разработки (за счет средств инвесторов). Соглашение о совместной деятельности между Правительством области и  инвестором заключено.</a:t>
            </a:r>
          </a:p>
          <a:p>
            <a:r>
              <a:rPr lang="ru-RU" sz="1200" kern="1200" dirty="0" smtClean="0">
                <a:solidFill>
                  <a:schemeClr val="tx1"/>
                </a:solidFill>
                <a:latin typeface="+mn-lt"/>
                <a:ea typeface="+mn-ea"/>
                <a:cs typeface="+mn-cs"/>
              </a:rPr>
              <a:t>Срок реализации проекта: 2011-2018 годы.</a:t>
            </a:r>
          </a:p>
          <a:p>
            <a:r>
              <a:rPr lang="ru-RU" sz="1200" kern="1200" dirty="0" smtClean="0">
                <a:solidFill>
                  <a:schemeClr val="tx1"/>
                </a:solidFill>
                <a:latin typeface="+mn-lt"/>
                <a:ea typeface="+mn-ea"/>
                <a:cs typeface="+mn-cs"/>
              </a:rPr>
              <a:t>Общая стоимость проекта составляет 1079,4 млн. рублей, в том числе на 2014 год – 309,2 млн. рублей: </a:t>
            </a:r>
          </a:p>
          <a:p>
            <a:r>
              <a:rPr lang="ru-RU" sz="1200" kern="1200" dirty="0" smtClean="0">
                <a:solidFill>
                  <a:schemeClr val="tx1"/>
                </a:solidFill>
                <a:latin typeface="+mn-lt"/>
                <a:ea typeface="+mn-ea"/>
                <a:cs typeface="+mn-cs"/>
              </a:rPr>
              <a:t>средства федерального бюджета – 74,7 млн. рублей (на строительство системы водоснабжения, водоотведения, электроснабжения, газопровода и автомобильной дороги от трассы Новая </a:t>
            </a:r>
            <a:r>
              <a:rPr lang="ru-RU" sz="1200" kern="1200" dirty="0" err="1" smtClean="0">
                <a:solidFill>
                  <a:schemeClr val="tx1"/>
                </a:solidFill>
                <a:latin typeface="+mn-lt"/>
                <a:ea typeface="+mn-ea"/>
                <a:cs typeface="+mn-cs"/>
              </a:rPr>
              <a:t>Ладога-Стризнево</a:t>
            </a:r>
            <a:r>
              <a:rPr lang="ru-RU" sz="1200" kern="1200" dirty="0" smtClean="0">
                <a:solidFill>
                  <a:schemeClr val="tx1"/>
                </a:solidFill>
                <a:latin typeface="+mn-lt"/>
                <a:ea typeface="+mn-ea"/>
                <a:cs typeface="+mn-cs"/>
              </a:rPr>
              <a:t> до д.Старое);</a:t>
            </a:r>
          </a:p>
          <a:p>
            <a:r>
              <a:rPr lang="ru-RU" sz="1200" kern="1200" dirty="0" smtClean="0">
                <a:solidFill>
                  <a:schemeClr val="tx1"/>
                </a:solidFill>
                <a:latin typeface="+mn-lt"/>
                <a:ea typeface="+mn-ea"/>
                <a:cs typeface="+mn-cs"/>
              </a:rPr>
              <a:t>средства областного и местного бюджета – 5,0 млн. рублей (</a:t>
            </a:r>
            <a:r>
              <a:rPr lang="ru-RU" sz="1200" kern="1200" dirty="0" err="1" smtClean="0">
                <a:solidFill>
                  <a:schemeClr val="tx1"/>
                </a:solidFill>
                <a:latin typeface="+mn-lt"/>
                <a:ea typeface="+mn-ea"/>
                <a:cs typeface="+mn-cs"/>
              </a:rPr>
              <a:t>софинансирование</a:t>
            </a:r>
            <a:r>
              <a:rPr lang="ru-RU" sz="1200" kern="1200" dirty="0" smtClean="0">
                <a:solidFill>
                  <a:schemeClr val="tx1"/>
                </a:solidFill>
                <a:latin typeface="+mn-lt"/>
                <a:ea typeface="+mn-ea"/>
                <a:cs typeface="+mn-cs"/>
              </a:rPr>
              <a:t> - на строительство комплекса обеспечивающей инфраструктуры);</a:t>
            </a:r>
          </a:p>
          <a:p>
            <a:r>
              <a:rPr lang="ru-RU" sz="1200" kern="1200" dirty="0" smtClean="0">
                <a:solidFill>
                  <a:schemeClr val="tx1"/>
                </a:solidFill>
                <a:latin typeface="+mn-lt"/>
                <a:ea typeface="+mn-ea"/>
                <a:cs typeface="+mn-cs"/>
              </a:rPr>
              <a:t>средства инвесторов – 229,5 млн. рублей (на строительство 4-х горнолыжных спусков и подъемников, гостиницы на 36 номеров, 10 домиков-шале, </a:t>
            </a:r>
            <a:r>
              <a:rPr lang="en-US" sz="1200" kern="1200" dirty="0" smtClean="0">
                <a:solidFill>
                  <a:schemeClr val="tx1"/>
                </a:solidFill>
                <a:latin typeface="+mn-lt"/>
                <a:ea typeface="+mn-ea"/>
                <a:cs typeface="+mn-cs"/>
              </a:rPr>
              <a:t>SPA</a:t>
            </a:r>
            <a:r>
              <a:rPr lang="ru-RU" sz="1200" kern="1200" dirty="0" smtClean="0">
                <a:solidFill>
                  <a:schemeClr val="tx1"/>
                </a:solidFill>
                <a:latin typeface="+mn-lt"/>
                <a:ea typeface="+mn-ea"/>
                <a:cs typeface="+mn-cs"/>
              </a:rPr>
              <a:t>-комплекса, парка развлечений). </a:t>
            </a:r>
          </a:p>
          <a:p>
            <a:endParaRPr lang="ru-RU" b="1" dirty="0" smtClean="0"/>
          </a:p>
          <a:p>
            <a:pPr>
              <a:buFontTx/>
              <a:buNone/>
            </a:pPr>
            <a:endParaRPr lang="ru-RU" dirty="0" smtClean="0"/>
          </a:p>
          <a:p>
            <a:pPr>
              <a:buFontTx/>
              <a:buChar char="-"/>
            </a:pPr>
            <a:endParaRPr lang="ru-RU" dirty="0" smtClean="0"/>
          </a:p>
        </p:txBody>
      </p:sp>
      <p:sp>
        <p:nvSpPr>
          <p:cNvPr id="4" name="Номер слайда 3"/>
          <p:cNvSpPr>
            <a:spLocks noGrp="1"/>
          </p:cNvSpPr>
          <p:nvPr>
            <p:ph type="sldNum" sz="quarter" idx="5"/>
          </p:nvPr>
        </p:nvSpPr>
        <p:spPr/>
        <p:txBody>
          <a:bodyPr/>
          <a:lstStyle/>
          <a:p>
            <a:pPr>
              <a:defRPr/>
            </a:pPr>
            <a:fld id="{0AAAB924-2570-4AB6-897E-90F5B9A66760}" type="slidenum">
              <a:rPr lang="ru-RU" smtClean="0"/>
              <a:pPr>
                <a:defRPr/>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TextEdit="1"/>
          </p:cNvSpPr>
          <p:nvPr>
            <p:ph type="sldImg"/>
          </p:nvPr>
        </p:nvSpPr>
        <p:spPr bwMode="auto">
          <a:noFill/>
          <a:ln>
            <a:solidFill>
              <a:srgbClr val="000000"/>
            </a:solidFill>
            <a:miter lim="800000"/>
            <a:headEnd/>
            <a:tailEnd/>
          </a:ln>
        </p:spPr>
      </p:sp>
      <p:sp>
        <p:nvSpPr>
          <p:cNvPr id="159747" name="Rectangle 3"/>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ru-RU" sz="900" b="1" dirty="0" smtClean="0"/>
              <a:t>Усадьба </a:t>
            </a:r>
            <a:r>
              <a:rPr lang="ru-RU" sz="900" b="1" dirty="0" err="1" smtClean="0"/>
              <a:t>Гальских</a:t>
            </a:r>
            <a:r>
              <a:rPr lang="ru-RU" sz="900" b="1" dirty="0" smtClean="0"/>
              <a:t>.</a:t>
            </a:r>
          </a:p>
          <a:p>
            <a:pPr>
              <a:lnSpc>
                <a:spcPct val="90000"/>
              </a:lnSpc>
            </a:pPr>
            <a:r>
              <a:rPr lang="ru-RU" sz="900" b="1" dirty="0" smtClean="0"/>
              <a:t>Срок реализации </a:t>
            </a:r>
            <a:r>
              <a:rPr lang="ru-RU" sz="900" dirty="0" smtClean="0"/>
              <a:t>– 2013-2022 годы.</a:t>
            </a:r>
          </a:p>
          <a:p>
            <a:pPr>
              <a:lnSpc>
                <a:spcPct val="90000"/>
              </a:lnSpc>
            </a:pPr>
            <a:r>
              <a:rPr lang="ru-RU" sz="900" b="1" dirty="0" smtClean="0"/>
              <a:t>Общий объем инвестиций </a:t>
            </a:r>
            <a:r>
              <a:rPr lang="ru-RU" sz="900" dirty="0" smtClean="0"/>
              <a:t>в проект составляет </a:t>
            </a:r>
            <a:r>
              <a:rPr lang="ru-RU" sz="900" b="1" dirty="0" smtClean="0"/>
              <a:t>3 300 </a:t>
            </a:r>
            <a:r>
              <a:rPr lang="ru-RU" sz="900" dirty="0" smtClean="0"/>
              <a:t>млн. рублей:</a:t>
            </a:r>
          </a:p>
          <a:p>
            <a:pPr>
              <a:lnSpc>
                <a:spcPct val="90000"/>
              </a:lnSpc>
            </a:pPr>
            <a:r>
              <a:rPr lang="ru-RU" sz="900" dirty="0" smtClean="0"/>
              <a:t>953,7 млн.рублей – средства федерального бюджета, 222,5 млн.рублей – средства областного и городского бюджетов, 2123,8 млн.рублей – средства инвесторов.</a:t>
            </a:r>
          </a:p>
          <a:p>
            <a:pPr>
              <a:lnSpc>
                <a:spcPct val="90000"/>
              </a:lnSpc>
            </a:pPr>
            <a:r>
              <a:rPr lang="ru-RU" sz="900" dirty="0" smtClean="0"/>
              <a:t>Реализация проекта разбита на 2 этапа:</a:t>
            </a:r>
          </a:p>
          <a:p>
            <a:pPr>
              <a:lnSpc>
                <a:spcPct val="90000"/>
              </a:lnSpc>
            </a:pPr>
            <a:r>
              <a:rPr lang="ru-RU" sz="900" dirty="0" smtClean="0"/>
              <a:t>1-й этап  (2013-2017 гг.) – территория площадью 60 Га от Октябрьского моста    г. Череповца до р. </a:t>
            </a:r>
            <a:r>
              <a:rPr lang="ru-RU" sz="900" dirty="0" err="1" smtClean="0"/>
              <a:t>Негодяйки</a:t>
            </a:r>
            <a:r>
              <a:rPr lang="ru-RU" sz="900" dirty="0" smtClean="0"/>
              <a:t>. Объем инвестиций первого этапа  - </a:t>
            </a:r>
            <a:r>
              <a:rPr lang="ru-RU" sz="900" b="1" dirty="0" smtClean="0"/>
              <a:t>300 млн. руб.</a:t>
            </a:r>
          </a:p>
          <a:p>
            <a:pPr>
              <a:lnSpc>
                <a:spcPct val="90000"/>
              </a:lnSpc>
            </a:pPr>
            <a:r>
              <a:rPr lang="ru-RU" sz="900" dirty="0" smtClean="0"/>
              <a:t>2-й этап (2018-2022 гг.) – территория площадью 150 Га. Объем инвестиций второго этапа -  3 000 млн. руб.</a:t>
            </a:r>
          </a:p>
          <a:p>
            <a:pPr>
              <a:lnSpc>
                <a:spcPct val="90000"/>
              </a:lnSpc>
              <a:spcBef>
                <a:spcPct val="0"/>
              </a:spcBef>
            </a:pPr>
            <a:r>
              <a:rPr lang="ru-RU" sz="900" dirty="0" smtClean="0"/>
              <a:t>Ядро проекта – восстановление усадебного комплекса дворян </a:t>
            </a:r>
            <a:r>
              <a:rPr lang="ru-RU" sz="900" dirty="0" err="1" smtClean="0"/>
              <a:t>Гальских</a:t>
            </a:r>
            <a:r>
              <a:rPr lang="ru-RU" sz="900" dirty="0" smtClean="0"/>
              <a:t> «Горка». </a:t>
            </a:r>
          </a:p>
          <a:p>
            <a:pPr>
              <a:lnSpc>
                <a:spcPct val="90000"/>
              </a:lnSpc>
              <a:spcBef>
                <a:spcPct val="0"/>
              </a:spcBef>
            </a:pPr>
            <a:r>
              <a:rPr lang="ru-RU" sz="900" dirty="0" smtClean="0"/>
              <a:t>Проектом  в рамках 1 этапа предусмотрено развитие трех зон.</a:t>
            </a:r>
          </a:p>
          <a:p>
            <a:pPr>
              <a:lnSpc>
                <a:spcPct val="90000"/>
              </a:lnSpc>
            </a:pPr>
            <a:r>
              <a:rPr lang="ru-RU" sz="900" b="1" dirty="0" smtClean="0"/>
              <a:t>I зона</a:t>
            </a:r>
            <a:r>
              <a:rPr lang="ru-RU" sz="900" dirty="0" smtClean="0"/>
              <a:t> - </a:t>
            </a:r>
            <a:r>
              <a:rPr lang="ru-RU" sz="900" u="sng" dirty="0" smtClean="0"/>
              <a:t>Историческая инфраструктура: </a:t>
            </a:r>
            <a:r>
              <a:rPr lang="ru-RU" sz="900" dirty="0" smtClean="0"/>
              <a:t>восстановление усадебного комплекса (ядро проекта); дом управляющего; амбар; выставочный зал.</a:t>
            </a:r>
          </a:p>
          <a:p>
            <a:pPr>
              <a:lnSpc>
                <a:spcPct val="90000"/>
              </a:lnSpc>
            </a:pPr>
            <a:r>
              <a:rPr lang="ru-RU" sz="900" b="1" dirty="0" smtClean="0"/>
              <a:t>II зона</a:t>
            </a:r>
            <a:r>
              <a:rPr lang="ru-RU" sz="900" dirty="0" smtClean="0"/>
              <a:t> - </a:t>
            </a:r>
            <a:r>
              <a:rPr lang="ru-RU" sz="900" u="sng" dirty="0" smtClean="0"/>
              <a:t>Объекты сервиса: </a:t>
            </a:r>
            <a:r>
              <a:rPr lang="ru-RU" sz="900" dirty="0" smtClean="0"/>
              <a:t>постоялый двор (гостиница), русская баня (3 шт.), харчевня, (3 шт.), лодочная станция, пруды для рыбной ловли (2 шт.)</a:t>
            </a:r>
            <a:endParaRPr lang="ru-RU" sz="900" u="sng" dirty="0" smtClean="0"/>
          </a:p>
          <a:p>
            <a:pPr>
              <a:lnSpc>
                <a:spcPct val="90000"/>
              </a:lnSpc>
            </a:pPr>
            <a:r>
              <a:rPr lang="ru-RU" sz="900" u="sng" dirty="0" smtClean="0"/>
              <a:t>Город мастеров: </a:t>
            </a:r>
            <a:r>
              <a:rPr lang="ru-RU" sz="900" dirty="0" smtClean="0"/>
              <a:t>Кузница, пекарня, ремесленные лавки</a:t>
            </a:r>
            <a:endParaRPr lang="ru-RU" sz="900" u="sng" dirty="0" smtClean="0"/>
          </a:p>
          <a:p>
            <a:pPr>
              <a:lnSpc>
                <a:spcPct val="90000"/>
              </a:lnSpc>
            </a:pPr>
            <a:r>
              <a:rPr lang="ru-RU" sz="900" u="sng" dirty="0" smtClean="0"/>
              <a:t>Рекреационная инфраструктура:  </a:t>
            </a:r>
            <a:r>
              <a:rPr lang="ru-RU" sz="900" dirty="0" smtClean="0"/>
              <a:t>конюшня, манеж для лошадей; мельница, почтовая станция.</a:t>
            </a:r>
            <a:endParaRPr lang="ru-RU" sz="900" b="1" dirty="0" smtClean="0"/>
          </a:p>
          <a:p>
            <a:pPr>
              <a:lnSpc>
                <a:spcPct val="90000"/>
              </a:lnSpc>
            </a:pPr>
            <a:r>
              <a:rPr lang="ru-RU" sz="900" b="1" dirty="0" smtClean="0"/>
              <a:t>III зона</a:t>
            </a:r>
            <a:r>
              <a:rPr lang="ru-RU" sz="900" dirty="0" smtClean="0"/>
              <a:t> - </a:t>
            </a:r>
            <a:r>
              <a:rPr lang="ru-RU" sz="900" u="sng" dirty="0" smtClean="0"/>
              <a:t>Объекты развлечений: </a:t>
            </a:r>
            <a:r>
              <a:rPr lang="ru-RU" sz="900" dirty="0" smtClean="0"/>
              <a:t>Концертная площадка (открытая и закрытая), Парк детских развлечений, аттракционы Спортивно-развлекательная площадка «Богатырская забава», Площадка </a:t>
            </a:r>
            <a:r>
              <a:rPr lang="ru-RU" sz="900" dirty="0" err="1" smtClean="0"/>
              <a:t>вело-триала</a:t>
            </a:r>
            <a:r>
              <a:rPr lang="ru-RU" sz="900" dirty="0" smtClean="0"/>
              <a:t>.</a:t>
            </a:r>
            <a:endParaRPr lang="ru-RU" sz="900" u="sng" dirty="0" smtClean="0"/>
          </a:p>
          <a:p>
            <a:pPr>
              <a:lnSpc>
                <a:spcPct val="90000"/>
              </a:lnSpc>
            </a:pPr>
            <a:r>
              <a:rPr lang="ru-RU" sz="900" u="sng" dirty="0" smtClean="0"/>
              <a:t>Рекреационная инфраструктура: </a:t>
            </a:r>
            <a:r>
              <a:rPr lang="ru-RU" sz="900" dirty="0" smtClean="0"/>
              <a:t>Беседки, Часовня, Пешеходные и велосипедные дорожки.</a:t>
            </a:r>
          </a:p>
          <a:p>
            <a:pPr>
              <a:lnSpc>
                <a:spcPct val="90000"/>
              </a:lnSpc>
            </a:pPr>
            <a:r>
              <a:rPr lang="ru-RU" sz="900" dirty="0" smtClean="0"/>
              <a:t>За период 1997-2012 годы объем инвестиций на ремонтно-реставрационные работы комплекса составил 80,7 млн.руб., в том числе: Федеральный бюджет – 2,8 млн.руб. Региональный бюджет -51,5 млн. руб.</a:t>
            </a:r>
          </a:p>
          <a:p>
            <a:pPr>
              <a:lnSpc>
                <a:spcPct val="90000"/>
              </a:lnSpc>
            </a:pPr>
            <a:r>
              <a:rPr lang="ru-RU" sz="900" dirty="0" smtClean="0"/>
              <a:t>Местный бюджет – 26,4 млн.руб.</a:t>
            </a:r>
          </a:p>
          <a:p>
            <a:pPr>
              <a:lnSpc>
                <a:spcPct val="90000"/>
              </a:lnSpc>
            </a:pPr>
            <a:r>
              <a:rPr lang="ru-RU" sz="900" dirty="0" smtClean="0"/>
              <a:t>Проведены ремонтно-реставрационные работы Барского дома, Амбара, Дома управляющего, работы по благоустройству территории, организована экспозиция</a:t>
            </a:r>
          </a:p>
          <a:p>
            <a:pPr>
              <a:lnSpc>
                <a:spcPct val="90000"/>
              </a:lnSpc>
            </a:pPr>
            <a:r>
              <a:rPr lang="ru-RU" sz="900" dirty="0" smtClean="0"/>
              <a:t>На 2013 год в рамках Федеральной целевой программы «Культура России» заявлено 3,01 млн. рублей на создание и реставрацию музейных экспозиций комплекса.</a:t>
            </a:r>
          </a:p>
          <a:p>
            <a:pPr>
              <a:lnSpc>
                <a:spcPct val="90000"/>
              </a:lnSpc>
            </a:pPr>
            <a:r>
              <a:rPr lang="ru-RU" sz="900" dirty="0" smtClean="0"/>
              <a:t>В 2013 году ведется работа по формированию пакета документов для участия в конкурсном отборе с целью включения проекта в ФЦП «Развитие внутреннего и въездного туризма в Российской Федерации» (2011-2018 годы). </a:t>
            </a:r>
          </a:p>
          <a:p>
            <a:pPr>
              <a:lnSpc>
                <a:spcPct val="90000"/>
              </a:lnSpc>
            </a:pPr>
            <a:r>
              <a:rPr lang="ru-RU" sz="900" b="1" u="sng" dirty="0" smtClean="0"/>
              <a:t>Планируемый объем привлечения инвестиций ( 1 этап):</a:t>
            </a:r>
          </a:p>
          <a:p>
            <a:pPr>
              <a:lnSpc>
                <a:spcPct val="90000"/>
              </a:lnSpc>
            </a:pPr>
            <a:r>
              <a:rPr lang="ru-RU" sz="900" dirty="0" smtClean="0"/>
              <a:t>По ФЦП «Развитие внутреннего и въездного туризма в Российской Федерации» (2011-2018 годы) – </a:t>
            </a:r>
            <a:r>
              <a:rPr lang="ru-RU" sz="900" b="1" dirty="0" smtClean="0"/>
              <a:t>300,0 млн. руб</a:t>
            </a:r>
            <a:r>
              <a:rPr lang="ru-RU" sz="900" dirty="0" smtClean="0"/>
              <a:t>., в том числе:</a:t>
            </a:r>
          </a:p>
          <a:p>
            <a:pPr>
              <a:lnSpc>
                <a:spcPct val="90000"/>
              </a:lnSpc>
            </a:pPr>
            <a:r>
              <a:rPr lang="ru-RU" sz="900" dirty="0" smtClean="0"/>
              <a:t>Внебюджетные источники – 190,8 млн. руб., Федеральный бюджет – 86,7 млн. руб., Региональный/местный бюджет – 22,5 млн. руб.</a:t>
            </a:r>
          </a:p>
          <a:p>
            <a:pPr>
              <a:lnSpc>
                <a:spcPct val="90000"/>
              </a:lnSpc>
            </a:pPr>
            <a:r>
              <a:rPr lang="ru-RU" sz="900" dirty="0" smtClean="0"/>
              <a:t>Федеральные деньги будут направлены на строительство инженерной инфраструктуры до границ земельного участка 1-го этапа проекта: - сети электроснабжения и трансформаторной подстанции,  - сети водоснабжения и водоотведения,  - сети теплоснабжения. </a:t>
            </a:r>
          </a:p>
          <a:p>
            <a:pPr>
              <a:lnSpc>
                <a:spcPct val="90000"/>
              </a:lnSpc>
            </a:pPr>
            <a:r>
              <a:rPr lang="ru-RU" sz="900" b="1" dirty="0" smtClean="0"/>
              <a:t>Центральная городская набережная.</a:t>
            </a:r>
          </a:p>
          <a:p>
            <a:pPr eaLnBrk="1" hangingPunct="1">
              <a:spcBef>
                <a:spcPct val="0"/>
              </a:spcBef>
            </a:pPr>
            <a:r>
              <a:rPr lang="ru-RU" sz="900" dirty="0" smtClean="0"/>
              <a:t>Объекты услуг, прокат инвентаря , торгово-развлекательный центр , спортивный центр, речной вокзал, центр обслуживания туристов, спортивные площадки, кафе, бары, магазины, гостиница, ресторан, </a:t>
            </a:r>
            <a:r>
              <a:rPr lang="ru-RU" sz="900" dirty="0" err="1" smtClean="0"/>
              <a:t>спа-центр</a:t>
            </a:r>
            <a:r>
              <a:rPr lang="ru-RU" sz="900" dirty="0" smtClean="0"/>
              <a:t>.</a:t>
            </a:r>
          </a:p>
          <a:p>
            <a:pPr>
              <a:lnSpc>
                <a:spcPct val="90000"/>
              </a:lnSpc>
            </a:pPr>
            <a:r>
              <a:rPr lang="ru-RU" sz="900" dirty="0" smtClean="0"/>
              <a:t>Данный инвестиционный проект позволит создать до 10 предприятий в сфере туризма и услуг, до 300 новых рабочих мест. Ежегодный оборот предприятий составит 200 млн. рублей. </a:t>
            </a:r>
          </a:p>
          <a:p>
            <a:pPr>
              <a:lnSpc>
                <a:spcPct val="90000"/>
              </a:lnSpc>
            </a:pPr>
            <a:r>
              <a:rPr lang="ru-RU" sz="900" dirty="0" smtClean="0"/>
              <a:t>Ожидаемый суммарный объем инвестиций составит 600 млн. рублей, в том числе:</a:t>
            </a:r>
          </a:p>
          <a:p>
            <a:pPr>
              <a:lnSpc>
                <a:spcPct val="90000"/>
              </a:lnSpc>
            </a:pPr>
            <a:r>
              <a:rPr lang="ru-RU" sz="900" dirty="0" smtClean="0"/>
              <a:t>Объекты туристской, сервисной, общественной инфраструктуры – 430 млн. рублей;</a:t>
            </a:r>
          </a:p>
          <a:p>
            <a:pPr>
              <a:lnSpc>
                <a:spcPct val="90000"/>
              </a:lnSpc>
            </a:pPr>
            <a:r>
              <a:rPr lang="ru-RU" sz="900" dirty="0" smtClean="0"/>
              <a:t>Объекты инженерной и транспортной инфраструктуры – 170 млн. рублей (</a:t>
            </a:r>
            <a:r>
              <a:rPr lang="ru-RU" sz="900" dirty="0" err="1" smtClean="0"/>
              <a:t>госфинансирование</a:t>
            </a:r>
            <a:r>
              <a:rPr lang="ru-RU" sz="900" dirty="0" smtClean="0"/>
              <a:t>).</a:t>
            </a:r>
          </a:p>
          <a:p>
            <a:pPr>
              <a:lnSpc>
                <a:spcPct val="90000"/>
              </a:lnSpc>
            </a:pPr>
            <a:endParaRPr lang="ru-RU" sz="90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Образ слайда 1"/>
          <p:cNvSpPr>
            <a:spLocks noGrp="1" noRot="1" noChangeAspect="1" noTextEdit="1"/>
          </p:cNvSpPr>
          <p:nvPr>
            <p:ph type="sldImg"/>
          </p:nvPr>
        </p:nvSpPr>
        <p:spPr bwMode="auto">
          <a:noFill/>
          <a:ln>
            <a:solidFill>
              <a:srgbClr val="000000"/>
            </a:solidFill>
            <a:miter lim="800000"/>
            <a:headEnd/>
            <a:tailEnd/>
          </a:ln>
        </p:spPr>
      </p:sp>
      <p:sp>
        <p:nvSpPr>
          <p:cNvPr id="108547" name="Заметки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ru-RU" sz="1200" b="1" dirty="0" smtClean="0"/>
              <a:t>Центральная городская набережная.</a:t>
            </a:r>
          </a:p>
          <a:p>
            <a:r>
              <a:rPr lang="ru-RU" sz="1200" kern="1200" dirty="0" smtClean="0">
                <a:solidFill>
                  <a:schemeClr val="tx1"/>
                </a:solidFill>
                <a:latin typeface="+mn-lt"/>
                <a:ea typeface="+mn-ea"/>
                <a:cs typeface="+mn-cs"/>
              </a:rPr>
              <a:t>Проект включает 2 этапа:</a:t>
            </a:r>
          </a:p>
          <a:p>
            <a:r>
              <a:rPr lang="ru-RU" sz="1200" u="sng" kern="1200" dirty="0" smtClean="0">
                <a:solidFill>
                  <a:schemeClr val="tx1"/>
                </a:solidFill>
                <a:latin typeface="+mn-lt"/>
                <a:ea typeface="+mn-ea"/>
                <a:cs typeface="+mn-cs"/>
              </a:rPr>
              <a:t>1 этап: </a:t>
            </a:r>
            <a:r>
              <a:rPr lang="ru-RU" sz="1200" kern="1200" dirty="0" smtClean="0">
                <a:solidFill>
                  <a:schemeClr val="tx1"/>
                </a:solidFill>
                <a:latin typeface="+mn-lt"/>
                <a:ea typeface="+mn-ea"/>
                <a:cs typeface="+mn-cs"/>
              </a:rPr>
              <a:t>Центральная городская набережная, территория от </a:t>
            </a:r>
            <a:r>
              <a:rPr lang="ru-RU" sz="1200" kern="1200" dirty="0" err="1" smtClean="0">
                <a:solidFill>
                  <a:schemeClr val="tx1"/>
                </a:solidFill>
                <a:latin typeface="+mn-lt"/>
                <a:ea typeface="+mn-ea"/>
                <a:cs typeface="+mn-cs"/>
              </a:rPr>
              <a:t>Ягорбского</a:t>
            </a:r>
            <a:r>
              <a:rPr lang="ru-RU" sz="1200" kern="1200" dirty="0" smtClean="0">
                <a:solidFill>
                  <a:schemeClr val="tx1"/>
                </a:solidFill>
                <a:latin typeface="+mn-lt"/>
                <a:ea typeface="+mn-ea"/>
                <a:cs typeface="+mn-cs"/>
              </a:rPr>
              <a:t> моста до Октябрьского моста, г. Череповец;</a:t>
            </a:r>
          </a:p>
          <a:p>
            <a:r>
              <a:rPr lang="ru-RU" sz="1200" u="sng" kern="1200" dirty="0" smtClean="0">
                <a:solidFill>
                  <a:schemeClr val="tx1"/>
                </a:solidFill>
                <a:latin typeface="+mn-lt"/>
                <a:ea typeface="+mn-ea"/>
                <a:cs typeface="+mn-cs"/>
              </a:rPr>
              <a:t>2 этап:</a:t>
            </a:r>
            <a:r>
              <a:rPr lang="ru-RU" sz="1200" kern="1200" dirty="0" smtClean="0">
                <a:solidFill>
                  <a:schemeClr val="tx1"/>
                </a:solidFill>
                <a:latin typeface="+mn-lt"/>
                <a:ea typeface="+mn-ea"/>
                <a:cs typeface="+mn-cs"/>
              </a:rPr>
              <a:t> Центральная городская набережная, «Туристско-рекреационный комплекс «Усадьба </a:t>
            </a:r>
            <a:r>
              <a:rPr lang="ru-RU" sz="1200" kern="1200" dirty="0" err="1" smtClean="0">
                <a:solidFill>
                  <a:schemeClr val="tx1"/>
                </a:solidFill>
                <a:latin typeface="+mn-lt"/>
                <a:ea typeface="+mn-ea"/>
                <a:cs typeface="+mn-cs"/>
              </a:rPr>
              <a:t>Гальских</a:t>
            </a:r>
            <a:r>
              <a:rPr lang="ru-RU" sz="1200" kern="1200" dirty="0" smtClean="0">
                <a:solidFill>
                  <a:schemeClr val="tx1"/>
                </a:solidFill>
                <a:latin typeface="+mn-lt"/>
                <a:ea typeface="+mn-ea"/>
                <a:cs typeface="+mn-cs"/>
              </a:rPr>
              <a:t>», территория от Октябрьского моста до </a:t>
            </a:r>
            <a:r>
              <a:rPr lang="ru-RU" sz="1200" kern="1200" dirty="0" err="1" smtClean="0">
                <a:solidFill>
                  <a:schemeClr val="tx1"/>
                </a:solidFill>
                <a:latin typeface="+mn-lt"/>
                <a:ea typeface="+mn-ea"/>
                <a:cs typeface="+mn-cs"/>
              </a:rPr>
              <a:t>р.Негодяйки</a:t>
            </a:r>
            <a:r>
              <a:rPr lang="ru-RU" sz="1200" kern="1200" dirty="0" smtClean="0">
                <a:solidFill>
                  <a:schemeClr val="tx1"/>
                </a:solidFill>
                <a:latin typeface="+mn-lt"/>
                <a:ea typeface="+mn-ea"/>
                <a:cs typeface="+mn-cs"/>
              </a:rPr>
              <a:t>, г. Череповец.</a:t>
            </a:r>
          </a:p>
          <a:p>
            <a:r>
              <a:rPr lang="ru-RU" sz="1200" kern="1200" dirty="0" smtClean="0">
                <a:solidFill>
                  <a:schemeClr val="tx1"/>
                </a:solidFill>
                <a:latin typeface="+mn-lt"/>
                <a:ea typeface="+mn-ea"/>
                <a:cs typeface="+mn-cs"/>
              </a:rPr>
              <a:t>Срок реализации 1 этапа проекта: 2013-2018 годы.</a:t>
            </a:r>
          </a:p>
          <a:p>
            <a:r>
              <a:rPr lang="ru-RU" sz="1200" kern="1200" dirty="0" smtClean="0">
                <a:solidFill>
                  <a:schemeClr val="tx1"/>
                </a:solidFill>
                <a:latin typeface="+mn-lt"/>
                <a:ea typeface="+mn-ea"/>
                <a:cs typeface="+mn-cs"/>
              </a:rPr>
              <a:t>Стоимость проекта – 900,0 млн. рублей, в том числе на 2014 год – 250 млн. рублей: </a:t>
            </a:r>
          </a:p>
          <a:p>
            <a:r>
              <a:rPr lang="ru-RU" sz="1200" kern="1200" dirty="0" smtClean="0">
                <a:solidFill>
                  <a:schemeClr val="tx1"/>
                </a:solidFill>
                <a:latin typeface="+mn-lt"/>
                <a:ea typeface="+mn-ea"/>
                <a:cs typeface="+mn-cs"/>
              </a:rPr>
              <a:t>средства федерального бюджета – 70,0 млн. рублей (на строительство инженерной инфраструктуры до границ земельного участка реализации проекта: сети электроснабжения и трансформаторной подстанции, сети водоснабжения и водоотведения, сети теплоснабжения);</a:t>
            </a:r>
          </a:p>
          <a:p>
            <a:r>
              <a:rPr lang="ru-RU" sz="1200" kern="1200" dirty="0" smtClean="0">
                <a:solidFill>
                  <a:schemeClr val="tx1"/>
                </a:solidFill>
                <a:latin typeface="+mn-lt"/>
                <a:ea typeface="+mn-ea"/>
                <a:cs typeface="+mn-cs"/>
              </a:rPr>
              <a:t>средства областного и местного бюджета – 5,0 млн. рублей (на разработку проектно-сметной документации (ПСД) строительства инженерной инфраструктуры и проведение экспертизы);</a:t>
            </a:r>
          </a:p>
          <a:p>
            <a:r>
              <a:rPr lang="ru-RU" sz="1200" kern="1200" dirty="0" smtClean="0">
                <a:solidFill>
                  <a:schemeClr val="tx1"/>
                </a:solidFill>
                <a:latin typeface="+mn-lt"/>
                <a:ea typeface="+mn-ea"/>
                <a:cs typeface="+mn-cs"/>
              </a:rPr>
              <a:t>средства инвесторов – 175 ,0 млн. рублей (на строительство объектов туристской инфраструктуры: </a:t>
            </a:r>
            <a:r>
              <a:rPr lang="ru-RU" sz="1200" kern="1200" dirty="0" err="1" smtClean="0">
                <a:solidFill>
                  <a:schemeClr val="tx1"/>
                </a:solidFill>
                <a:latin typeface="+mn-lt"/>
                <a:ea typeface="+mn-ea"/>
                <a:cs typeface="+mn-cs"/>
              </a:rPr>
              <a:t>ресторанно-гостиничный</a:t>
            </a:r>
            <a:r>
              <a:rPr lang="ru-RU" sz="1200" kern="1200" dirty="0" smtClean="0">
                <a:solidFill>
                  <a:schemeClr val="tx1"/>
                </a:solidFill>
                <a:latin typeface="+mn-lt"/>
                <a:ea typeface="+mn-ea"/>
                <a:cs typeface="+mn-cs"/>
              </a:rPr>
              <a:t> комплекс на базе круизного теплохода «Петр Великий» (открытие состоялось в ноябре 2013 года, инвестиции – 20,0 млн. рублей), общественный, торгово-развлекательный центр, спортивный центр и спортивные площадки, речной вокзал, центр обслуживания туристов, временные объекты услуг, прокат инвентаря, кафе, бары, магазины, гостиница, ресторан, </a:t>
            </a:r>
            <a:r>
              <a:rPr lang="ru-RU" sz="1200" kern="1200" dirty="0" err="1" smtClean="0">
                <a:solidFill>
                  <a:schemeClr val="tx1"/>
                </a:solidFill>
                <a:latin typeface="+mn-lt"/>
                <a:ea typeface="+mn-ea"/>
                <a:cs typeface="+mn-cs"/>
              </a:rPr>
              <a:t>спа-центр</a:t>
            </a:r>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Проектно-сметная документация строительства инженерной инфраструктуры проекта будет разработана мэрией города Череповца в срок до 01 июля 2014 года после одобрения на Координационном совете федеральной целевой программы «Развитие внутреннего и въездного туризма в Российской Федерации (2011-2018 годы)» (ориентировочно – февраль 2014 года).</a:t>
            </a:r>
          </a:p>
          <a:p>
            <a:r>
              <a:rPr lang="ru-RU" sz="1200" kern="1200" dirty="0" smtClean="0">
                <a:solidFill>
                  <a:schemeClr val="tx1"/>
                </a:solidFill>
                <a:latin typeface="+mn-lt"/>
                <a:ea typeface="+mn-ea"/>
                <a:cs typeface="+mn-cs"/>
              </a:rPr>
              <a:t>В настоящее время проходит согласование Соглашение о совместной деятельности между Правительством Вологодской области, мэрией города Череповца и инвесторами:</a:t>
            </a:r>
            <a:endParaRPr lang="ru-RU" dirty="0" smtClean="0"/>
          </a:p>
          <a:p>
            <a:r>
              <a:rPr lang="ru-RU" sz="1200" kern="1200" dirty="0" smtClean="0">
                <a:solidFill>
                  <a:schemeClr val="tx1"/>
                </a:solidFill>
                <a:latin typeface="+mn-lt"/>
                <a:ea typeface="+mn-ea"/>
                <a:cs typeface="+mn-cs"/>
              </a:rPr>
              <a:t>- ЗАО «Русская пароходная компания на паях» г. Москва,</a:t>
            </a:r>
            <a:endParaRPr lang="ru-RU" dirty="0" smtClean="0"/>
          </a:p>
          <a:p>
            <a:r>
              <a:rPr lang="ru-RU" sz="1200" kern="1200" dirty="0" smtClean="0">
                <a:solidFill>
                  <a:schemeClr val="tx1"/>
                </a:solidFill>
                <a:latin typeface="+mn-lt"/>
                <a:ea typeface="+mn-ea"/>
                <a:cs typeface="+mn-cs"/>
              </a:rPr>
              <a:t>- ООО «Карусель», г. Череповец,</a:t>
            </a:r>
            <a:endParaRPr lang="ru-RU" dirty="0" smtClean="0"/>
          </a:p>
          <a:p>
            <a:r>
              <a:rPr lang="ru-RU" sz="1200" kern="1200" dirty="0" smtClean="0">
                <a:solidFill>
                  <a:schemeClr val="tx1"/>
                </a:solidFill>
                <a:latin typeface="+mn-lt"/>
                <a:ea typeface="+mn-ea"/>
                <a:cs typeface="+mn-cs"/>
              </a:rPr>
              <a:t>- Череповецкая городская молодежная общественная организация  «Ассоциация </a:t>
            </a:r>
            <a:r>
              <a:rPr lang="ru-RU" sz="1200" kern="1200" dirty="0" err="1" smtClean="0">
                <a:solidFill>
                  <a:schemeClr val="tx1"/>
                </a:solidFill>
                <a:latin typeface="+mn-lt"/>
                <a:ea typeface="+mn-ea"/>
                <a:cs typeface="+mn-cs"/>
              </a:rPr>
              <a:t>Ди-Джеев</a:t>
            </a:r>
            <a:r>
              <a:rPr lang="ru-RU" sz="1200" kern="1200" dirty="0" smtClean="0">
                <a:solidFill>
                  <a:schemeClr val="tx1"/>
                </a:solidFill>
                <a:latin typeface="+mn-lt"/>
                <a:ea typeface="+mn-ea"/>
                <a:cs typeface="+mn-cs"/>
              </a:rPr>
              <a:t>», </a:t>
            </a:r>
            <a:endParaRPr lang="ru-RU" dirty="0" smtClean="0"/>
          </a:p>
          <a:p>
            <a:pPr>
              <a:buFontTx/>
              <a:buChar char="-"/>
            </a:pPr>
            <a:r>
              <a:rPr lang="ru-RU" sz="1200" kern="1200" dirty="0" smtClean="0">
                <a:solidFill>
                  <a:schemeClr val="tx1"/>
                </a:solidFill>
                <a:latin typeface="+mn-lt"/>
                <a:ea typeface="+mn-ea"/>
                <a:cs typeface="+mn-cs"/>
              </a:rPr>
              <a:t>ООО «</a:t>
            </a:r>
            <a:r>
              <a:rPr lang="ru-RU" sz="1200" kern="1200" dirty="0" err="1" smtClean="0">
                <a:solidFill>
                  <a:schemeClr val="tx1"/>
                </a:solidFill>
                <a:latin typeface="+mn-lt"/>
                <a:ea typeface="+mn-ea"/>
                <a:cs typeface="+mn-cs"/>
              </a:rPr>
              <a:t>Строймиргрупп</a:t>
            </a:r>
            <a:r>
              <a:rPr lang="ru-RU" sz="1200" kern="1200" dirty="0" smtClean="0">
                <a:solidFill>
                  <a:schemeClr val="tx1"/>
                </a:solidFill>
                <a:latin typeface="+mn-lt"/>
                <a:ea typeface="+mn-ea"/>
                <a:cs typeface="+mn-cs"/>
              </a:rPr>
              <a:t>» г. Череповец.</a:t>
            </a:r>
            <a:endParaRPr lang="ru-RU" dirty="0" smtClean="0"/>
          </a:p>
          <a:p>
            <a:pPr>
              <a:lnSpc>
                <a:spcPct val="90000"/>
              </a:lnSpc>
            </a:pPr>
            <a:r>
              <a:rPr lang="ru-RU" sz="1200" dirty="0" smtClean="0"/>
              <a:t>Данный инвестиционный проект позволит создать до 10 предприятий в сфере туризма и услуг, до 300 новых рабочих мест. Ежегодный оборот предприятий составит 200 млн. рублей. </a:t>
            </a:r>
          </a:p>
          <a:p>
            <a:pPr eaLnBrk="1" hangingPunct="1">
              <a:spcBef>
                <a:spcPct val="0"/>
              </a:spcBef>
            </a:pPr>
            <a:endParaRPr lang="ru-RU" dirty="0" smtClean="0"/>
          </a:p>
        </p:txBody>
      </p:sp>
      <p:sp>
        <p:nvSpPr>
          <p:cNvPr id="2867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2A7EF1-7255-443A-8629-11DE9D2E04D9}" type="slidenum">
              <a:rPr lang="ru-RU" smtClean="0"/>
              <a:pPr fontAlgn="base">
                <a:spcBef>
                  <a:spcPct val="0"/>
                </a:spcBef>
                <a:spcAft>
                  <a:spcPct val="0"/>
                </a:spcAft>
                <a:defRPr/>
              </a:pPr>
              <a:t>14</a:t>
            </a:fld>
            <a:endParaRPr 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bwMode="auto">
          <a:noFill/>
          <a:ln>
            <a:solidFill>
              <a:srgbClr val="000000"/>
            </a:solidFill>
            <a:miter lim="800000"/>
            <a:headEnd/>
            <a:tailEnd/>
          </a:ln>
        </p:spPr>
      </p:sp>
      <p:sp>
        <p:nvSpPr>
          <p:cNvPr id="161795" name="Rectangle 3"/>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ru-RU" sz="1000" b="0" dirty="0" smtClean="0">
                <a:solidFill>
                  <a:srgbClr val="000000"/>
                </a:solidFill>
              </a:rPr>
              <a:t>Администрацией Кирилловского района в настоящее время проводится работа по</a:t>
            </a:r>
            <a:r>
              <a:rPr lang="ru-RU" sz="1000" b="0" baseline="0" dirty="0" smtClean="0">
                <a:solidFill>
                  <a:srgbClr val="000000"/>
                </a:solidFill>
              </a:rPr>
              <a:t> созданию туристского кластера с объединением инвестиционных проектов с целью участия в конкурсном отборе проектов для включения в ФЦП.</a:t>
            </a:r>
            <a:endParaRPr lang="ru-RU" sz="1000" b="0" dirty="0" smtClean="0">
              <a:solidFill>
                <a:srgbClr val="000000"/>
              </a:solidFill>
            </a:endParaRPr>
          </a:p>
          <a:p>
            <a:pPr>
              <a:lnSpc>
                <a:spcPct val="90000"/>
              </a:lnSpc>
            </a:pPr>
            <a:r>
              <a:rPr lang="ru-RU" sz="1000" b="1" dirty="0" smtClean="0">
                <a:solidFill>
                  <a:srgbClr val="000000"/>
                </a:solidFill>
              </a:rPr>
              <a:t>1. Историко-этнографический комплекс </a:t>
            </a:r>
            <a:r>
              <a:rPr lang="en-US" sz="1000" b="1" dirty="0" smtClean="0">
                <a:solidFill>
                  <a:srgbClr val="000000"/>
                </a:solidFill>
              </a:rPr>
              <a:t>«</a:t>
            </a:r>
            <a:r>
              <a:rPr lang="ru-RU" sz="1000" b="1" dirty="0" smtClean="0">
                <a:solidFill>
                  <a:srgbClr val="000000"/>
                </a:solidFill>
              </a:rPr>
              <a:t>Древнерусское поселение </a:t>
            </a:r>
            <a:r>
              <a:rPr lang="ru-RU" sz="1000" b="1" dirty="0" err="1" smtClean="0">
                <a:solidFill>
                  <a:srgbClr val="000000"/>
                </a:solidFill>
              </a:rPr>
              <a:t>Сугорье</a:t>
            </a:r>
            <a:r>
              <a:rPr lang="en-US" sz="1000" b="1" dirty="0" smtClean="0">
                <a:solidFill>
                  <a:srgbClr val="000000"/>
                </a:solidFill>
              </a:rPr>
              <a:t>»</a:t>
            </a:r>
            <a:r>
              <a:rPr lang="ru-RU" sz="1000" b="1" dirty="0" smtClean="0">
                <a:solidFill>
                  <a:srgbClr val="000000"/>
                </a:solidFill>
              </a:rPr>
              <a:t> д. Кузино Кирилловского района.</a:t>
            </a:r>
            <a:endParaRPr lang="ru-RU" sz="1000" dirty="0" smtClean="0"/>
          </a:p>
          <a:p>
            <a:pPr>
              <a:lnSpc>
                <a:spcPct val="90000"/>
              </a:lnSpc>
              <a:spcBef>
                <a:spcPct val="0"/>
              </a:spcBef>
            </a:pPr>
            <a:r>
              <a:rPr lang="ru-RU" sz="1000" dirty="0" smtClean="0"/>
              <a:t>Срок реализации – 2009-2015 годы.</a:t>
            </a:r>
          </a:p>
          <a:p>
            <a:pPr>
              <a:lnSpc>
                <a:spcPct val="90000"/>
              </a:lnSpc>
              <a:spcBef>
                <a:spcPct val="0"/>
              </a:spcBef>
            </a:pPr>
            <a:r>
              <a:rPr lang="ru-RU" sz="1000" dirty="0" smtClean="0"/>
              <a:t>Инвестор ООО «Конт» (г. Санкт-Петербург).</a:t>
            </a:r>
          </a:p>
          <a:p>
            <a:pPr>
              <a:lnSpc>
                <a:spcPct val="90000"/>
              </a:lnSpc>
            </a:pPr>
            <a:r>
              <a:rPr lang="ru-RU" sz="1000" dirty="0" smtClean="0">
                <a:solidFill>
                  <a:srgbClr val="FFFFFF"/>
                </a:solidFill>
              </a:rPr>
              <a:t>Стоянка функционирует с 2010 года. </a:t>
            </a:r>
            <a:r>
              <a:rPr lang="ru-RU" sz="1000" dirty="0" smtClean="0">
                <a:solidFill>
                  <a:srgbClr val="000000"/>
                </a:solidFill>
              </a:rPr>
              <a:t>Проведены дноуглубительные работы и </a:t>
            </a:r>
            <a:r>
              <a:rPr lang="ru-RU" sz="1000" dirty="0" err="1" smtClean="0">
                <a:solidFill>
                  <a:srgbClr val="000000"/>
                </a:solidFill>
              </a:rPr>
              <a:t>берегоукрепление</a:t>
            </a:r>
            <a:r>
              <a:rPr lang="ru-RU" sz="1000" dirty="0" smtClean="0">
                <a:solidFill>
                  <a:srgbClr val="000000"/>
                </a:solidFill>
              </a:rPr>
              <a:t>.</a:t>
            </a:r>
          </a:p>
          <a:p>
            <a:pPr>
              <a:lnSpc>
                <a:spcPct val="90000"/>
              </a:lnSpc>
            </a:pPr>
            <a:r>
              <a:rPr lang="ru-RU" sz="1000" dirty="0" smtClean="0">
                <a:solidFill>
                  <a:srgbClr val="000000"/>
                </a:solidFill>
              </a:rPr>
              <a:t>Построены архитектурные сооружения исторической направленности: «Княжий Двор», Длинный Дом викингов», сувенирная лавка и стилизованное кафе.</a:t>
            </a:r>
          </a:p>
          <a:p>
            <a:pPr>
              <a:lnSpc>
                <a:spcPct val="90000"/>
              </a:lnSpc>
            </a:pPr>
            <a:r>
              <a:rPr lang="ru-RU" sz="1000" dirty="0" smtClean="0">
                <a:solidFill>
                  <a:srgbClr val="FFFFFF"/>
                </a:solidFill>
              </a:rPr>
              <a:t>Осуществляется экскурсионное обслуживание в  Кирилло-Белозерский монастырь.</a:t>
            </a:r>
          </a:p>
          <a:p>
            <a:pPr>
              <a:lnSpc>
                <a:spcPct val="90000"/>
              </a:lnSpc>
            </a:pPr>
            <a:r>
              <a:rPr lang="ru-RU" sz="1000" dirty="0" smtClean="0">
                <a:solidFill>
                  <a:srgbClr val="FFFFFF"/>
                </a:solidFill>
              </a:rPr>
              <a:t>Планируется строительство туристско-гостиничного комплекса.</a:t>
            </a:r>
          </a:p>
          <a:p>
            <a:pPr>
              <a:lnSpc>
                <a:spcPct val="90000"/>
              </a:lnSpc>
            </a:pPr>
            <a:r>
              <a:rPr lang="ru-RU" sz="1000" b="1" dirty="0" smtClean="0"/>
              <a:t>Общая стоимость проекта – 100,0 млн. рублей,</a:t>
            </a:r>
            <a:r>
              <a:rPr lang="ru-RU" sz="1000" dirty="0" smtClean="0"/>
              <a:t> в том числе:</a:t>
            </a:r>
          </a:p>
          <a:p>
            <a:pPr>
              <a:lnSpc>
                <a:spcPct val="90000"/>
              </a:lnSpc>
              <a:buFontTx/>
              <a:buChar char="-"/>
            </a:pPr>
            <a:r>
              <a:rPr lang="ru-RU" sz="1000" dirty="0" smtClean="0"/>
              <a:t> внебюджетные инвестиции – 65,0 млн. рублей,</a:t>
            </a:r>
          </a:p>
          <a:p>
            <a:pPr>
              <a:lnSpc>
                <a:spcPct val="90000"/>
              </a:lnSpc>
            </a:pPr>
            <a:r>
              <a:rPr lang="ru-RU" sz="1000" dirty="0" smtClean="0"/>
              <a:t>- федеральные средства – 31,5 млн. рублей,</a:t>
            </a:r>
          </a:p>
          <a:p>
            <a:pPr>
              <a:lnSpc>
                <a:spcPct val="90000"/>
              </a:lnSpc>
              <a:buFontTx/>
              <a:buChar char="-"/>
            </a:pPr>
            <a:r>
              <a:rPr lang="ru-RU" sz="1000" dirty="0" smtClean="0"/>
              <a:t> областные средства – 3,5 млн. рублей.</a:t>
            </a:r>
          </a:p>
          <a:p>
            <a:pPr>
              <a:lnSpc>
                <a:spcPct val="90000"/>
              </a:lnSpc>
            </a:pPr>
            <a:r>
              <a:rPr lang="ru-RU" sz="1000" dirty="0" smtClean="0">
                <a:solidFill>
                  <a:srgbClr val="FFFFFF"/>
                </a:solidFill>
              </a:rPr>
              <a:t>Необходимо строительство дороги протяженностью 3,5 км от основной трассы Череповец-Кириллов до д. Кузино -Косые Гряды. В 2013 году разработана проектно-сметная документация на строительство дороги.</a:t>
            </a:r>
          </a:p>
          <a:p>
            <a:pPr>
              <a:lnSpc>
                <a:spcPct val="90000"/>
              </a:lnSpc>
            </a:pPr>
            <a:r>
              <a:rPr lang="ru-RU" sz="1000" b="1" dirty="0" smtClean="0"/>
              <a:t>2. Спортивно-туристический комплекс «</a:t>
            </a:r>
            <a:r>
              <a:rPr lang="ru-RU" sz="1000" b="1" dirty="0" err="1" smtClean="0"/>
              <a:t>Лайтури</a:t>
            </a:r>
            <a:r>
              <a:rPr lang="ru-RU" sz="1000" b="1" dirty="0" smtClean="0"/>
              <a:t>» на Никольском </a:t>
            </a:r>
            <a:r>
              <a:rPr lang="ru-RU" sz="1000" b="1" dirty="0" err="1" smtClean="0"/>
              <a:t>озере,Кирилловский</a:t>
            </a:r>
            <a:r>
              <a:rPr lang="ru-RU" sz="1000" b="1" dirty="0" smtClean="0"/>
              <a:t> район.</a:t>
            </a:r>
            <a:endParaRPr lang="ru-RU" sz="1000" dirty="0" smtClean="0">
              <a:cs typeface="Times New Roman" pitchFamily="18" charset="0"/>
            </a:endParaRPr>
          </a:p>
          <a:p>
            <a:pPr>
              <a:lnSpc>
                <a:spcPct val="90000"/>
              </a:lnSpc>
            </a:pPr>
            <a:r>
              <a:rPr lang="ru-RU" sz="1000" dirty="0" smtClean="0"/>
              <a:t>Проектом предусмотрено строительство современной туристической и сопутствующей инфраструктуры, рассчитанной на среднюю категорию туристов, строительство всесезонных туристических комплексов, предоставляющих услуги в сфере различных видов туризма.</a:t>
            </a:r>
          </a:p>
          <a:p>
            <a:pPr>
              <a:lnSpc>
                <a:spcPct val="90000"/>
              </a:lnSpc>
            </a:pPr>
            <a:r>
              <a:rPr lang="ru-RU" sz="1000" dirty="0" smtClean="0"/>
              <a:t>Реализация спортивно-туристического комплекса «</a:t>
            </a:r>
            <a:r>
              <a:rPr lang="ru-RU" sz="1000" dirty="0" err="1" smtClean="0"/>
              <a:t>Лайтури</a:t>
            </a:r>
            <a:r>
              <a:rPr lang="ru-RU" sz="1000" dirty="0" smtClean="0"/>
              <a:t>» осуществляется в 2 очереди:</a:t>
            </a:r>
          </a:p>
          <a:p>
            <a:pPr>
              <a:lnSpc>
                <a:spcPct val="90000"/>
              </a:lnSpc>
            </a:pPr>
            <a:r>
              <a:rPr lang="ru-RU" sz="1000" dirty="0" smtClean="0"/>
              <a:t>1 очередь (2012-2013 годы) – создание туристической базы и пункта питания.</a:t>
            </a:r>
          </a:p>
          <a:p>
            <a:pPr>
              <a:lnSpc>
                <a:spcPct val="90000"/>
              </a:lnSpc>
            </a:pPr>
            <a:r>
              <a:rPr lang="ru-RU" sz="1000" dirty="0" smtClean="0"/>
              <a:t>2 очередь (2012-2017 годы) – строительство спортивного комплекса в дер. Гущино.</a:t>
            </a:r>
          </a:p>
          <a:p>
            <a:pPr>
              <a:lnSpc>
                <a:spcPct val="90000"/>
              </a:lnSpc>
            </a:pPr>
            <a:r>
              <a:rPr lang="ru-RU" sz="1000" dirty="0" smtClean="0">
                <a:solidFill>
                  <a:srgbClr val="000000"/>
                </a:solidFill>
              </a:rPr>
              <a:t>Возведено 16 финских домиков, смонтированы фундаменты для строительства 7 домов и инфраструктурных объектов: башни, сантехнического блока, банно-оздоровительного комплекса, административного корпуса.</a:t>
            </a:r>
            <a:endParaRPr lang="ru-RU" sz="1000" dirty="0" smtClean="0"/>
          </a:p>
          <a:p>
            <a:pPr>
              <a:lnSpc>
                <a:spcPct val="90000"/>
              </a:lnSpc>
            </a:pPr>
            <a:r>
              <a:rPr lang="ru-RU" sz="1000" b="1" dirty="0" smtClean="0"/>
              <a:t>Стоимость проекта – 360, 0 млн. рублей</a:t>
            </a:r>
            <a:r>
              <a:rPr lang="ru-RU" sz="1000" dirty="0" smtClean="0"/>
              <a:t>, в том числе:</a:t>
            </a:r>
          </a:p>
          <a:p>
            <a:pPr>
              <a:lnSpc>
                <a:spcPct val="90000"/>
              </a:lnSpc>
            </a:pPr>
            <a:r>
              <a:rPr lang="ru-RU" sz="1000" dirty="0" smtClean="0"/>
              <a:t>Внебюджетные источники – 345,0 млн. рублей, Федеральный бюджет -12,5 млн. рублей, Региональный/местный бюджет – 2,5 млн. рублей.</a:t>
            </a:r>
          </a:p>
          <a:p>
            <a:pPr>
              <a:lnSpc>
                <a:spcPct val="90000"/>
              </a:lnSpc>
            </a:pPr>
            <a:r>
              <a:rPr lang="ru-RU" sz="1000" dirty="0" smtClean="0"/>
              <a:t>В 2012 году в развитие проекта вложено более 60 млн. рублей инвестиций.</a:t>
            </a:r>
          </a:p>
          <a:p>
            <a:pPr>
              <a:lnSpc>
                <a:spcPct val="90000"/>
              </a:lnSpc>
            </a:pPr>
            <a:r>
              <a:rPr lang="ru-RU" sz="1000" dirty="0" smtClean="0"/>
              <a:t>Необходимо строительство обеспечивающей инфраструктуры комплекса: электроснабжение, водопровод, подъезды и дороги 500м; автостоянки. Стоимость 15,0 млн. рублей.</a:t>
            </a:r>
          </a:p>
          <a:p>
            <a:pPr>
              <a:lnSpc>
                <a:spcPct val="90000"/>
              </a:lnSpc>
            </a:pPr>
            <a:r>
              <a:rPr lang="ru-RU" sz="1000" b="1" dirty="0" smtClean="0"/>
              <a:t>3. Создание международного ландшафтного центра в Кирилловском районе.</a:t>
            </a:r>
          </a:p>
          <a:p>
            <a:pPr>
              <a:lnSpc>
                <a:spcPct val="90000"/>
              </a:lnSpc>
            </a:pPr>
            <a:r>
              <a:rPr lang="ru-RU" sz="1000" dirty="0" smtClean="0"/>
              <a:t>Стоимость Проекта  -  </a:t>
            </a:r>
            <a:r>
              <a:rPr lang="ru-RU" sz="1000" b="1" dirty="0" smtClean="0"/>
              <a:t>2 000,0 млн. рублей.</a:t>
            </a:r>
            <a:endParaRPr lang="ru-RU" sz="1000" dirty="0" smtClean="0"/>
          </a:p>
          <a:p>
            <a:pPr>
              <a:lnSpc>
                <a:spcPct val="90000"/>
              </a:lnSpc>
            </a:pPr>
            <a:r>
              <a:rPr lang="ru-RU" sz="1000" dirty="0" smtClean="0"/>
              <a:t>Проект рассмотрен Министерством культуры Российской Федерации,  Министерством иностранных дел Российской Федерации. Информационный центр ООН в России определил проект как «по-настоящему </a:t>
            </a:r>
            <a:r>
              <a:rPr lang="ru-RU" sz="1000" dirty="0" err="1" smtClean="0"/>
              <a:t>инновативный</a:t>
            </a:r>
            <a:r>
              <a:rPr lang="ru-RU" sz="1000" dirty="0" smtClean="0"/>
              <a:t>». </a:t>
            </a:r>
            <a:r>
              <a:rPr lang="ru-RU" sz="1000" dirty="0" err="1" smtClean="0"/>
              <a:t>Мосгорпарк</a:t>
            </a:r>
            <a:r>
              <a:rPr lang="ru-RU" sz="1000" dirty="0" smtClean="0"/>
              <a:t> поддержал предложение авторов о создании Международного ландшафтного центра в одном из парков Москвы.</a:t>
            </a:r>
          </a:p>
          <a:p>
            <a:pPr>
              <a:lnSpc>
                <a:spcPct val="90000"/>
              </a:lnSpc>
            </a:pPr>
            <a:r>
              <a:rPr lang="ru-RU" sz="1000" dirty="0" smtClean="0"/>
              <a:t>Основными задачи Проекта являются:- производство нового, конкурентоспособного на западных рынках национального </a:t>
            </a:r>
            <a:r>
              <a:rPr lang="ru-RU" sz="1000" dirty="0" err="1" smtClean="0"/>
              <a:t>турпродукта</a:t>
            </a:r>
            <a:r>
              <a:rPr lang="ru-RU" sz="1000" dirty="0" smtClean="0"/>
              <a:t> «ландшафтный туризм»; - создание компонентов,  объектов и механизмов Международного ландшафтного центра для инвестиций в устойчивое развитие территории через въездной и внутренний туризм; - международное сотрудничество Вологодской области по главной проблеме современности - устойчивое развитие. </a:t>
            </a:r>
          </a:p>
          <a:p>
            <a:pPr>
              <a:lnSpc>
                <a:spcPct val="90000"/>
              </a:lnSpc>
            </a:pPr>
            <a:r>
              <a:rPr lang="ru-RU" sz="1000" dirty="0" smtClean="0"/>
              <a:t>В настоящее время Проект не обеспечен инвестициями.</a:t>
            </a:r>
          </a:p>
          <a:p>
            <a:pPr>
              <a:lnSpc>
                <a:spcPct val="90000"/>
              </a:lnSpc>
            </a:pPr>
            <a:endParaRPr lang="ru-RU" sz="100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bwMode="auto">
          <a:xfrm>
            <a:off x="1439863" y="236538"/>
            <a:ext cx="3902075" cy="2925762"/>
          </a:xfrm>
          <a:noFill/>
          <a:ln>
            <a:solidFill>
              <a:srgbClr val="000000"/>
            </a:solidFill>
            <a:miter lim="800000"/>
            <a:headEnd/>
            <a:tailEnd/>
          </a:ln>
        </p:spPr>
      </p:sp>
      <p:sp>
        <p:nvSpPr>
          <p:cNvPr id="161795" name="Rectangle 3"/>
          <p:cNvSpPr>
            <a:spLocks noGrp="1"/>
          </p:cNvSpPr>
          <p:nvPr>
            <p:ph type="body" idx="1"/>
          </p:nvPr>
        </p:nvSpPr>
        <p:spPr bwMode="auto">
          <a:noFill/>
        </p:spPr>
        <p:txBody>
          <a:bodyPr wrap="square" numCol="1" anchor="t" anchorCtr="0" compatLnSpc="1">
            <a:prstTxWarp prst="textNoShape">
              <a:avLst/>
            </a:prstTxWarp>
          </a:bodyPr>
          <a:lstStyle/>
          <a:p>
            <a:r>
              <a:rPr lang="ru-RU" sz="1000" kern="1200" dirty="0" smtClean="0">
                <a:solidFill>
                  <a:schemeClr val="tx1"/>
                </a:solidFill>
                <a:latin typeface="+mn-lt"/>
                <a:ea typeface="+mn-ea"/>
                <a:cs typeface="+mn-cs"/>
              </a:rPr>
              <a:t>Самый древний город Вологодской области – Белозерск  в августе 2012 года отметил свой юбилей. Город преобразился, отреставрированы многие культурно-исторические памятники, благоустроены улицы, реконструирована набережная, построены объекты социальной направленности.</a:t>
            </a:r>
          </a:p>
          <a:p>
            <a:r>
              <a:rPr lang="ru-RU" sz="1000" kern="1200" dirty="0" smtClean="0">
                <a:solidFill>
                  <a:schemeClr val="tx1"/>
                </a:solidFill>
                <a:latin typeface="+mn-lt"/>
                <a:ea typeface="+mn-ea"/>
                <a:cs typeface="+mn-cs"/>
              </a:rPr>
              <a:t>Безусловно, Белозерск обладает огромным туристским потенциалом. Он входит в число 7 древнейших городов России. В настоящее время город-памятник сохранил земляную крепость Х</a:t>
            </a:r>
            <a:r>
              <a:rPr lang="en-US" sz="1000" kern="1200" dirty="0" smtClean="0">
                <a:solidFill>
                  <a:schemeClr val="tx1"/>
                </a:solidFill>
                <a:latin typeface="+mn-lt"/>
                <a:ea typeface="+mn-ea"/>
                <a:cs typeface="+mn-cs"/>
              </a:rPr>
              <a:t>V</a:t>
            </a:r>
            <a:r>
              <a:rPr lang="ru-RU" sz="1000" kern="1200" dirty="0" smtClean="0">
                <a:solidFill>
                  <a:schemeClr val="tx1"/>
                </a:solidFill>
                <a:latin typeface="+mn-lt"/>
                <a:ea typeface="+mn-ea"/>
                <a:cs typeface="+mn-cs"/>
              </a:rPr>
              <a:t> века, деревянные и каменные соборы, резные иконостасы. </a:t>
            </a:r>
          </a:p>
          <a:p>
            <a:r>
              <a:rPr lang="ru-RU" sz="1000" kern="1200" dirty="0" smtClean="0">
                <a:solidFill>
                  <a:schemeClr val="tx1"/>
                </a:solidFill>
                <a:latin typeface="+mn-lt"/>
                <a:ea typeface="+mn-ea"/>
                <a:cs typeface="+mn-cs"/>
              </a:rPr>
              <a:t>Уже сейчас ежегодно </a:t>
            </a:r>
            <a:r>
              <a:rPr lang="ru-RU" sz="1000" kern="1200" dirty="0" err="1" smtClean="0">
                <a:solidFill>
                  <a:schemeClr val="tx1"/>
                </a:solidFill>
                <a:latin typeface="+mn-lt"/>
                <a:ea typeface="+mn-ea"/>
                <a:cs typeface="+mn-cs"/>
              </a:rPr>
              <a:t>белозерский</a:t>
            </a:r>
            <a:r>
              <a:rPr lang="ru-RU" sz="1000" kern="1200" dirty="0" smtClean="0">
                <a:solidFill>
                  <a:schemeClr val="tx1"/>
                </a:solidFill>
                <a:latin typeface="+mn-lt"/>
                <a:ea typeface="+mn-ea"/>
                <a:cs typeface="+mn-cs"/>
              </a:rPr>
              <a:t> край посещают более 70 тыс. посетителей. </a:t>
            </a:r>
          </a:p>
          <a:p>
            <a:pPr marL="0" marR="0" indent="0" algn="l" defTabSz="914400" rtl="0" eaLnBrk="0" fontAlgn="base" latinLnBrk="0" hangingPunct="0">
              <a:lnSpc>
                <a:spcPct val="90000"/>
              </a:lnSpc>
              <a:spcBef>
                <a:spcPct val="30000"/>
              </a:spcBef>
              <a:spcAft>
                <a:spcPct val="0"/>
              </a:spcAft>
              <a:buClrTx/>
              <a:buSzTx/>
              <a:buFontTx/>
              <a:buNone/>
              <a:tabLst/>
              <a:defRPr/>
            </a:pPr>
            <a:r>
              <a:rPr lang="ru-RU" sz="1000" b="0" dirty="0" smtClean="0">
                <a:solidFill>
                  <a:srgbClr val="000000"/>
                </a:solidFill>
              </a:rPr>
              <a:t>Администрацией Белозерского района в настоящее время проводится работа по</a:t>
            </a:r>
            <a:r>
              <a:rPr lang="ru-RU" sz="1000" b="0" baseline="0" dirty="0" smtClean="0">
                <a:solidFill>
                  <a:srgbClr val="000000"/>
                </a:solidFill>
              </a:rPr>
              <a:t> созданию туристского кластера с объединением инвестиционных проектов.</a:t>
            </a:r>
            <a:endParaRPr lang="ru-RU" sz="1000" b="0" dirty="0" smtClean="0">
              <a:solidFill>
                <a:srgbClr val="000000"/>
              </a:solidFill>
            </a:endParaRPr>
          </a:p>
          <a:p>
            <a:pPr>
              <a:spcBef>
                <a:spcPct val="0"/>
              </a:spcBef>
            </a:pPr>
            <a:r>
              <a:rPr lang="ru-RU" sz="800" b="1" dirty="0" smtClean="0"/>
              <a:t>При строительстве причала в г. Белозерске </a:t>
            </a:r>
            <a:r>
              <a:rPr lang="ru-RU" sz="800" dirty="0" smtClean="0"/>
              <a:t>прогнозируется рост туристского потока в 2 раза (до 150 тыс. посетителей).</a:t>
            </a:r>
          </a:p>
          <a:p>
            <a:pPr>
              <a:spcBef>
                <a:spcPct val="0"/>
              </a:spcBef>
            </a:pPr>
            <a:r>
              <a:rPr lang="ru-RU" sz="800" dirty="0" smtClean="0"/>
              <a:t>Строительство причала в г. Белозерске, средства инвестора – 30-50,0 млн. рублей.</a:t>
            </a:r>
          </a:p>
          <a:p>
            <a:pPr>
              <a:lnSpc>
                <a:spcPct val="90000"/>
              </a:lnSpc>
            </a:pPr>
            <a:r>
              <a:rPr lang="ru-RU" sz="800" dirty="0" smtClean="0"/>
              <a:t>В настоящее время активно развивается туристская инфраструктура: строятся базы отдыха,</a:t>
            </a:r>
            <a:r>
              <a:rPr lang="ru-RU" sz="800" baseline="0" dirty="0" smtClean="0"/>
              <a:t> открываются гостевые дома для туристов, разрабатываются новые туристские маршруты.</a:t>
            </a:r>
            <a:endParaRPr lang="ru-RU" sz="800" dirty="0" smtClean="0"/>
          </a:p>
          <a:p>
            <a:pPr>
              <a:lnSpc>
                <a:spcPct val="90000"/>
              </a:lnSpc>
            </a:pPr>
            <a:endParaRPr lang="ru-RU" sz="1000" dirty="0" smtClean="0"/>
          </a:p>
        </p:txBody>
      </p:sp>
      <p:sp>
        <p:nvSpPr>
          <p:cNvPr id="4" name="Прямоугольник 3"/>
          <p:cNvSpPr/>
          <p:nvPr/>
        </p:nvSpPr>
        <p:spPr>
          <a:xfrm>
            <a:off x="544712" y="3376097"/>
            <a:ext cx="5721151" cy="954107"/>
          </a:xfrm>
          <a:prstGeom prst="rect">
            <a:avLst/>
          </a:prstGeom>
        </p:spPr>
        <p:txBody>
          <a:bodyPr wrap="square">
            <a:spAutoFit/>
          </a:bodyPr>
          <a:lstStyle/>
          <a:p>
            <a:r>
              <a:rPr lang="ru-RU" sz="1400" dirty="0" smtClean="0"/>
              <a:t>Перспективы развития Белозерска мы связываем в первую очередь со строительством причала, способного принимать крупные туристские теплоходы.</a:t>
            </a:r>
          </a:p>
          <a:p>
            <a:endParaRPr lang="ru-RU" sz="14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Образ слайда 1"/>
          <p:cNvSpPr>
            <a:spLocks noGrp="1" noRot="1" noChangeAspect="1" noTextEdit="1"/>
          </p:cNvSpPr>
          <p:nvPr>
            <p:ph type="sldImg"/>
          </p:nvPr>
        </p:nvSpPr>
        <p:spPr bwMode="auto">
          <a:xfrm>
            <a:off x="2082800" y="250825"/>
            <a:ext cx="3008313" cy="2255838"/>
          </a:xfrm>
          <a:noFill/>
          <a:ln>
            <a:solidFill>
              <a:srgbClr val="000000"/>
            </a:solidFill>
            <a:miter lim="800000"/>
            <a:headEnd/>
            <a:tailEnd/>
          </a:ln>
        </p:spPr>
      </p:sp>
      <p:sp>
        <p:nvSpPr>
          <p:cNvPr id="45059" name="Заметки 2"/>
          <p:cNvSpPr>
            <a:spLocks noGrp="1"/>
          </p:cNvSpPr>
          <p:nvPr>
            <p:ph type="body" idx="1"/>
          </p:nvPr>
        </p:nvSpPr>
        <p:spPr bwMode="auto">
          <a:xfrm>
            <a:off x="355601" y="2565401"/>
            <a:ext cx="6108700" cy="6630988"/>
          </a:xfrm>
          <a:noFill/>
        </p:spPr>
        <p:txBody>
          <a:bodyPr wrap="square" lIns="91998" tIns="45999" rIns="91998" bIns="45999" numCol="1" anchor="t" anchorCtr="0" compatLnSpc="1">
            <a:prstTxWarp prst="textNoShape">
              <a:avLst/>
            </a:prstTxWarp>
          </a:bodyPr>
          <a:lstStyle/>
          <a:p>
            <a:pPr>
              <a:spcBef>
                <a:spcPts val="0"/>
              </a:spcBef>
              <a:defRPr/>
            </a:pPr>
            <a:r>
              <a:rPr lang="ru-RU" sz="1100" dirty="0" smtClean="0">
                <a:cs typeface="Times New Roman" pitchFamily="18" charset="0"/>
              </a:rPr>
              <a:t>В восточной территории области в Великоустюгском районе реализуется проект «Великий Устюг - родина Деда Мороза», который благодаря своей популярности можно назвать одним из самых успешных и «молодых» российских региональных брендов. Сегодня этот проект – действенный вариант освоения территории на основе создания благоприятных условий для развития туристско-рекреационного и малого бизнеса, вовлечения в развитие проекта населения Великоустюгского района, сохранения национальной самобытности, традиций и культуры, воспитания будущего поколения на основе общечеловеческих и местных традиционных ценностей.</a:t>
            </a:r>
          </a:p>
          <a:p>
            <a:pPr>
              <a:spcBef>
                <a:spcPts val="0"/>
              </a:spcBef>
              <a:defRPr/>
            </a:pPr>
            <a:r>
              <a:rPr lang="ru-RU" sz="1100" dirty="0" smtClean="0">
                <a:cs typeface="Times New Roman" pitchFamily="18" charset="0"/>
              </a:rPr>
              <a:t>Стартовав в 1998 году, проект динамично развивается, о чем свидетельствуют итоги 2013 года. Так, в течение 2013 года в Великом Устюге принято 156 тыс. посетителей,  выше уровня 1998 года в 50 раз. В текущем зимнем сезоне отмечены максимальные пиковые нагрузки – до 5200 человек в день.</a:t>
            </a:r>
          </a:p>
          <a:p>
            <a:pPr>
              <a:spcBef>
                <a:spcPts val="0"/>
              </a:spcBef>
              <a:defRPr/>
            </a:pPr>
            <a:r>
              <a:rPr lang="ru-RU" sz="1100" dirty="0" smtClean="0">
                <a:cs typeface="Times New Roman" pitchFamily="18" charset="0"/>
              </a:rPr>
              <a:t>Потенциальная туристская емкость составляет 500,0 тыс. посетителей в год.</a:t>
            </a:r>
          </a:p>
          <a:p>
            <a:r>
              <a:rPr lang="ru-RU" sz="1200" kern="1200" dirty="0" smtClean="0">
                <a:solidFill>
                  <a:schemeClr val="tx1"/>
                </a:solidFill>
                <a:latin typeface="+mn-lt"/>
                <a:ea typeface="+mn-ea"/>
                <a:cs typeface="+mn-cs"/>
              </a:rPr>
              <a:t>В 2013 году, по сравнению с 1998 годом:</a:t>
            </a:r>
          </a:p>
          <a:p>
            <a:r>
              <a:rPr lang="ru-RU" sz="1200" kern="1200" dirty="0" smtClean="0">
                <a:solidFill>
                  <a:schemeClr val="tx1"/>
                </a:solidFill>
                <a:latin typeface="+mn-lt"/>
                <a:ea typeface="+mn-ea"/>
                <a:cs typeface="+mn-cs"/>
              </a:rPr>
              <a:t>- количество объектов размещения (гостиниц, баз отдыха, гостевых домов) в 18,5 раз (1998 год – 2 объекта, в 2013 году – 37),</a:t>
            </a:r>
          </a:p>
          <a:p>
            <a:r>
              <a:rPr lang="ru-RU" sz="1200" kern="1200" dirty="0" smtClean="0">
                <a:solidFill>
                  <a:schemeClr val="tx1"/>
                </a:solidFill>
                <a:latin typeface="+mn-lt"/>
                <a:ea typeface="+mn-ea"/>
                <a:cs typeface="+mn-cs"/>
              </a:rPr>
              <a:t>- в туристской сфере занято 14 % от общей численности занятых  в районе более 3000 человек, (в 1998 году – 50 человек, в 2013 году – более 3000 человек);</a:t>
            </a:r>
          </a:p>
          <a:p>
            <a:r>
              <a:rPr lang="ru-RU" sz="1200" kern="1200" dirty="0" smtClean="0">
                <a:solidFill>
                  <a:schemeClr val="tx1"/>
                </a:solidFill>
                <a:latin typeface="+mn-lt"/>
                <a:ea typeface="+mn-ea"/>
                <a:cs typeface="+mn-cs"/>
              </a:rPr>
              <a:t>- важнейший социально-экономический результат реализации проекта – это снижение уровня безработицы в 2,5 раза (в 1998 году – 6,2%, в 2012 году – 2,5%).  </a:t>
            </a:r>
          </a:p>
          <a:p>
            <a:r>
              <a:rPr lang="ru-RU" sz="1200" dirty="0" smtClean="0">
                <a:cs typeface="Times New Roman" pitchFamily="18" charset="0"/>
              </a:rPr>
              <a:t>За 15 лет инвестиции в проект составили около </a:t>
            </a:r>
            <a:r>
              <a:rPr lang="ru-RU" sz="1200" kern="1200" dirty="0" smtClean="0">
                <a:solidFill>
                  <a:schemeClr val="tx1"/>
                </a:solidFill>
                <a:latin typeface="+mn-lt"/>
                <a:ea typeface="+mn-ea"/>
                <a:cs typeface="+mn-cs"/>
              </a:rPr>
              <a:t>2,2 млрд. руб., более 40% которых – это частные инвестиции.</a:t>
            </a:r>
            <a:r>
              <a:rPr lang="ru-RU" sz="1200" b="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За счет средств инвесторов построены новые гостиницы и рестораны, кафе, торговые центры,  супермаркеты и сувенирные лавки, расширяется сфера услуг- такси, фото-, видео,  развлекательных, бытовых, медицинских и других.</a:t>
            </a:r>
          </a:p>
          <a:p>
            <a:pPr>
              <a:spcBef>
                <a:spcPts val="0"/>
              </a:spcBef>
              <a:defRPr/>
            </a:pPr>
            <a:endParaRPr lang="ru-RU" sz="1100" dirty="0" smtClean="0">
              <a:cs typeface="Times New Roman" pitchFamily="18" charset="0"/>
            </a:endParaRPr>
          </a:p>
          <a:p>
            <a:pPr>
              <a:spcBef>
                <a:spcPts val="0"/>
              </a:spcBef>
              <a:defRPr/>
            </a:pPr>
            <a:r>
              <a:rPr lang="ru-RU" sz="1100" dirty="0" smtClean="0">
                <a:cs typeface="Times New Roman" pitchFamily="18" charset="0"/>
              </a:rPr>
              <a:t>Для обеспечения комфортных условий проживания и питания туристов построены гостиницы, кафе и рестораны, проводится благоустройство города и реставрация памятников. Создана первоначальная инфраструктура в вотчине Деда Мороза, построены Дом Деда Мороза, Тропа Сказок, зимний сад Деда Мороза, Зоосад Деда Мороза – филиал Московского зоопарка, детский контактный зоопарк, лечебно-оздоровительный комплекс, гостиница, торговые ряды, </a:t>
            </a:r>
            <a:r>
              <a:rPr lang="ru-RU" sz="1100" dirty="0" err="1" smtClean="0">
                <a:cs typeface="Times New Roman" pitchFamily="18" charset="0"/>
              </a:rPr>
              <a:t>коттеджный</a:t>
            </a:r>
            <a:r>
              <a:rPr lang="ru-RU" sz="1100" dirty="0" smtClean="0">
                <a:cs typeface="Times New Roman" pitchFamily="18" charset="0"/>
              </a:rPr>
              <a:t> поселок, кафе, каскад прудов, Пасека Деда Мороза. В городе Великом Устюге успешно функционируют  Городская резиденция Деда Мороза, Почта Деда Мороза и Дом Моды Деда Мороза.</a:t>
            </a:r>
          </a:p>
          <a:p>
            <a:pPr>
              <a:spcBef>
                <a:spcPts val="0"/>
              </a:spcBef>
              <a:defRPr/>
            </a:pPr>
            <a:r>
              <a:rPr lang="ru-RU" sz="1100" dirty="0" smtClean="0">
                <a:cs typeface="Times New Roman" pitchFamily="18" charset="0"/>
              </a:rPr>
              <a:t>Популярными туристскими маршрутами в Великоустюгском районе являются: экскурсионно-познавательные, развлекательные, событийные, паломнические, экологические,  активные, отдых в сельских домах.</a:t>
            </a:r>
          </a:p>
          <a:p>
            <a:pPr>
              <a:spcBef>
                <a:spcPts val="0"/>
              </a:spcBef>
              <a:defRPr/>
            </a:pPr>
            <a:endParaRPr lang="ru-RU" sz="1100" dirty="0" smtClean="0">
              <a:cs typeface="Times New Roman" pitchFamily="18" charset="0"/>
            </a:endParaRPr>
          </a:p>
          <a:p>
            <a:endParaRPr lang="ru-RU" dirty="0" smtClean="0"/>
          </a:p>
          <a:p>
            <a:pPr>
              <a:defRPr/>
            </a:pPr>
            <a:endParaRPr lang="ru-RU" dirty="0" smtClean="0">
              <a:latin typeface="Times New Roman" pitchFamily="18" charset="0"/>
              <a:cs typeface="Times New Roman" pitchFamily="18" charset="0"/>
            </a:endParaRPr>
          </a:p>
          <a:p>
            <a:pPr>
              <a:defRPr/>
            </a:pPr>
            <a:endParaRPr lang="ru-RU" dirty="0" smtClean="0">
              <a:latin typeface="Times New Roman" pitchFamily="18" charset="0"/>
              <a:cs typeface="Times New Roman" pitchFamily="18" charset="0"/>
            </a:endParaRPr>
          </a:p>
        </p:txBody>
      </p:sp>
      <p:sp>
        <p:nvSpPr>
          <p:cNvPr id="165892" name="Номер слайда 3"/>
          <p:cNvSpPr txBox="1">
            <a:spLocks noGrp="1"/>
          </p:cNvSpPr>
          <p:nvPr/>
        </p:nvSpPr>
        <p:spPr bwMode="auto">
          <a:xfrm>
            <a:off x="3829050" y="9444038"/>
            <a:ext cx="2930525" cy="496887"/>
          </a:xfrm>
          <a:prstGeom prst="rect">
            <a:avLst/>
          </a:prstGeom>
          <a:noFill/>
          <a:ln w="9525">
            <a:noFill/>
            <a:miter lim="800000"/>
            <a:headEnd/>
            <a:tailEnd/>
          </a:ln>
        </p:spPr>
        <p:txBody>
          <a:bodyPr lIns="91998" tIns="45999" rIns="91998" bIns="45999" anchor="b"/>
          <a:lstStyle/>
          <a:p>
            <a:pPr algn="r" defTabSz="920750"/>
            <a:fld id="{13BE596F-705F-4CBD-AAF0-737F09E83579}" type="slidenum">
              <a:rPr lang="ru-RU" sz="1200">
                <a:latin typeface="Arial" charset="0"/>
              </a:rPr>
              <a:pPr algn="r" defTabSz="920750"/>
              <a:t>17</a:t>
            </a:fld>
            <a:endParaRPr lang="ru-RU" sz="120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Образ слайда 1"/>
          <p:cNvSpPr>
            <a:spLocks noGrp="1" noRot="1" noChangeAspect="1" noTextEdit="1"/>
          </p:cNvSpPr>
          <p:nvPr>
            <p:ph type="sldImg"/>
          </p:nvPr>
        </p:nvSpPr>
        <p:spPr bwMode="auto">
          <a:xfrm>
            <a:off x="571500" y="650875"/>
            <a:ext cx="5091113" cy="3819525"/>
          </a:xfrm>
          <a:noFill/>
          <a:ln>
            <a:solidFill>
              <a:srgbClr val="000000"/>
            </a:solidFill>
            <a:miter lim="800000"/>
            <a:headEnd/>
            <a:tailEnd/>
          </a:ln>
        </p:spPr>
      </p:sp>
      <p:sp>
        <p:nvSpPr>
          <p:cNvPr id="117763" name="Заметки 2"/>
          <p:cNvSpPr>
            <a:spLocks noGrp="1"/>
          </p:cNvSpPr>
          <p:nvPr>
            <p:ph type="body" idx="1"/>
          </p:nvPr>
        </p:nvSpPr>
        <p:spPr bwMode="auto">
          <a:xfrm>
            <a:off x="284881" y="5331400"/>
            <a:ext cx="6120182" cy="3865384"/>
          </a:xfrm>
          <a:noFill/>
        </p:spPr>
        <p:txBody>
          <a:bodyPr wrap="square" numCol="1" anchor="t" anchorCtr="0" compatLnSpc="1">
            <a:prstTxWarp prst="textNoShape">
              <a:avLst/>
            </a:prstTxWarp>
          </a:bodyPr>
          <a:lstStyle/>
          <a:p>
            <a:r>
              <a:rPr lang="ru-RU" dirty="0" smtClean="0"/>
              <a:t>Дед Мороз стал брендом Вологодской области, одним из символов детства. Сегодня Российский Дед Мороз – не просто сказочный персонаж, это наш современный герой и, как сказал Д.А. Медведев «Наш национальный бренд»</a:t>
            </a:r>
            <a:r>
              <a:rPr lang="ru-RU" b="1" dirty="0" smtClean="0"/>
              <a:t>.</a:t>
            </a:r>
            <a:endParaRPr lang="ru-RU" dirty="0" smtClean="0"/>
          </a:p>
          <a:p>
            <a:r>
              <a:rPr lang="ru-RU" dirty="0" smtClean="0"/>
              <a:t>В  декабре 2009 года российскому Деду Морозу был присвоен статус «Официальный Дед Мороз Сочи-2014».</a:t>
            </a:r>
          </a:p>
          <a:p>
            <a:r>
              <a:rPr lang="ru-RU" dirty="0" smtClean="0"/>
              <a:t>Российский Дед Мороз принимает</a:t>
            </a:r>
            <a:r>
              <a:rPr lang="ru-RU" baseline="0" dirty="0" smtClean="0"/>
              <a:t> участие </a:t>
            </a:r>
            <a:r>
              <a:rPr lang="ru-RU" dirty="0" smtClean="0"/>
              <a:t>в мероприятиях Олимпийских и </a:t>
            </a:r>
            <a:r>
              <a:rPr lang="ru-RU" dirty="0" err="1" smtClean="0"/>
              <a:t>Паралимпийских</a:t>
            </a:r>
            <a:r>
              <a:rPr lang="ru-RU" dirty="0" smtClean="0"/>
              <a:t> игр в Сочи в феврале-марте 2014 года. В Олимпийском парке г. Сочи построена Резиденция Российского Деда Мороза.</a:t>
            </a:r>
          </a:p>
          <a:p>
            <a:pPr marL="0" marR="0" indent="0" algn="l" defTabSz="914400" rtl="0" eaLnBrk="0" fontAlgn="base" latinLnBrk="0" hangingPunct="0">
              <a:lnSpc>
                <a:spcPct val="100000"/>
              </a:lnSpc>
              <a:spcBef>
                <a:spcPct val="30000"/>
              </a:spcBef>
              <a:spcAft>
                <a:spcPct val="0"/>
              </a:spcAft>
              <a:buClrTx/>
              <a:buSzTx/>
              <a:buFontTx/>
              <a:buNone/>
              <a:tabLst/>
              <a:defRPr/>
            </a:pPr>
            <a:r>
              <a:rPr lang="ru-RU" sz="1200" dirty="0" smtClean="0">
                <a:cs typeface="Times New Roman" pitchFamily="18" charset="0"/>
              </a:rPr>
              <a:t>18 ноября Российский Дед Мороз традиционно отмечает свой День рождения.</a:t>
            </a:r>
            <a:r>
              <a:rPr lang="ru-RU" sz="1200" kern="1200" dirty="0" smtClean="0">
                <a:solidFill>
                  <a:schemeClr val="tx1"/>
                </a:solidFill>
                <a:latin typeface="+mn-lt"/>
                <a:ea typeface="+mn-ea"/>
                <a:cs typeface="+mn-cs"/>
              </a:rPr>
              <a:t> В 2013 году в мероприятиях приняли участие 22 сказочных персонажей из 1 зарубежной страны и 16 регионов России, более 30 представителей зарубежных, федеральных и региональных СМИ. В 2013 году торжественные мероприятия прошли под эгидой подготовки к зимней Олимпиаде в Сочи. </a:t>
            </a:r>
          </a:p>
          <a:p>
            <a:r>
              <a:rPr lang="ru-RU" dirty="0" smtClean="0"/>
              <a:t>Одной из наиболее значимых международных акций является Новогоднее путешествие Деда Мороза, которое стартует сразу же после дня рождения Деда Мороза (18 ноября) и продолжается до 31 декабря. </a:t>
            </a:r>
          </a:p>
          <a:p>
            <a:pPr>
              <a:spcBef>
                <a:spcPts val="0"/>
              </a:spcBef>
              <a:defRPr/>
            </a:pPr>
            <a:r>
              <a:rPr lang="ru-RU" sz="1200" dirty="0" smtClean="0">
                <a:cs typeface="Times New Roman" pitchFamily="18" charset="0"/>
              </a:rPr>
              <a:t>С 19 ноября Российский Дед Мороз отправляется в Новогоднее путешествие с посещением городов России и зарубежных стран. В 2013 году </a:t>
            </a:r>
            <a:r>
              <a:rPr lang="ru-RU" sz="1200" kern="1200" dirty="0" smtClean="0">
                <a:solidFill>
                  <a:schemeClr val="tx1"/>
                </a:solidFill>
                <a:latin typeface="+mn-lt"/>
                <a:ea typeface="+mn-ea"/>
                <a:cs typeface="+mn-cs"/>
              </a:rPr>
              <a:t>Дед Мороз посетил 23 региона (около 30 городов). </a:t>
            </a:r>
            <a:endParaRPr lang="ru-RU" sz="1200" dirty="0" smtClean="0">
              <a:cs typeface="Times New Roman" pitchFamily="18" charset="0"/>
            </a:endParaRPr>
          </a:p>
          <a:p>
            <a:pPr>
              <a:spcBef>
                <a:spcPts val="0"/>
              </a:spcBef>
              <a:defRPr/>
            </a:pPr>
            <a:r>
              <a:rPr lang="ru-RU" sz="1200" dirty="0" smtClean="0">
                <a:cs typeface="Times New Roman" pitchFamily="18" charset="0"/>
              </a:rPr>
              <a:t>Особые дружеские связи установились с российской космической отраслью. Традиционная акция «Космическое послание Деда Мороза» не имеет аналогов в мире. Ежегодно в конце декабря в Центре управления полетами имени С.П. Королева при участии Российского Деда Мороза проходят сеансы прямой связи с экипажами экспедиции Международной космической станции.</a:t>
            </a:r>
          </a:p>
          <a:p>
            <a:endParaRPr lang="ru-RU" dirty="0" smtClean="0"/>
          </a:p>
          <a:p>
            <a:r>
              <a:rPr lang="ru-RU" dirty="0" smtClean="0"/>
              <a:t>В ходе посещения В.В. Путиным в 2008 году Вотчины Деда Мороза было дано поручение по строительству таких объектов как Ледовый Дворец Деда Мороза и Дворец Деда Мороза.</a:t>
            </a:r>
          </a:p>
          <a:p>
            <a:r>
              <a:rPr lang="ru-RU" dirty="0" smtClean="0"/>
              <a:t>Общая сметная стоимость строительства Дворца Деда Мороза составляет 187,9 млн.рублей.</a:t>
            </a:r>
          </a:p>
          <a:p>
            <a:r>
              <a:rPr lang="ru-RU" dirty="0" smtClean="0"/>
              <a:t>ФЦП «Культура России (2012-2018 годы)» предусмотрено строительство Дворца Деда Мороза в вотчине Деда Мороза на 2016 год с объемом финансирования за счет средств федерального бюджета в размере 84,45 млн.рублей.</a:t>
            </a:r>
          </a:p>
          <a:p>
            <a:endParaRPr lang="ru-RU" dirty="0" smtClean="0"/>
          </a:p>
        </p:txBody>
      </p:sp>
      <p:sp>
        <p:nvSpPr>
          <p:cNvPr id="4" name="Номер слайда 3"/>
          <p:cNvSpPr>
            <a:spLocks noGrp="1"/>
          </p:cNvSpPr>
          <p:nvPr>
            <p:ph type="sldNum" sz="quarter" idx="5"/>
          </p:nvPr>
        </p:nvSpPr>
        <p:spPr/>
        <p:txBody>
          <a:bodyPr/>
          <a:lstStyle/>
          <a:p>
            <a:pPr>
              <a:defRPr/>
            </a:pPr>
            <a:fld id="{9631192B-5A23-47B4-B7C6-8CADC2449941}" type="slidenum">
              <a:rPr lang="ru-RU" smtClean="0"/>
              <a:pPr>
                <a:defRPr/>
              </a:pPr>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TextEdit="1"/>
          </p:cNvSpPr>
          <p:nvPr>
            <p:ph type="sldImg"/>
          </p:nvPr>
        </p:nvSpPr>
        <p:spPr bwMode="auto">
          <a:noFill/>
          <a:ln>
            <a:solidFill>
              <a:srgbClr val="000000"/>
            </a:solidFill>
            <a:miter lim="800000"/>
            <a:headEnd/>
            <a:tailEnd/>
          </a:ln>
        </p:spPr>
      </p:sp>
      <p:sp>
        <p:nvSpPr>
          <p:cNvPr id="181251" name="Rectangle 3"/>
          <p:cNvSpPr>
            <a:spLocks noGrp="1"/>
          </p:cNvSpPr>
          <p:nvPr>
            <p:ph type="body" idx="1"/>
          </p:nvPr>
        </p:nvSpPr>
        <p:spPr bwMode="auto">
          <a:noFill/>
        </p:spPr>
        <p:txBody>
          <a:bodyPr wrap="square" numCol="1" anchor="t" anchorCtr="0" compatLnSpc="1">
            <a:prstTxWarp prst="textNoShape">
              <a:avLst/>
            </a:prstTxWarp>
          </a:bodyPr>
          <a:lstStyle/>
          <a:p>
            <a:r>
              <a:rPr lang="ru-RU" sz="1200" kern="1200" dirty="0" smtClean="0">
                <a:solidFill>
                  <a:schemeClr val="tx1"/>
                </a:solidFill>
                <a:latin typeface="+mn-lt"/>
                <a:ea typeface="+mn-ea"/>
                <a:cs typeface="+mn-cs"/>
              </a:rPr>
              <a:t>В </a:t>
            </a:r>
            <a:r>
              <a:rPr lang="ru-RU" sz="1200" kern="1200" dirty="0" err="1" smtClean="0">
                <a:solidFill>
                  <a:schemeClr val="tx1"/>
                </a:solidFill>
                <a:latin typeface="+mn-lt"/>
                <a:ea typeface="+mn-ea"/>
                <a:cs typeface="+mn-cs"/>
              </a:rPr>
              <a:t>Тотемском</a:t>
            </a:r>
            <a:r>
              <a:rPr lang="ru-RU" sz="1200" kern="1200" dirty="0" smtClean="0">
                <a:solidFill>
                  <a:schemeClr val="tx1"/>
                </a:solidFill>
                <a:latin typeface="+mn-lt"/>
                <a:ea typeface="+mn-ea"/>
                <a:cs typeface="+mn-cs"/>
              </a:rPr>
              <a:t> районе в 2013 году продолжилась реализация проектов «Школа путешественников Ф. Конюхова», «Тотьма – город купцов и мореходов» и «Тотьма – соль земли русской», разработаны и реализуются новые туристские программы и экскурсии «</a:t>
            </a:r>
            <a:r>
              <a:rPr lang="ru-RU" sz="1200" kern="1200" dirty="0" err="1" smtClean="0">
                <a:solidFill>
                  <a:schemeClr val="tx1"/>
                </a:solidFill>
                <a:latin typeface="+mn-lt"/>
                <a:ea typeface="+mn-ea"/>
                <a:cs typeface="+mn-cs"/>
              </a:rPr>
              <a:t>Тотемский</a:t>
            </a:r>
            <a:r>
              <a:rPr lang="ru-RU" sz="1200" kern="1200" dirty="0" smtClean="0">
                <a:solidFill>
                  <a:schemeClr val="tx1"/>
                </a:solidFill>
                <a:latin typeface="+mn-lt"/>
                <a:ea typeface="+mn-ea"/>
                <a:cs typeface="+mn-cs"/>
              </a:rPr>
              <a:t> сувенир», «Курс юного путешественника», «Экскурсия – игра «Тайны Дедова острова», </a:t>
            </a:r>
            <a:r>
              <a:rPr lang="ru-RU" sz="1200" kern="1200" dirty="0" err="1" smtClean="0">
                <a:solidFill>
                  <a:schemeClr val="tx1"/>
                </a:solidFill>
                <a:latin typeface="+mn-lt"/>
                <a:ea typeface="+mn-ea"/>
                <a:cs typeface="+mn-cs"/>
              </a:rPr>
              <a:t>Квест-игра</a:t>
            </a:r>
            <a:r>
              <a:rPr lang="ru-RU" sz="1200" kern="1200" dirty="0" smtClean="0">
                <a:solidFill>
                  <a:schemeClr val="tx1"/>
                </a:solidFill>
                <a:latin typeface="+mn-lt"/>
                <a:ea typeface="+mn-ea"/>
                <a:cs typeface="+mn-cs"/>
              </a:rPr>
              <a:t> «В поисках клада Чёрной лисицы». За период 2011-2013 годы за счет средств инвесторов введены объекты туристской инфраструктуры:  3 гостевых дома, мотель «Аляска». В итоге туристский поток в </a:t>
            </a:r>
            <a:r>
              <a:rPr lang="ru-RU" sz="1200" kern="1200" dirty="0" err="1" smtClean="0">
                <a:solidFill>
                  <a:schemeClr val="tx1"/>
                </a:solidFill>
                <a:latin typeface="+mn-lt"/>
                <a:ea typeface="+mn-ea"/>
                <a:cs typeface="+mn-cs"/>
              </a:rPr>
              <a:t>Тотемском</a:t>
            </a:r>
            <a:r>
              <a:rPr lang="ru-RU" sz="1200" kern="1200" dirty="0" smtClean="0">
                <a:solidFill>
                  <a:schemeClr val="tx1"/>
                </a:solidFill>
                <a:latin typeface="+mn-lt"/>
                <a:ea typeface="+mn-ea"/>
                <a:cs typeface="+mn-cs"/>
              </a:rPr>
              <a:t> районе в 2013 году увеличился по сравнению с 2011 годом на 25%.</a:t>
            </a:r>
          </a:p>
          <a:p>
            <a:r>
              <a:rPr lang="ru-RU" sz="1200" kern="1200" dirty="0" smtClean="0">
                <a:solidFill>
                  <a:schemeClr val="tx1"/>
                </a:solidFill>
                <a:latin typeface="+mn-lt"/>
                <a:ea typeface="+mn-ea"/>
                <a:cs typeface="+mn-cs"/>
              </a:rPr>
              <a:t>В июле 2013 года проведен рекламно-информационный тур для туристского бизнеса и СМИ Москвы и Санкт-Петербурга по маршруту Вологда - Тотьма - Великий Устюг.</a:t>
            </a:r>
          </a:p>
          <a:p>
            <a:endParaRPr lang="ru-RU"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Образ слайда 1"/>
          <p:cNvSpPr>
            <a:spLocks noGrp="1" noRot="1" noChangeAspect="1" noTextEdit="1"/>
          </p:cNvSpPr>
          <p:nvPr>
            <p:ph type="sldImg"/>
          </p:nvPr>
        </p:nvSpPr>
        <p:spPr bwMode="auto">
          <a:xfrm>
            <a:off x="1365250" y="363538"/>
            <a:ext cx="4033838" cy="3025775"/>
          </a:xfrm>
          <a:noFill/>
          <a:ln>
            <a:solidFill>
              <a:srgbClr val="000000"/>
            </a:solidFill>
            <a:miter lim="800000"/>
            <a:headEnd/>
            <a:tailEnd/>
          </a:ln>
        </p:spPr>
      </p:sp>
      <p:sp>
        <p:nvSpPr>
          <p:cNvPr id="80899" name="Заметки 2"/>
          <p:cNvSpPr>
            <a:spLocks noGrp="1"/>
          </p:cNvSpPr>
          <p:nvPr>
            <p:ph type="body" idx="1"/>
          </p:nvPr>
        </p:nvSpPr>
        <p:spPr bwMode="auto">
          <a:xfrm>
            <a:off x="284163" y="3459088"/>
            <a:ext cx="6121400" cy="5737300"/>
          </a:xfrm>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latin typeface="+mn-lt"/>
                <a:ea typeface="+mn-ea"/>
                <a:cs typeface="+mn-cs"/>
              </a:rPr>
              <a:t>В Вологодской области туризм является одним из приоритетных направлений социально-экономического развития. И это объяснимо. Природные ресурсы с живописными северными ландшафтами и экологически чистыми местностями, культурно-исторические и этнические памятники наследия Русского Севера, удобное расположение нашего региона привлекают множество туристов, желающих познакомиться с нашими культурными и духовными ценностями, деловыми достижениями, отдохнуть в сельской местности.</a:t>
            </a:r>
          </a:p>
          <a:p>
            <a:r>
              <a:rPr lang="ru-RU" sz="1200" kern="1200" dirty="0" smtClean="0">
                <a:solidFill>
                  <a:schemeClr val="tx1"/>
                </a:solidFill>
                <a:latin typeface="+mn-lt"/>
                <a:ea typeface="+mn-ea"/>
                <a:cs typeface="+mn-cs"/>
              </a:rPr>
              <a:t>Мы привыкли, что металлургия, химическая промышленность, другие отрасли промышленности являются локомотивами нашего экономического развития и основными источниками доходов в областной бюджет. Однако развитие туризма в районах области может принести значительные доходы в бюджеты всех уровней. </a:t>
            </a:r>
          </a:p>
          <a:p>
            <a:r>
              <a:rPr lang="ru-RU" sz="1200" kern="1200" dirty="0" smtClean="0">
                <a:solidFill>
                  <a:schemeClr val="tx1"/>
                </a:solidFill>
                <a:latin typeface="+mn-lt"/>
                <a:ea typeface="+mn-ea"/>
                <a:cs typeface="+mn-cs"/>
              </a:rPr>
              <a:t>Еще одна из важных особенностей  - развитие туризма дает экономике мультипликативный эффект. Импульс от него передается сопутствующим сферам - общественное питание, транспорт, музеи, торговля, мастера народных художественных промыслов и так далее.</a:t>
            </a:r>
          </a:p>
          <a:p>
            <a:r>
              <a:rPr lang="ru-RU" sz="1200" kern="1200" dirty="0" smtClean="0">
                <a:solidFill>
                  <a:schemeClr val="tx1"/>
                </a:solidFill>
                <a:latin typeface="+mn-lt"/>
                <a:ea typeface="+mn-ea"/>
                <a:cs typeface="+mn-cs"/>
              </a:rPr>
              <a:t>Поэтому будущее Вологодчины мы напрямую связываем с развитием туризма – отрасли, которая по своим возможностям и перспективам может стать одним из ведущих направлений в экономике региона.</a:t>
            </a:r>
            <a:endParaRPr lang="en-US" sz="1200" kern="1200" dirty="0" smtClean="0">
              <a:solidFill>
                <a:schemeClr val="tx1"/>
              </a:solidFill>
              <a:latin typeface="+mn-lt"/>
              <a:ea typeface="+mn-ea"/>
              <a:cs typeface="+mn-cs"/>
            </a:endParaRPr>
          </a:p>
          <a:p>
            <a:r>
              <a:rPr lang="ru-RU" dirty="0" smtClean="0"/>
              <a:t>Прямой доход от туристов (от проживания, питания, экскурсий, покупки сувениров, наценка турфирм) + косвенные доходы от туристов = совокупный доход от туризма.</a:t>
            </a:r>
          </a:p>
          <a:p>
            <a:pPr marL="0" marR="0" indent="0" algn="l" defTabSz="914400" rtl="0" eaLnBrk="1" fontAlgn="base" latinLnBrk="0" hangingPunct="1">
              <a:lnSpc>
                <a:spcPct val="100000"/>
              </a:lnSpc>
              <a:spcBef>
                <a:spcPct val="30000"/>
              </a:spcBef>
              <a:spcAft>
                <a:spcPct val="0"/>
              </a:spcAft>
              <a:buClrTx/>
              <a:buSzTx/>
              <a:buFontTx/>
              <a:buNone/>
              <a:tabLst/>
              <a:defRPr/>
            </a:pPr>
            <a:r>
              <a:rPr lang="ru-RU" dirty="0" smtClean="0"/>
              <a:t>Общий совокупный доход от въездного туризма в 2012 году оценивается </a:t>
            </a:r>
            <a:r>
              <a:rPr lang="ru-RU" b="1" dirty="0" smtClean="0"/>
              <a:t>13,027</a:t>
            </a:r>
            <a:r>
              <a:rPr lang="ru-RU" dirty="0" smtClean="0"/>
              <a:t> млрд. рублей и формирует </a:t>
            </a:r>
            <a:r>
              <a:rPr lang="ru-RU" b="1" dirty="0" smtClean="0"/>
              <a:t>3,8 %</a:t>
            </a:r>
            <a:r>
              <a:rPr lang="ru-RU" dirty="0" smtClean="0"/>
              <a:t> валового регионального продукта. </a:t>
            </a:r>
            <a:r>
              <a:rPr lang="ru-RU" dirty="0" smtClean="0">
                <a:solidFill>
                  <a:srgbClr val="FFFF00"/>
                </a:solidFill>
              </a:rPr>
              <a:t>Данный показатель позволяет охарактеризовать туристскую отрасль как динамично развивающуюся и</a:t>
            </a:r>
            <a:r>
              <a:rPr lang="en-US" baseline="0" dirty="0" smtClean="0">
                <a:solidFill>
                  <a:srgbClr val="FFFF00"/>
                </a:solidFill>
              </a:rPr>
              <a:t> </a:t>
            </a:r>
            <a:r>
              <a:rPr lang="ru-RU" baseline="0" dirty="0" smtClean="0">
                <a:solidFill>
                  <a:srgbClr val="FFFF00"/>
                </a:solidFill>
              </a:rPr>
              <a:t>приоритетную.</a:t>
            </a:r>
            <a:endParaRPr lang="ru-RU" dirty="0" smtClean="0">
              <a:solidFill>
                <a:srgbClr val="FFFF00"/>
              </a:solidFill>
            </a:endParaRPr>
          </a:p>
          <a:p>
            <a:pPr eaLnBrk="1" hangingPunct="1"/>
            <a:endParaRPr lang="ru-RU" dirty="0" smtClean="0"/>
          </a:p>
          <a:p>
            <a:pPr eaLnBrk="1" hangingPunct="1"/>
            <a:endParaRPr lang="ru-RU" dirty="0" smtClean="0"/>
          </a:p>
        </p:txBody>
      </p:sp>
      <p:sp>
        <p:nvSpPr>
          <p:cNvPr id="4" name="Номер слайда 3"/>
          <p:cNvSpPr>
            <a:spLocks noGrp="1"/>
          </p:cNvSpPr>
          <p:nvPr>
            <p:ph type="sldNum" sz="quarter" idx="5"/>
          </p:nvPr>
        </p:nvSpPr>
        <p:spPr/>
        <p:txBody>
          <a:bodyPr/>
          <a:lstStyle/>
          <a:p>
            <a:pPr>
              <a:defRPr/>
            </a:pPr>
            <a:fld id="{DCF596BF-8D93-4917-B27F-17EC5DC17CEB}" type="slidenum">
              <a:rPr lang="ru-RU" smtClean="0"/>
              <a:pPr>
                <a:defRPr/>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TextEdit="1"/>
          </p:cNvSpPr>
          <p:nvPr>
            <p:ph type="sldImg"/>
          </p:nvPr>
        </p:nvSpPr>
        <p:spPr bwMode="auto">
          <a:noFill/>
          <a:ln>
            <a:solidFill>
              <a:srgbClr val="000000"/>
            </a:solidFill>
            <a:miter lim="800000"/>
            <a:headEnd/>
            <a:tailEnd/>
          </a:ln>
        </p:spPr>
      </p:sp>
      <p:sp>
        <p:nvSpPr>
          <p:cNvPr id="184323" name="Rectangle 3"/>
          <p:cNvSpPr>
            <a:spLocks noGrp="1"/>
          </p:cNvSpPr>
          <p:nvPr>
            <p:ph type="body" idx="1"/>
          </p:nvPr>
        </p:nvSpPr>
        <p:spPr bwMode="auto">
          <a:noFill/>
        </p:spPr>
        <p:txBody>
          <a:bodyPr wrap="square" numCol="1" anchor="t" anchorCtr="0" compatLnSpc="1">
            <a:prstTxWarp prst="textNoShape">
              <a:avLst/>
            </a:prstTxWarp>
          </a:bodyPr>
          <a:lstStyle/>
          <a:p>
            <a:r>
              <a:rPr lang="ru-RU" sz="1200" kern="1200" dirty="0" smtClean="0">
                <a:solidFill>
                  <a:schemeClr val="tx1"/>
                </a:solidFill>
                <a:latin typeface="+mn-lt"/>
                <a:ea typeface="+mn-ea"/>
                <a:cs typeface="+mn-cs"/>
              </a:rPr>
              <a:t>Зона активного туризма «</a:t>
            </a:r>
            <a:r>
              <a:rPr lang="ru-RU" sz="1200" kern="1200" dirty="0" err="1" smtClean="0">
                <a:solidFill>
                  <a:schemeClr val="tx1"/>
                </a:solidFill>
                <a:latin typeface="+mn-lt"/>
                <a:ea typeface="+mn-ea"/>
                <a:cs typeface="+mn-cs"/>
              </a:rPr>
              <a:t>Онего</a:t>
            </a:r>
            <a:r>
              <a:rPr lang="ru-RU" sz="1200" kern="1200" dirty="0" smtClean="0">
                <a:solidFill>
                  <a:schemeClr val="tx1"/>
                </a:solidFill>
                <a:latin typeface="+mn-lt"/>
                <a:ea typeface="+mn-ea"/>
                <a:cs typeface="+mn-cs"/>
              </a:rPr>
              <a:t>» располагается в </a:t>
            </a:r>
            <a:r>
              <a:rPr lang="ru-RU" sz="1200" kern="1200" dirty="0" err="1" smtClean="0">
                <a:solidFill>
                  <a:schemeClr val="tx1"/>
                </a:solidFill>
                <a:latin typeface="+mn-lt"/>
                <a:ea typeface="+mn-ea"/>
                <a:cs typeface="+mn-cs"/>
              </a:rPr>
              <a:t>Вытегорском</a:t>
            </a:r>
            <a:r>
              <a:rPr lang="ru-RU" sz="1200" kern="1200" dirty="0" smtClean="0">
                <a:solidFill>
                  <a:schemeClr val="tx1"/>
                </a:solidFill>
                <a:latin typeface="+mn-lt"/>
                <a:ea typeface="+mn-ea"/>
                <a:cs typeface="+mn-cs"/>
              </a:rPr>
              <a:t> районе. Как и в предыдущие годы, в 2013 году действовали туристские проекты «</a:t>
            </a:r>
            <a:r>
              <a:rPr lang="ru-RU" sz="1200" kern="1200" dirty="0" err="1" smtClean="0">
                <a:solidFill>
                  <a:schemeClr val="tx1"/>
                </a:solidFill>
                <a:latin typeface="+mn-lt"/>
                <a:ea typeface="+mn-ea"/>
                <a:cs typeface="+mn-cs"/>
              </a:rPr>
              <a:t>Вытегория</a:t>
            </a:r>
            <a:r>
              <a:rPr lang="ru-RU" sz="1200" kern="1200" dirty="0" smtClean="0">
                <a:solidFill>
                  <a:schemeClr val="tx1"/>
                </a:solidFill>
                <a:latin typeface="+mn-lt"/>
                <a:ea typeface="+mn-ea"/>
                <a:cs typeface="+mn-cs"/>
              </a:rPr>
              <a:t> - обитель батюшки </a:t>
            </a:r>
            <a:r>
              <a:rPr lang="ru-RU" sz="1200" kern="1200" dirty="0" err="1" smtClean="0">
                <a:solidFill>
                  <a:schemeClr val="tx1"/>
                </a:solidFill>
                <a:latin typeface="+mn-lt"/>
                <a:ea typeface="+mn-ea"/>
                <a:cs typeface="+mn-cs"/>
              </a:rPr>
              <a:t>Онего</a:t>
            </a:r>
            <a:r>
              <a:rPr lang="ru-RU" sz="1200" kern="1200" dirty="0" smtClean="0">
                <a:solidFill>
                  <a:schemeClr val="tx1"/>
                </a:solidFill>
                <a:latin typeface="+mn-lt"/>
                <a:ea typeface="+mn-ea"/>
                <a:cs typeface="+mn-cs"/>
              </a:rPr>
              <a:t>» и «Вытегра - морская слава Вологодчины», реализовывались экскурсионные программы по патриотическому воспитанию на базе музея «Подводная лодка - «Б-440», маршруты с активными способами передвижения и специальные рыболовные туры.</a:t>
            </a:r>
          </a:p>
          <a:p>
            <a:r>
              <a:rPr lang="ru-RU" sz="1200" kern="1200" dirty="0" smtClean="0">
                <a:solidFill>
                  <a:schemeClr val="tx1"/>
                </a:solidFill>
                <a:latin typeface="+mn-lt"/>
                <a:ea typeface="+mn-ea"/>
                <a:cs typeface="+mn-cs"/>
              </a:rPr>
              <a:t>В целях обеспечения комфортными условиями проживания и питания туристов данных проектов за период 2011-2013 годы за счет средств инвесторов завершено строительство гостиницы </a:t>
            </a:r>
            <a:r>
              <a:rPr lang="en-US" sz="1200" kern="1200" dirty="0" err="1" smtClean="0">
                <a:solidFill>
                  <a:schemeClr val="tx1"/>
                </a:solidFill>
                <a:latin typeface="+mn-lt"/>
                <a:ea typeface="+mn-ea"/>
                <a:cs typeface="+mn-cs"/>
              </a:rPr>
              <a:t>Wardenclyff</a:t>
            </a:r>
            <a:r>
              <a:rPr lang="ru-RU" sz="1200" kern="1200" dirty="0" smtClean="0">
                <a:solidFill>
                  <a:schemeClr val="tx1"/>
                </a:solidFill>
                <a:latin typeface="+mn-lt"/>
                <a:ea typeface="+mn-ea"/>
                <a:cs typeface="+mn-cs"/>
              </a:rPr>
              <a:t> на 40 мест в г. Вытегра, открыт ресторан </a:t>
            </a:r>
            <a:r>
              <a:rPr lang="en-US" sz="1200" kern="1200" dirty="0" err="1" smtClean="0">
                <a:solidFill>
                  <a:schemeClr val="tx1"/>
                </a:solidFill>
                <a:latin typeface="+mn-lt"/>
                <a:ea typeface="+mn-ea"/>
                <a:cs typeface="+mn-cs"/>
              </a:rPr>
              <a:t>Woterget</a:t>
            </a:r>
            <a:r>
              <a:rPr lang="ru-RU" sz="1200" kern="1200" dirty="0" smtClean="0">
                <a:solidFill>
                  <a:schemeClr val="tx1"/>
                </a:solidFill>
                <a:latin typeface="+mn-lt"/>
                <a:ea typeface="+mn-ea"/>
                <a:cs typeface="+mn-cs"/>
              </a:rPr>
              <a:t> на 50 мест, конференц-зал </a:t>
            </a:r>
            <a:r>
              <a:rPr lang="en-US" sz="1200" kern="1200" dirty="0" smtClean="0">
                <a:solidFill>
                  <a:schemeClr val="tx1"/>
                </a:solidFill>
                <a:latin typeface="+mn-lt"/>
                <a:ea typeface="+mn-ea"/>
                <a:cs typeface="+mn-cs"/>
              </a:rPr>
              <a:t>Cambridge</a:t>
            </a:r>
            <a:r>
              <a:rPr lang="ru-RU" sz="1200" kern="1200" dirty="0" smtClean="0">
                <a:solidFill>
                  <a:schemeClr val="tx1"/>
                </a:solidFill>
                <a:latin typeface="+mn-lt"/>
                <a:ea typeface="+mn-ea"/>
                <a:cs typeface="+mn-cs"/>
              </a:rPr>
              <a:t>, построены 2 базы отдыха.</a:t>
            </a:r>
          </a:p>
          <a:p>
            <a:r>
              <a:rPr lang="ru-RU" sz="1200" kern="1200" dirty="0" smtClean="0">
                <a:solidFill>
                  <a:schemeClr val="tx1"/>
                </a:solidFill>
                <a:latin typeface="+mn-lt"/>
                <a:ea typeface="+mn-ea"/>
                <a:cs typeface="+mn-cs"/>
              </a:rPr>
              <a:t>В </a:t>
            </a:r>
            <a:r>
              <a:rPr lang="ru-RU" sz="1200" kern="1200" dirty="0" err="1" smtClean="0">
                <a:solidFill>
                  <a:schemeClr val="tx1"/>
                </a:solidFill>
                <a:latin typeface="+mn-lt"/>
                <a:ea typeface="+mn-ea"/>
                <a:cs typeface="+mn-cs"/>
              </a:rPr>
              <a:t>Вытегорском</a:t>
            </a:r>
            <a:r>
              <a:rPr lang="ru-RU" sz="1200" kern="1200" dirty="0" smtClean="0">
                <a:solidFill>
                  <a:schemeClr val="tx1"/>
                </a:solidFill>
                <a:latin typeface="+mn-lt"/>
                <a:ea typeface="+mn-ea"/>
                <a:cs typeface="+mn-cs"/>
              </a:rPr>
              <a:t> районе наблюдается стабильный туристский поток около 60,0 тыс. посетителей ежегодно.</a:t>
            </a:r>
          </a:p>
          <a:p>
            <a:pPr>
              <a:lnSpc>
                <a:spcPct val="90000"/>
              </a:lnSpc>
            </a:pPr>
            <a:endParaRPr lang="ru-RU" b="1" dirty="0" smtClean="0"/>
          </a:p>
          <a:p>
            <a:pPr>
              <a:lnSpc>
                <a:spcPct val="90000"/>
              </a:lnSpc>
            </a:pPr>
            <a:r>
              <a:rPr lang="ru-RU" b="1" dirty="0" smtClean="0"/>
              <a:t>Молодежный центр водного </a:t>
            </a:r>
            <a:r>
              <a:rPr lang="ru-RU" b="1" dirty="0" err="1" smtClean="0"/>
              <a:t>туризма,Вытегорский</a:t>
            </a:r>
            <a:r>
              <a:rPr lang="ru-RU" b="1" dirty="0" smtClean="0"/>
              <a:t> район, оз. </a:t>
            </a:r>
            <a:r>
              <a:rPr lang="ru-RU" b="1" dirty="0" err="1" smtClean="0"/>
              <a:t>Тудозеро</a:t>
            </a:r>
            <a:r>
              <a:rPr lang="ru-RU" b="1" dirty="0" smtClean="0"/>
              <a:t>.</a:t>
            </a:r>
          </a:p>
          <a:p>
            <a:pPr>
              <a:lnSpc>
                <a:spcPct val="90000"/>
              </a:lnSpc>
            </a:pPr>
            <a:r>
              <a:rPr lang="ru-RU" dirty="0" smtClean="0"/>
              <a:t>Срок реализации проекта – 2013-2016 годы.</a:t>
            </a:r>
          </a:p>
          <a:p>
            <a:pPr>
              <a:lnSpc>
                <a:spcPct val="90000"/>
              </a:lnSpc>
            </a:pPr>
            <a:r>
              <a:rPr lang="ru-RU" dirty="0" smtClean="0"/>
              <a:t>Инициаторами проекта выступают Правительство Вологодской области, Вологодское региональное отделение ООО «Российский союз спасателей». </a:t>
            </a:r>
          </a:p>
          <a:p>
            <a:pPr>
              <a:lnSpc>
                <a:spcPct val="90000"/>
              </a:lnSpc>
            </a:pPr>
            <a:r>
              <a:rPr lang="ru-RU" dirty="0" smtClean="0"/>
              <a:t>Предпосылки строительства объекта:</a:t>
            </a:r>
          </a:p>
          <a:p>
            <a:pPr>
              <a:lnSpc>
                <a:spcPct val="90000"/>
              </a:lnSpc>
            </a:pPr>
            <a:r>
              <a:rPr lang="ru-RU" dirty="0" smtClean="0"/>
              <a:t>1. Открытие в мае 2009 года учебно-спасательного центра «Вытегра» МЧС России, расположенного на южном побережье Онежского озера. Центр создан для профессиональной подготовки, повышения квалификации, стажировки и аттестации специалистов МЧС, проведения мероприятий по предупреждению и ликвидации последствий чрезвычайных происшествий и ситуаций на территории Северо-Западного федерального округа. </a:t>
            </a:r>
          </a:p>
          <a:p>
            <a:pPr>
              <a:lnSpc>
                <a:spcPct val="90000"/>
              </a:lnSpc>
            </a:pPr>
            <a:r>
              <a:rPr lang="ru-RU" dirty="0" smtClean="0"/>
              <a:t>2. Увеличение потоков водного туризма по акваториям Российской Федерации. Яхты, находящиеся на стоянках в других регионах страны, могут преодолевать расстояние до 400 км, после прохождения которого требуется дозаправка судов топливом, подзарядка аккумуляторных батарей, сброс мусора и канализационных отходов, ремонт электронных, навигационных приборов, корпусов яхт, парусов. </a:t>
            </a:r>
          </a:p>
          <a:p>
            <a:pPr>
              <a:lnSpc>
                <a:spcPct val="90000"/>
              </a:lnSpc>
            </a:pPr>
            <a:r>
              <a:rPr lang="ru-RU" dirty="0" smtClean="0"/>
              <a:t>Согласовано предварительное  место размещения центра водного туризма, участок площадью 19,9 га расположен в </a:t>
            </a:r>
            <a:r>
              <a:rPr lang="ru-RU" dirty="0" err="1" smtClean="0"/>
              <a:t>Вытегорском</a:t>
            </a:r>
            <a:r>
              <a:rPr lang="ru-RU" dirty="0" smtClean="0"/>
              <a:t> районе Вологодской области, на берегу </a:t>
            </a:r>
            <a:r>
              <a:rPr lang="ru-RU" dirty="0" err="1" smtClean="0"/>
              <a:t>Тудозеро</a:t>
            </a:r>
            <a:r>
              <a:rPr lang="ru-RU" dirty="0" smtClean="0"/>
              <a:t>. Выбранный участок под строительство молодежного клуба водного туризма занимает транзитное положение на водном пути с севера на юг страны. </a:t>
            </a:r>
          </a:p>
          <a:p>
            <a:pPr>
              <a:lnSpc>
                <a:spcPct val="90000"/>
              </a:lnSpc>
            </a:pPr>
            <a:r>
              <a:rPr lang="ru-RU" b="1" dirty="0" smtClean="0"/>
              <a:t>Общая стоимость проекта оценивается в 1,0 млрд. рублей, в том числе:</a:t>
            </a:r>
          </a:p>
          <a:p>
            <a:pPr>
              <a:lnSpc>
                <a:spcPct val="90000"/>
              </a:lnSpc>
            </a:pPr>
            <a:r>
              <a:rPr lang="ru-RU" dirty="0" smtClean="0"/>
              <a:t>- внебюджетные инвестиции – 650,0 млн. рублей,</a:t>
            </a:r>
          </a:p>
          <a:p>
            <a:pPr>
              <a:lnSpc>
                <a:spcPct val="90000"/>
              </a:lnSpc>
            </a:pPr>
            <a:r>
              <a:rPr lang="ru-RU" dirty="0" smtClean="0"/>
              <a:t>- федеральные средства – 260,0 млн. рублей,</a:t>
            </a:r>
          </a:p>
          <a:p>
            <a:pPr>
              <a:lnSpc>
                <a:spcPct val="90000"/>
              </a:lnSpc>
              <a:buFontTx/>
              <a:buChar char="-"/>
            </a:pPr>
            <a:r>
              <a:rPr lang="ru-RU" dirty="0" smtClean="0"/>
              <a:t> областные средства – 90,0 млн. рублей.</a:t>
            </a:r>
          </a:p>
          <a:p>
            <a:pPr>
              <a:lnSpc>
                <a:spcPct val="90000"/>
              </a:lnSpc>
            </a:pPr>
            <a:r>
              <a:rPr lang="ru-RU" dirty="0" smtClean="0"/>
              <a:t>Привлечение средств федерального и областного бюджетов планируется на проведение работ по строительству коммуникаций (дноуглубительные работы, сети канализации, водоснабжения и электроэнергии, подъездные дороги). </a:t>
            </a:r>
          </a:p>
          <a:p>
            <a:pPr>
              <a:lnSpc>
                <a:spcPct val="90000"/>
              </a:lnSpc>
            </a:pPr>
            <a:r>
              <a:rPr lang="ru-RU" b="1" dirty="0" smtClean="0"/>
              <a:t>Строительство комплекса планируется произвести в 3 очереди:</a:t>
            </a:r>
            <a:endParaRPr lang="ru-RU" dirty="0" smtClean="0"/>
          </a:p>
          <a:p>
            <a:pPr>
              <a:lnSpc>
                <a:spcPct val="90000"/>
              </a:lnSpc>
            </a:pPr>
            <a:r>
              <a:rPr lang="ru-RU" dirty="0" smtClean="0"/>
              <a:t>1 очередь — стоянка на 25 судов, зона приема, обслуживания и ремонта судов;</a:t>
            </a:r>
          </a:p>
          <a:p>
            <a:pPr>
              <a:lnSpc>
                <a:spcPct val="90000"/>
              </a:lnSpc>
            </a:pPr>
            <a:r>
              <a:rPr lang="ru-RU" dirty="0" smtClean="0"/>
              <a:t>2 очередь — дополнительная стоянка на 25 судов, общественно-жилая зона;</a:t>
            </a:r>
          </a:p>
          <a:p>
            <a:pPr>
              <a:lnSpc>
                <a:spcPct val="90000"/>
              </a:lnSpc>
            </a:pPr>
            <a:r>
              <a:rPr lang="ru-RU" dirty="0" smtClean="0"/>
              <a:t>3 очередь — дополнительная стоянка на 25 судов, поселок из гостевых домов.</a:t>
            </a:r>
          </a:p>
          <a:p>
            <a:pPr>
              <a:lnSpc>
                <a:spcPct val="90000"/>
              </a:lnSpc>
            </a:pPr>
            <a:r>
              <a:rPr lang="ru-RU" b="1" dirty="0" smtClean="0"/>
              <a:t>На текущий момент инвестора на проект нет.</a:t>
            </a:r>
          </a:p>
          <a:p>
            <a:pPr>
              <a:lnSpc>
                <a:spcPct val="90000"/>
              </a:lnSpc>
            </a:pPr>
            <a:r>
              <a:rPr lang="ru-RU" dirty="0" smtClean="0"/>
              <a:t>	</a:t>
            </a:r>
          </a:p>
          <a:p>
            <a:pPr>
              <a:lnSpc>
                <a:spcPct val="90000"/>
              </a:lnSpc>
            </a:pPr>
            <a:endParaRPr lang="ru-RU" dirty="0" smtClean="0"/>
          </a:p>
          <a:p>
            <a:pPr>
              <a:lnSpc>
                <a:spcPct val="90000"/>
              </a:lnSpc>
            </a:pPr>
            <a:endParaRPr lang="ru-RU"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a:ln/>
        </p:spPr>
      </p:sp>
      <p:sp>
        <p:nvSpPr>
          <p:cNvPr id="46083" name="Заметки 2"/>
          <p:cNvSpPr>
            <a:spLocks noGrp="1"/>
          </p:cNvSpPr>
          <p:nvPr>
            <p:ph type="body" idx="1"/>
          </p:nvPr>
        </p:nvSpPr>
        <p:spPr>
          <a:noFill/>
          <a:ln/>
        </p:spPr>
        <p:txBody>
          <a:bodyPr/>
          <a:lstStyle/>
          <a:p>
            <a:r>
              <a:rPr lang="ru-RU" dirty="0" smtClean="0"/>
              <a:t>1. Отдельное внимание в Правительстве Вологодской области уделяется продвижению туристских ресурсов </a:t>
            </a:r>
            <a:r>
              <a:rPr lang="ru-RU" b="1" dirty="0" smtClean="0"/>
              <a:t>региона в сети Интернет. </a:t>
            </a:r>
          </a:p>
          <a:p>
            <a:r>
              <a:rPr lang="ru-RU" dirty="0" smtClean="0"/>
              <a:t>В этой связи разработан новый туристский портал Вологодской области, отвечающий всем тенденциям сегодняшнего дня. </a:t>
            </a:r>
          </a:p>
          <a:p>
            <a:r>
              <a:rPr lang="ru-RU" dirty="0" smtClean="0"/>
              <a:t>Удобное меню позволит туристу быстро сориентироваться в большом потоке информации, определиться с маршрутом путешествия, наметить для себя список наиболее интересных достопримечательностей на пути следования и мероприятий, а также легко забронировать номер в гостинице.   </a:t>
            </a:r>
          </a:p>
          <a:p>
            <a:r>
              <a:rPr lang="ru-RU" sz="1200" kern="1200" dirty="0" smtClean="0">
                <a:solidFill>
                  <a:schemeClr val="tx1"/>
                </a:solidFill>
                <a:latin typeface="+mn-lt"/>
                <a:ea typeface="+mn-ea"/>
                <a:cs typeface="+mn-cs"/>
              </a:rPr>
              <a:t>2. </a:t>
            </a:r>
            <a:r>
              <a:rPr lang="ru-RU" sz="1200" b="1" kern="1200" dirty="0" smtClean="0">
                <a:solidFill>
                  <a:schemeClr val="tx1"/>
                </a:solidFill>
                <a:latin typeface="+mn-lt"/>
                <a:ea typeface="+mn-ea"/>
                <a:cs typeface="+mn-cs"/>
              </a:rPr>
              <a:t>С 1 апреля 2013 года в Представительстве Вологодской области при Президенте РФ и Правительстве РФ в Москве открыт Национальный офис по туризму, спорту и коммерческом маркетингу. </a:t>
            </a:r>
            <a:r>
              <a:rPr lang="ru-RU" sz="1200" kern="1200" dirty="0" smtClean="0">
                <a:solidFill>
                  <a:schemeClr val="tx1"/>
                </a:solidFill>
                <a:latin typeface="+mn-lt"/>
                <a:ea typeface="+mn-ea"/>
                <a:cs typeface="+mn-cs"/>
              </a:rPr>
              <a:t>Основными направлениями деятельности офиса являются: взаимодействие с органами государственной власти Российской Федерации в сфере туризма; привлечение средств федерального бюджета, инвесторов на развитие туристской индустрии в Вологодской области; активное взаимодействие с туристскими организациями города Москвы и средствами  массовой информации; участие в специализированных выставках, проводимых в Москве; формирование туристского потока в Вологодскую область, продвижение туристских брендов и новых туристских программ области.</a:t>
            </a:r>
          </a:p>
          <a:p>
            <a:r>
              <a:rPr lang="ru-RU" sz="1200" b="1" kern="1200" dirty="0" smtClean="0">
                <a:solidFill>
                  <a:schemeClr val="tx1"/>
                </a:solidFill>
                <a:latin typeface="+mn-lt"/>
                <a:ea typeface="+mn-ea"/>
                <a:cs typeface="+mn-cs"/>
              </a:rPr>
              <a:t>С 2014 года функционирует туристско-информационный центр Вологодской области</a:t>
            </a:r>
            <a:r>
              <a:rPr lang="ru-RU" sz="1200" kern="1200" dirty="0" smtClean="0">
                <a:solidFill>
                  <a:schemeClr val="tx1"/>
                </a:solidFill>
                <a:latin typeface="+mn-lt"/>
                <a:ea typeface="+mn-ea"/>
                <a:cs typeface="+mn-cs"/>
              </a:rPr>
              <a:t> с филиалом в Москве для привлечения инвестиций и продвижения региона на российском и международном туристских рынках.</a:t>
            </a:r>
          </a:p>
          <a:p>
            <a:r>
              <a:rPr lang="ru-RU" sz="1200" kern="1200" dirty="0" smtClean="0">
                <a:solidFill>
                  <a:schemeClr val="tx1"/>
                </a:solidFill>
                <a:latin typeface="+mn-lt"/>
                <a:ea typeface="+mn-ea"/>
                <a:cs typeface="+mn-cs"/>
              </a:rPr>
              <a:t>3. С целью продвижения туристского продукта области в 2013 году:</a:t>
            </a:r>
          </a:p>
          <a:p>
            <a:pPr fontAlgn="base" hangingPunct="0">
              <a:buFontTx/>
              <a:buChar char="-"/>
            </a:pPr>
            <a:r>
              <a:rPr lang="ru-RU" sz="1200" kern="1200" dirty="0" smtClean="0">
                <a:solidFill>
                  <a:schemeClr val="tx1"/>
                </a:solidFill>
                <a:latin typeface="+mn-lt"/>
                <a:ea typeface="+mn-ea"/>
                <a:cs typeface="+mn-cs"/>
              </a:rPr>
              <a:t> издана полиграфическая продукция (буклеты, календари, презентационные открытки);</a:t>
            </a:r>
          </a:p>
          <a:p>
            <a:pPr fontAlgn="base" hangingPunct="0">
              <a:buFontTx/>
              <a:buChar char="-"/>
            </a:pPr>
            <a:r>
              <a:rPr lang="ru-RU" sz="1200" kern="1200" dirty="0" smtClean="0">
                <a:solidFill>
                  <a:schemeClr val="tx1"/>
                </a:solidFill>
                <a:latin typeface="+mn-lt"/>
                <a:ea typeface="+mn-ea"/>
                <a:cs typeface="+mn-cs"/>
              </a:rPr>
              <a:t> издана карта Вологодской области для бесплатного распространения в информационных стойках сети придорожных кафе «Баранка»;</a:t>
            </a:r>
          </a:p>
          <a:p>
            <a:r>
              <a:rPr lang="ru-RU" sz="1200" kern="1200" dirty="0" smtClean="0">
                <a:solidFill>
                  <a:schemeClr val="tx1"/>
                </a:solidFill>
                <a:latin typeface="+mn-lt"/>
                <a:ea typeface="+mn-ea"/>
                <a:cs typeface="+mn-cs"/>
              </a:rPr>
              <a:t>- информационные плакаты с тематикой проекта «Великий Устюг - родина Деда Мороза (35 плакатов) размещены на основных туристских направлениях: в г. Вологде, на автодорогах федерального значения: М-8 «Москва - Архангельск» и А-114 «Вологда - Новая Ладога».</a:t>
            </a:r>
          </a:p>
          <a:p>
            <a:r>
              <a:rPr lang="ru-RU" sz="1200" kern="1200" dirty="0" smtClean="0">
                <a:solidFill>
                  <a:schemeClr val="tx1"/>
                </a:solidFill>
                <a:latin typeface="+mn-lt"/>
                <a:ea typeface="+mn-ea"/>
                <a:cs typeface="+mn-cs"/>
              </a:rPr>
              <a:t>4. В 2013 году проведены </a:t>
            </a:r>
            <a:r>
              <a:rPr lang="ru-RU" sz="1200" b="1" kern="1200" dirty="0" smtClean="0">
                <a:solidFill>
                  <a:schemeClr val="tx1"/>
                </a:solidFill>
                <a:latin typeface="+mn-lt"/>
                <a:ea typeface="+mn-ea"/>
                <a:cs typeface="+mn-cs"/>
              </a:rPr>
              <a:t>14 рекламно-информационных туров</a:t>
            </a:r>
            <a:r>
              <a:rPr lang="ru-RU" sz="1200" kern="1200" dirty="0" smtClean="0">
                <a:solidFill>
                  <a:schemeClr val="tx1"/>
                </a:solidFill>
                <a:latin typeface="+mn-lt"/>
                <a:ea typeface="+mn-ea"/>
                <a:cs typeface="+mn-cs"/>
              </a:rPr>
              <a:t> в 12 муниципальных районах и городских округах и </a:t>
            </a:r>
            <a:r>
              <a:rPr lang="ru-RU" sz="1200" b="1" kern="1200" dirty="0" smtClean="0">
                <a:solidFill>
                  <a:schemeClr val="tx1"/>
                </a:solidFill>
                <a:latin typeface="+mn-lt"/>
                <a:ea typeface="+mn-ea"/>
                <a:cs typeface="+mn-cs"/>
              </a:rPr>
              <a:t>1 пресс-тур</a:t>
            </a:r>
            <a:r>
              <a:rPr lang="ru-RU" sz="1200" kern="1200" dirty="0" smtClean="0">
                <a:solidFill>
                  <a:schemeClr val="tx1"/>
                </a:solidFill>
                <a:latin typeface="+mn-lt"/>
                <a:ea typeface="+mn-ea"/>
                <a:cs typeface="+mn-cs"/>
              </a:rPr>
              <a:t>:</a:t>
            </a:r>
          </a:p>
          <a:p>
            <a:r>
              <a:rPr lang="ru-RU" sz="1200" kern="1200" dirty="0" smtClean="0">
                <a:solidFill>
                  <a:schemeClr val="tx1"/>
                </a:solidFill>
                <a:latin typeface="+mn-lt"/>
                <a:ea typeface="+mn-ea"/>
                <a:cs typeface="+mn-cs"/>
              </a:rPr>
              <a:t> - для туроператоров области - в </a:t>
            </a:r>
            <a:r>
              <a:rPr lang="ru-RU" sz="1200" kern="1200" dirty="0" err="1" smtClean="0">
                <a:solidFill>
                  <a:schemeClr val="tx1"/>
                </a:solidFill>
                <a:latin typeface="+mn-lt"/>
                <a:ea typeface="+mn-ea"/>
                <a:cs typeface="+mn-cs"/>
              </a:rPr>
              <a:t>Кадуйский</a:t>
            </a:r>
            <a:r>
              <a:rPr lang="ru-RU" sz="1200" kern="1200" dirty="0" smtClean="0">
                <a:solidFill>
                  <a:schemeClr val="tx1"/>
                </a:solidFill>
                <a:latin typeface="+mn-lt"/>
                <a:ea typeface="+mn-ea"/>
                <a:cs typeface="+mn-cs"/>
              </a:rPr>
              <a:t> район, Череповецкий район (2 тура), </a:t>
            </a:r>
            <a:r>
              <a:rPr lang="ru-RU" sz="1200" kern="1200" dirty="0" err="1" smtClean="0">
                <a:solidFill>
                  <a:schemeClr val="tx1"/>
                </a:solidFill>
                <a:latin typeface="+mn-lt"/>
                <a:ea typeface="+mn-ea"/>
                <a:cs typeface="+mn-cs"/>
              </a:rPr>
              <a:t>Бабушкинский</a:t>
            </a:r>
            <a:r>
              <a:rPr lang="ru-RU" sz="1200" kern="1200" dirty="0" smtClean="0">
                <a:solidFill>
                  <a:schemeClr val="tx1"/>
                </a:solidFill>
                <a:latin typeface="+mn-lt"/>
                <a:ea typeface="+mn-ea"/>
                <a:cs typeface="+mn-cs"/>
              </a:rPr>
              <a:t>, Никольский, </a:t>
            </a:r>
            <a:r>
              <a:rPr lang="ru-RU" sz="1200" kern="1200" dirty="0" err="1" smtClean="0">
                <a:solidFill>
                  <a:schemeClr val="tx1"/>
                </a:solidFill>
                <a:latin typeface="+mn-lt"/>
                <a:ea typeface="+mn-ea"/>
                <a:cs typeface="+mn-cs"/>
              </a:rPr>
              <a:t>Верховажский</a:t>
            </a:r>
            <a:r>
              <a:rPr lang="ru-RU" sz="1200" kern="1200" dirty="0" smtClean="0">
                <a:solidFill>
                  <a:schemeClr val="tx1"/>
                </a:solidFill>
                <a:latin typeface="+mn-lt"/>
                <a:ea typeface="+mn-ea"/>
                <a:cs typeface="+mn-cs"/>
              </a:rPr>
              <a:t>, Великоустюгский, Кирилловский,  г. Череповец, г. Белозерск (2 тура), г. Устюжну;</a:t>
            </a:r>
          </a:p>
          <a:p>
            <a:r>
              <a:rPr lang="ru-RU" sz="1200" kern="1200" dirty="0" smtClean="0">
                <a:solidFill>
                  <a:schemeClr val="tx1"/>
                </a:solidFill>
                <a:latin typeface="+mn-lt"/>
                <a:ea typeface="+mn-ea"/>
                <a:cs typeface="+mn-cs"/>
              </a:rPr>
              <a:t>- пресс-тур для представителей СМИ КНР (Вологда-Кириллов-Белозерск –Череповец- </a:t>
            </a:r>
            <a:r>
              <a:rPr lang="ru-RU" sz="1200" kern="1200" dirty="0" err="1" smtClean="0">
                <a:solidFill>
                  <a:schemeClr val="tx1"/>
                </a:solidFill>
                <a:latin typeface="+mn-lt"/>
                <a:ea typeface="+mn-ea"/>
                <a:cs typeface="+mn-cs"/>
              </a:rPr>
              <a:t>Сизьма</a:t>
            </a:r>
            <a:r>
              <a:rPr lang="ru-RU" sz="1200" kern="1200" dirty="0" smtClean="0">
                <a:solidFill>
                  <a:schemeClr val="tx1"/>
                </a:solidFill>
                <a:latin typeface="+mn-lt"/>
                <a:ea typeface="+mn-ea"/>
                <a:cs typeface="+mn-cs"/>
              </a:rPr>
              <a:t>- Грязовец);</a:t>
            </a:r>
          </a:p>
          <a:p>
            <a:r>
              <a:rPr lang="ru-RU" sz="1200" kern="1200" dirty="0" smtClean="0">
                <a:solidFill>
                  <a:schemeClr val="tx1"/>
                </a:solidFill>
                <a:latin typeface="+mn-lt"/>
                <a:ea typeface="+mn-ea"/>
                <a:cs typeface="+mn-cs"/>
              </a:rPr>
              <a:t>- для туристского бизнеса и СМИ Москвы и СПб (Вологда – Тотьма - Великий Устюг); </a:t>
            </a:r>
          </a:p>
          <a:p>
            <a:r>
              <a:rPr lang="ru-RU" sz="1200" kern="1200" dirty="0" smtClean="0">
                <a:solidFill>
                  <a:schemeClr val="tx1"/>
                </a:solidFill>
                <a:latin typeface="+mn-lt"/>
                <a:ea typeface="+mn-ea"/>
                <a:cs typeface="+mn-cs"/>
              </a:rPr>
              <a:t>- для туристского бизнеса Москвы и Санкт-Петербурга (Вологда – Кириллов - Череповец). </a:t>
            </a:r>
          </a:p>
          <a:p>
            <a:endParaRPr lang="ru-RU" dirty="0" smtClean="0"/>
          </a:p>
        </p:txBody>
      </p:sp>
      <p:sp>
        <p:nvSpPr>
          <p:cNvPr id="46084" name="Номер слайда 3"/>
          <p:cNvSpPr>
            <a:spLocks noGrp="1"/>
          </p:cNvSpPr>
          <p:nvPr>
            <p:ph type="sldNum" sz="quarter" idx="5"/>
          </p:nvPr>
        </p:nvSpPr>
        <p:spPr>
          <a:noFill/>
        </p:spPr>
        <p:txBody>
          <a:bodyPr/>
          <a:lstStyle/>
          <a:p>
            <a:fld id="{8439C1D0-6F17-46FC-B270-E2279E5DBEB9}" type="slidenum">
              <a:rPr lang="ru-RU" smtClean="0"/>
              <a:pPr/>
              <a:t>21</a:t>
            </a:fld>
            <a:endParaRPr lang="ru-R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Образ слайда 1"/>
          <p:cNvSpPr>
            <a:spLocks noGrp="1" noRot="1" noChangeAspect="1" noTextEdit="1"/>
          </p:cNvSpPr>
          <p:nvPr>
            <p:ph type="sldImg"/>
          </p:nvPr>
        </p:nvSpPr>
        <p:spPr bwMode="auto">
          <a:xfrm>
            <a:off x="2012950" y="0"/>
            <a:ext cx="2628900" cy="1971675"/>
          </a:xfrm>
          <a:noFill/>
          <a:ln>
            <a:solidFill>
              <a:srgbClr val="000000"/>
            </a:solidFill>
            <a:miter lim="800000"/>
            <a:headEnd/>
            <a:tailEnd/>
          </a:ln>
        </p:spPr>
      </p:sp>
      <p:sp>
        <p:nvSpPr>
          <p:cNvPr id="128003" name="Заметки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latin typeface="+mn-lt"/>
                <a:ea typeface="+mn-ea"/>
                <a:cs typeface="+mn-cs"/>
              </a:rPr>
              <a:t>Туристский потенциал Вологодской области с участием туристских организаций области ежегодно представляется на международных туристских выставках в Москве, Санкт-Петербурге, Казани. На выставках организуется работа единого стенда Вологодской области, и презентуются основные туристские продукты и программы Вологодской области. </a:t>
            </a:r>
          </a:p>
          <a:p>
            <a:r>
              <a:rPr lang="ru-RU" dirty="0" smtClean="0"/>
              <a:t>В 2014 году выставка «Ворота Севера» состоится 25-26 апреля в</a:t>
            </a:r>
            <a:r>
              <a:rPr lang="ru-RU" baseline="0" dirty="0" smtClean="0"/>
              <a:t> г. Череповце. При поддержке Ростуризма в рамках выставки будет проведена конференция «Моногорода Ждут туристов».</a:t>
            </a:r>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Цели конференции:</a:t>
            </a:r>
          </a:p>
          <a:p>
            <a:r>
              <a:rPr lang="ru-RU" sz="1200" kern="1200" dirty="0" smtClean="0">
                <a:solidFill>
                  <a:schemeClr val="tx1"/>
                </a:solidFill>
                <a:latin typeface="+mn-lt"/>
                <a:ea typeface="+mn-ea"/>
                <a:cs typeface="+mn-cs"/>
              </a:rPr>
              <a:t>- определение перспектив развития туристского бизнеса в моногородах России,</a:t>
            </a:r>
          </a:p>
          <a:p>
            <a:r>
              <a:rPr lang="ru-RU" sz="1200" kern="1200" dirty="0" smtClean="0">
                <a:solidFill>
                  <a:schemeClr val="tx1"/>
                </a:solidFill>
                <a:latin typeface="+mn-lt"/>
                <a:ea typeface="+mn-ea"/>
                <a:cs typeface="+mn-cs"/>
              </a:rPr>
              <a:t>- рассмотрение направлений использования туристско-рекреационного потенциала в моногородах в целях создания альтернативных рабочих мест, диверсификации экономики.</a:t>
            </a:r>
          </a:p>
          <a:p>
            <a:r>
              <a:rPr lang="ru-RU" sz="1200" kern="1200" dirty="0" smtClean="0">
                <a:solidFill>
                  <a:schemeClr val="tx1"/>
                </a:solidFill>
                <a:latin typeface="+mn-lt"/>
                <a:ea typeface="+mn-ea"/>
                <a:cs typeface="+mn-cs"/>
              </a:rPr>
              <a:t>Количество участников: 200 человек.</a:t>
            </a:r>
            <a:endParaRPr lang="ru-RU" dirty="0" smtClean="0"/>
          </a:p>
        </p:txBody>
      </p:sp>
      <p:sp>
        <p:nvSpPr>
          <p:cNvPr id="4" name="Номер слайда 3"/>
          <p:cNvSpPr>
            <a:spLocks noGrp="1"/>
          </p:cNvSpPr>
          <p:nvPr>
            <p:ph type="sldNum" sz="quarter" idx="5"/>
          </p:nvPr>
        </p:nvSpPr>
        <p:spPr/>
        <p:txBody>
          <a:bodyPr/>
          <a:lstStyle/>
          <a:p>
            <a:pPr>
              <a:defRPr/>
            </a:pPr>
            <a:fld id="{306641F6-5AD2-46F5-9F86-094AF45D62DF}" type="slidenum">
              <a:rPr lang="ru-RU" smtClean="0"/>
              <a:pPr>
                <a:defRPr/>
              </a:pPr>
              <a:t>22</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Образ слайда 1"/>
          <p:cNvSpPr>
            <a:spLocks noGrp="1" noRot="1" noChangeAspect="1" noTextEdit="1"/>
          </p:cNvSpPr>
          <p:nvPr>
            <p:ph type="sldImg"/>
          </p:nvPr>
        </p:nvSpPr>
        <p:spPr bwMode="auto">
          <a:xfrm>
            <a:off x="2012950" y="0"/>
            <a:ext cx="2628900" cy="1971675"/>
          </a:xfrm>
          <a:noFill/>
          <a:ln>
            <a:solidFill>
              <a:srgbClr val="000000"/>
            </a:solidFill>
            <a:miter lim="800000"/>
            <a:headEnd/>
            <a:tailEnd/>
          </a:ln>
        </p:spPr>
      </p:sp>
      <p:sp>
        <p:nvSpPr>
          <p:cNvPr id="14029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a:p>
            <a:endParaRPr lang="ru-RU" dirty="0" smtClean="0"/>
          </a:p>
        </p:txBody>
      </p:sp>
      <p:sp>
        <p:nvSpPr>
          <p:cNvPr id="4" name="Номер слайда 3"/>
          <p:cNvSpPr txBox="1">
            <a:spLocks noGrp="1"/>
          </p:cNvSpPr>
          <p:nvPr/>
        </p:nvSpPr>
        <p:spPr>
          <a:xfrm>
            <a:off x="3829050" y="9444038"/>
            <a:ext cx="2930525" cy="496887"/>
          </a:xfrm>
          <a:prstGeom prst="rect">
            <a:avLst/>
          </a:prstGeom>
          <a:noFill/>
        </p:spPr>
        <p:txBody>
          <a:bodyPr anchor="b"/>
          <a:lstStyle/>
          <a:p>
            <a:pPr algn="r" fontAlgn="auto">
              <a:spcBef>
                <a:spcPts val="0"/>
              </a:spcBef>
              <a:spcAft>
                <a:spcPts val="0"/>
              </a:spcAft>
              <a:defRPr/>
            </a:pPr>
            <a:fld id="{93CA2121-7E6E-4FC1-932C-6985AF8B6782}" type="slidenum">
              <a:rPr lang="ru-RU" sz="1200">
                <a:latin typeface="+mn-lt"/>
                <a:cs typeface="+mn-cs"/>
              </a:rPr>
              <a:pPr algn="r" fontAlgn="auto">
                <a:spcBef>
                  <a:spcPts val="0"/>
                </a:spcBef>
                <a:spcAft>
                  <a:spcPts val="0"/>
                </a:spcAft>
                <a:defRPr/>
              </a:pPr>
              <a:t>23</a:t>
            </a:fld>
            <a:endParaRPr lang="ru-RU" sz="1200">
              <a:latin typeface="+mn-lt"/>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Образ слайда 1"/>
          <p:cNvSpPr>
            <a:spLocks noGrp="1" noRot="1" noChangeAspect="1" noTextEdit="1"/>
          </p:cNvSpPr>
          <p:nvPr>
            <p:ph type="sldImg"/>
          </p:nvPr>
        </p:nvSpPr>
        <p:spPr bwMode="auto">
          <a:xfrm>
            <a:off x="573088" y="363538"/>
            <a:ext cx="5378450" cy="4033837"/>
          </a:xfrm>
          <a:noFill/>
          <a:ln>
            <a:solidFill>
              <a:srgbClr val="000000"/>
            </a:solidFill>
            <a:miter lim="800000"/>
            <a:headEnd/>
            <a:tailEnd/>
          </a:ln>
        </p:spPr>
      </p:sp>
      <p:sp>
        <p:nvSpPr>
          <p:cNvPr id="120835" name="Заметки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dirty="0" smtClean="0"/>
              <a:t>Туризм на Вологодчине по своим возможностям и перспективам может стать одним из ведущих направлений в экономике региона и занимать 4-5 места в структуре валового регионального продукта.</a:t>
            </a:r>
          </a:p>
          <a:p>
            <a:r>
              <a:rPr lang="ru-RU" sz="1200" kern="1200" dirty="0" smtClean="0">
                <a:solidFill>
                  <a:schemeClr val="tx1"/>
                </a:solidFill>
                <a:latin typeface="+mn-lt"/>
                <a:ea typeface="+mn-ea"/>
                <a:cs typeface="+mn-cs"/>
              </a:rPr>
              <a:t>За последние годы (2010-2013) за счет средств инвесторов введены более 80 объектов туристской инфраструктуры в районах области. Общая сумма инвестиций составила порядка 3  млрд. рублей. В 2012 году объем инвестиций в сферу туризма составил –720 млн. рублей, в 2013 году – </a:t>
            </a:r>
            <a:r>
              <a:rPr lang="en-US" sz="1200" kern="1200" dirty="0" smtClean="0">
                <a:solidFill>
                  <a:schemeClr val="tx1"/>
                </a:solidFill>
                <a:latin typeface="+mn-lt"/>
                <a:ea typeface="+mn-ea"/>
                <a:cs typeface="+mn-cs"/>
              </a:rPr>
              <a:t>730</a:t>
            </a:r>
            <a:r>
              <a:rPr lang="ru-RU" sz="1200" kern="1200" dirty="0" smtClean="0">
                <a:solidFill>
                  <a:schemeClr val="tx1"/>
                </a:solidFill>
                <a:latin typeface="+mn-lt"/>
                <a:ea typeface="+mn-ea"/>
                <a:cs typeface="+mn-cs"/>
              </a:rPr>
              <a:t>,0 млн. рублей.</a:t>
            </a:r>
          </a:p>
          <a:p>
            <a:r>
              <a:rPr lang="ru-RU" sz="1200" kern="1200" dirty="0" smtClean="0">
                <a:solidFill>
                  <a:schemeClr val="tx1"/>
                </a:solidFill>
                <a:latin typeface="+mn-lt"/>
                <a:ea typeface="+mn-ea"/>
                <a:cs typeface="+mn-cs"/>
              </a:rPr>
              <a:t>В  перспективе (2014-2018 годы) планируется привлечь более 5,6 млрд. рублей  в формирование туристской и транспортной инфраструктуры региона.</a:t>
            </a:r>
          </a:p>
          <a:p>
            <a:pPr marL="0" marR="0" indent="0" algn="l" defTabSz="914400" rtl="0" eaLnBrk="0" fontAlgn="base" latinLnBrk="0" hangingPunct="0">
              <a:lnSpc>
                <a:spcPct val="100000"/>
              </a:lnSpc>
              <a:spcBef>
                <a:spcPct val="30000"/>
              </a:spcBef>
              <a:spcAft>
                <a:spcPct val="0"/>
              </a:spcAft>
              <a:buClrTx/>
              <a:buSzTx/>
              <a:buFontTx/>
              <a:buNone/>
              <a:tabLst/>
              <a:defRPr/>
            </a:pPr>
            <a:r>
              <a:rPr lang="ru-RU" sz="1200" dirty="0" smtClean="0">
                <a:solidFill>
                  <a:schemeClr val="bg1"/>
                </a:solidFill>
                <a:latin typeface="Franklin Gothic Book" pitchFamily="34" charset="0"/>
              </a:rPr>
              <a:t>Объем туристских и гостиничных услуг</a:t>
            </a:r>
            <a:r>
              <a:rPr lang="en-US" sz="1200" baseline="0" dirty="0" smtClean="0">
                <a:solidFill>
                  <a:schemeClr val="bg1"/>
                </a:solidFill>
                <a:latin typeface="Franklin Gothic Book" pitchFamily="34" charset="0"/>
              </a:rPr>
              <a:t> </a:t>
            </a:r>
            <a:r>
              <a:rPr lang="ru-RU" sz="1200" baseline="0" dirty="0" smtClean="0">
                <a:solidFill>
                  <a:schemeClr val="bg1"/>
                </a:solidFill>
                <a:latin typeface="Franklin Gothic Book" pitchFamily="34" charset="0"/>
              </a:rPr>
              <a:t>в 2012 году составил 1,928 млрд. рублей, в 2013 году – 2,121 млрд. рублей.</a:t>
            </a:r>
            <a:endParaRPr lang="ru-RU" sz="1200" dirty="0" smtClean="0">
              <a:solidFill>
                <a:schemeClr val="bg1"/>
              </a:solidFill>
              <a:latin typeface="Franklin Gothic Book" pitchFamily="34" charset="0"/>
            </a:endParaRPr>
          </a:p>
          <a:p>
            <a:r>
              <a:rPr lang="ru-RU" sz="1200" kern="1200" dirty="0" smtClean="0">
                <a:solidFill>
                  <a:schemeClr val="tx1"/>
                </a:solidFill>
                <a:latin typeface="+mn-lt"/>
                <a:ea typeface="+mn-ea"/>
                <a:cs typeface="+mn-cs"/>
              </a:rPr>
              <a:t>К 2018 году планируется достижение следующих результатов:</a:t>
            </a:r>
          </a:p>
          <a:p>
            <a:pPr>
              <a:buFontTx/>
              <a:buChar char="-"/>
            </a:pPr>
            <a:r>
              <a:rPr lang="ru-RU" sz="1200" kern="1200" dirty="0" smtClean="0">
                <a:solidFill>
                  <a:schemeClr val="tx1"/>
                </a:solidFill>
                <a:latin typeface="+mn-lt"/>
                <a:ea typeface="+mn-ea"/>
                <a:cs typeface="+mn-cs"/>
              </a:rPr>
              <a:t>увеличение объема инвестиций, направленных на развитие внутреннего и въездного туризма на 19,4%, с 720 млн. рублей в 2012 году до 860 млн. рублей в 2018 году;</a:t>
            </a:r>
          </a:p>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latin typeface="+mn-lt"/>
                <a:ea typeface="+mn-ea"/>
                <a:cs typeface="+mn-cs"/>
              </a:rPr>
              <a:t>- увеличение объема туристских и гостиничных услуг в 2 раза, с 1,928 млрд. рублей в 2012 году до 3,66 млрд. рублей в 2018 году.</a:t>
            </a:r>
          </a:p>
          <a:p>
            <a:pPr>
              <a:buFontTx/>
              <a:buNone/>
            </a:pPr>
            <a:endParaRPr lang="ru-RU" sz="1200" kern="1200" dirty="0" smtClean="0">
              <a:solidFill>
                <a:schemeClr val="tx1"/>
              </a:solidFill>
              <a:latin typeface="+mn-lt"/>
              <a:ea typeface="+mn-ea"/>
              <a:cs typeface="+mn-cs"/>
            </a:endParaRPr>
          </a:p>
          <a:p>
            <a:endParaRPr lang="ru-RU" dirty="0" smtClean="0"/>
          </a:p>
        </p:txBody>
      </p:sp>
      <p:sp>
        <p:nvSpPr>
          <p:cNvPr id="4" name="Номер слайда 3"/>
          <p:cNvSpPr>
            <a:spLocks noGrp="1"/>
          </p:cNvSpPr>
          <p:nvPr>
            <p:ph type="sldNum" sz="quarter" idx="5"/>
          </p:nvPr>
        </p:nvSpPr>
        <p:spPr/>
        <p:txBody>
          <a:bodyPr/>
          <a:lstStyle/>
          <a:p>
            <a:pPr>
              <a:defRPr/>
            </a:pPr>
            <a:fld id="{12826A60-0785-4310-A206-39848AF5DB33}" type="slidenum">
              <a:rPr lang="ru-RU" smtClean="0"/>
              <a:pPr>
                <a:defRPr/>
              </a:pPr>
              <a:t>3</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b="1" u="sng" dirty="0" smtClean="0"/>
              <a:t>Конкурс «Лучший туристский центр».</a:t>
            </a:r>
          </a:p>
          <a:p>
            <a:r>
              <a:rPr lang="ru-RU" dirty="0" smtClean="0"/>
              <a:t>В 2013 году по поручению Губернатора области О.А. Кувшинникова состоялся конкурс «Лучший туристский центр Вологодской области» среди муниципальных районов области.</a:t>
            </a:r>
          </a:p>
          <a:p>
            <a:r>
              <a:rPr lang="ru-RU" dirty="0" smtClean="0"/>
              <a:t>3 муниципальных района – победителя получили субсидии из областного бюджета на создание новых объектов показа и туристской инфраструктуры</a:t>
            </a:r>
          </a:p>
          <a:p>
            <a:r>
              <a:rPr lang="ru-RU" sz="1200" kern="1200" dirty="0" smtClean="0">
                <a:solidFill>
                  <a:schemeClr val="tx1"/>
                </a:solidFill>
                <a:latin typeface="+mn-lt"/>
                <a:ea typeface="+mn-ea"/>
                <a:cs typeface="+mn-cs"/>
              </a:rPr>
              <a:t>Цель – повышение заинтересованности муниципальных районов и городов области в развитии сферы туризма, привлечение инвестиций в индустрию туризма и дополнительных туристских потоков в регион, повышение качества обслуживания туристов на основных туристских маршрутах. </a:t>
            </a:r>
          </a:p>
          <a:p>
            <a:r>
              <a:rPr lang="ru-RU" sz="1200" kern="1200" dirty="0" smtClean="0">
                <a:solidFill>
                  <a:schemeClr val="tx1"/>
                </a:solidFill>
                <a:latin typeface="+mn-lt"/>
                <a:ea typeface="+mn-ea"/>
                <a:cs typeface="+mn-cs"/>
              </a:rPr>
              <a:t>Основными критериями оценки выступили: туристский поток, объекты размещения и питания, объекты экскурсионного показа и туристские маршруты, введенные в эксплуатацию за год, мероприятия, проведенные муниципальным районом, направленные на привлечение туристов (в т.ч. фестивали, праздники, ярмарки) и др.</a:t>
            </a:r>
          </a:p>
          <a:p>
            <a:r>
              <a:rPr lang="ru-RU" sz="1200" kern="1200" dirty="0" smtClean="0">
                <a:solidFill>
                  <a:schemeClr val="tx1"/>
                </a:solidFill>
                <a:latin typeface="+mn-lt"/>
                <a:ea typeface="+mn-ea"/>
                <a:cs typeface="+mn-cs"/>
              </a:rPr>
              <a:t>На Конкурс поступили заявки от двенадцати муниципальных образований области. Победителями признаны 3 муниципальных района области: Великоустюгский, Шекснинский, Белозерский. Субсидия на создание новых объектов показа и туристской инфраструктуры в муниципальных районах области в размере 1 000 000 рублей в рамках долгосрочной целевой программы «Развитие внутреннего и въездного туризма в Вологодской области на 2013-2018 годы» распределена между победителями следующим образом: </a:t>
            </a:r>
          </a:p>
          <a:p>
            <a:r>
              <a:rPr lang="ru-RU" sz="1200" kern="1200" dirty="0" smtClean="0">
                <a:solidFill>
                  <a:schemeClr val="tx1"/>
                </a:solidFill>
                <a:latin typeface="+mn-lt"/>
                <a:ea typeface="+mn-ea"/>
                <a:cs typeface="+mn-cs"/>
              </a:rPr>
              <a:t>Великоустюгский район за 1 место – 500 тыс. рублей (подсветка комплекса церквей </a:t>
            </a:r>
            <a:r>
              <a:rPr lang="ru-RU" sz="1200" kern="1200" dirty="0" err="1" smtClean="0">
                <a:solidFill>
                  <a:schemeClr val="tx1"/>
                </a:solidFill>
                <a:latin typeface="+mn-lt"/>
                <a:ea typeface="+mn-ea"/>
                <a:cs typeface="+mn-cs"/>
              </a:rPr>
              <a:t>Спасо-Преображенского</a:t>
            </a:r>
            <a:r>
              <a:rPr lang="ru-RU" sz="1200" kern="1200" dirty="0" smtClean="0">
                <a:solidFill>
                  <a:schemeClr val="tx1"/>
                </a:solidFill>
                <a:latin typeface="+mn-lt"/>
                <a:ea typeface="+mn-ea"/>
                <a:cs typeface="+mn-cs"/>
              </a:rPr>
              <a:t> монастыря и световое оформление здания детской школы искусств в г. Великий Устюг), </a:t>
            </a:r>
          </a:p>
          <a:p>
            <a:r>
              <a:rPr lang="ru-RU" sz="1200" kern="1200" dirty="0" smtClean="0">
                <a:solidFill>
                  <a:schemeClr val="tx1"/>
                </a:solidFill>
                <a:latin typeface="+mn-lt"/>
                <a:ea typeface="+mn-ea"/>
                <a:cs typeface="+mn-cs"/>
              </a:rPr>
              <a:t>Шекснинский район за 2 место – 300 тыс. рублей (создание экспозиции «Волго-Балтийский водный путь» и экскурсионной туристской программы «Войди в природу другом»), </a:t>
            </a:r>
          </a:p>
          <a:p>
            <a:r>
              <a:rPr lang="ru-RU" sz="1200" kern="1200" dirty="0" smtClean="0">
                <a:solidFill>
                  <a:schemeClr val="tx1"/>
                </a:solidFill>
                <a:latin typeface="+mn-lt"/>
                <a:ea typeface="+mn-ea"/>
                <a:cs typeface="+mn-cs"/>
              </a:rPr>
              <a:t>Белозерский район за 3 место – 200 тыс. рублей (установка поклонного креста, установка знаков туристской ориентирующей информации и поддержка туристских проектов «Чудеса в купеческом особняке» и «В гостях у Белозерской сказки»).</a:t>
            </a:r>
          </a:p>
          <a:p>
            <a:pPr marL="0" marR="0" indent="0" algn="l" defTabSz="914400" rtl="0" eaLnBrk="0" fontAlgn="base" latinLnBrk="0" hangingPunct="0">
              <a:lnSpc>
                <a:spcPct val="100000"/>
              </a:lnSpc>
              <a:spcBef>
                <a:spcPct val="30000"/>
              </a:spcBef>
              <a:spcAft>
                <a:spcPct val="0"/>
              </a:spcAft>
              <a:buClrTx/>
              <a:buSzTx/>
              <a:buFontTx/>
              <a:buNone/>
              <a:tabLst/>
              <a:defRPr/>
            </a:pPr>
            <a:r>
              <a:rPr lang="ru-RU" sz="1200" b="1" u="sng" kern="1200" dirty="0" smtClean="0">
                <a:solidFill>
                  <a:schemeClr val="tx1"/>
                </a:solidFill>
                <a:latin typeface="+mn-lt"/>
                <a:ea typeface="+mn-ea"/>
                <a:cs typeface="+mn-cs"/>
              </a:rPr>
              <a:t>Конкурс «12 месяцев».</a:t>
            </a:r>
            <a:r>
              <a:rPr lang="ru-RU" sz="1200" u="sng" kern="1200" dirty="0" smtClean="0">
                <a:solidFill>
                  <a:schemeClr val="tx1"/>
                </a:solidFill>
                <a:latin typeface="+mn-lt"/>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latin typeface="+mn-lt"/>
                <a:ea typeface="+mn-ea"/>
                <a:cs typeface="+mn-cs"/>
              </a:rPr>
              <a:t>На конкурс поступило 112 заявок, команды представили на конкурс туристские маршруты по Великоустюгскому, Кирилловскому и Белозерскому районам Вологодской области. Победителей конкурса определило жюри, в состав которого вошли эксперты сферы туризма – представители туристских организаций, органов исполнительной государственной власти, общественности. Победителем признана команда «Весь», туристский маршрут «Сокровищница московской казны», Белозерский район.</a:t>
            </a:r>
          </a:p>
          <a:p>
            <a:endParaRPr lang="ru-RU" dirty="0"/>
          </a:p>
        </p:txBody>
      </p:sp>
      <p:sp>
        <p:nvSpPr>
          <p:cNvPr id="4" name="Номер слайда 3"/>
          <p:cNvSpPr>
            <a:spLocks noGrp="1"/>
          </p:cNvSpPr>
          <p:nvPr>
            <p:ph type="sldNum" sz="quarter" idx="10"/>
          </p:nvPr>
        </p:nvSpPr>
        <p:spPr/>
        <p:txBody>
          <a:bodyPr/>
          <a:lstStyle/>
          <a:p>
            <a:pPr>
              <a:defRPr/>
            </a:pPr>
            <a:fld id="{BCBF87C8-7B70-4E57-9149-B140FCEF1FC3}" type="slidenum">
              <a:rPr lang="ru-RU" smtClean="0"/>
              <a:pPr>
                <a:defRPr/>
              </a:pPr>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Образ слайда 1"/>
          <p:cNvSpPr>
            <a:spLocks noGrp="1" noRot="1" noChangeAspect="1" noTextEdit="1"/>
          </p:cNvSpPr>
          <p:nvPr>
            <p:ph type="sldImg"/>
          </p:nvPr>
        </p:nvSpPr>
        <p:spPr bwMode="auto">
          <a:noFill/>
          <a:ln>
            <a:solidFill>
              <a:srgbClr val="000000"/>
            </a:solidFill>
            <a:miter lim="800000"/>
            <a:headEnd/>
            <a:tailEnd/>
          </a:ln>
        </p:spPr>
      </p:sp>
      <p:sp>
        <p:nvSpPr>
          <p:cNvPr id="77826" name="Заметки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latin typeface="+mn-lt"/>
                <a:ea typeface="+mn-ea"/>
                <a:cs typeface="+mn-cs"/>
              </a:rPr>
              <a:t>Уже сейчас Вологодскую область посещают около 2,2 млн. путешественников. Туристский поток в области вырос по сравнению с 1997 годом в 6,3 раза. </a:t>
            </a:r>
          </a:p>
          <a:p>
            <a:r>
              <a:rPr lang="ru-RU" b="1" u="sng" dirty="0" smtClean="0"/>
              <a:t>Структура </a:t>
            </a:r>
            <a:r>
              <a:rPr lang="ru-RU" b="1" u="sng" dirty="0" err="1" smtClean="0"/>
              <a:t>турпотока</a:t>
            </a:r>
            <a:r>
              <a:rPr lang="ru-RU" b="1" u="sng" dirty="0" smtClean="0"/>
              <a:t> </a:t>
            </a:r>
            <a:r>
              <a:rPr lang="ru-RU" b="1" u="sng" dirty="0" smtClean="0">
                <a:sym typeface="Wingdings" pitchFamily="2" charset="2"/>
              </a:rPr>
              <a:t>(2013 год)</a:t>
            </a:r>
            <a:endParaRPr lang="ru-RU" b="1" u="sng" dirty="0" smtClean="0"/>
          </a:p>
          <a:p>
            <a:r>
              <a:rPr lang="ru-RU" b="0" u="none" dirty="0" smtClean="0"/>
              <a:t>культурно-познавательный туризм – 70%,</a:t>
            </a:r>
          </a:p>
          <a:p>
            <a:r>
              <a:rPr lang="ru-RU" b="0" u="none" dirty="0" smtClean="0"/>
              <a:t>водный туризм – 12%</a:t>
            </a:r>
          </a:p>
          <a:p>
            <a:r>
              <a:rPr lang="ru-RU" b="0" u="none" dirty="0" smtClean="0"/>
              <a:t>сельский туризм-10%,</a:t>
            </a:r>
          </a:p>
          <a:p>
            <a:r>
              <a:rPr lang="ru-RU" b="0" u="none" dirty="0" smtClean="0"/>
              <a:t>активный -2%,</a:t>
            </a:r>
          </a:p>
          <a:p>
            <a:r>
              <a:rPr lang="ru-RU" b="0" u="none" dirty="0" smtClean="0"/>
              <a:t>другие</a:t>
            </a:r>
            <a:r>
              <a:rPr lang="ru-RU" b="0" u="none" baseline="0" dirty="0" smtClean="0"/>
              <a:t> -6%.</a:t>
            </a:r>
          </a:p>
          <a:p>
            <a:r>
              <a:rPr lang="ru-RU" b="1" u="sng" dirty="0" smtClean="0"/>
              <a:t>Структура </a:t>
            </a:r>
            <a:r>
              <a:rPr lang="ru-RU" b="1" u="sng" dirty="0" err="1" smtClean="0"/>
              <a:t>турпотока</a:t>
            </a:r>
            <a:r>
              <a:rPr lang="ru-RU" b="1" u="sng" dirty="0" smtClean="0"/>
              <a:t> </a:t>
            </a:r>
            <a:r>
              <a:rPr lang="ru-RU" b="1" u="sng" dirty="0" smtClean="0">
                <a:sym typeface="Wingdings" pitchFamily="2" charset="2"/>
              </a:rPr>
              <a:t>(2018 год)</a:t>
            </a:r>
            <a:endParaRPr lang="ru-RU" b="1" u="sng" dirty="0" smtClean="0"/>
          </a:p>
          <a:p>
            <a:r>
              <a:rPr lang="ru-RU" b="0" u="none" dirty="0" smtClean="0"/>
              <a:t>культурно-познавательный туризм – 60%,</a:t>
            </a:r>
          </a:p>
          <a:p>
            <a:r>
              <a:rPr lang="ru-RU" b="0" u="none" dirty="0" smtClean="0"/>
              <a:t>водный туризм – 18%</a:t>
            </a:r>
          </a:p>
          <a:p>
            <a:r>
              <a:rPr lang="ru-RU" b="0" u="none" dirty="0" smtClean="0"/>
              <a:t>сельский туризм-15%,</a:t>
            </a:r>
          </a:p>
          <a:p>
            <a:r>
              <a:rPr lang="ru-RU" b="0" u="none" dirty="0" smtClean="0"/>
              <a:t>активный -5%,</a:t>
            </a:r>
          </a:p>
          <a:p>
            <a:r>
              <a:rPr lang="ru-RU" b="0" u="none" dirty="0" smtClean="0"/>
              <a:t>другие</a:t>
            </a:r>
            <a:r>
              <a:rPr lang="ru-RU" b="0" u="none" baseline="0" dirty="0" smtClean="0"/>
              <a:t> -2%.</a:t>
            </a:r>
            <a:endParaRPr lang="ru-RU" b="0" u="none" dirty="0" smtClean="0"/>
          </a:p>
          <a:p>
            <a:endParaRPr lang="ru-RU" b="0" u="none" dirty="0" smtClean="0"/>
          </a:p>
          <a:p>
            <a:r>
              <a:rPr lang="ru-RU" b="1" u="sng" dirty="0" smtClean="0"/>
              <a:t>В 2013 году:</a:t>
            </a:r>
          </a:p>
          <a:p>
            <a:r>
              <a:rPr lang="ru-RU" dirty="0" smtClean="0"/>
              <a:t>2200 тыс. посетителей, из них:</a:t>
            </a:r>
          </a:p>
          <a:p>
            <a:r>
              <a:rPr lang="ru-RU" dirty="0" smtClean="0"/>
              <a:t>- 1570 тыс. посетителей с культурно-познавательными целями (исторический, паломнический, событийный, промышленный туризм) – </a:t>
            </a:r>
            <a:r>
              <a:rPr lang="ru-RU" b="1" u="sng" dirty="0" smtClean="0"/>
              <a:t>из них 33% - школьники</a:t>
            </a:r>
          </a:p>
          <a:p>
            <a:pPr>
              <a:buFontTx/>
              <a:buChar char="-"/>
            </a:pPr>
            <a:r>
              <a:rPr lang="ru-RU" dirty="0" smtClean="0"/>
              <a:t> 252 тыс. посетителей (круизные экскурсанты),</a:t>
            </a:r>
          </a:p>
          <a:p>
            <a:pPr>
              <a:buFontTx/>
              <a:buChar char="-"/>
            </a:pPr>
            <a:r>
              <a:rPr lang="ru-RU" dirty="0" smtClean="0"/>
              <a:t> 210 тыс. посетителей (проживание в гостевых домах, интерактивные программы в сельских поселениях),</a:t>
            </a:r>
          </a:p>
          <a:p>
            <a:pPr>
              <a:buFontTx/>
              <a:buChar char="-"/>
            </a:pPr>
            <a:r>
              <a:rPr lang="ru-RU" dirty="0" smtClean="0"/>
              <a:t> 42 тыс. посетителей (сплавы, горнолыжные и спортивные комплексы),</a:t>
            </a:r>
          </a:p>
          <a:p>
            <a:pPr>
              <a:buFontTx/>
              <a:buChar char="-"/>
            </a:pPr>
            <a:r>
              <a:rPr lang="ru-RU" dirty="0" smtClean="0"/>
              <a:t> 126 тыс. рублей – другие цели (деловой, охота и рыбалка, оздоровительный и другие).</a:t>
            </a:r>
          </a:p>
          <a:p>
            <a:r>
              <a:rPr lang="ru-RU" b="1" u="sng" dirty="0" smtClean="0"/>
              <a:t>В 2018 году (прогноз):</a:t>
            </a:r>
          </a:p>
          <a:p>
            <a:pPr>
              <a:buFontTx/>
              <a:buChar char="-"/>
            </a:pPr>
            <a:r>
              <a:rPr lang="ru-RU" dirty="0" smtClean="0"/>
              <a:t>1680 тыс. посетителей с культурно-познавательными целями (исторический, паломнический, событийный, промышленный туризм),</a:t>
            </a:r>
          </a:p>
          <a:p>
            <a:pPr>
              <a:buFontTx/>
              <a:buChar char="-"/>
            </a:pPr>
            <a:r>
              <a:rPr lang="ru-RU" dirty="0" smtClean="0"/>
              <a:t> 504 тыс. посетителей (круизные экскурсанты),</a:t>
            </a:r>
          </a:p>
          <a:p>
            <a:pPr>
              <a:buFontTx/>
              <a:buChar char="-"/>
            </a:pPr>
            <a:r>
              <a:rPr lang="ru-RU" dirty="0" smtClean="0"/>
              <a:t> 420 тыс. посетителей (проживание в гостевых домах, интерактивные программы в сельских поселениях),</a:t>
            </a:r>
          </a:p>
          <a:p>
            <a:pPr>
              <a:buFontTx/>
              <a:buChar char="-"/>
            </a:pPr>
            <a:r>
              <a:rPr lang="ru-RU" dirty="0" smtClean="0"/>
              <a:t> 140 тыс. посетителей (сплавы, горнолыжные и спортивные комплексы),</a:t>
            </a:r>
          </a:p>
          <a:p>
            <a:pPr>
              <a:buFontTx/>
              <a:buChar char="-"/>
            </a:pPr>
            <a:r>
              <a:rPr lang="ru-RU" dirty="0" smtClean="0"/>
              <a:t> 56 тыс. посетителей – другие цели.</a:t>
            </a:r>
          </a:p>
        </p:txBody>
      </p:sp>
      <p:sp>
        <p:nvSpPr>
          <p:cNvPr id="4" name="Номер слайда 3"/>
          <p:cNvSpPr>
            <a:spLocks noGrp="1"/>
          </p:cNvSpPr>
          <p:nvPr>
            <p:ph type="sldNum" sz="quarter" idx="5"/>
          </p:nvPr>
        </p:nvSpPr>
        <p:spPr/>
        <p:txBody>
          <a:bodyPr/>
          <a:lstStyle/>
          <a:p>
            <a:pPr>
              <a:defRPr/>
            </a:pPr>
            <a:fld id="{A35424B8-9C7A-4E6C-8E0F-9AE7D32E804E}" type="slidenum">
              <a:rPr lang="ru-RU" smtClean="0"/>
              <a:pPr>
                <a:defRPr/>
              </a:pPr>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noTextEdit="1"/>
          </p:cNvSpPr>
          <p:nvPr>
            <p:ph type="sldImg"/>
          </p:nvPr>
        </p:nvSpPr>
        <p:spPr bwMode="auto">
          <a:xfrm>
            <a:off x="2238375" y="0"/>
            <a:ext cx="2262188" cy="1697038"/>
          </a:xfrm>
          <a:noFill/>
          <a:ln>
            <a:solidFill>
              <a:srgbClr val="000000"/>
            </a:solidFill>
            <a:miter lim="800000"/>
            <a:headEnd/>
            <a:tailEnd/>
          </a:ln>
        </p:spPr>
      </p:sp>
      <p:sp>
        <p:nvSpPr>
          <p:cNvPr id="43011" name="Заметки 2"/>
          <p:cNvSpPr>
            <a:spLocks noGrp="1"/>
          </p:cNvSpPr>
          <p:nvPr>
            <p:ph type="body" idx="1"/>
          </p:nvPr>
        </p:nvSpPr>
        <p:spPr bwMode="auto">
          <a:xfrm>
            <a:off x="284163" y="1828801"/>
            <a:ext cx="6121400" cy="7765576"/>
          </a:xfrm>
        </p:spPr>
        <p:txBody>
          <a:bodyPr wrap="square" numCol="1" anchor="t" anchorCtr="0" compatLnSpc="1">
            <a:prstTxWarp prst="textNoShape">
              <a:avLst/>
            </a:prstTxWarp>
            <a:normAutofit fontScale="70000" lnSpcReduction="20000"/>
          </a:bodyPr>
          <a:lstStyle/>
          <a:p>
            <a:pPr algn="just">
              <a:lnSpc>
                <a:spcPct val="120000"/>
              </a:lnSpc>
              <a:spcBef>
                <a:spcPts val="0"/>
              </a:spcBef>
            </a:pPr>
            <a:r>
              <a:rPr lang="ru-RU" sz="1300" dirty="0" smtClean="0">
                <a:cs typeface="Times New Roman" pitchFamily="18" charset="0"/>
              </a:rPr>
              <a:t>Успехи вологжан в современной экономике имеют глубокие исторические корни. Еще наши предки – мастера своего дела производили товары которые были известны далеко за пределами Вологодчины.</a:t>
            </a:r>
          </a:p>
          <a:p>
            <a:pPr algn="just">
              <a:lnSpc>
                <a:spcPct val="120000"/>
              </a:lnSpc>
              <a:spcBef>
                <a:spcPts val="0"/>
              </a:spcBef>
            </a:pPr>
            <a:r>
              <a:rPr lang="ru-RU" sz="1300" dirty="0" smtClean="0">
                <a:cs typeface="Times New Roman" pitchFamily="18" charset="0"/>
              </a:rPr>
              <a:t>До сегодняшних дней бренды – Вологодское масло, Вологодское кружево, Северная Чернь являются эталонами высокого качества и профессионального отношения людей к своему делу.</a:t>
            </a:r>
          </a:p>
          <a:p>
            <a:pPr>
              <a:lnSpc>
                <a:spcPct val="120000"/>
              </a:lnSpc>
              <a:spcBef>
                <a:spcPts val="0"/>
              </a:spcBef>
            </a:pPr>
            <a:r>
              <a:rPr lang="ru-RU" sz="1300" b="1" dirty="0" smtClean="0">
                <a:cs typeface="Times New Roman" pitchFamily="18" charset="0"/>
              </a:rPr>
              <a:t>Народные художественные промыслы.</a:t>
            </a:r>
          </a:p>
          <a:p>
            <a:pPr>
              <a:lnSpc>
                <a:spcPct val="120000"/>
              </a:lnSpc>
              <a:spcBef>
                <a:spcPts val="0"/>
              </a:spcBef>
            </a:pPr>
            <a:r>
              <a:rPr lang="ru-RU" sz="1300" dirty="0" smtClean="0"/>
              <a:t>         Достоинство области – это народные художественные промыслы и ремесла. До настоящего времени сохранились такие традиционные художественные промыслы, как вологодское кружево, уникальные промыслы Великого Устюга – </a:t>
            </a:r>
            <a:r>
              <a:rPr lang="ru-RU" sz="1300" dirty="0" err="1" smtClean="0"/>
              <a:t>шемогодская</a:t>
            </a:r>
            <a:r>
              <a:rPr lang="ru-RU" sz="1300" dirty="0" smtClean="0"/>
              <a:t> резная береста и чернение по серебру. </a:t>
            </a:r>
            <a:endParaRPr lang="ru-RU" sz="1300" dirty="0" smtClean="0">
              <a:cs typeface="Times New Roman" pitchFamily="18" charset="0"/>
            </a:endParaRPr>
          </a:p>
          <a:p>
            <a:pPr>
              <a:lnSpc>
                <a:spcPct val="120000"/>
              </a:lnSpc>
              <a:spcBef>
                <a:spcPts val="0"/>
              </a:spcBef>
            </a:pPr>
            <a:r>
              <a:rPr lang="ru-RU" sz="1300" dirty="0" smtClean="0">
                <a:cs typeface="Times New Roman" pitchFamily="18" charset="0"/>
              </a:rPr>
              <a:t>         На федеральном уровне Вологодская область позиционируется как один из ведущих регионов традиционного  бытования  народных  художественных промыслов  со значительными объемами производства, к которым относятся  Республика Дагестан, Московская, Нижегородская, Челябинская, Владимирская области и г. Санкт-Петербург.</a:t>
            </a:r>
          </a:p>
          <a:p>
            <a:pPr>
              <a:lnSpc>
                <a:spcPct val="120000"/>
              </a:lnSpc>
              <a:spcBef>
                <a:spcPts val="0"/>
              </a:spcBef>
            </a:pPr>
            <a:r>
              <a:rPr lang="ru-RU" sz="1300" dirty="0" smtClean="0">
                <a:cs typeface="Times New Roman" pitchFamily="18" charset="0"/>
              </a:rPr>
              <a:t>        Традиционными для Вологодской области видами НХП являются кружевоплетение, чернение по серебру, роспись по эмали (финифть), резьба по бересте, резьба по дереву, роспись по бересте, роспись по дереву, ручное ткачество, вышивка, вязание, изготовление керамических и гончарных изделий и другие виды. </a:t>
            </a:r>
          </a:p>
          <a:p>
            <a:pPr>
              <a:lnSpc>
                <a:spcPct val="120000"/>
              </a:lnSpc>
              <a:spcBef>
                <a:spcPts val="0"/>
              </a:spcBef>
            </a:pPr>
            <a:r>
              <a:rPr lang="ru-RU" sz="1300" dirty="0" smtClean="0">
                <a:cs typeface="Times New Roman" pitchFamily="18" charset="0"/>
              </a:rPr>
              <a:t>         В районах области различными видами промыслов занимаются около 3000 человек, из них статус мастера народных художественных промыслов области имеют 116 человека.   </a:t>
            </a:r>
          </a:p>
          <a:p>
            <a:pPr>
              <a:lnSpc>
                <a:spcPct val="120000"/>
              </a:lnSpc>
              <a:spcBef>
                <a:spcPts val="0"/>
              </a:spcBef>
            </a:pPr>
            <a:r>
              <a:rPr lang="ru-RU" sz="1300" b="1" dirty="0" smtClean="0">
                <a:cs typeface="Times New Roman" pitchFamily="18" charset="0"/>
              </a:rPr>
              <a:t>Вологодское кружево – красота и гордость Земли Вологодской.</a:t>
            </a:r>
          </a:p>
          <a:p>
            <a:pPr>
              <a:lnSpc>
                <a:spcPct val="120000"/>
              </a:lnSpc>
              <a:spcBef>
                <a:spcPts val="0"/>
              </a:spcBef>
            </a:pPr>
            <a:r>
              <a:rPr lang="ru-RU" sz="1300" dirty="0" smtClean="0">
                <a:cs typeface="Times New Roman" pitchFamily="18" charset="0"/>
              </a:rPr>
              <a:t>         Начало XVIII века – формирование стилистических особенностей вологодского кружева.</a:t>
            </a:r>
          </a:p>
          <a:p>
            <a:pPr>
              <a:lnSpc>
                <a:spcPct val="120000"/>
              </a:lnSpc>
              <a:spcBef>
                <a:spcPts val="0"/>
              </a:spcBef>
            </a:pPr>
            <a:r>
              <a:rPr lang="ru-RU" sz="1300" dirty="0" smtClean="0">
                <a:cs typeface="Times New Roman" pitchFamily="18" charset="0"/>
              </a:rPr>
              <a:t>         1820 год - открытие первой кружевной фабрики.</a:t>
            </a:r>
          </a:p>
          <a:p>
            <a:pPr>
              <a:lnSpc>
                <a:spcPct val="120000"/>
              </a:lnSpc>
              <a:spcBef>
                <a:spcPts val="0"/>
              </a:spcBef>
            </a:pPr>
            <a:r>
              <a:rPr lang="ru-RU" sz="1300" dirty="0" smtClean="0">
                <a:cs typeface="Times New Roman" pitchFamily="18" charset="0"/>
              </a:rPr>
              <a:t>         1925 год – вологодское кружево экспортируется в Англию, США, Францию, Германию, Швейцарию, Японию, Австралию.</a:t>
            </a:r>
          </a:p>
          <a:p>
            <a:pPr>
              <a:lnSpc>
                <a:spcPct val="120000"/>
              </a:lnSpc>
              <a:spcBef>
                <a:spcPts val="0"/>
              </a:spcBef>
            </a:pPr>
            <a:r>
              <a:rPr lang="ru-RU" sz="1300" dirty="0" smtClean="0">
                <a:cs typeface="Times New Roman" pitchFamily="18" charset="0"/>
              </a:rPr>
              <a:t>         1964 год - создание Вологодского специализированного кружевного объединения «Снежинка».</a:t>
            </a:r>
          </a:p>
          <a:p>
            <a:pPr>
              <a:lnSpc>
                <a:spcPct val="120000"/>
              </a:lnSpc>
              <a:spcBef>
                <a:spcPts val="0"/>
              </a:spcBef>
            </a:pPr>
            <a:r>
              <a:rPr lang="ru-RU" sz="1300" dirty="0" smtClean="0">
                <a:cs typeface="Times New Roman" pitchFamily="18" charset="0"/>
              </a:rPr>
              <a:t>         1970-1980 годы – активное развитие вологодского кружевного промысла. ЗАО «Вологодская кружевная фирма «Снежинка» сегодня – одно из ведущих предприятий России, занимающихся традиционными промыслами.</a:t>
            </a:r>
          </a:p>
          <a:p>
            <a:pPr>
              <a:lnSpc>
                <a:spcPct val="120000"/>
              </a:lnSpc>
              <a:spcBef>
                <a:spcPts val="0"/>
              </a:spcBef>
            </a:pPr>
            <a:r>
              <a:rPr lang="ru-RU" sz="1300" b="1" dirty="0" smtClean="0">
                <a:cs typeface="Times New Roman" pitchFamily="18" charset="0"/>
              </a:rPr>
              <a:t>Дед Мороз.</a:t>
            </a:r>
          </a:p>
          <a:p>
            <a:pPr>
              <a:lnSpc>
                <a:spcPct val="120000"/>
              </a:lnSpc>
              <a:spcBef>
                <a:spcPts val="0"/>
              </a:spcBef>
            </a:pPr>
            <a:r>
              <a:rPr lang="ru-RU" sz="1300" dirty="0" smtClean="0">
                <a:cs typeface="Times New Roman" pitchFamily="18" charset="0"/>
              </a:rPr>
              <a:t>         В  восточной территории области в Великоустюгском районе с 1998 года реализуется проект «Великий Устюг - родина Деда Мороза».</a:t>
            </a:r>
          </a:p>
          <a:p>
            <a:pPr>
              <a:lnSpc>
                <a:spcPct val="120000"/>
              </a:lnSpc>
              <a:spcBef>
                <a:spcPts val="0"/>
              </a:spcBef>
            </a:pPr>
            <a:r>
              <a:rPr lang="ru-RU" sz="1300" dirty="0" smtClean="0"/>
              <a:t>В России более 700 малых городов, основу экономического развития которых составляют небольшие предприятия и организации народно-художественных промыслов. Проблемы таких городов нам известны: отток молодежи в крупные города, не перспективность развития сохранившихся с советских времен предприятий, высокий уровень безработицы, недостаток или зачастую отсутствие объектов </a:t>
            </a:r>
            <a:r>
              <a:rPr lang="ru-RU" sz="1300" dirty="0" err="1" smtClean="0"/>
              <a:t>социо-культурного</a:t>
            </a:r>
            <a:r>
              <a:rPr lang="ru-RU" sz="1300" dirty="0" smtClean="0"/>
              <a:t> назначения, т.е. отсутствие будущего развития и существования.</a:t>
            </a:r>
          </a:p>
          <a:p>
            <a:pPr>
              <a:lnSpc>
                <a:spcPct val="120000"/>
              </a:lnSpc>
              <a:spcBef>
                <a:spcPts val="0"/>
              </a:spcBef>
            </a:pPr>
            <a:r>
              <a:rPr lang="ru-RU" sz="1300" dirty="0" smtClean="0"/>
              <a:t>Одним из таких городов до середины 1990-х годов </a:t>
            </a:r>
            <a:r>
              <a:rPr lang="en-US" sz="1300" dirty="0" smtClean="0"/>
              <a:t>XX</a:t>
            </a:r>
            <a:r>
              <a:rPr lang="ru-RU" sz="1300" dirty="0" smtClean="0"/>
              <a:t> века был Великий Устюг - один из древнейших городов Русского Севера, ровесник городов Москва и Вологда, обладающий множеством исторических и гражданских памятников архитектуры, сочетание которых со </a:t>
            </a:r>
            <a:r>
              <a:rPr lang="ru-RU" sz="1300" b="1" dirty="0" smtClean="0"/>
              <a:t>сказочной идеей</a:t>
            </a:r>
            <a:r>
              <a:rPr lang="ru-RU" sz="1300" dirty="0" smtClean="0"/>
              <a:t> послужило основой инновационного развития города.</a:t>
            </a:r>
          </a:p>
          <a:p>
            <a:pPr>
              <a:lnSpc>
                <a:spcPct val="120000"/>
              </a:lnSpc>
              <a:spcBef>
                <a:spcPts val="0"/>
              </a:spcBef>
            </a:pPr>
            <a:r>
              <a:rPr lang="ru-RU" sz="1300" dirty="0" smtClean="0"/>
              <a:t>Проект «Великий Устюг – родина Деда Мороза» родился как ответ на решение проблем малых городов и стал одним из классических образцов продвижения территории, вошедших в учебники по маркетингу. </a:t>
            </a:r>
          </a:p>
          <a:p>
            <a:pPr>
              <a:lnSpc>
                <a:spcPct val="120000"/>
              </a:lnSpc>
              <a:spcBef>
                <a:spcPts val="0"/>
              </a:spcBef>
            </a:pPr>
            <a:endParaRPr lang="ru-RU" sz="1300" dirty="0" smtClean="0"/>
          </a:p>
          <a:p>
            <a:pPr algn="just">
              <a:lnSpc>
                <a:spcPct val="120000"/>
              </a:lnSpc>
              <a:spcBef>
                <a:spcPts val="0"/>
              </a:spcBef>
              <a:defRPr/>
            </a:pPr>
            <a:r>
              <a:rPr lang="ru-RU" sz="1300" b="1" dirty="0" smtClean="0">
                <a:cs typeface="Times New Roman" pitchFamily="18" charset="0"/>
              </a:rPr>
              <a:t>Вологодское масло.</a:t>
            </a:r>
          </a:p>
          <a:p>
            <a:pPr>
              <a:lnSpc>
                <a:spcPct val="120000"/>
              </a:lnSpc>
              <a:spcBef>
                <a:spcPts val="0"/>
              </a:spcBef>
              <a:defRPr/>
            </a:pPr>
            <a:r>
              <a:rPr lang="ru-RU" sz="1300" dirty="0" smtClean="0">
                <a:cs typeface="Times New Roman" pitchFamily="18" charset="0"/>
              </a:rPr>
              <a:t>80-е годы XIX в. – масло в коммерческом обороте под названием «Парижское». Начало промышленного производства масла (поселок Молочное Вологодской губернии) по технологии вологжанина Н.В. Верещагина, основателя молочного дела и молокоперерабатывающей отрасли России.</a:t>
            </a:r>
          </a:p>
          <a:p>
            <a:pPr>
              <a:lnSpc>
                <a:spcPct val="120000"/>
              </a:lnSpc>
              <a:spcBef>
                <a:spcPts val="0"/>
              </a:spcBef>
              <a:defRPr/>
            </a:pPr>
            <a:r>
              <a:rPr lang="ru-RU" sz="1300" dirty="0" smtClean="0">
                <a:cs typeface="Times New Roman" pitchFamily="18" charset="0"/>
              </a:rPr>
              <a:t>Начало XX в. - Российское государство в числе ведущих экспортеров сливочного масла. За Вологодчиной закрепился статус родины промышленного маслоделия.</a:t>
            </a:r>
          </a:p>
          <a:p>
            <a:pPr>
              <a:lnSpc>
                <a:spcPct val="120000"/>
              </a:lnSpc>
              <a:spcBef>
                <a:spcPts val="0"/>
              </a:spcBef>
              <a:defRPr/>
            </a:pPr>
            <a:r>
              <a:rPr lang="ru-RU" sz="1300" dirty="0" smtClean="0">
                <a:cs typeface="Times New Roman" pitchFamily="18" charset="0"/>
              </a:rPr>
              <a:t>1939 год – масло, завоевавшее популярность за свой отличительный вкус, переименовано в «Вологодское» (решение советского правительства).</a:t>
            </a:r>
          </a:p>
        </p:txBody>
      </p:sp>
      <p:sp>
        <p:nvSpPr>
          <p:cNvPr id="38916" name="Номер слайда 3"/>
          <p:cNvSpPr txBox="1">
            <a:spLocks noGrp="1"/>
          </p:cNvSpPr>
          <p:nvPr/>
        </p:nvSpPr>
        <p:spPr>
          <a:xfrm>
            <a:off x="3829050" y="9444038"/>
            <a:ext cx="2930525" cy="496887"/>
          </a:xfrm>
          <a:prstGeom prst="rect">
            <a:avLst/>
          </a:prstGeom>
          <a:noFill/>
        </p:spPr>
        <p:txBody>
          <a:bodyPr anchor="b"/>
          <a:lstStyle/>
          <a:p>
            <a:pPr algn="r" defTabSz="909638" fontAlgn="auto">
              <a:spcBef>
                <a:spcPts val="0"/>
              </a:spcBef>
              <a:spcAft>
                <a:spcPts val="0"/>
              </a:spcAft>
              <a:defRPr/>
            </a:pPr>
            <a:fld id="{E3D11B80-7644-4C9B-9003-4EB8CE253036}" type="slidenum">
              <a:rPr lang="ru-RU" sz="1200">
                <a:latin typeface="+mn-lt"/>
                <a:cs typeface="+mn-cs"/>
              </a:rPr>
              <a:pPr algn="r" defTabSz="909638" fontAlgn="auto">
                <a:spcBef>
                  <a:spcPts val="0"/>
                </a:spcBef>
                <a:spcAft>
                  <a:spcPts val="0"/>
                </a:spcAft>
                <a:defRPr/>
              </a:pPr>
              <a:t>6</a:t>
            </a:fld>
            <a:endParaRPr lang="ru-RU" sz="1200">
              <a:latin typeface="+mn-lt"/>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 слайде отражены приоритетные туристские направления</a:t>
            </a:r>
            <a:r>
              <a:rPr lang="ru-RU" baseline="0" dirty="0" smtClean="0"/>
              <a:t> нашего региона, в обязательном порядке включающие города региона. Каждый из них является своего рода «музеем под открытым небом», имеет свой бренд: </a:t>
            </a:r>
          </a:p>
          <a:p>
            <a:pPr>
              <a:lnSpc>
                <a:spcPct val="114000"/>
              </a:lnSpc>
            </a:pPr>
            <a:r>
              <a:rPr lang="ru-RU" sz="1200" b="0" dirty="0" smtClean="0">
                <a:solidFill>
                  <a:schemeClr val="accent6">
                    <a:lumMod val="75000"/>
                  </a:schemeClr>
                </a:solidFill>
                <a:latin typeface="Iris" pitchFamily="18" charset="0"/>
                <a:cs typeface="Times New Roman" pitchFamily="18" charset="0"/>
              </a:rPr>
              <a:t>Вологда – кружевная столица России</a:t>
            </a:r>
          </a:p>
          <a:p>
            <a:pPr>
              <a:lnSpc>
                <a:spcPct val="114000"/>
              </a:lnSpc>
            </a:pPr>
            <a:r>
              <a:rPr lang="ru-RU" sz="1200" b="0" dirty="0" smtClean="0">
                <a:solidFill>
                  <a:schemeClr val="accent6">
                    <a:lumMod val="75000"/>
                  </a:schemeClr>
                </a:solidFill>
                <a:latin typeface="Iris" pitchFamily="18" charset="0"/>
                <a:cs typeface="Times New Roman" pitchFamily="18" charset="0"/>
              </a:rPr>
              <a:t>Кириллов – святая земля</a:t>
            </a:r>
          </a:p>
          <a:p>
            <a:pPr>
              <a:lnSpc>
                <a:spcPct val="114000"/>
              </a:lnSpc>
            </a:pPr>
            <a:r>
              <a:rPr lang="ru-RU" sz="1200" b="0" dirty="0" smtClean="0">
                <a:solidFill>
                  <a:schemeClr val="accent6">
                    <a:lumMod val="75000"/>
                  </a:schemeClr>
                </a:solidFill>
                <a:latin typeface="Iris" pitchFamily="18" charset="0"/>
                <a:cs typeface="Times New Roman" pitchFamily="18" charset="0"/>
              </a:rPr>
              <a:t>Великий Устюг – родина Деда Мороза</a:t>
            </a:r>
          </a:p>
          <a:p>
            <a:pPr>
              <a:lnSpc>
                <a:spcPct val="114000"/>
              </a:lnSpc>
            </a:pPr>
            <a:r>
              <a:rPr lang="ru-RU" sz="1200" b="0" dirty="0" smtClean="0">
                <a:solidFill>
                  <a:schemeClr val="accent6">
                    <a:lumMod val="75000"/>
                  </a:schemeClr>
                </a:solidFill>
                <a:latin typeface="Iris" pitchFamily="18" charset="0"/>
                <a:cs typeface="Times New Roman" pitchFamily="18" charset="0"/>
              </a:rPr>
              <a:t>Тотьма – город мореходов</a:t>
            </a:r>
          </a:p>
          <a:p>
            <a:pPr>
              <a:lnSpc>
                <a:spcPct val="114000"/>
              </a:lnSpc>
            </a:pPr>
            <a:r>
              <a:rPr lang="ru-RU" sz="1200" b="0" dirty="0" smtClean="0">
                <a:solidFill>
                  <a:schemeClr val="accent6">
                    <a:lumMod val="75000"/>
                  </a:schemeClr>
                </a:solidFill>
                <a:latin typeface="Iris" pitchFamily="18" charset="0"/>
                <a:cs typeface="Times New Roman" pitchFamily="18" charset="0"/>
              </a:rPr>
              <a:t>Белозерск – былинный город</a:t>
            </a:r>
          </a:p>
          <a:p>
            <a:pPr>
              <a:lnSpc>
                <a:spcPct val="114000"/>
              </a:lnSpc>
            </a:pPr>
            <a:r>
              <a:rPr lang="ru-RU" sz="1200" b="0" dirty="0" smtClean="0">
                <a:solidFill>
                  <a:schemeClr val="accent6">
                    <a:lumMod val="75000"/>
                  </a:schemeClr>
                </a:solidFill>
                <a:latin typeface="Iris" pitchFamily="18" charset="0"/>
                <a:cs typeface="Times New Roman" pitchFamily="18" charset="0"/>
              </a:rPr>
              <a:t>Череповец – горячее сердце Севера</a:t>
            </a:r>
          </a:p>
          <a:p>
            <a:pPr>
              <a:lnSpc>
                <a:spcPct val="114000"/>
              </a:lnSpc>
            </a:pPr>
            <a:r>
              <a:rPr lang="ru-RU" sz="1200" b="0" dirty="0" smtClean="0">
                <a:solidFill>
                  <a:schemeClr val="accent6">
                    <a:lumMod val="75000"/>
                  </a:schemeClr>
                </a:solidFill>
                <a:latin typeface="Iris" pitchFamily="18" charset="0"/>
                <a:cs typeface="Times New Roman" pitchFamily="18" charset="0"/>
              </a:rPr>
              <a:t>Вытегра – обитель батюшки </a:t>
            </a:r>
            <a:r>
              <a:rPr lang="ru-RU" sz="1200" b="0" dirty="0" err="1" smtClean="0">
                <a:solidFill>
                  <a:schemeClr val="accent6">
                    <a:lumMod val="75000"/>
                  </a:schemeClr>
                </a:solidFill>
                <a:latin typeface="Iris" pitchFamily="18" charset="0"/>
                <a:cs typeface="Times New Roman" pitchFamily="18" charset="0"/>
              </a:rPr>
              <a:t>Онего</a:t>
            </a:r>
            <a:endParaRPr lang="ru-RU" sz="1200" b="0" dirty="0" smtClean="0">
              <a:solidFill>
                <a:schemeClr val="accent6">
                  <a:lumMod val="75000"/>
                </a:schemeClr>
              </a:solidFill>
              <a:latin typeface="Iris" pitchFamily="18" charset="0"/>
              <a:cs typeface="Times New Roman" pitchFamily="18" charset="0"/>
            </a:endParaRPr>
          </a:p>
          <a:p>
            <a:pPr>
              <a:lnSpc>
                <a:spcPct val="114000"/>
              </a:lnSpc>
            </a:pPr>
            <a:r>
              <a:rPr lang="ru-RU" sz="1200" b="0" dirty="0" smtClean="0">
                <a:solidFill>
                  <a:schemeClr val="accent6">
                    <a:lumMod val="75000"/>
                  </a:schemeClr>
                </a:solidFill>
                <a:latin typeface="Iris" pitchFamily="18" charset="0"/>
                <a:cs typeface="Times New Roman" pitchFamily="18" charset="0"/>
              </a:rPr>
              <a:t>Нюксеница – сокровищница народных традиций.</a:t>
            </a:r>
          </a:p>
          <a:p>
            <a:pPr>
              <a:lnSpc>
                <a:spcPct val="114000"/>
              </a:lnSpc>
            </a:pPr>
            <a:endParaRPr lang="ru-RU" sz="1200" b="0" dirty="0" smtClean="0">
              <a:solidFill>
                <a:schemeClr val="accent6">
                  <a:lumMod val="75000"/>
                </a:schemeClr>
              </a:solidFill>
              <a:latin typeface="Iris" pitchFamily="18" charset="0"/>
              <a:cs typeface="Times New Roman" pitchFamily="18" charset="0"/>
            </a:endParaRPr>
          </a:p>
          <a:p>
            <a:pPr>
              <a:lnSpc>
                <a:spcPct val="114000"/>
              </a:lnSpc>
            </a:pPr>
            <a:endParaRPr lang="ru-RU" sz="1200" b="0" dirty="0" smtClean="0">
              <a:solidFill>
                <a:schemeClr val="accent6">
                  <a:lumMod val="75000"/>
                </a:schemeClr>
              </a:solidFill>
              <a:latin typeface="Iris" pitchFamily="18" charset="0"/>
              <a:cs typeface="Times New Roman" pitchFamily="18" charset="0"/>
            </a:endParaRPr>
          </a:p>
          <a:p>
            <a:endParaRPr lang="ru-RU" b="0" dirty="0"/>
          </a:p>
        </p:txBody>
      </p:sp>
      <p:sp>
        <p:nvSpPr>
          <p:cNvPr id="4" name="Номер слайда 3"/>
          <p:cNvSpPr>
            <a:spLocks noGrp="1"/>
          </p:cNvSpPr>
          <p:nvPr>
            <p:ph type="sldNum" sz="quarter" idx="10"/>
          </p:nvPr>
        </p:nvSpPr>
        <p:spPr/>
        <p:txBody>
          <a:bodyPr/>
          <a:lstStyle/>
          <a:p>
            <a:fld id="{D131E7B3-5415-4424-B000-1C12CBF02929}" type="slidenum">
              <a:rPr lang="ru-RU" smtClean="0"/>
              <a:pPr/>
              <a:t>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Образ слайда 1"/>
          <p:cNvSpPr>
            <a:spLocks noGrp="1" noRot="1" noChangeAspect="1" noTextEdit="1"/>
          </p:cNvSpPr>
          <p:nvPr>
            <p:ph type="sldImg"/>
          </p:nvPr>
        </p:nvSpPr>
        <p:spPr bwMode="auto">
          <a:noFill/>
          <a:ln>
            <a:solidFill>
              <a:srgbClr val="000000"/>
            </a:solidFill>
            <a:miter lim="800000"/>
            <a:headEnd/>
            <a:tailEnd/>
          </a:ln>
        </p:spPr>
      </p:sp>
      <p:sp>
        <p:nvSpPr>
          <p:cNvPr id="99331" name="Заметки 2"/>
          <p:cNvSpPr>
            <a:spLocks noGrp="1"/>
          </p:cNvSpPr>
          <p:nvPr>
            <p:ph type="body" idx="1"/>
          </p:nvPr>
        </p:nvSpPr>
        <p:spPr bwMode="auto">
          <a:noFill/>
        </p:spPr>
        <p:txBody>
          <a:bodyPr wrap="square" numCol="1" anchor="t" anchorCtr="0" compatLnSpc="1">
            <a:prstTxWarp prst="textNoShape">
              <a:avLst/>
            </a:prstTxWarp>
          </a:bodyPr>
          <a:lstStyle/>
          <a:p>
            <a:r>
              <a:rPr lang="ru-RU" sz="1200" kern="1200" dirty="0" smtClean="0">
                <a:solidFill>
                  <a:schemeClr val="tx1"/>
                </a:solidFill>
                <a:latin typeface="+mn-lt"/>
                <a:ea typeface="+mn-ea"/>
                <a:cs typeface="+mn-cs"/>
              </a:rPr>
              <a:t>Сегодня мы готовы представить нашим гостям более 150 различных туров по таким направлениям как: культурно-познавательный, событийный, паломнический, активный, деловой, лечебно-оздоровительный, экологический, сельский. Всегда пользовались популярностью охотничьи и рыболовные туры в Вологодскую область.</a:t>
            </a:r>
          </a:p>
          <a:p>
            <a:r>
              <a:rPr lang="ru-RU" sz="1200" kern="1200" dirty="0" smtClean="0">
                <a:solidFill>
                  <a:schemeClr val="tx1"/>
                </a:solidFill>
                <a:latin typeface="+mn-lt"/>
                <a:ea typeface="+mn-ea"/>
                <a:cs typeface="+mn-cs"/>
              </a:rPr>
              <a:t>За 2011-2013 годы в районах области созданы более 50 туристских объектов и туристских программ, реализуются программы экологического и детского туризма:</a:t>
            </a:r>
          </a:p>
          <a:p>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Сухонское</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дивногорье</a:t>
            </a:r>
            <a:r>
              <a:rPr lang="ru-RU" sz="1200" kern="1200" dirty="0" smtClean="0">
                <a:solidFill>
                  <a:schemeClr val="tx1"/>
                </a:solidFill>
                <a:latin typeface="+mn-lt"/>
                <a:ea typeface="+mn-ea"/>
                <a:cs typeface="+mn-cs"/>
              </a:rPr>
              <a:t>» д. Опоки Великоустюгский район (сельский, экологический туризм);</a:t>
            </a:r>
          </a:p>
          <a:p>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Кичуга</a:t>
            </a:r>
            <a:r>
              <a:rPr lang="ru-RU" sz="1200" kern="1200" dirty="0" smtClean="0">
                <a:solidFill>
                  <a:schemeClr val="tx1"/>
                </a:solidFill>
                <a:latin typeface="+mn-lt"/>
                <a:ea typeface="+mn-ea"/>
                <a:cs typeface="+mn-cs"/>
              </a:rPr>
              <a:t>. Дорогами веры и любви» д. </a:t>
            </a:r>
            <a:r>
              <a:rPr lang="ru-RU" sz="1200" kern="1200" dirty="0" err="1" smtClean="0">
                <a:solidFill>
                  <a:schemeClr val="tx1"/>
                </a:solidFill>
                <a:latin typeface="+mn-lt"/>
                <a:ea typeface="+mn-ea"/>
                <a:cs typeface="+mn-cs"/>
              </a:rPr>
              <a:t>Кичуга</a:t>
            </a:r>
            <a:r>
              <a:rPr lang="ru-RU" sz="1200" kern="1200" dirty="0" smtClean="0">
                <a:solidFill>
                  <a:schemeClr val="tx1"/>
                </a:solidFill>
                <a:latin typeface="+mn-lt"/>
                <a:ea typeface="+mn-ea"/>
                <a:cs typeface="+mn-cs"/>
              </a:rPr>
              <a:t> Великоустюгский район (культурно-познавательный, сельский туризм);</a:t>
            </a:r>
          </a:p>
          <a:p>
            <a:r>
              <a:rPr lang="ru-RU" sz="1200" kern="1200" dirty="0" smtClean="0">
                <a:solidFill>
                  <a:schemeClr val="tx1"/>
                </a:solidFill>
                <a:latin typeface="+mn-lt"/>
                <a:ea typeface="+mn-ea"/>
                <a:cs typeface="+mn-cs"/>
              </a:rPr>
              <a:t>- музей занимательных наук Эйнштейна и Музей открытий и изобретений «Эврика» в г. Вологде (детский туризм);</a:t>
            </a:r>
          </a:p>
          <a:p>
            <a:r>
              <a:rPr lang="ru-RU" sz="1200" kern="1200" dirty="0" smtClean="0">
                <a:solidFill>
                  <a:schemeClr val="tx1"/>
                </a:solidFill>
                <a:latin typeface="+mn-lt"/>
                <a:ea typeface="+mn-ea"/>
                <a:cs typeface="+mn-cs"/>
              </a:rPr>
              <a:t>- экскурсия – игра «Тайны Дедова острова» </a:t>
            </a:r>
            <a:r>
              <a:rPr lang="ru-RU" sz="1200" kern="1200" dirty="0" err="1" smtClean="0">
                <a:solidFill>
                  <a:schemeClr val="tx1"/>
                </a:solidFill>
                <a:latin typeface="+mn-lt"/>
                <a:ea typeface="+mn-ea"/>
                <a:cs typeface="+mn-cs"/>
              </a:rPr>
              <a:t>Тотемский</a:t>
            </a:r>
            <a:r>
              <a:rPr lang="ru-RU" sz="1200" kern="1200" dirty="0" smtClean="0">
                <a:solidFill>
                  <a:schemeClr val="tx1"/>
                </a:solidFill>
                <a:latin typeface="+mn-lt"/>
                <a:ea typeface="+mn-ea"/>
                <a:cs typeface="+mn-cs"/>
              </a:rPr>
              <a:t> район (детский, экологический туризм);</a:t>
            </a:r>
          </a:p>
          <a:p>
            <a:r>
              <a:rPr lang="ru-RU" sz="1200" kern="1200" dirty="0" smtClean="0">
                <a:solidFill>
                  <a:schemeClr val="tx1"/>
                </a:solidFill>
                <a:latin typeface="+mn-lt"/>
                <a:ea typeface="+mn-ea"/>
                <a:cs typeface="+mn-cs"/>
              </a:rPr>
              <a:t>- «Курс юного путешественника» </a:t>
            </a:r>
            <a:r>
              <a:rPr lang="ru-RU" sz="1200" kern="1200" dirty="0" err="1" smtClean="0">
                <a:solidFill>
                  <a:schemeClr val="tx1"/>
                </a:solidFill>
                <a:latin typeface="+mn-lt"/>
                <a:ea typeface="+mn-ea"/>
                <a:cs typeface="+mn-cs"/>
              </a:rPr>
              <a:t>Тотемский</a:t>
            </a:r>
            <a:r>
              <a:rPr lang="ru-RU" sz="1200" kern="1200" dirty="0" smtClean="0">
                <a:solidFill>
                  <a:schemeClr val="tx1"/>
                </a:solidFill>
                <a:latin typeface="+mn-lt"/>
                <a:ea typeface="+mn-ea"/>
                <a:cs typeface="+mn-cs"/>
              </a:rPr>
              <a:t> район (детский туризм).</a:t>
            </a:r>
          </a:p>
          <a:p>
            <a:r>
              <a:rPr lang="ru-RU" sz="1200" kern="1200" dirty="0" smtClean="0">
                <a:solidFill>
                  <a:schemeClr val="tx1"/>
                </a:solidFill>
                <a:latin typeface="+mn-lt"/>
                <a:ea typeface="+mn-ea"/>
                <a:cs typeface="+mn-cs"/>
              </a:rPr>
              <a:t>- Шекснинские святыни и Шексна усадебная (культурно-познавательный туризм);</a:t>
            </a:r>
          </a:p>
          <a:p>
            <a:pPr>
              <a:buFontTx/>
              <a:buChar char="-"/>
            </a:pPr>
            <a:r>
              <a:rPr lang="ru-RU" sz="1200" kern="1200" dirty="0" smtClean="0">
                <a:solidFill>
                  <a:schemeClr val="tx1"/>
                </a:solidFill>
                <a:latin typeface="+mn-lt"/>
                <a:ea typeface="+mn-ea"/>
                <a:cs typeface="+mn-cs"/>
              </a:rPr>
              <a:t>«Молочные посиделки» и «Там, на неведомых дорожках» </a:t>
            </a:r>
            <a:r>
              <a:rPr lang="ru-RU" sz="1200" kern="1200" dirty="0" err="1" smtClean="0">
                <a:solidFill>
                  <a:schemeClr val="tx1"/>
                </a:solidFill>
                <a:latin typeface="+mn-lt"/>
                <a:ea typeface="+mn-ea"/>
                <a:cs typeface="+mn-cs"/>
              </a:rPr>
              <a:t>Харовский</a:t>
            </a:r>
            <a:r>
              <a:rPr lang="ru-RU" sz="1200" kern="1200" dirty="0" smtClean="0">
                <a:solidFill>
                  <a:schemeClr val="tx1"/>
                </a:solidFill>
                <a:latin typeface="+mn-lt"/>
                <a:ea typeface="+mn-ea"/>
                <a:cs typeface="+mn-cs"/>
              </a:rPr>
              <a:t> район (детский туризм).</a:t>
            </a:r>
          </a:p>
          <a:p>
            <a:pPr>
              <a:buFontTx/>
              <a:buNone/>
            </a:pPr>
            <a:endParaRPr lang="ru-RU" dirty="0" smtClean="0"/>
          </a:p>
        </p:txBody>
      </p:sp>
      <p:sp>
        <p:nvSpPr>
          <p:cNvPr id="4" name="Номер слайда 3"/>
          <p:cNvSpPr>
            <a:spLocks noGrp="1"/>
          </p:cNvSpPr>
          <p:nvPr>
            <p:ph type="sldNum" sz="quarter" idx="5"/>
          </p:nvPr>
        </p:nvSpPr>
        <p:spPr/>
        <p:txBody>
          <a:bodyPr/>
          <a:lstStyle/>
          <a:p>
            <a:pPr>
              <a:defRPr/>
            </a:pPr>
            <a:fld id="{2DB0B2A3-57B8-48DB-ADCA-FFD94B1B82DD}" type="slidenum">
              <a:rPr lang="ru-RU" smtClean="0"/>
              <a:pPr>
                <a:defRPr/>
              </a:pPr>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Образ слайда 1"/>
          <p:cNvSpPr>
            <a:spLocks noGrp="1" noRot="1" noChangeAspect="1" noTextEdit="1"/>
          </p:cNvSpPr>
          <p:nvPr>
            <p:ph type="sldImg"/>
          </p:nvPr>
        </p:nvSpPr>
        <p:spPr bwMode="auto">
          <a:noFill/>
          <a:ln>
            <a:solidFill>
              <a:srgbClr val="000000"/>
            </a:solidFill>
            <a:miter lim="800000"/>
            <a:headEnd/>
            <a:tailEnd/>
          </a:ln>
        </p:spPr>
      </p:sp>
      <p:sp>
        <p:nvSpPr>
          <p:cNvPr id="98306" name="Заметки 2"/>
          <p:cNvSpPr>
            <a:spLocks noGrp="1"/>
          </p:cNvSpPr>
          <p:nvPr>
            <p:ph type="body" idx="1"/>
          </p:nvPr>
        </p:nvSpPr>
        <p:spPr bwMode="auto">
          <a:noFill/>
        </p:spPr>
        <p:txBody>
          <a:bodyPr wrap="square" numCol="1" anchor="t" anchorCtr="0" compatLnSpc="1">
            <a:prstTxWarp prst="textNoShape">
              <a:avLst/>
            </a:prstTxWarp>
          </a:bodyPr>
          <a:lstStyle/>
          <a:p>
            <a:r>
              <a:rPr lang="ru-RU" dirty="0" smtClean="0"/>
              <a:t>Туризм в стратегии развития области включен в список приоритетных отраслей экономики области. Уже сейчас Вологодскую область посещают около 2,2 млн. посетителей, из них около 600 тысяч туристов.</a:t>
            </a:r>
          </a:p>
          <a:p>
            <a:r>
              <a:rPr lang="ru-RU" dirty="0" smtClean="0"/>
              <a:t>Вологодская область располагает огромным потенциалом, как для развития внутреннего туризма, так и для приема иностранных путешественников.  Российских и иностранных туристов привлекают красота и своеобразие природы, богатейшее культурно-историческое наследие  нашего региона, а также широкие возможности для полноценного и разнообразного отдыха.</a:t>
            </a:r>
          </a:p>
          <a:p>
            <a:r>
              <a:rPr lang="ru-RU" dirty="0" smtClean="0"/>
              <a:t>В регионе развивается весь комплекс индустрии гостеприимства: транспорт, отдых, лечение, экскурсии, культурно-познавательный досуг, образование, что в конечном итоге работает на устойчивость доходов от туризма. </a:t>
            </a:r>
          </a:p>
          <a:p>
            <a:r>
              <a:rPr lang="ru-RU" sz="1200" b="1" kern="1200" dirty="0" smtClean="0">
                <a:solidFill>
                  <a:schemeClr val="tx1"/>
                </a:solidFill>
                <a:latin typeface="+mn-lt"/>
                <a:ea typeface="+mn-ea"/>
                <a:cs typeface="+mn-cs"/>
              </a:rPr>
              <a:t>Перспективными направлениями развития сферы туризма являются: </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историко-культурный и событийный туризм с центрами в городах Вологда, Великий Устюг и Кириллов,</a:t>
            </a:r>
          </a:p>
          <a:p>
            <a:r>
              <a:rPr lang="ru-RU" sz="1200" kern="1200" dirty="0" smtClean="0">
                <a:solidFill>
                  <a:schemeClr val="tx1"/>
                </a:solidFill>
                <a:latin typeface="+mn-lt"/>
                <a:ea typeface="+mn-ea"/>
                <a:cs typeface="+mn-cs"/>
              </a:rPr>
              <a:t>- круизный (водный) туризм с центрами в городах Белозерск, Кириллов и Череповец,</a:t>
            </a:r>
          </a:p>
          <a:p>
            <a:r>
              <a:rPr lang="ru-RU" sz="1200" kern="1200" dirty="0" smtClean="0">
                <a:solidFill>
                  <a:schemeClr val="tx1"/>
                </a:solidFill>
                <a:latin typeface="+mn-lt"/>
                <a:ea typeface="+mn-ea"/>
                <a:cs typeface="+mn-cs"/>
              </a:rPr>
              <a:t>- промышленный туризм с центром в городе Череповце,</a:t>
            </a:r>
          </a:p>
          <a:p>
            <a:r>
              <a:rPr lang="ru-RU" sz="1200" kern="1200" dirty="0" smtClean="0">
                <a:solidFill>
                  <a:schemeClr val="tx1"/>
                </a:solidFill>
                <a:latin typeface="+mn-lt"/>
                <a:ea typeface="+mn-ea"/>
                <a:cs typeface="+mn-cs"/>
              </a:rPr>
              <a:t>- активный туризм в Вологодском, </a:t>
            </a:r>
            <a:r>
              <a:rPr lang="ru-RU" sz="1200" kern="1200" dirty="0" err="1" smtClean="0">
                <a:solidFill>
                  <a:schemeClr val="tx1"/>
                </a:solidFill>
                <a:latin typeface="+mn-lt"/>
                <a:ea typeface="+mn-ea"/>
                <a:cs typeface="+mn-cs"/>
              </a:rPr>
              <a:t>Вытегорском</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Тотемском</a:t>
            </a:r>
            <a:r>
              <a:rPr lang="ru-RU" sz="1200" kern="1200" dirty="0" smtClean="0">
                <a:solidFill>
                  <a:schemeClr val="tx1"/>
                </a:solidFill>
                <a:latin typeface="+mn-lt"/>
                <a:ea typeface="+mn-ea"/>
                <a:cs typeface="+mn-cs"/>
              </a:rPr>
              <a:t> и Череповецком районах,</a:t>
            </a:r>
          </a:p>
          <a:p>
            <a:r>
              <a:rPr lang="ru-RU" sz="1200" kern="1200" dirty="0" smtClean="0">
                <a:solidFill>
                  <a:schemeClr val="tx1"/>
                </a:solidFill>
                <a:latin typeface="+mn-lt"/>
                <a:ea typeface="+mn-ea"/>
                <a:cs typeface="+mn-cs"/>
              </a:rPr>
              <a:t>- сельский туризм во всех районах области.</a:t>
            </a:r>
          </a:p>
          <a:p>
            <a:endParaRPr lang="ru-RU" dirty="0" smtClean="0"/>
          </a:p>
        </p:txBody>
      </p:sp>
      <p:sp>
        <p:nvSpPr>
          <p:cNvPr id="4" name="Номер слайда 3"/>
          <p:cNvSpPr>
            <a:spLocks noGrp="1"/>
          </p:cNvSpPr>
          <p:nvPr>
            <p:ph type="sldNum" sz="quarter" idx="5"/>
          </p:nvPr>
        </p:nvSpPr>
        <p:spPr/>
        <p:txBody>
          <a:bodyPr/>
          <a:lstStyle/>
          <a:p>
            <a:pPr>
              <a:defRPr/>
            </a:pPr>
            <a:fld id="{0A688A45-B921-49E7-931E-6FE07856F1A9}" type="slidenum">
              <a:rPr lang="ru-RU" smtClean="0"/>
              <a:pPr>
                <a:defRPr/>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7"/>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A621A5B2-5CD6-4F24-A1B4-AE934CAABCF7}" type="datetimeFigureOut">
              <a:rPr lang="ru-RU"/>
              <a:pPr>
                <a:defRPr/>
              </a:pPr>
              <a:t>12.02.2014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4CC0BD5-EDF9-4F75-8408-0684BE26CFEF}" type="slidenum">
              <a:rPr lang="ru-RU"/>
              <a:pPr>
                <a:defRPr/>
              </a:pPr>
              <a:t>‹#›</a:t>
            </a:fld>
            <a:endParaRPr lang="ru-RU"/>
          </a:p>
        </p:txBody>
      </p:sp>
    </p:spTree>
  </p:cSld>
  <p:clrMapOvr>
    <a:masterClrMapping/>
  </p:clrMapOvr>
  <p:transition>
    <p:fade/>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Заголовок и объект">
    <p:spTree>
      <p:nvGrpSpPr>
        <p:cNvPr id="1" name=""/>
        <p:cNvGrpSpPr/>
        <p:nvPr/>
      </p:nvGrpSpPr>
      <p:grpSpPr>
        <a:xfrm>
          <a:off x="0" y="0"/>
          <a:ext cx="0" cy="0"/>
          <a:chOff x="0" y="0"/>
          <a:chExt cx="0" cy="0"/>
        </a:xfrm>
      </p:grpSpPr>
      <p:pic>
        <p:nvPicPr>
          <p:cNvPr id="2" name="Picture 9" descr="fon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5" descr="C:\Users\dy.poyarkov\Desktop\Герб_Вологодской_области.gif"/>
          <p:cNvPicPr>
            <a:picLocks noChangeAspect="1" noChangeArrowheads="1"/>
          </p:cNvPicPr>
          <p:nvPr userDrawn="1"/>
        </p:nvPicPr>
        <p:blipFill>
          <a:blip r:embed="rId3" cstate="print"/>
          <a:srcRect/>
          <a:stretch>
            <a:fillRect/>
          </a:stretch>
        </p:blipFill>
        <p:spPr bwMode="auto">
          <a:xfrm>
            <a:off x="229419" y="6376565"/>
            <a:ext cx="255587" cy="333375"/>
          </a:xfrm>
          <a:prstGeom prst="rect">
            <a:avLst/>
          </a:prstGeom>
          <a:noFill/>
          <a:ln w="9525">
            <a:noFill/>
            <a:miter lim="800000"/>
            <a:headEnd/>
            <a:tailEnd/>
          </a:ln>
        </p:spPr>
      </p:pic>
      <p:sp>
        <p:nvSpPr>
          <p:cNvPr id="4" name="Text Box 6"/>
          <p:cNvSpPr txBox="1">
            <a:spLocks noChangeArrowheads="1"/>
          </p:cNvSpPr>
          <p:nvPr userDrawn="1"/>
        </p:nvSpPr>
        <p:spPr bwMode="auto">
          <a:xfrm>
            <a:off x="467544" y="6381328"/>
            <a:ext cx="3030537" cy="312737"/>
          </a:xfrm>
          <a:prstGeom prst="rect">
            <a:avLst/>
          </a:prstGeom>
          <a:noFill/>
          <a:ln w="9525">
            <a:noFill/>
            <a:miter lim="800000"/>
            <a:headEnd/>
            <a:tailEnd/>
          </a:ln>
          <a:effectLst/>
        </p:spPr>
        <p:txBody>
          <a:bodyPr wrap="none"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1400" dirty="0" smtClean="0">
                <a:solidFill>
                  <a:prstClr val="black"/>
                </a:solidFill>
                <a:latin typeface="Calibri" pitchFamily="34" charset="0"/>
                <a:cs typeface="+mn-cs"/>
              </a:rPr>
              <a:t>Правительство Вологодской области</a:t>
            </a:r>
          </a:p>
        </p:txBody>
      </p:sp>
      <p:sp>
        <p:nvSpPr>
          <p:cNvPr id="6" name="Номер слайда 5"/>
          <p:cNvSpPr>
            <a:spLocks noGrp="1"/>
          </p:cNvSpPr>
          <p:nvPr>
            <p:ph type="sldNum" sz="quarter" idx="10"/>
          </p:nvPr>
        </p:nvSpPr>
        <p:spPr>
          <a:xfrm>
            <a:off x="8459788" y="6343650"/>
            <a:ext cx="550862" cy="365125"/>
          </a:xfrm>
        </p:spPr>
        <p:txBody>
          <a:bodyPr/>
          <a:lstStyle>
            <a:lvl1pPr>
              <a:defRPr b="1"/>
            </a:lvl1pPr>
          </a:lstStyle>
          <a:p>
            <a:pPr>
              <a:defRPr/>
            </a:pPr>
            <a:fld id="{2535550F-EF27-455F-B5E8-66802FB70CC6}" type="slidenum">
              <a:rPr lang="ru-RU"/>
              <a:pPr>
                <a:defRPr/>
              </a:pPr>
              <a:t>‹#›</a:t>
            </a:fld>
            <a:endParaRPr lang="ru-RU"/>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Заголовок и объект">
    <p:spTree>
      <p:nvGrpSpPr>
        <p:cNvPr id="1" name=""/>
        <p:cNvGrpSpPr/>
        <p:nvPr/>
      </p:nvGrpSpPr>
      <p:grpSpPr>
        <a:xfrm>
          <a:off x="0" y="0"/>
          <a:ext cx="0" cy="0"/>
          <a:chOff x="0" y="0"/>
          <a:chExt cx="0" cy="0"/>
        </a:xfrm>
      </p:grpSpPr>
      <p:pic>
        <p:nvPicPr>
          <p:cNvPr id="2" name="Picture 9" descr="fon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5" descr="C:\Users\dy.poyarkov\Desktop\Герб_Вологодской_области.gif"/>
          <p:cNvPicPr>
            <a:picLocks noChangeAspect="1" noChangeArrowheads="1"/>
          </p:cNvPicPr>
          <p:nvPr userDrawn="1"/>
        </p:nvPicPr>
        <p:blipFill>
          <a:blip r:embed="rId3" cstate="print"/>
          <a:srcRect/>
          <a:stretch>
            <a:fillRect/>
          </a:stretch>
        </p:blipFill>
        <p:spPr bwMode="auto">
          <a:xfrm>
            <a:off x="229419" y="6376565"/>
            <a:ext cx="255587" cy="333375"/>
          </a:xfrm>
          <a:prstGeom prst="rect">
            <a:avLst/>
          </a:prstGeom>
          <a:noFill/>
          <a:ln w="9525">
            <a:noFill/>
            <a:miter lim="800000"/>
            <a:headEnd/>
            <a:tailEnd/>
          </a:ln>
        </p:spPr>
      </p:pic>
      <p:sp>
        <p:nvSpPr>
          <p:cNvPr id="4" name="Text Box 6"/>
          <p:cNvSpPr txBox="1">
            <a:spLocks noChangeArrowheads="1"/>
          </p:cNvSpPr>
          <p:nvPr userDrawn="1"/>
        </p:nvSpPr>
        <p:spPr bwMode="auto">
          <a:xfrm>
            <a:off x="467544" y="6381328"/>
            <a:ext cx="3030537" cy="312737"/>
          </a:xfrm>
          <a:prstGeom prst="rect">
            <a:avLst/>
          </a:prstGeom>
          <a:noFill/>
          <a:ln w="9525">
            <a:noFill/>
            <a:miter lim="800000"/>
            <a:headEnd/>
            <a:tailEnd/>
          </a:ln>
          <a:effectLst/>
        </p:spPr>
        <p:txBody>
          <a:bodyPr wrap="none"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1400" dirty="0" smtClean="0">
                <a:solidFill>
                  <a:prstClr val="black"/>
                </a:solidFill>
                <a:latin typeface="Calibri" pitchFamily="34" charset="0"/>
                <a:cs typeface="+mn-cs"/>
              </a:rPr>
              <a:t>Правительство Вологодской области</a:t>
            </a:r>
          </a:p>
        </p:txBody>
      </p:sp>
      <p:sp>
        <p:nvSpPr>
          <p:cNvPr id="6" name="Номер слайда 5"/>
          <p:cNvSpPr>
            <a:spLocks noGrp="1"/>
          </p:cNvSpPr>
          <p:nvPr>
            <p:ph type="sldNum" sz="quarter" idx="10"/>
          </p:nvPr>
        </p:nvSpPr>
        <p:spPr>
          <a:xfrm>
            <a:off x="8459788" y="6343650"/>
            <a:ext cx="550862" cy="365125"/>
          </a:xfrm>
        </p:spPr>
        <p:txBody>
          <a:bodyPr/>
          <a:lstStyle>
            <a:lvl1pPr>
              <a:defRPr b="1"/>
            </a:lvl1pPr>
          </a:lstStyle>
          <a:p>
            <a:pPr>
              <a:defRPr/>
            </a:pPr>
            <a:fld id="{2535550F-EF27-455F-B5E8-66802FB70CC6}" type="slidenum">
              <a:rPr lang="ru-RU"/>
              <a:pPr>
                <a:defRPr/>
              </a:pPr>
              <a:t>‹#›</a:t>
            </a:fld>
            <a:endParaRPr lang="ru-RU"/>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Заголовок и объект">
    <p:spTree>
      <p:nvGrpSpPr>
        <p:cNvPr id="1" name=""/>
        <p:cNvGrpSpPr/>
        <p:nvPr/>
      </p:nvGrpSpPr>
      <p:grpSpPr>
        <a:xfrm>
          <a:off x="0" y="0"/>
          <a:ext cx="0" cy="0"/>
          <a:chOff x="0" y="0"/>
          <a:chExt cx="0" cy="0"/>
        </a:xfrm>
      </p:grpSpPr>
      <p:pic>
        <p:nvPicPr>
          <p:cNvPr id="2" name="Picture 9" descr="fon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5" descr="C:\Users\dy.poyarkov\Desktop\Герб_Вологодской_области.gif"/>
          <p:cNvPicPr>
            <a:picLocks noChangeAspect="1" noChangeArrowheads="1"/>
          </p:cNvPicPr>
          <p:nvPr userDrawn="1"/>
        </p:nvPicPr>
        <p:blipFill>
          <a:blip r:embed="rId3" cstate="print"/>
          <a:srcRect/>
          <a:stretch>
            <a:fillRect/>
          </a:stretch>
        </p:blipFill>
        <p:spPr bwMode="auto">
          <a:xfrm>
            <a:off x="229419" y="6376565"/>
            <a:ext cx="255587" cy="333375"/>
          </a:xfrm>
          <a:prstGeom prst="rect">
            <a:avLst/>
          </a:prstGeom>
          <a:noFill/>
          <a:ln w="9525">
            <a:noFill/>
            <a:miter lim="800000"/>
            <a:headEnd/>
            <a:tailEnd/>
          </a:ln>
        </p:spPr>
      </p:pic>
      <p:sp>
        <p:nvSpPr>
          <p:cNvPr id="4" name="Text Box 6"/>
          <p:cNvSpPr txBox="1">
            <a:spLocks noChangeArrowheads="1"/>
          </p:cNvSpPr>
          <p:nvPr userDrawn="1"/>
        </p:nvSpPr>
        <p:spPr bwMode="auto">
          <a:xfrm>
            <a:off x="467544" y="6381328"/>
            <a:ext cx="3030537" cy="312737"/>
          </a:xfrm>
          <a:prstGeom prst="rect">
            <a:avLst/>
          </a:prstGeom>
          <a:noFill/>
          <a:ln w="9525">
            <a:noFill/>
            <a:miter lim="800000"/>
            <a:headEnd/>
            <a:tailEnd/>
          </a:ln>
          <a:effectLst/>
        </p:spPr>
        <p:txBody>
          <a:bodyPr wrap="none"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1400" dirty="0" smtClean="0">
                <a:solidFill>
                  <a:prstClr val="black"/>
                </a:solidFill>
                <a:latin typeface="Calibri" pitchFamily="34" charset="0"/>
                <a:cs typeface="+mn-cs"/>
              </a:rPr>
              <a:t>Правительство Вологодской области</a:t>
            </a:r>
          </a:p>
        </p:txBody>
      </p:sp>
      <p:sp>
        <p:nvSpPr>
          <p:cNvPr id="6" name="Номер слайда 5"/>
          <p:cNvSpPr>
            <a:spLocks noGrp="1"/>
          </p:cNvSpPr>
          <p:nvPr>
            <p:ph type="sldNum" sz="quarter" idx="10"/>
          </p:nvPr>
        </p:nvSpPr>
        <p:spPr>
          <a:xfrm>
            <a:off x="8459788" y="6343650"/>
            <a:ext cx="550862" cy="365125"/>
          </a:xfrm>
        </p:spPr>
        <p:txBody>
          <a:bodyPr/>
          <a:lstStyle>
            <a:lvl1pPr>
              <a:defRPr b="1"/>
            </a:lvl1pPr>
          </a:lstStyle>
          <a:p>
            <a:pPr>
              <a:defRPr/>
            </a:pPr>
            <a:fld id="{2535550F-EF27-455F-B5E8-66802FB70CC6}" type="slidenum">
              <a:rPr lang="ru-RU"/>
              <a:pPr>
                <a:defRPr/>
              </a:pPr>
              <a:t>‹#›</a:t>
            </a:fld>
            <a:endParaRPr lang="ru-RU"/>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Заголовок и объект">
    <p:spTree>
      <p:nvGrpSpPr>
        <p:cNvPr id="1" name=""/>
        <p:cNvGrpSpPr/>
        <p:nvPr/>
      </p:nvGrpSpPr>
      <p:grpSpPr>
        <a:xfrm>
          <a:off x="0" y="0"/>
          <a:ext cx="0" cy="0"/>
          <a:chOff x="0" y="0"/>
          <a:chExt cx="0" cy="0"/>
        </a:xfrm>
      </p:grpSpPr>
      <p:pic>
        <p:nvPicPr>
          <p:cNvPr id="2" name="Picture 9" descr="fon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5" descr="C:\Users\dy.poyarkov\Desktop\Герб_Вологодской_области.gif"/>
          <p:cNvPicPr>
            <a:picLocks noChangeAspect="1" noChangeArrowheads="1"/>
          </p:cNvPicPr>
          <p:nvPr userDrawn="1"/>
        </p:nvPicPr>
        <p:blipFill>
          <a:blip r:embed="rId3" cstate="print"/>
          <a:srcRect/>
          <a:stretch>
            <a:fillRect/>
          </a:stretch>
        </p:blipFill>
        <p:spPr bwMode="auto">
          <a:xfrm>
            <a:off x="229419" y="6376565"/>
            <a:ext cx="255587" cy="333375"/>
          </a:xfrm>
          <a:prstGeom prst="rect">
            <a:avLst/>
          </a:prstGeom>
          <a:noFill/>
          <a:ln w="9525">
            <a:noFill/>
            <a:miter lim="800000"/>
            <a:headEnd/>
            <a:tailEnd/>
          </a:ln>
        </p:spPr>
      </p:pic>
      <p:sp>
        <p:nvSpPr>
          <p:cNvPr id="4" name="Text Box 6"/>
          <p:cNvSpPr txBox="1">
            <a:spLocks noChangeArrowheads="1"/>
          </p:cNvSpPr>
          <p:nvPr userDrawn="1"/>
        </p:nvSpPr>
        <p:spPr bwMode="auto">
          <a:xfrm>
            <a:off x="467544" y="6381328"/>
            <a:ext cx="3030537" cy="312737"/>
          </a:xfrm>
          <a:prstGeom prst="rect">
            <a:avLst/>
          </a:prstGeom>
          <a:noFill/>
          <a:ln w="9525">
            <a:noFill/>
            <a:miter lim="800000"/>
            <a:headEnd/>
            <a:tailEnd/>
          </a:ln>
          <a:effectLst/>
        </p:spPr>
        <p:txBody>
          <a:bodyPr wrap="none"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1400" dirty="0" smtClean="0">
                <a:solidFill>
                  <a:prstClr val="black"/>
                </a:solidFill>
                <a:latin typeface="Calibri" pitchFamily="34" charset="0"/>
                <a:cs typeface="+mn-cs"/>
              </a:rPr>
              <a:t>Правительство Вологодской области</a:t>
            </a:r>
          </a:p>
        </p:txBody>
      </p:sp>
      <p:sp>
        <p:nvSpPr>
          <p:cNvPr id="6" name="Номер слайда 5"/>
          <p:cNvSpPr>
            <a:spLocks noGrp="1"/>
          </p:cNvSpPr>
          <p:nvPr>
            <p:ph type="sldNum" sz="quarter" idx="10"/>
          </p:nvPr>
        </p:nvSpPr>
        <p:spPr>
          <a:xfrm>
            <a:off x="8459788" y="6343650"/>
            <a:ext cx="550862" cy="365125"/>
          </a:xfrm>
        </p:spPr>
        <p:txBody>
          <a:bodyPr/>
          <a:lstStyle>
            <a:lvl1pPr>
              <a:defRPr b="1"/>
            </a:lvl1pPr>
          </a:lstStyle>
          <a:p>
            <a:pPr>
              <a:defRPr/>
            </a:pPr>
            <a:fld id="{2535550F-EF27-455F-B5E8-66802FB70CC6}" type="slidenum">
              <a:rPr lang="ru-RU"/>
              <a:pPr>
                <a:defRPr/>
              </a:pPr>
              <a:t>‹#›</a:t>
            </a:fld>
            <a:endParaRPr lang="ru-RU"/>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Заголовок и объект">
    <p:spTree>
      <p:nvGrpSpPr>
        <p:cNvPr id="1" name=""/>
        <p:cNvGrpSpPr/>
        <p:nvPr/>
      </p:nvGrpSpPr>
      <p:grpSpPr>
        <a:xfrm>
          <a:off x="0" y="0"/>
          <a:ext cx="0" cy="0"/>
          <a:chOff x="0" y="0"/>
          <a:chExt cx="0" cy="0"/>
        </a:xfrm>
      </p:grpSpPr>
      <p:pic>
        <p:nvPicPr>
          <p:cNvPr id="2" name="Picture 9" descr="fon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5" descr="C:\Users\dy.poyarkov\Desktop\Герб_Вологодской_области.gif"/>
          <p:cNvPicPr>
            <a:picLocks noChangeAspect="1" noChangeArrowheads="1"/>
          </p:cNvPicPr>
          <p:nvPr userDrawn="1"/>
        </p:nvPicPr>
        <p:blipFill>
          <a:blip r:embed="rId3" cstate="print"/>
          <a:srcRect/>
          <a:stretch>
            <a:fillRect/>
          </a:stretch>
        </p:blipFill>
        <p:spPr bwMode="auto">
          <a:xfrm>
            <a:off x="229419" y="6376565"/>
            <a:ext cx="255587" cy="333375"/>
          </a:xfrm>
          <a:prstGeom prst="rect">
            <a:avLst/>
          </a:prstGeom>
          <a:noFill/>
          <a:ln w="9525">
            <a:noFill/>
            <a:miter lim="800000"/>
            <a:headEnd/>
            <a:tailEnd/>
          </a:ln>
        </p:spPr>
      </p:pic>
      <p:sp>
        <p:nvSpPr>
          <p:cNvPr id="4" name="Text Box 6"/>
          <p:cNvSpPr txBox="1">
            <a:spLocks noChangeArrowheads="1"/>
          </p:cNvSpPr>
          <p:nvPr userDrawn="1"/>
        </p:nvSpPr>
        <p:spPr bwMode="auto">
          <a:xfrm>
            <a:off x="467544" y="6381328"/>
            <a:ext cx="3030537" cy="312737"/>
          </a:xfrm>
          <a:prstGeom prst="rect">
            <a:avLst/>
          </a:prstGeom>
          <a:noFill/>
          <a:ln w="9525">
            <a:noFill/>
            <a:miter lim="800000"/>
            <a:headEnd/>
            <a:tailEnd/>
          </a:ln>
          <a:effectLst/>
        </p:spPr>
        <p:txBody>
          <a:bodyPr wrap="none"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1400" dirty="0" smtClean="0">
                <a:solidFill>
                  <a:prstClr val="black"/>
                </a:solidFill>
                <a:latin typeface="Calibri" pitchFamily="34" charset="0"/>
                <a:cs typeface="+mn-cs"/>
              </a:rPr>
              <a:t>Правительство Вологодской области</a:t>
            </a:r>
          </a:p>
        </p:txBody>
      </p:sp>
      <p:sp>
        <p:nvSpPr>
          <p:cNvPr id="6" name="Номер слайда 5"/>
          <p:cNvSpPr>
            <a:spLocks noGrp="1"/>
          </p:cNvSpPr>
          <p:nvPr>
            <p:ph type="sldNum" sz="quarter" idx="10"/>
          </p:nvPr>
        </p:nvSpPr>
        <p:spPr>
          <a:xfrm>
            <a:off x="8459788" y="6343650"/>
            <a:ext cx="550862" cy="365125"/>
          </a:xfrm>
        </p:spPr>
        <p:txBody>
          <a:bodyPr/>
          <a:lstStyle>
            <a:lvl1pPr>
              <a:defRPr b="1"/>
            </a:lvl1pPr>
          </a:lstStyle>
          <a:p>
            <a:pPr>
              <a:defRPr/>
            </a:pPr>
            <a:fld id="{2535550F-EF27-455F-B5E8-66802FB70CC6}" type="slidenum">
              <a:rPr lang="ru-RU"/>
              <a:pPr>
                <a:defRPr/>
              </a:pPr>
              <a:t>‹#›</a:t>
            </a:fld>
            <a:endParaRPr lang="ru-RU"/>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5_Заголовок и объект">
    <p:spTree>
      <p:nvGrpSpPr>
        <p:cNvPr id="1" name=""/>
        <p:cNvGrpSpPr/>
        <p:nvPr/>
      </p:nvGrpSpPr>
      <p:grpSpPr>
        <a:xfrm>
          <a:off x="0" y="0"/>
          <a:ext cx="0" cy="0"/>
          <a:chOff x="0" y="0"/>
          <a:chExt cx="0" cy="0"/>
        </a:xfrm>
      </p:grpSpPr>
      <p:pic>
        <p:nvPicPr>
          <p:cNvPr id="2" name="Picture 9" descr="fon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5" descr="C:\Users\dy.poyarkov\Desktop\Герб_Вологодской_области.gif"/>
          <p:cNvPicPr>
            <a:picLocks noChangeAspect="1" noChangeArrowheads="1"/>
          </p:cNvPicPr>
          <p:nvPr userDrawn="1"/>
        </p:nvPicPr>
        <p:blipFill>
          <a:blip r:embed="rId3" cstate="print"/>
          <a:srcRect/>
          <a:stretch>
            <a:fillRect/>
          </a:stretch>
        </p:blipFill>
        <p:spPr bwMode="auto">
          <a:xfrm>
            <a:off x="229419" y="6376565"/>
            <a:ext cx="255587" cy="333375"/>
          </a:xfrm>
          <a:prstGeom prst="rect">
            <a:avLst/>
          </a:prstGeom>
          <a:noFill/>
          <a:ln w="9525">
            <a:noFill/>
            <a:miter lim="800000"/>
            <a:headEnd/>
            <a:tailEnd/>
          </a:ln>
        </p:spPr>
      </p:pic>
      <p:sp>
        <p:nvSpPr>
          <p:cNvPr id="4" name="Text Box 6"/>
          <p:cNvSpPr txBox="1">
            <a:spLocks noChangeArrowheads="1"/>
          </p:cNvSpPr>
          <p:nvPr userDrawn="1"/>
        </p:nvSpPr>
        <p:spPr bwMode="auto">
          <a:xfrm>
            <a:off x="467544" y="6381328"/>
            <a:ext cx="3030537" cy="312737"/>
          </a:xfrm>
          <a:prstGeom prst="rect">
            <a:avLst/>
          </a:prstGeom>
          <a:noFill/>
          <a:ln w="9525">
            <a:noFill/>
            <a:miter lim="800000"/>
            <a:headEnd/>
            <a:tailEnd/>
          </a:ln>
          <a:effectLst/>
        </p:spPr>
        <p:txBody>
          <a:bodyPr wrap="none"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1400" dirty="0" smtClean="0">
                <a:solidFill>
                  <a:prstClr val="black"/>
                </a:solidFill>
                <a:latin typeface="Calibri" pitchFamily="34" charset="0"/>
                <a:cs typeface="+mn-cs"/>
              </a:rPr>
              <a:t>Правительство Вологодской области</a:t>
            </a:r>
          </a:p>
        </p:txBody>
      </p:sp>
      <p:sp>
        <p:nvSpPr>
          <p:cNvPr id="6" name="Номер слайда 5"/>
          <p:cNvSpPr>
            <a:spLocks noGrp="1"/>
          </p:cNvSpPr>
          <p:nvPr>
            <p:ph type="sldNum" sz="quarter" idx="10"/>
          </p:nvPr>
        </p:nvSpPr>
        <p:spPr>
          <a:xfrm>
            <a:off x="8459788" y="6343650"/>
            <a:ext cx="550862" cy="365125"/>
          </a:xfrm>
        </p:spPr>
        <p:txBody>
          <a:bodyPr/>
          <a:lstStyle>
            <a:lvl1pPr>
              <a:defRPr b="1"/>
            </a:lvl1pPr>
          </a:lstStyle>
          <a:p>
            <a:pPr>
              <a:defRPr/>
            </a:pPr>
            <a:fld id="{2535550F-EF27-455F-B5E8-66802FB70CC6}" type="slidenum">
              <a:rPr lang="ru-RU"/>
              <a:pPr>
                <a:defRPr/>
              </a:pPr>
              <a:t>‹#›</a:t>
            </a:fld>
            <a:endParaRPr lang="ru-RU"/>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Заголовок и объект">
    <p:spTree>
      <p:nvGrpSpPr>
        <p:cNvPr id="1" name=""/>
        <p:cNvGrpSpPr/>
        <p:nvPr/>
      </p:nvGrpSpPr>
      <p:grpSpPr>
        <a:xfrm>
          <a:off x="0" y="0"/>
          <a:ext cx="0" cy="0"/>
          <a:chOff x="0" y="0"/>
          <a:chExt cx="0" cy="0"/>
        </a:xfrm>
      </p:grpSpPr>
      <p:pic>
        <p:nvPicPr>
          <p:cNvPr id="2" name="Picture 9" descr="fon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5" descr="C:\Users\dy.poyarkov\Desktop\Герб_Вологодской_области.gif"/>
          <p:cNvPicPr>
            <a:picLocks noChangeAspect="1" noChangeArrowheads="1"/>
          </p:cNvPicPr>
          <p:nvPr userDrawn="1"/>
        </p:nvPicPr>
        <p:blipFill>
          <a:blip r:embed="rId3" cstate="print"/>
          <a:srcRect/>
          <a:stretch>
            <a:fillRect/>
          </a:stretch>
        </p:blipFill>
        <p:spPr bwMode="auto">
          <a:xfrm>
            <a:off x="229419" y="6376565"/>
            <a:ext cx="255587" cy="333375"/>
          </a:xfrm>
          <a:prstGeom prst="rect">
            <a:avLst/>
          </a:prstGeom>
          <a:noFill/>
          <a:ln w="9525">
            <a:noFill/>
            <a:miter lim="800000"/>
            <a:headEnd/>
            <a:tailEnd/>
          </a:ln>
        </p:spPr>
      </p:pic>
      <p:sp>
        <p:nvSpPr>
          <p:cNvPr id="4" name="Text Box 6"/>
          <p:cNvSpPr txBox="1">
            <a:spLocks noChangeArrowheads="1"/>
          </p:cNvSpPr>
          <p:nvPr userDrawn="1"/>
        </p:nvSpPr>
        <p:spPr bwMode="auto">
          <a:xfrm>
            <a:off x="467544" y="6381328"/>
            <a:ext cx="3030537" cy="312737"/>
          </a:xfrm>
          <a:prstGeom prst="rect">
            <a:avLst/>
          </a:prstGeom>
          <a:noFill/>
          <a:ln w="9525">
            <a:noFill/>
            <a:miter lim="800000"/>
            <a:headEnd/>
            <a:tailEnd/>
          </a:ln>
          <a:effectLst/>
        </p:spPr>
        <p:txBody>
          <a:bodyPr wrap="none"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1400" dirty="0" smtClean="0">
                <a:solidFill>
                  <a:prstClr val="black"/>
                </a:solidFill>
                <a:latin typeface="Calibri" pitchFamily="34" charset="0"/>
                <a:cs typeface="+mn-cs"/>
              </a:rPr>
              <a:t>Правительство Вологодской области</a:t>
            </a:r>
          </a:p>
        </p:txBody>
      </p:sp>
      <p:sp>
        <p:nvSpPr>
          <p:cNvPr id="6" name="Номер слайда 5"/>
          <p:cNvSpPr>
            <a:spLocks noGrp="1"/>
          </p:cNvSpPr>
          <p:nvPr>
            <p:ph type="sldNum" sz="quarter" idx="10"/>
          </p:nvPr>
        </p:nvSpPr>
        <p:spPr>
          <a:xfrm>
            <a:off x="8459788" y="6343650"/>
            <a:ext cx="550862" cy="365125"/>
          </a:xfrm>
        </p:spPr>
        <p:txBody>
          <a:bodyPr/>
          <a:lstStyle>
            <a:lvl1pPr>
              <a:defRPr b="1"/>
            </a:lvl1pPr>
          </a:lstStyle>
          <a:p>
            <a:pPr>
              <a:defRPr/>
            </a:pPr>
            <a:fld id="{2535550F-EF27-455F-B5E8-66802FB70CC6}" type="slidenum">
              <a:rPr lang="ru-RU"/>
              <a:pPr>
                <a:defRPr/>
              </a:pPr>
              <a:t>‹#›</a:t>
            </a:fld>
            <a:endParaRPr lang="ru-RU"/>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Заголовок и объект">
    <p:spTree>
      <p:nvGrpSpPr>
        <p:cNvPr id="1" name=""/>
        <p:cNvGrpSpPr/>
        <p:nvPr/>
      </p:nvGrpSpPr>
      <p:grpSpPr>
        <a:xfrm>
          <a:off x="0" y="0"/>
          <a:ext cx="0" cy="0"/>
          <a:chOff x="0" y="0"/>
          <a:chExt cx="0" cy="0"/>
        </a:xfrm>
      </p:grpSpPr>
      <p:pic>
        <p:nvPicPr>
          <p:cNvPr id="2" name="Picture 9" descr="fon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5" descr="C:\Users\dy.poyarkov\Desktop\Герб_Вологодской_области.gif"/>
          <p:cNvPicPr>
            <a:picLocks noChangeAspect="1" noChangeArrowheads="1"/>
          </p:cNvPicPr>
          <p:nvPr userDrawn="1"/>
        </p:nvPicPr>
        <p:blipFill>
          <a:blip r:embed="rId3" cstate="print"/>
          <a:srcRect/>
          <a:stretch>
            <a:fillRect/>
          </a:stretch>
        </p:blipFill>
        <p:spPr bwMode="auto">
          <a:xfrm>
            <a:off x="229419" y="6376565"/>
            <a:ext cx="255587" cy="333375"/>
          </a:xfrm>
          <a:prstGeom prst="rect">
            <a:avLst/>
          </a:prstGeom>
          <a:noFill/>
          <a:ln w="9525">
            <a:noFill/>
            <a:miter lim="800000"/>
            <a:headEnd/>
            <a:tailEnd/>
          </a:ln>
        </p:spPr>
      </p:pic>
      <p:sp>
        <p:nvSpPr>
          <p:cNvPr id="4" name="Text Box 6"/>
          <p:cNvSpPr txBox="1">
            <a:spLocks noChangeArrowheads="1"/>
          </p:cNvSpPr>
          <p:nvPr userDrawn="1"/>
        </p:nvSpPr>
        <p:spPr bwMode="auto">
          <a:xfrm>
            <a:off x="467544" y="6381328"/>
            <a:ext cx="3030537" cy="312737"/>
          </a:xfrm>
          <a:prstGeom prst="rect">
            <a:avLst/>
          </a:prstGeom>
          <a:noFill/>
          <a:ln w="9525">
            <a:noFill/>
            <a:miter lim="800000"/>
            <a:headEnd/>
            <a:tailEnd/>
          </a:ln>
          <a:effectLst/>
        </p:spPr>
        <p:txBody>
          <a:bodyPr wrap="none"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1400" dirty="0" smtClean="0">
                <a:solidFill>
                  <a:prstClr val="black"/>
                </a:solidFill>
                <a:latin typeface="Calibri" pitchFamily="34" charset="0"/>
                <a:cs typeface="+mn-cs"/>
              </a:rPr>
              <a:t>Правительство Вологодской области</a:t>
            </a:r>
          </a:p>
        </p:txBody>
      </p:sp>
      <p:sp>
        <p:nvSpPr>
          <p:cNvPr id="6" name="Номер слайда 5"/>
          <p:cNvSpPr>
            <a:spLocks noGrp="1"/>
          </p:cNvSpPr>
          <p:nvPr>
            <p:ph type="sldNum" sz="quarter" idx="10"/>
          </p:nvPr>
        </p:nvSpPr>
        <p:spPr>
          <a:xfrm>
            <a:off x="8459788" y="6343650"/>
            <a:ext cx="550862" cy="365125"/>
          </a:xfrm>
        </p:spPr>
        <p:txBody>
          <a:bodyPr/>
          <a:lstStyle>
            <a:lvl1pPr>
              <a:defRPr b="1"/>
            </a:lvl1pPr>
          </a:lstStyle>
          <a:p>
            <a:pPr>
              <a:defRPr/>
            </a:pPr>
            <a:fld id="{2535550F-EF27-455F-B5E8-66802FB70CC6}" type="slidenum">
              <a:rPr lang="ru-RU"/>
              <a:pPr>
                <a:defRPr/>
              </a:pPr>
              <a:t>‹#›</a:t>
            </a:fld>
            <a:endParaRPr lang="ru-RU"/>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lIns="91429" tIns="45715" rIns="91429" bIns="45715"/>
          <a:lstStyle>
            <a:lvl1pPr marL="0" indent="0" algn="ctr">
              <a:buNone/>
              <a:defRPr/>
            </a:lvl1pPr>
            <a:lvl2pPr marL="457145" indent="0" algn="ctr">
              <a:buNone/>
              <a:defRPr/>
            </a:lvl2pPr>
            <a:lvl3pPr marL="914290" indent="0" algn="ctr">
              <a:buNone/>
              <a:defRPr/>
            </a:lvl3pPr>
            <a:lvl4pPr marL="1371435" indent="0" algn="ctr">
              <a:buNone/>
              <a:defRPr/>
            </a:lvl4pPr>
            <a:lvl5pPr marL="1828581" indent="0" algn="ctr">
              <a:buNone/>
              <a:defRPr/>
            </a:lvl5pPr>
            <a:lvl6pPr marL="2285726" indent="0" algn="ctr">
              <a:buNone/>
              <a:defRPr/>
            </a:lvl6pPr>
            <a:lvl7pPr marL="2742871" indent="0" algn="ctr">
              <a:buNone/>
              <a:defRPr/>
            </a:lvl7pPr>
            <a:lvl8pPr marL="3200016" indent="0" algn="ctr">
              <a:buNone/>
              <a:defRPr/>
            </a:lvl8pPr>
            <a:lvl9pPr marL="3657161" indent="0" algn="ctr">
              <a:buNone/>
              <a:defRPr/>
            </a:lvl9pPr>
          </a:lstStyle>
          <a:p>
            <a:r>
              <a:rPr lang="ru-RU" smtClean="0"/>
              <a:t>Образец подзаголовка</a:t>
            </a:r>
            <a:endParaRPr lang="ru-RU"/>
          </a:p>
        </p:txBody>
      </p:sp>
      <p:sp>
        <p:nvSpPr>
          <p:cNvPr id="4" name="Номер слайда 5"/>
          <p:cNvSpPr>
            <a:spLocks noGrp="1"/>
          </p:cNvSpPr>
          <p:nvPr>
            <p:ph type="sldNum" sz="quarter" idx="10"/>
          </p:nvPr>
        </p:nvSpPr>
        <p:spPr/>
        <p:txBody>
          <a:bodyPr/>
          <a:lstStyle>
            <a:lvl1pPr>
              <a:defRPr/>
            </a:lvl1pPr>
          </a:lstStyle>
          <a:p>
            <a:pPr>
              <a:defRPr/>
            </a:pPr>
            <a:fld id="{8A0D4D18-0532-4641-ADB2-D8B628A1B9AE}"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93345791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457200" y="1600201"/>
            <a:ext cx="8229600" cy="4525963"/>
          </a:xfrm>
          <a:prstGeom prst="rect">
            <a:avLst/>
          </a:prstGeom>
        </p:spPr>
        <p:txBody>
          <a:bodyPr lIns="91429" tIns="45715" rIns="91429" bIns="45715"/>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5"/>
          <p:cNvSpPr>
            <a:spLocks noGrp="1"/>
          </p:cNvSpPr>
          <p:nvPr>
            <p:ph type="sldNum" sz="quarter" idx="10"/>
          </p:nvPr>
        </p:nvSpPr>
        <p:spPr/>
        <p:txBody>
          <a:bodyPr/>
          <a:lstStyle>
            <a:lvl1pPr>
              <a:defRPr/>
            </a:lvl1pPr>
          </a:lstStyle>
          <a:p>
            <a:pPr>
              <a:defRPr/>
            </a:pPr>
            <a:fld id="{3D0D522B-2988-4458-AEB7-0967DFE8A20A}"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5834743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4" name="Picture 9" descr="fon2"/>
          <p:cNvPicPr>
            <a:picLocks noChangeAspect="1" noChangeArrowheads="1"/>
          </p:cNvPicPr>
          <p:nvPr userDrawn="1"/>
        </p:nvPicPr>
        <p:blipFill>
          <a:blip r:embed="rId2" cstate="print"/>
          <a:stretch>
            <a:fillRect/>
          </a:stretch>
        </p:blipFill>
        <p:spPr bwMode="auto">
          <a:xfrm>
            <a:off x="0" y="0"/>
            <a:ext cx="9120000" cy="6840000"/>
          </a:xfrm>
          <a:prstGeom prst="rect">
            <a:avLst/>
          </a:prstGeom>
          <a:noFill/>
          <a:ln>
            <a:noFill/>
          </a:ln>
        </p:spPr>
      </p:pic>
      <p:pic>
        <p:nvPicPr>
          <p:cNvPr id="5" name="Picture 5" descr="C:\Users\dy.poyarkov\Desktop\Герб_Вологодской_области.gif"/>
          <p:cNvPicPr>
            <a:picLocks noChangeAspect="1" noChangeArrowheads="1"/>
          </p:cNvPicPr>
          <p:nvPr userDrawn="1"/>
        </p:nvPicPr>
        <p:blipFill>
          <a:blip r:embed="rId3" cstate="print"/>
          <a:srcRect/>
          <a:stretch>
            <a:fillRect/>
          </a:stretch>
        </p:blipFill>
        <p:spPr bwMode="auto">
          <a:xfrm>
            <a:off x="203200" y="6386515"/>
            <a:ext cx="255588" cy="333375"/>
          </a:xfrm>
          <a:prstGeom prst="rect">
            <a:avLst/>
          </a:prstGeom>
          <a:noFill/>
          <a:ln w="9525">
            <a:noFill/>
            <a:miter lim="800000"/>
            <a:headEnd/>
            <a:tailEnd/>
          </a:ln>
        </p:spPr>
      </p:pic>
      <p:sp>
        <p:nvSpPr>
          <p:cNvPr id="6" name="Text Box 6"/>
          <p:cNvSpPr txBox="1">
            <a:spLocks noChangeArrowheads="1"/>
          </p:cNvSpPr>
          <p:nvPr userDrawn="1"/>
        </p:nvSpPr>
        <p:spPr bwMode="auto">
          <a:xfrm>
            <a:off x="441325" y="6391275"/>
            <a:ext cx="2978614" cy="307766"/>
          </a:xfrm>
          <a:prstGeom prst="rect">
            <a:avLst/>
          </a:prstGeom>
          <a:noFill/>
          <a:ln w="9525">
            <a:noFill/>
            <a:miter lim="800000"/>
            <a:headEnd/>
            <a:tailEnd/>
          </a:ln>
          <a:effectLst/>
        </p:spPr>
        <p:txBody>
          <a:bodyPr wrap="none"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1400" dirty="0" smtClean="0">
                <a:solidFill>
                  <a:prstClr val="black"/>
                </a:solidFill>
                <a:latin typeface="Calibri" pitchFamily="34" charset="0"/>
                <a:cs typeface="+mn-cs"/>
              </a:rPr>
              <a:t>Правительство Вологодской области</a:t>
            </a:r>
          </a:p>
        </p:txBody>
      </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Дата 3"/>
          <p:cNvSpPr>
            <a:spLocks noGrp="1"/>
          </p:cNvSpPr>
          <p:nvPr>
            <p:ph type="dt" sz="half" idx="10"/>
          </p:nvPr>
        </p:nvSpPr>
        <p:spPr/>
        <p:txBody>
          <a:bodyPr/>
          <a:lstStyle>
            <a:lvl1pPr>
              <a:defRPr/>
            </a:lvl1pPr>
          </a:lstStyle>
          <a:p>
            <a:pPr>
              <a:defRPr/>
            </a:pPr>
            <a:fld id="{3E4DF51F-F76E-4D2E-98A9-F0EEC52344AE}" type="datetimeFigureOut">
              <a:rPr lang="ru-RU"/>
              <a:pPr>
                <a:defRPr/>
              </a:pPr>
              <a:t>12.02.2014</a:t>
            </a:fld>
            <a:endParaRPr lang="ru-RU"/>
          </a:p>
        </p:txBody>
      </p:sp>
      <p:sp>
        <p:nvSpPr>
          <p:cNvPr id="9" name="Нижний колонтитул 4"/>
          <p:cNvSpPr>
            <a:spLocks noGrp="1"/>
          </p:cNvSpPr>
          <p:nvPr>
            <p:ph type="ftr" sz="quarter" idx="11"/>
          </p:nvPr>
        </p:nvSpPr>
        <p:spPr/>
        <p:txBody>
          <a:bodyPr/>
          <a:lstStyle>
            <a:lvl1pPr>
              <a:defRPr/>
            </a:lvl1pPr>
          </a:lstStyle>
          <a:p>
            <a:pPr>
              <a:defRPr/>
            </a:pPr>
            <a:endParaRPr lang="ru-RU"/>
          </a:p>
        </p:txBody>
      </p:sp>
      <p:sp>
        <p:nvSpPr>
          <p:cNvPr id="10" name="Номер слайда 5"/>
          <p:cNvSpPr>
            <a:spLocks noGrp="1"/>
          </p:cNvSpPr>
          <p:nvPr>
            <p:ph type="sldNum" sz="quarter" idx="12"/>
          </p:nvPr>
        </p:nvSpPr>
        <p:spPr/>
        <p:txBody>
          <a:bodyPr/>
          <a:lstStyle>
            <a:lvl1pPr>
              <a:defRPr/>
            </a:lvl1pPr>
          </a:lstStyle>
          <a:p>
            <a:pPr>
              <a:defRPr/>
            </a:pPr>
            <a:fld id="{073DF246-D120-4DC6-9EAB-807A1EFF4927}" type="slidenum">
              <a:rPr lang="ru-RU"/>
              <a:pPr>
                <a:defRPr/>
              </a:pPr>
              <a:t>‹#›</a:t>
            </a:fld>
            <a:endParaRPr lang="ru-RU"/>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4"/>
            <a:ext cx="7772400" cy="1500187"/>
          </a:xfrm>
          <a:prstGeom prst="rect">
            <a:avLst/>
          </a:prstGeom>
        </p:spPr>
        <p:txBody>
          <a:bodyPr lIns="91429" tIns="45715" rIns="91429" bIns="45715" anchor="b"/>
          <a:lstStyle>
            <a:lvl1pPr marL="0" indent="0">
              <a:buNone/>
              <a:defRPr sz="2000"/>
            </a:lvl1pPr>
            <a:lvl2pPr marL="457145" indent="0">
              <a:buNone/>
              <a:defRPr sz="1800"/>
            </a:lvl2pPr>
            <a:lvl3pPr marL="914290" indent="0">
              <a:buNone/>
              <a:defRPr sz="1600"/>
            </a:lvl3pPr>
            <a:lvl4pPr marL="1371435" indent="0">
              <a:buNone/>
              <a:defRPr sz="1400"/>
            </a:lvl4pPr>
            <a:lvl5pPr marL="1828581" indent="0">
              <a:buNone/>
              <a:defRPr sz="1400"/>
            </a:lvl5pPr>
            <a:lvl6pPr marL="2285726" indent="0">
              <a:buNone/>
              <a:defRPr sz="1400"/>
            </a:lvl6pPr>
            <a:lvl7pPr marL="2742871" indent="0">
              <a:buNone/>
              <a:defRPr sz="1400"/>
            </a:lvl7pPr>
            <a:lvl8pPr marL="3200016" indent="0">
              <a:buNone/>
              <a:defRPr sz="1400"/>
            </a:lvl8pPr>
            <a:lvl9pPr marL="3657161" indent="0">
              <a:buNone/>
              <a:defRPr sz="1400"/>
            </a:lvl9pPr>
          </a:lstStyle>
          <a:p>
            <a:pPr lvl="0"/>
            <a:r>
              <a:rPr lang="ru-RU" smtClean="0"/>
              <a:t>Образец текста</a:t>
            </a:r>
          </a:p>
        </p:txBody>
      </p:sp>
      <p:sp>
        <p:nvSpPr>
          <p:cNvPr id="4" name="Номер слайда 5"/>
          <p:cNvSpPr>
            <a:spLocks noGrp="1"/>
          </p:cNvSpPr>
          <p:nvPr>
            <p:ph type="sldNum" sz="quarter" idx="10"/>
          </p:nvPr>
        </p:nvSpPr>
        <p:spPr/>
        <p:txBody>
          <a:bodyPr/>
          <a:lstStyle>
            <a:lvl1pPr>
              <a:defRPr/>
            </a:lvl1pPr>
          </a:lstStyle>
          <a:p>
            <a:pPr>
              <a:defRPr/>
            </a:pPr>
            <a:fld id="{FA42F8A9-C7C2-4955-8D8D-CA1398C802A4}"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217078852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1"/>
            <a:ext cx="4038600" cy="4525963"/>
          </a:xfrm>
          <a:prstGeom prst="rect">
            <a:avLst/>
          </a:prstGeom>
        </p:spPr>
        <p:txBody>
          <a:bodyPr lIns="91429" tIns="45715" rIns="91429"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1"/>
            <a:ext cx="4038600" cy="4525963"/>
          </a:xfrm>
          <a:prstGeom prst="rect">
            <a:avLst/>
          </a:prstGeom>
        </p:spPr>
        <p:txBody>
          <a:bodyPr lIns="91429" tIns="45715" rIns="91429"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5"/>
          <p:cNvSpPr>
            <a:spLocks noGrp="1"/>
          </p:cNvSpPr>
          <p:nvPr>
            <p:ph type="sldNum" sz="quarter" idx="10"/>
          </p:nvPr>
        </p:nvSpPr>
        <p:spPr/>
        <p:txBody>
          <a:bodyPr/>
          <a:lstStyle>
            <a:lvl1pPr>
              <a:defRPr/>
            </a:lvl1pPr>
          </a:lstStyle>
          <a:p>
            <a:pPr>
              <a:defRPr/>
            </a:pPr>
            <a:fld id="{4E67C254-903D-477A-B5AD-5BB51C175906}"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163570944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lIns="91429" tIns="45715" rIns="91429" bIns="45715"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a:prstGeom prst="rect">
            <a:avLst/>
          </a:prstGeom>
        </p:spPr>
        <p:txBody>
          <a:bodyPr lIns="91429" tIns="45715" rIns="91429"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113"/>
            <a:ext cx="4041775" cy="639762"/>
          </a:xfrm>
          <a:prstGeom prst="rect">
            <a:avLst/>
          </a:prstGeom>
        </p:spPr>
        <p:txBody>
          <a:bodyPr lIns="91429" tIns="45715" rIns="91429" bIns="45715"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2174875"/>
            <a:ext cx="4041775" cy="3951288"/>
          </a:xfrm>
          <a:prstGeom prst="rect">
            <a:avLst/>
          </a:prstGeom>
        </p:spPr>
        <p:txBody>
          <a:bodyPr lIns="91429" tIns="45715" rIns="91429"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5"/>
          <p:cNvSpPr>
            <a:spLocks noGrp="1"/>
          </p:cNvSpPr>
          <p:nvPr>
            <p:ph type="sldNum" sz="quarter" idx="10"/>
          </p:nvPr>
        </p:nvSpPr>
        <p:spPr/>
        <p:txBody>
          <a:bodyPr/>
          <a:lstStyle>
            <a:lvl1pPr>
              <a:defRPr/>
            </a:lvl1pPr>
          </a:lstStyle>
          <a:p>
            <a:pPr>
              <a:defRPr/>
            </a:pPr>
            <a:fld id="{CC1E4A9C-8DD5-4F6A-B439-7E37AEAE6635}"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419275696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Номер слайда 5"/>
          <p:cNvSpPr>
            <a:spLocks noGrp="1"/>
          </p:cNvSpPr>
          <p:nvPr>
            <p:ph type="sldNum" sz="quarter" idx="10"/>
          </p:nvPr>
        </p:nvSpPr>
        <p:spPr/>
        <p:txBody>
          <a:bodyPr/>
          <a:lstStyle>
            <a:lvl1pPr>
              <a:defRPr/>
            </a:lvl1pPr>
          </a:lstStyle>
          <a:p>
            <a:pPr>
              <a:defRPr/>
            </a:pPr>
            <a:fld id="{33642C14-2C94-4BD3-928F-EAAB34BAF8A2}"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258009575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5"/>
          <p:cNvSpPr>
            <a:spLocks noGrp="1"/>
          </p:cNvSpPr>
          <p:nvPr>
            <p:ph type="sldNum" sz="quarter" idx="10"/>
          </p:nvPr>
        </p:nvSpPr>
        <p:spPr/>
        <p:txBody>
          <a:bodyPr/>
          <a:lstStyle>
            <a:lvl1pPr>
              <a:defRPr/>
            </a:lvl1pPr>
          </a:lstStyle>
          <a:p>
            <a:pPr>
              <a:defRPr/>
            </a:pPr>
            <a:fld id="{E5C486C2-CFC1-4328-AC2D-CFB300012477}"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36320260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1"/>
            <a:ext cx="5111750" cy="5853113"/>
          </a:xfrm>
          <a:prstGeom prst="rect">
            <a:avLst/>
          </a:prstGeom>
        </p:spPr>
        <p:txBody>
          <a:bodyPr lIns="91429" tIns="45715" rIns="91429"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101"/>
            <a:ext cx="3008313" cy="4691063"/>
          </a:xfrm>
          <a:prstGeom prst="rect">
            <a:avLst/>
          </a:prstGeom>
        </p:spPr>
        <p:txBody>
          <a:bodyPr lIns="91429" tIns="45715" rIns="91429" bIns="45715"/>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ru-RU" smtClean="0"/>
              <a:t>Образец текста</a:t>
            </a:r>
          </a:p>
        </p:txBody>
      </p:sp>
      <p:sp>
        <p:nvSpPr>
          <p:cNvPr id="5" name="Номер слайда 5"/>
          <p:cNvSpPr>
            <a:spLocks noGrp="1"/>
          </p:cNvSpPr>
          <p:nvPr>
            <p:ph type="sldNum" sz="quarter" idx="10"/>
          </p:nvPr>
        </p:nvSpPr>
        <p:spPr/>
        <p:txBody>
          <a:bodyPr/>
          <a:lstStyle>
            <a:lvl1pPr>
              <a:defRPr/>
            </a:lvl1pPr>
          </a:lstStyle>
          <a:p>
            <a:pPr>
              <a:defRPr/>
            </a:pPr>
            <a:fld id="{7DAB0CA7-4D88-4216-A700-3FFDE6E76FBE}"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161784260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lIns="91429" tIns="45715" rIns="91429" bIns="45715"/>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a:prstGeom prst="rect">
            <a:avLst/>
          </a:prstGeom>
        </p:spPr>
        <p:txBody>
          <a:bodyPr lIns="91429" tIns="45715" rIns="91429" bIns="45715"/>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ru-RU" smtClean="0"/>
              <a:t>Образец текста</a:t>
            </a:r>
          </a:p>
        </p:txBody>
      </p:sp>
      <p:sp>
        <p:nvSpPr>
          <p:cNvPr id="5" name="Номер слайда 5"/>
          <p:cNvSpPr>
            <a:spLocks noGrp="1"/>
          </p:cNvSpPr>
          <p:nvPr>
            <p:ph type="sldNum" sz="quarter" idx="10"/>
          </p:nvPr>
        </p:nvSpPr>
        <p:spPr/>
        <p:txBody>
          <a:bodyPr/>
          <a:lstStyle>
            <a:lvl1pPr>
              <a:defRPr/>
            </a:lvl1pPr>
          </a:lstStyle>
          <a:p>
            <a:pPr>
              <a:defRPr/>
            </a:pPr>
            <a:fld id="{3A06E8F9-3B4F-4F4B-9273-569324AD89BD}"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36836558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1"/>
            <a:ext cx="8229600" cy="4525963"/>
          </a:xfrm>
          <a:prstGeom prst="rect">
            <a:avLst/>
          </a:prstGeom>
        </p:spPr>
        <p:txBody>
          <a:bodyPr vert="eaVert" lIns="91429" tIns="45715" rIns="91429" bIns="45715"/>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5"/>
          <p:cNvSpPr>
            <a:spLocks noGrp="1"/>
          </p:cNvSpPr>
          <p:nvPr>
            <p:ph type="sldNum" sz="quarter" idx="10"/>
          </p:nvPr>
        </p:nvSpPr>
        <p:spPr/>
        <p:txBody>
          <a:bodyPr/>
          <a:lstStyle>
            <a:lvl1pPr>
              <a:defRPr/>
            </a:lvl1pPr>
          </a:lstStyle>
          <a:p>
            <a:pPr>
              <a:defRPr/>
            </a:pPr>
            <a:fld id="{76A54D04-B824-416E-B950-9111D5582BB0}"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376884485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a:prstGeom prst="rect">
            <a:avLst/>
          </a:prstGeom>
        </p:spPr>
        <p:txBody>
          <a:bodyPr vert="eaVert" lIns="91429" tIns="45715" rIns="91429" bIns="45715"/>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5"/>
          <p:cNvSpPr>
            <a:spLocks noGrp="1"/>
          </p:cNvSpPr>
          <p:nvPr>
            <p:ph type="sldNum" sz="quarter" idx="10"/>
          </p:nvPr>
        </p:nvSpPr>
        <p:spPr/>
        <p:txBody>
          <a:bodyPr/>
          <a:lstStyle>
            <a:lvl1pPr>
              <a:defRPr/>
            </a:lvl1pPr>
          </a:lstStyle>
          <a:p>
            <a:pPr>
              <a:defRPr/>
            </a:pPr>
            <a:fld id="{87C0C32A-176A-4397-B635-4B10C66ED26F}"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219635820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pic>
        <p:nvPicPr>
          <p:cNvPr id="2" name="Picture 9" descr="fon2"/>
          <p:cNvPicPr>
            <a:picLocks noChangeAspect="1" noChangeArrowheads="1"/>
          </p:cNvPicPr>
          <p:nvPr userDrawn="1"/>
        </p:nvPicPr>
        <p:blipFill>
          <a:blip r:embed="rId2" cstate="print"/>
          <a:stretch>
            <a:fillRect/>
          </a:stretch>
        </p:blipFill>
        <p:spPr bwMode="auto">
          <a:xfrm>
            <a:off x="0" y="0"/>
            <a:ext cx="9144000" cy="6858000"/>
          </a:xfrm>
          <a:prstGeom prst="rect">
            <a:avLst/>
          </a:prstGeom>
          <a:noFill/>
          <a:ln>
            <a:noFill/>
          </a:ln>
        </p:spPr>
      </p:pic>
      <p:pic>
        <p:nvPicPr>
          <p:cNvPr id="3" name="Picture 5" descr="C:\Users\dy.poyarkov\Desktop\Герб_Вологодской_области.gif"/>
          <p:cNvPicPr>
            <a:picLocks noChangeAspect="1" noChangeArrowheads="1"/>
          </p:cNvPicPr>
          <p:nvPr userDrawn="1"/>
        </p:nvPicPr>
        <p:blipFill>
          <a:blip r:embed="rId3" cstate="print"/>
          <a:srcRect/>
          <a:stretch>
            <a:fillRect/>
          </a:stretch>
        </p:blipFill>
        <p:spPr bwMode="auto">
          <a:xfrm>
            <a:off x="203200" y="6386515"/>
            <a:ext cx="255588" cy="333375"/>
          </a:xfrm>
          <a:prstGeom prst="rect">
            <a:avLst/>
          </a:prstGeom>
          <a:noFill/>
          <a:ln w="9525">
            <a:noFill/>
            <a:miter lim="800000"/>
            <a:headEnd/>
            <a:tailEnd/>
          </a:ln>
        </p:spPr>
      </p:pic>
      <p:sp>
        <p:nvSpPr>
          <p:cNvPr id="4" name="Text Box 6"/>
          <p:cNvSpPr txBox="1">
            <a:spLocks noChangeArrowheads="1"/>
          </p:cNvSpPr>
          <p:nvPr userDrawn="1"/>
        </p:nvSpPr>
        <p:spPr bwMode="auto">
          <a:xfrm>
            <a:off x="441325" y="6391275"/>
            <a:ext cx="2978614" cy="307766"/>
          </a:xfrm>
          <a:prstGeom prst="rect">
            <a:avLst/>
          </a:prstGeom>
          <a:noFill/>
          <a:ln w="9525">
            <a:noFill/>
            <a:miter lim="800000"/>
            <a:headEnd/>
            <a:tailEnd/>
          </a:ln>
          <a:effectLst/>
        </p:spPr>
        <p:txBody>
          <a:bodyPr wrap="none"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1400" dirty="0" smtClean="0">
                <a:solidFill>
                  <a:prstClr val="black"/>
                </a:solidFill>
                <a:latin typeface="Calibri" pitchFamily="34" charset="0"/>
                <a:cs typeface="+mn-cs"/>
              </a:rPr>
              <a:t>Правительство Вологодской области</a:t>
            </a:r>
          </a:p>
        </p:txBody>
      </p:sp>
      <p:sp>
        <p:nvSpPr>
          <p:cNvPr id="6" name="Номер слайда 5"/>
          <p:cNvSpPr>
            <a:spLocks noGrp="1"/>
          </p:cNvSpPr>
          <p:nvPr>
            <p:ph type="sldNum" sz="quarter" idx="10"/>
          </p:nvPr>
        </p:nvSpPr>
        <p:spPr>
          <a:xfrm>
            <a:off x="8459788" y="6343652"/>
            <a:ext cx="550862" cy="365125"/>
          </a:xfrm>
        </p:spPr>
        <p:txBody>
          <a:bodyPr/>
          <a:lstStyle>
            <a:lvl1pPr>
              <a:defRPr b="1"/>
            </a:lvl1pPr>
          </a:lstStyle>
          <a:p>
            <a:pPr>
              <a:defRPr/>
            </a:pPr>
            <a:fld id="{ED4AE1B9-EEE0-4DBE-B0B7-E60ED6B87CA7}" type="slidenum">
              <a:rPr lang="ru-RU"/>
              <a:pPr>
                <a:defRPr/>
              </a:pPr>
              <a:t>‹#›</a:t>
            </a:fld>
            <a:endParaRPr lang="ru-RU"/>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Заголовок и объект">
    <p:spTree>
      <p:nvGrpSpPr>
        <p:cNvPr id="1" name=""/>
        <p:cNvGrpSpPr/>
        <p:nvPr/>
      </p:nvGrpSpPr>
      <p:grpSpPr>
        <a:xfrm>
          <a:off x="0" y="0"/>
          <a:ext cx="0" cy="0"/>
          <a:chOff x="0" y="0"/>
          <a:chExt cx="0" cy="0"/>
        </a:xfrm>
      </p:grpSpPr>
      <p:pic>
        <p:nvPicPr>
          <p:cNvPr id="2" name="Picture 9" descr="fon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5" descr="C:\Users\dy.poyarkov\Desktop\Герб_Вологодской_области.gif"/>
          <p:cNvPicPr>
            <a:picLocks noChangeAspect="1" noChangeArrowheads="1"/>
          </p:cNvPicPr>
          <p:nvPr userDrawn="1"/>
        </p:nvPicPr>
        <p:blipFill>
          <a:blip r:embed="rId3" cstate="print"/>
          <a:srcRect/>
          <a:stretch>
            <a:fillRect/>
          </a:stretch>
        </p:blipFill>
        <p:spPr bwMode="auto">
          <a:xfrm>
            <a:off x="157411" y="6376567"/>
            <a:ext cx="255587" cy="333375"/>
          </a:xfrm>
          <a:prstGeom prst="rect">
            <a:avLst/>
          </a:prstGeom>
          <a:noFill/>
          <a:ln w="9525">
            <a:noFill/>
            <a:miter lim="800000"/>
            <a:headEnd/>
            <a:tailEnd/>
          </a:ln>
        </p:spPr>
      </p:pic>
      <p:sp>
        <p:nvSpPr>
          <p:cNvPr id="4" name="Text Box 6"/>
          <p:cNvSpPr txBox="1">
            <a:spLocks noChangeArrowheads="1"/>
          </p:cNvSpPr>
          <p:nvPr userDrawn="1"/>
        </p:nvSpPr>
        <p:spPr bwMode="auto">
          <a:xfrm>
            <a:off x="395537" y="6381329"/>
            <a:ext cx="2978614" cy="307766"/>
          </a:xfrm>
          <a:prstGeom prst="rect">
            <a:avLst/>
          </a:prstGeom>
          <a:noFill/>
          <a:ln w="9525">
            <a:noFill/>
            <a:miter lim="800000"/>
            <a:headEnd/>
            <a:tailEnd/>
          </a:ln>
          <a:effectLst/>
        </p:spPr>
        <p:txBody>
          <a:bodyPr wrap="none"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1400" dirty="0" smtClean="0">
                <a:solidFill>
                  <a:prstClr val="black"/>
                </a:solidFill>
                <a:latin typeface="Calibri" pitchFamily="34" charset="0"/>
                <a:cs typeface="+mn-cs"/>
              </a:rPr>
              <a:t>Правительство Вологодской области</a:t>
            </a:r>
          </a:p>
        </p:txBody>
      </p:sp>
      <p:sp>
        <p:nvSpPr>
          <p:cNvPr id="6" name="Номер слайда 5"/>
          <p:cNvSpPr>
            <a:spLocks noGrp="1"/>
          </p:cNvSpPr>
          <p:nvPr>
            <p:ph type="sldNum" sz="quarter" idx="10"/>
          </p:nvPr>
        </p:nvSpPr>
        <p:spPr>
          <a:xfrm>
            <a:off x="8459788" y="6343652"/>
            <a:ext cx="550862" cy="365125"/>
          </a:xfrm>
        </p:spPr>
        <p:txBody>
          <a:bodyPr/>
          <a:lstStyle>
            <a:lvl1pPr>
              <a:defRPr b="1"/>
            </a:lvl1pPr>
          </a:lstStyle>
          <a:p>
            <a:pPr>
              <a:defRPr/>
            </a:pPr>
            <a:fld id="{3EE39C24-F65A-4359-AA67-C849467F8381}" type="slidenum">
              <a:rPr lang="ru-RU"/>
              <a:pPr>
                <a:defRPr/>
              </a:pPr>
              <a:t>‹#›</a:t>
            </a:fld>
            <a:endParaRPr lang="ru-RU"/>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8_Заголовок и объект">
    <p:spTree>
      <p:nvGrpSpPr>
        <p:cNvPr id="1" name=""/>
        <p:cNvGrpSpPr/>
        <p:nvPr/>
      </p:nvGrpSpPr>
      <p:grpSpPr>
        <a:xfrm>
          <a:off x="0" y="0"/>
          <a:ext cx="0" cy="0"/>
          <a:chOff x="0" y="0"/>
          <a:chExt cx="0" cy="0"/>
        </a:xfrm>
      </p:grpSpPr>
      <p:pic>
        <p:nvPicPr>
          <p:cNvPr id="2" name="Picture 9" descr="fon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5" descr="C:\Users\dy.poyarkov\Desktop\Герб_Вологодской_области.gif"/>
          <p:cNvPicPr>
            <a:picLocks noChangeAspect="1" noChangeArrowheads="1"/>
          </p:cNvPicPr>
          <p:nvPr userDrawn="1"/>
        </p:nvPicPr>
        <p:blipFill>
          <a:blip r:embed="rId3" cstate="print"/>
          <a:srcRect/>
          <a:stretch>
            <a:fillRect/>
          </a:stretch>
        </p:blipFill>
        <p:spPr bwMode="auto">
          <a:xfrm>
            <a:off x="179513" y="6304559"/>
            <a:ext cx="255587" cy="333375"/>
          </a:xfrm>
          <a:prstGeom prst="rect">
            <a:avLst/>
          </a:prstGeom>
          <a:noFill/>
          <a:ln w="9525">
            <a:noFill/>
            <a:miter lim="800000"/>
            <a:headEnd/>
            <a:tailEnd/>
          </a:ln>
        </p:spPr>
      </p:pic>
      <p:sp>
        <p:nvSpPr>
          <p:cNvPr id="4" name="Text Box 6"/>
          <p:cNvSpPr txBox="1">
            <a:spLocks noChangeArrowheads="1"/>
          </p:cNvSpPr>
          <p:nvPr userDrawn="1"/>
        </p:nvSpPr>
        <p:spPr bwMode="auto">
          <a:xfrm>
            <a:off x="417638" y="6309321"/>
            <a:ext cx="2978614" cy="307766"/>
          </a:xfrm>
          <a:prstGeom prst="rect">
            <a:avLst/>
          </a:prstGeom>
          <a:noFill/>
          <a:ln w="9525">
            <a:noFill/>
            <a:miter lim="800000"/>
            <a:headEnd/>
            <a:tailEnd/>
          </a:ln>
          <a:effectLst/>
        </p:spPr>
        <p:txBody>
          <a:bodyPr wrap="none"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1400" dirty="0" smtClean="0">
                <a:solidFill>
                  <a:prstClr val="black"/>
                </a:solidFill>
                <a:latin typeface="Calibri" pitchFamily="34" charset="0"/>
                <a:cs typeface="+mn-cs"/>
              </a:rPr>
              <a:t>Правительство Вологодской области</a:t>
            </a:r>
          </a:p>
        </p:txBody>
      </p:sp>
      <p:sp>
        <p:nvSpPr>
          <p:cNvPr id="6" name="Номер слайда 5"/>
          <p:cNvSpPr>
            <a:spLocks noGrp="1"/>
          </p:cNvSpPr>
          <p:nvPr>
            <p:ph type="sldNum" sz="quarter" idx="10"/>
          </p:nvPr>
        </p:nvSpPr>
        <p:spPr>
          <a:xfrm>
            <a:off x="8459788" y="6343652"/>
            <a:ext cx="550862" cy="365125"/>
          </a:xfrm>
        </p:spPr>
        <p:txBody>
          <a:bodyPr/>
          <a:lstStyle>
            <a:lvl1pPr>
              <a:defRPr b="1"/>
            </a:lvl1pPr>
          </a:lstStyle>
          <a:p>
            <a:pPr>
              <a:defRPr/>
            </a:pPr>
            <a:fld id="{A1BDD2B2-B749-4F89-B523-52336CB67F16}" type="slidenum">
              <a:rPr lang="ru-RU"/>
              <a:pPr>
                <a:defRPr/>
              </a:pPr>
              <a:t>‹#›</a:t>
            </a:fld>
            <a:endParaRPr lang="ru-RU"/>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pic>
        <p:nvPicPr>
          <p:cNvPr id="2" name="Picture 9" descr="fon2"/>
          <p:cNvPicPr>
            <a:picLocks noChangeAspect="1" noChangeArrowheads="1"/>
          </p:cNvPicPr>
          <p:nvPr userDrawn="1"/>
        </p:nvPicPr>
        <p:blipFill>
          <a:blip r:embed="rId2" cstate="print"/>
          <a:stretch>
            <a:fillRect/>
          </a:stretch>
        </p:blipFill>
        <p:spPr bwMode="auto">
          <a:xfrm>
            <a:off x="0" y="0"/>
            <a:ext cx="9168000" cy="6876000"/>
          </a:xfrm>
          <a:prstGeom prst="rect">
            <a:avLst/>
          </a:prstGeom>
          <a:noFill/>
          <a:ln>
            <a:noFill/>
          </a:ln>
        </p:spPr>
      </p:pic>
      <p:pic>
        <p:nvPicPr>
          <p:cNvPr id="3" name="Picture 5" descr="C:\Users\dy.poyarkov\Desktop\Герб_Вологодской_области.gif"/>
          <p:cNvPicPr>
            <a:picLocks noChangeAspect="1" noChangeArrowheads="1"/>
          </p:cNvPicPr>
          <p:nvPr userDrawn="1"/>
        </p:nvPicPr>
        <p:blipFill>
          <a:blip r:embed="rId3" cstate="print"/>
          <a:srcRect/>
          <a:stretch>
            <a:fillRect/>
          </a:stretch>
        </p:blipFill>
        <p:spPr bwMode="auto">
          <a:xfrm>
            <a:off x="203200" y="6386515"/>
            <a:ext cx="255588" cy="333375"/>
          </a:xfrm>
          <a:prstGeom prst="rect">
            <a:avLst/>
          </a:prstGeom>
          <a:noFill/>
          <a:ln w="9525">
            <a:noFill/>
            <a:miter lim="800000"/>
            <a:headEnd/>
            <a:tailEnd/>
          </a:ln>
        </p:spPr>
      </p:pic>
      <p:sp>
        <p:nvSpPr>
          <p:cNvPr id="4" name="Text Box 6"/>
          <p:cNvSpPr txBox="1">
            <a:spLocks noChangeArrowheads="1"/>
          </p:cNvSpPr>
          <p:nvPr userDrawn="1"/>
        </p:nvSpPr>
        <p:spPr bwMode="auto">
          <a:xfrm>
            <a:off x="441325" y="6391275"/>
            <a:ext cx="2978614" cy="307766"/>
          </a:xfrm>
          <a:prstGeom prst="rect">
            <a:avLst/>
          </a:prstGeom>
          <a:noFill/>
          <a:ln w="9525">
            <a:noFill/>
            <a:miter lim="800000"/>
            <a:headEnd/>
            <a:tailEnd/>
          </a:ln>
          <a:effectLst/>
        </p:spPr>
        <p:txBody>
          <a:bodyPr wrap="none"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1400" dirty="0" smtClean="0">
                <a:solidFill>
                  <a:prstClr val="black"/>
                </a:solidFill>
                <a:latin typeface="Calibri" pitchFamily="34" charset="0"/>
                <a:cs typeface="+mn-cs"/>
              </a:rPr>
              <a:t>Правительство Вологодской области</a:t>
            </a:r>
          </a:p>
        </p:txBody>
      </p:sp>
      <p:sp>
        <p:nvSpPr>
          <p:cNvPr id="6" name="Номер слайда 5"/>
          <p:cNvSpPr>
            <a:spLocks noGrp="1"/>
          </p:cNvSpPr>
          <p:nvPr>
            <p:ph type="sldNum" sz="quarter" idx="10"/>
          </p:nvPr>
        </p:nvSpPr>
        <p:spPr>
          <a:xfrm>
            <a:off x="8459788" y="6343652"/>
            <a:ext cx="550862" cy="365125"/>
          </a:xfrm>
        </p:spPr>
        <p:txBody>
          <a:bodyPr/>
          <a:lstStyle>
            <a:lvl1pPr>
              <a:defRPr b="1"/>
            </a:lvl1pPr>
          </a:lstStyle>
          <a:p>
            <a:pPr>
              <a:defRPr/>
            </a:pPr>
            <a:fld id="{D43A44F1-DDF4-4DE5-BB1A-BF07177651D5}" type="slidenum">
              <a:rPr lang="ru-RU"/>
              <a:pPr>
                <a:defRPr/>
              </a:pPr>
              <a:t>‹#›</a:t>
            </a:fld>
            <a:endParaRPr lang="ru-RU"/>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Заголовок и объект">
    <p:spTree>
      <p:nvGrpSpPr>
        <p:cNvPr id="1" name=""/>
        <p:cNvGrpSpPr/>
        <p:nvPr/>
      </p:nvGrpSpPr>
      <p:grpSpPr>
        <a:xfrm>
          <a:off x="0" y="0"/>
          <a:ext cx="0" cy="0"/>
          <a:chOff x="0" y="0"/>
          <a:chExt cx="0" cy="0"/>
        </a:xfrm>
      </p:grpSpPr>
      <p:pic>
        <p:nvPicPr>
          <p:cNvPr id="2" name="Picture 9" descr="fon2"/>
          <p:cNvPicPr>
            <a:picLocks noChangeAspect="1" noChangeArrowheads="1"/>
          </p:cNvPicPr>
          <p:nvPr userDrawn="1"/>
        </p:nvPicPr>
        <p:blipFill>
          <a:blip r:embed="rId2" cstate="print"/>
          <a:stretch>
            <a:fillRect/>
          </a:stretch>
        </p:blipFill>
        <p:spPr bwMode="auto">
          <a:xfrm>
            <a:off x="0" y="0"/>
            <a:ext cx="9168000" cy="6876000"/>
          </a:xfrm>
          <a:prstGeom prst="rect">
            <a:avLst/>
          </a:prstGeom>
          <a:noFill/>
          <a:ln>
            <a:noFill/>
          </a:ln>
        </p:spPr>
      </p:pic>
      <p:pic>
        <p:nvPicPr>
          <p:cNvPr id="3" name="Picture 5" descr="C:\Users\dy.poyarkov\Desktop\Герб_Вологодской_области.gif"/>
          <p:cNvPicPr>
            <a:picLocks noChangeAspect="1" noChangeArrowheads="1"/>
          </p:cNvPicPr>
          <p:nvPr userDrawn="1"/>
        </p:nvPicPr>
        <p:blipFill>
          <a:blip r:embed="rId3" cstate="print"/>
          <a:srcRect/>
          <a:stretch>
            <a:fillRect/>
          </a:stretch>
        </p:blipFill>
        <p:spPr bwMode="auto">
          <a:xfrm>
            <a:off x="203200" y="6386515"/>
            <a:ext cx="255588" cy="333375"/>
          </a:xfrm>
          <a:prstGeom prst="rect">
            <a:avLst/>
          </a:prstGeom>
          <a:noFill/>
          <a:ln w="9525">
            <a:noFill/>
            <a:miter lim="800000"/>
            <a:headEnd/>
            <a:tailEnd/>
          </a:ln>
        </p:spPr>
      </p:pic>
      <p:sp>
        <p:nvSpPr>
          <p:cNvPr id="4" name="Text Box 6"/>
          <p:cNvSpPr txBox="1">
            <a:spLocks noChangeArrowheads="1"/>
          </p:cNvSpPr>
          <p:nvPr userDrawn="1"/>
        </p:nvSpPr>
        <p:spPr bwMode="auto">
          <a:xfrm>
            <a:off x="441325" y="6391275"/>
            <a:ext cx="2978614" cy="307766"/>
          </a:xfrm>
          <a:prstGeom prst="rect">
            <a:avLst/>
          </a:prstGeom>
          <a:noFill/>
          <a:ln w="9525">
            <a:noFill/>
            <a:miter lim="800000"/>
            <a:headEnd/>
            <a:tailEnd/>
          </a:ln>
          <a:effectLst/>
        </p:spPr>
        <p:txBody>
          <a:bodyPr wrap="none"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1400" dirty="0" smtClean="0">
                <a:solidFill>
                  <a:prstClr val="black"/>
                </a:solidFill>
                <a:latin typeface="Calibri" pitchFamily="34" charset="0"/>
                <a:cs typeface="+mn-cs"/>
              </a:rPr>
              <a:t>Правительство Вологодской области</a:t>
            </a:r>
          </a:p>
        </p:txBody>
      </p:sp>
      <p:sp>
        <p:nvSpPr>
          <p:cNvPr id="6" name="Номер слайда 5"/>
          <p:cNvSpPr>
            <a:spLocks noGrp="1"/>
          </p:cNvSpPr>
          <p:nvPr>
            <p:ph type="sldNum" sz="quarter" idx="10"/>
          </p:nvPr>
        </p:nvSpPr>
        <p:spPr>
          <a:xfrm>
            <a:off x="8459788" y="6343652"/>
            <a:ext cx="550862" cy="365125"/>
          </a:xfrm>
        </p:spPr>
        <p:txBody>
          <a:bodyPr/>
          <a:lstStyle>
            <a:lvl1pPr>
              <a:defRPr b="1"/>
            </a:lvl1pPr>
          </a:lstStyle>
          <a:p>
            <a:pPr>
              <a:defRPr/>
            </a:pPr>
            <a:fld id="{50D538CC-BEDA-4D39-863D-86556F1A8E66}" type="slidenum">
              <a:rPr lang="ru-RU"/>
              <a:pPr>
                <a:defRPr/>
              </a:pPr>
              <a:t>‹#›</a:t>
            </a:fld>
            <a:endParaRPr lang="ru-RU"/>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Заголовок и объект">
    <p:spTree>
      <p:nvGrpSpPr>
        <p:cNvPr id="1" name=""/>
        <p:cNvGrpSpPr/>
        <p:nvPr/>
      </p:nvGrpSpPr>
      <p:grpSpPr>
        <a:xfrm>
          <a:off x="0" y="0"/>
          <a:ext cx="0" cy="0"/>
          <a:chOff x="0" y="0"/>
          <a:chExt cx="0" cy="0"/>
        </a:xfrm>
      </p:grpSpPr>
      <p:pic>
        <p:nvPicPr>
          <p:cNvPr id="2" name="Picture 9" descr="fon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5" descr="C:\Users\dy.poyarkov\Desktop\Герб_Вологодской_области.gif"/>
          <p:cNvPicPr>
            <a:picLocks noChangeAspect="1" noChangeArrowheads="1"/>
          </p:cNvPicPr>
          <p:nvPr userDrawn="1"/>
        </p:nvPicPr>
        <p:blipFill>
          <a:blip r:embed="rId3" cstate="print"/>
          <a:srcRect/>
          <a:stretch>
            <a:fillRect/>
          </a:stretch>
        </p:blipFill>
        <p:spPr bwMode="auto">
          <a:xfrm>
            <a:off x="229419" y="6376565"/>
            <a:ext cx="255587" cy="333375"/>
          </a:xfrm>
          <a:prstGeom prst="rect">
            <a:avLst/>
          </a:prstGeom>
          <a:noFill/>
          <a:ln w="9525">
            <a:noFill/>
            <a:miter lim="800000"/>
            <a:headEnd/>
            <a:tailEnd/>
          </a:ln>
        </p:spPr>
      </p:pic>
      <p:sp>
        <p:nvSpPr>
          <p:cNvPr id="4" name="Text Box 6"/>
          <p:cNvSpPr txBox="1">
            <a:spLocks noChangeArrowheads="1"/>
          </p:cNvSpPr>
          <p:nvPr userDrawn="1"/>
        </p:nvSpPr>
        <p:spPr bwMode="auto">
          <a:xfrm>
            <a:off x="467544" y="6381328"/>
            <a:ext cx="3030537" cy="312737"/>
          </a:xfrm>
          <a:prstGeom prst="rect">
            <a:avLst/>
          </a:prstGeom>
          <a:noFill/>
          <a:ln w="9525">
            <a:noFill/>
            <a:miter lim="800000"/>
            <a:headEnd/>
            <a:tailEnd/>
          </a:ln>
          <a:effectLst/>
        </p:spPr>
        <p:txBody>
          <a:bodyPr wrap="none"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1400" dirty="0" smtClean="0">
                <a:solidFill>
                  <a:prstClr val="black"/>
                </a:solidFill>
                <a:latin typeface="Calibri" pitchFamily="34" charset="0"/>
                <a:cs typeface="+mn-cs"/>
              </a:rPr>
              <a:t>Правительство Вологодской области</a:t>
            </a:r>
          </a:p>
        </p:txBody>
      </p:sp>
      <p:sp>
        <p:nvSpPr>
          <p:cNvPr id="6" name="Номер слайда 5"/>
          <p:cNvSpPr>
            <a:spLocks noGrp="1"/>
          </p:cNvSpPr>
          <p:nvPr>
            <p:ph type="sldNum" sz="quarter" idx="10"/>
          </p:nvPr>
        </p:nvSpPr>
        <p:spPr>
          <a:xfrm>
            <a:off x="8459788" y="6343650"/>
            <a:ext cx="550862" cy="365125"/>
          </a:xfrm>
        </p:spPr>
        <p:txBody>
          <a:bodyPr/>
          <a:lstStyle>
            <a:lvl1pPr>
              <a:defRPr b="1"/>
            </a:lvl1pPr>
          </a:lstStyle>
          <a:p>
            <a:pPr>
              <a:defRPr/>
            </a:pPr>
            <a:fld id="{2535550F-EF27-455F-B5E8-66802FB70CC6}" type="slidenum">
              <a:rPr lang="ru-RU"/>
              <a:pPr>
                <a:defRPr/>
              </a:pPr>
              <a:t>‹#›</a:t>
            </a:fld>
            <a:endParaRPr lang="ru-RU"/>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Заголовок и объект">
    <p:spTree>
      <p:nvGrpSpPr>
        <p:cNvPr id="1" name=""/>
        <p:cNvGrpSpPr/>
        <p:nvPr/>
      </p:nvGrpSpPr>
      <p:grpSpPr>
        <a:xfrm>
          <a:off x="0" y="0"/>
          <a:ext cx="0" cy="0"/>
          <a:chOff x="0" y="0"/>
          <a:chExt cx="0" cy="0"/>
        </a:xfrm>
      </p:grpSpPr>
      <p:pic>
        <p:nvPicPr>
          <p:cNvPr id="2" name="Picture 9" descr="fon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5" descr="C:\Users\dy.poyarkov\Desktop\Герб_Вологодской_области.gif"/>
          <p:cNvPicPr>
            <a:picLocks noChangeAspect="1" noChangeArrowheads="1"/>
          </p:cNvPicPr>
          <p:nvPr userDrawn="1"/>
        </p:nvPicPr>
        <p:blipFill>
          <a:blip r:embed="rId3" cstate="print"/>
          <a:srcRect/>
          <a:stretch>
            <a:fillRect/>
          </a:stretch>
        </p:blipFill>
        <p:spPr bwMode="auto">
          <a:xfrm>
            <a:off x="229419" y="6376565"/>
            <a:ext cx="255587" cy="333375"/>
          </a:xfrm>
          <a:prstGeom prst="rect">
            <a:avLst/>
          </a:prstGeom>
          <a:noFill/>
          <a:ln w="9525">
            <a:noFill/>
            <a:miter lim="800000"/>
            <a:headEnd/>
            <a:tailEnd/>
          </a:ln>
        </p:spPr>
      </p:pic>
      <p:sp>
        <p:nvSpPr>
          <p:cNvPr id="4" name="Text Box 6"/>
          <p:cNvSpPr txBox="1">
            <a:spLocks noChangeArrowheads="1"/>
          </p:cNvSpPr>
          <p:nvPr userDrawn="1"/>
        </p:nvSpPr>
        <p:spPr bwMode="auto">
          <a:xfrm>
            <a:off x="467544" y="6381328"/>
            <a:ext cx="3030537" cy="312737"/>
          </a:xfrm>
          <a:prstGeom prst="rect">
            <a:avLst/>
          </a:prstGeom>
          <a:noFill/>
          <a:ln w="9525">
            <a:noFill/>
            <a:miter lim="800000"/>
            <a:headEnd/>
            <a:tailEnd/>
          </a:ln>
          <a:effectLst/>
        </p:spPr>
        <p:txBody>
          <a:bodyPr wrap="none"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1400" dirty="0" smtClean="0">
                <a:solidFill>
                  <a:prstClr val="black"/>
                </a:solidFill>
                <a:latin typeface="Calibri" pitchFamily="34" charset="0"/>
                <a:cs typeface="+mn-cs"/>
              </a:rPr>
              <a:t>Правительство Вологодской области</a:t>
            </a:r>
          </a:p>
        </p:txBody>
      </p:sp>
      <p:sp>
        <p:nvSpPr>
          <p:cNvPr id="6" name="Номер слайда 5"/>
          <p:cNvSpPr>
            <a:spLocks noGrp="1"/>
          </p:cNvSpPr>
          <p:nvPr>
            <p:ph type="sldNum" sz="quarter" idx="10"/>
          </p:nvPr>
        </p:nvSpPr>
        <p:spPr>
          <a:xfrm>
            <a:off x="8459788" y="6343650"/>
            <a:ext cx="550862" cy="365125"/>
          </a:xfrm>
        </p:spPr>
        <p:txBody>
          <a:bodyPr/>
          <a:lstStyle>
            <a:lvl1pPr>
              <a:defRPr b="1"/>
            </a:lvl1pPr>
          </a:lstStyle>
          <a:p>
            <a:pPr>
              <a:defRPr/>
            </a:pPr>
            <a:fld id="{2535550F-EF27-455F-B5E8-66802FB70CC6}" type="slidenum">
              <a:rPr lang="ru-RU"/>
              <a:pPr>
                <a:defRPr/>
              </a:pPr>
              <a:t>‹#›</a:t>
            </a:fld>
            <a:endParaRPr lang="ru-RU"/>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2.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194"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8195" name="Текст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Book" pitchFamily="34" charset="0"/>
              </a:defRPr>
            </a:lvl1pPr>
          </a:lstStyle>
          <a:p>
            <a:pPr>
              <a:defRPr/>
            </a:pPr>
            <a:fld id="{BB44240D-11DC-4714-A3C3-B1E94FF7B4C6}" type="datetimeFigureOut">
              <a:rPr lang="ru-RU"/>
              <a:pPr>
                <a:defRPr/>
              </a:pPr>
              <a:t>12.02.2014</a:t>
            </a:fld>
            <a:endParaRPr lang="ru-RU"/>
          </a:p>
        </p:txBody>
      </p:sp>
      <p:sp>
        <p:nvSpPr>
          <p:cNvPr id="5" name="Нижний колонтитул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Book" pitchFamily="34" charset="0"/>
              </a:defRPr>
            </a:lvl1pPr>
          </a:lstStyle>
          <a:p>
            <a:pPr>
              <a:defRPr/>
            </a:pPr>
            <a:endParaRPr lang="ru-RU"/>
          </a:p>
        </p:txBody>
      </p:sp>
      <p:sp>
        <p:nvSpPr>
          <p:cNvPr id="6" name="Номер слайда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latin typeface="Franklin Gothic Book" pitchFamily="34" charset="0"/>
              </a:defRPr>
            </a:lvl1pPr>
          </a:lstStyle>
          <a:p>
            <a:pPr>
              <a:defRPr/>
            </a:pPr>
            <a:fld id="{64574266-F778-4573-8EDB-F1ED195AB03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883" r:id="rId1"/>
    <p:sldLayoutId id="2147484893" r:id="rId2"/>
    <p:sldLayoutId id="2147484894" r:id="rId3"/>
    <p:sldLayoutId id="2147484895" r:id="rId4"/>
    <p:sldLayoutId id="2147484896" r:id="rId5"/>
    <p:sldLayoutId id="2147484898" r:id="rId6"/>
    <p:sldLayoutId id="2147484899" r:id="rId7"/>
    <p:sldLayoutId id="2147484902" r:id="rId8"/>
    <p:sldLayoutId id="2147484903" r:id="rId9"/>
    <p:sldLayoutId id="2147484904" r:id="rId10"/>
    <p:sldLayoutId id="2147484905" r:id="rId11"/>
    <p:sldLayoutId id="2147484906" r:id="rId12"/>
    <p:sldLayoutId id="2147484907" r:id="rId13"/>
    <p:sldLayoutId id="2147484908" r:id="rId14"/>
    <p:sldLayoutId id="2147484909" r:id="rId15"/>
    <p:sldLayoutId id="2147484925" r:id="rId16"/>
    <p:sldLayoutId id="2147484926" r:id="rId17"/>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61" descr="fon2"/>
          <p:cNvPicPr>
            <a:picLocks noChangeAspect="1" noChangeArrowheads="1"/>
          </p:cNvPicPr>
          <p:nvPr userDrawn="1"/>
        </p:nvPicPr>
        <p:blipFill>
          <a:blip r:embed="rId1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3" name="Picture 11" descr="vol-obl_blue2"/>
          <p:cNvPicPr>
            <a:picLocks noChangeAspect="1" noChangeArrowheads="1"/>
          </p:cNvPicPr>
          <p:nvPr userDrawn="1"/>
        </p:nvPicPr>
        <p:blipFill>
          <a:blip r:embed="rId14" cstate="print">
            <a:extLst>
              <a:ext uri="{28A0092B-C50C-407E-A947-70E740481C1C}">
                <a14:useLocalDpi xmlns="" xmlns:a14="http://schemas.microsoft.com/office/drawing/2010/main" val="0"/>
              </a:ext>
            </a:extLst>
          </a:blip>
          <a:srcRect/>
          <a:stretch>
            <a:fillRect/>
          </a:stretch>
        </p:blipFill>
        <p:spPr bwMode="auto">
          <a:xfrm>
            <a:off x="425451" y="1030289"/>
            <a:ext cx="8226425" cy="432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Freeform 31"/>
          <p:cNvSpPr>
            <a:spLocks/>
          </p:cNvSpPr>
          <p:nvPr userDrawn="1"/>
        </p:nvSpPr>
        <p:spPr bwMode="auto">
          <a:xfrm>
            <a:off x="1087439" y="1781175"/>
            <a:ext cx="1851025" cy="3214688"/>
          </a:xfrm>
          <a:custGeom>
            <a:avLst/>
            <a:gdLst/>
            <a:ahLst/>
            <a:cxnLst>
              <a:cxn ang="0">
                <a:pos x="0" y="69"/>
              </a:cxn>
              <a:cxn ang="0">
                <a:pos x="90" y="140"/>
              </a:cxn>
              <a:cxn ang="0">
                <a:pos x="233" y="74"/>
              </a:cxn>
              <a:cxn ang="0">
                <a:pos x="271" y="7"/>
              </a:cxn>
              <a:cxn ang="0">
                <a:pos x="327" y="0"/>
              </a:cxn>
              <a:cxn ang="0">
                <a:pos x="378" y="64"/>
              </a:cxn>
              <a:cxn ang="0">
                <a:pos x="402" y="112"/>
              </a:cxn>
              <a:cxn ang="0">
                <a:pos x="498" y="127"/>
              </a:cxn>
              <a:cxn ang="0">
                <a:pos x="582" y="189"/>
              </a:cxn>
              <a:cxn ang="0">
                <a:pos x="648" y="272"/>
              </a:cxn>
              <a:cxn ang="0">
                <a:pos x="648" y="384"/>
              </a:cxn>
              <a:cxn ang="0">
                <a:pos x="619" y="479"/>
              </a:cxn>
              <a:cxn ang="0">
                <a:pos x="648" y="605"/>
              </a:cxn>
              <a:cxn ang="0">
                <a:pos x="670" y="655"/>
              </a:cxn>
              <a:cxn ang="0">
                <a:pos x="967" y="828"/>
              </a:cxn>
              <a:cxn ang="0">
                <a:pos x="1015" y="857"/>
              </a:cxn>
              <a:cxn ang="0">
                <a:pos x="1011" y="945"/>
              </a:cxn>
              <a:cxn ang="0">
                <a:pos x="1037" y="1000"/>
              </a:cxn>
              <a:cxn ang="0">
                <a:pos x="1077" y="1022"/>
              </a:cxn>
              <a:cxn ang="0">
                <a:pos x="1074" y="1063"/>
              </a:cxn>
              <a:cxn ang="0">
                <a:pos x="1107" y="1096"/>
              </a:cxn>
              <a:cxn ang="0">
                <a:pos x="1121" y="1147"/>
              </a:cxn>
              <a:cxn ang="0">
                <a:pos x="1166" y="1184"/>
              </a:cxn>
              <a:cxn ang="0">
                <a:pos x="1148" y="1292"/>
              </a:cxn>
              <a:cxn ang="0">
                <a:pos x="1162" y="1349"/>
              </a:cxn>
              <a:cxn ang="0">
                <a:pos x="1132" y="1397"/>
              </a:cxn>
              <a:cxn ang="0">
                <a:pos x="1147" y="1456"/>
              </a:cxn>
              <a:cxn ang="0">
                <a:pos x="1143" y="1529"/>
              </a:cxn>
              <a:cxn ang="0">
                <a:pos x="1090" y="1607"/>
              </a:cxn>
              <a:cxn ang="0">
                <a:pos x="1077" y="1615"/>
              </a:cxn>
              <a:cxn ang="0">
                <a:pos x="1041" y="1593"/>
              </a:cxn>
              <a:cxn ang="0">
                <a:pos x="1024" y="1596"/>
              </a:cxn>
              <a:cxn ang="0">
                <a:pos x="1035" y="1637"/>
              </a:cxn>
              <a:cxn ang="0">
                <a:pos x="1013" y="1654"/>
              </a:cxn>
              <a:cxn ang="0">
                <a:pos x="975" y="1637"/>
              </a:cxn>
              <a:cxn ang="0">
                <a:pos x="934" y="1595"/>
              </a:cxn>
              <a:cxn ang="0">
                <a:pos x="837" y="1604"/>
              </a:cxn>
              <a:cxn ang="0">
                <a:pos x="821" y="1643"/>
              </a:cxn>
              <a:cxn ang="0">
                <a:pos x="881" y="1723"/>
              </a:cxn>
              <a:cxn ang="0">
                <a:pos x="1023" y="1937"/>
              </a:cxn>
              <a:cxn ang="0">
                <a:pos x="1041" y="2025"/>
              </a:cxn>
            </a:cxnLst>
            <a:rect l="0" t="0" r="r" b="b"/>
            <a:pathLst>
              <a:path w="1166" h="2025">
                <a:moveTo>
                  <a:pt x="0" y="69"/>
                </a:moveTo>
                <a:lnTo>
                  <a:pt x="90" y="140"/>
                </a:lnTo>
                <a:lnTo>
                  <a:pt x="233" y="74"/>
                </a:lnTo>
                <a:lnTo>
                  <a:pt x="271" y="7"/>
                </a:lnTo>
                <a:lnTo>
                  <a:pt x="327" y="0"/>
                </a:lnTo>
                <a:lnTo>
                  <a:pt x="378" y="64"/>
                </a:lnTo>
                <a:lnTo>
                  <a:pt x="402" y="112"/>
                </a:lnTo>
                <a:lnTo>
                  <a:pt x="498" y="127"/>
                </a:lnTo>
                <a:lnTo>
                  <a:pt x="582" y="189"/>
                </a:lnTo>
                <a:lnTo>
                  <a:pt x="648" y="272"/>
                </a:lnTo>
                <a:lnTo>
                  <a:pt x="648" y="384"/>
                </a:lnTo>
                <a:lnTo>
                  <a:pt x="619" y="479"/>
                </a:lnTo>
                <a:lnTo>
                  <a:pt x="648" y="605"/>
                </a:lnTo>
                <a:lnTo>
                  <a:pt x="670" y="655"/>
                </a:lnTo>
                <a:lnTo>
                  <a:pt x="967" y="828"/>
                </a:lnTo>
                <a:lnTo>
                  <a:pt x="1015" y="857"/>
                </a:lnTo>
                <a:lnTo>
                  <a:pt x="1011" y="945"/>
                </a:lnTo>
                <a:lnTo>
                  <a:pt x="1037" y="1000"/>
                </a:lnTo>
                <a:lnTo>
                  <a:pt x="1077" y="1022"/>
                </a:lnTo>
                <a:lnTo>
                  <a:pt x="1074" y="1063"/>
                </a:lnTo>
                <a:lnTo>
                  <a:pt x="1107" y="1096"/>
                </a:lnTo>
                <a:lnTo>
                  <a:pt x="1121" y="1147"/>
                </a:lnTo>
                <a:lnTo>
                  <a:pt x="1166" y="1184"/>
                </a:lnTo>
                <a:lnTo>
                  <a:pt x="1148" y="1292"/>
                </a:lnTo>
                <a:lnTo>
                  <a:pt x="1162" y="1349"/>
                </a:lnTo>
                <a:lnTo>
                  <a:pt x="1132" y="1397"/>
                </a:lnTo>
                <a:lnTo>
                  <a:pt x="1147" y="1456"/>
                </a:lnTo>
                <a:lnTo>
                  <a:pt x="1143" y="1529"/>
                </a:lnTo>
                <a:lnTo>
                  <a:pt x="1090" y="1607"/>
                </a:lnTo>
                <a:lnTo>
                  <a:pt x="1077" y="1615"/>
                </a:lnTo>
                <a:lnTo>
                  <a:pt x="1041" y="1593"/>
                </a:lnTo>
                <a:lnTo>
                  <a:pt x="1024" y="1596"/>
                </a:lnTo>
                <a:lnTo>
                  <a:pt x="1035" y="1637"/>
                </a:lnTo>
                <a:lnTo>
                  <a:pt x="1013" y="1654"/>
                </a:lnTo>
                <a:lnTo>
                  <a:pt x="975" y="1637"/>
                </a:lnTo>
                <a:lnTo>
                  <a:pt x="934" y="1595"/>
                </a:lnTo>
                <a:lnTo>
                  <a:pt x="837" y="1604"/>
                </a:lnTo>
                <a:lnTo>
                  <a:pt x="821" y="1643"/>
                </a:lnTo>
                <a:lnTo>
                  <a:pt x="881" y="1723"/>
                </a:lnTo>
                <a:lnTo>
                  <a:pt x="1023" y="1937"/>
                </a:lnTo>
                <a:lnTo>
                  <a:pt x="1041" y="2025"/>
                </a:lnTo>
              </a:path>
            </a:pathLst>
          </a:custGeom>
          <a:noFill/>
          <a:ln w="88900">
            <a:solidFill>
              <a:srgbClr val="0000FF"/>
            </a:solidFill>
            <a:round/>
            <a:headEnd/>
            <a:tailEnd/>
          </a:ln>
          <a:effectLst/>
        </p:spPr>
        <p:txBody>
          <a:bodyPr lIns="91429" tIns="45715" rIns="91429" bIns="45715"/>
          <a:lstStyle/>
          <a:p>
            <a:pPr>
              <a:defRPr/>
            </a:pPr>
            <a:endParaRPr lang="ru-RU">
              <a:solidFill>
                <a:srgbClr val="000000"/>
              </a:solidFill>
              <a:latin typeface="Arial" charset="0"/>
              <a:cs typeface="+mn-cs"/>
            </a:endParaRPr>
          </a:p>
        </p:txBody>
      </p:sp>
      <p:sp>
        <p:nvSpPr>
          <p:cNvPr id="110622" name="Freeform 30"/>
          <p:cNvSpPr>
            <a:spLocks/>
          </p:cNvSpPr>
          <p:nvPr userDrawn="1"/>
        </p:nvSpPr>
        <p:spPr bwMode="auto">
          <a:xfrm>
            <a:off x="2808289" y="1647825"/>
            <a:ext cx="5335587" cy="2552700"/>
          </a:xfrm>
          <a:custGeom>
            <a:avLst/>
            <a:gdLst/>
            <a:ahLst/>
            <a:cxnLst>
              <a:cxn ang="0">
                <a:pos x="0" y="1116"/>
              </a:cxn>
              <a:cxn ang="0">
                <a:pos x="245" y="1036"/>
              </a:cxn>
              <a:cxn ang="0">
                <a:pos x="264" y="1045"/>
              </a:cxn>
              <a:cxn ang="0">
                <a:pos x="327" y="1149"/>
              </a:cxn>
              <a:cxn ang="0">
                <a:pos x="600" y="1408"/>
              </a:cxn>
              <a:cxn ang="0">
                <a:pos x="682" y="1400"/>
              </a:cxn>
              <a:cxn ang="0">
                <a:pos x="747" y="1421"/>
              </a:cxn>
              <a:cxn ang="0">
                <a:pos x="809" y="1524"/>
              </a:cxn>
              <a:cxn ang="0">
                <a:pos x="798" y="1581"/>
              </a:cxn>
              <a:cxn ang="0">
                <a:pos x="809" y="1608"/>
              </a:cxn>
              <a:cxn ang="0">
                <a:pos x="861" y="1581"/>
              </a:cxn>
              <a:cxn ang="0">
                <a:pos x="911" y="1590"/>
              </a:cxn>
              <a:cxn ang="0">
                <a:pos x="958" y="1573"/>
              </a:cxn>
              <a:cxn ang="0">
                <a:pos x="969" y="1535"/>
              </a:cxn>
              <a:cxn ang="0">
                <a:pos x="1017" y="1504"/>
              </a:cxn>
              <a:cxn ang="0">
                <a:pos x="1058" y="1483"/>
              </a:cxn>
              <a:cxn ang="0">
                <a:pos x="1098" y="1518"/>
              </a:cxn>
              <a:cxn ang="0">
                <a:pos x="1125" y="1532"/>
              </a:cxn>
              <a:cxn ang="0">
                <a:pos x="1285" y="1510"/>
              </a:cxn>
              <a:cxn ang="0">
                <a:pos x="1461" y="1441"/>
              </a:cxn>
              <a:cxn ang="0">
                <a:pos x="1461" y="1391"/>
              </a:cxn>
              <a:cxn ang="0">
                <a:pos x="1516" y="1306"/>
              </a:cxn>
              <a:cxn ang="0">
                <a:pos x="1621" y="1296"/>
              </a:cxn>
              <a:cxn ang="0">
                <a:pos x="1714" y="1210"/>
              </a:cxn>
              <a:cxn ang="0">
                <a:pos x="1745" y="1171"/>
              </a:cxn>
              <a:cxn ang="0">
                <a:pos x="1789" y="1036"/>
              </a:cxn>
              <a:cxn ang="0">
                <a:pos x="1879" y="1020"/>
              </a:cxn>
              <a:cxn ang="0">
                <a:pos x="1899" y="981"/>
              </a:cxn>
              <a:cxn ang="0">
                <a:pos x="2094" y="910"/>
              </a:cxn>
              <a:cxn ang="0">
                <a:pos x="2135" y="846"/>
              </a:cxn>
              <a:cxn ang="0">
                <a:pos x="2203" y="838"/>
              </a:cxn>
              <a:cxn ang="0">
                <a:pos x="2281" y="791"/>
              </a:cxn>
              <a:cxn ang="0">
                <a:pos x="2358" y="678"/>
              </a:cxn>
              <a:cxn ang="0">
                <a:pos x="2410" y="630"/>
              </a:cxn>
              <a:cxn ang="0">
                <a:pos x="2577" y="567"/>
              </a:cxn>
              <a:cxn ang="0">
                <a:pos x="2738" y="472"/>
              </a:cxn>
              <a:cxn ang="0">
                <a:pos x="2973" y="464"/>
              </a:cxn>
              <a:cxn ang="0">
                <a:pos x="3038" y="387"/>
              </a:cxn>
              <a:cxn ang="0">
                <a:pos x="3126" y="389"/>
              </a:cxn>
              <a:cxn ang="0">
                <a:pos x="3222" y="339"/>
              </a:cxn>
              <a:cxn ang="0">
                <a:pos x="3306" y="151"/>
              </a:cxn>
              <a:cxn ang="0">
                <a:pos x="3327" y="133"/>
              </a:cxn>
              <a:cxn ang="0">
                <a:pos x="3361" y="0"/>
              </a:cxn>
            </a:cxnLst>
            <a:rect l="0" t="0" r="r" b="b"/>
            <a:pathLst>
              <a:path w="3361" h="1608">
                <a:moveTo>
                  <a:pt x="0" y="1116"/>
                </a:moveTo>
                <a:lnTo>
                  <a:pt x="245" y="1036"/>
                </a:lnTo>
                <a:lnTo>
                  <a:pt x="264" y="1045"/>
                </a:lnTo>
                <a:lnTo>
                  <a:pt x="327" y="1149"/>
                </a:lnTo>
                <a:lnTo>
                  <a:pt x="600" y="1408"/>
                </a:lnTo>
                <a:lnTo>
                  <a:pt x="682" y="1400"/>
                </a:lnTo>
                <a:lnTo>
                  <a:pt x="747" y="1421"/>
                </a:lnTo>
                <a:lnTo>
                  <a:pt x="809" y="1524"/>
                </a:lnTo>
                <a:lnTo>
                  <a:pt x="798" y="1581"/>
                </a:lnTo>
                <a:lnTo>
                  <a:pt x="809" y="1608"/>
                </a:lnTo>
                <a:lnTo>
                  <a:pt x="861" y="1581"/>
                </a:lnTo>
                <a:lnTo>
                  <a:pt x="911" y="1590"/>
                </a:lnTo>
                <a:lnTo>
                  <a:pt x="958" y="1573"/>
                </a:lnTo>
                <a:lnTo>
                  <a:pt x="969" y="1535"/>
                </a:lnTo>
                <a:lnTo>
                  <a:pt x="1017" y="1504"/>
                </a:lnTo>
                <a:lnTo>
                  <a:pt x="1058" y="1483"/>
                </a:lnTo>
                <a:lnTo>
                  <a:pt x="1098" y="1518"/>
                </a:lnTo>
                <a:lnTo>
                  <a:pt x="1125" y="1532"/>
                </a:lnTo>
                <a:lnTo>
                  <a:pt x="1285" y="1510"/>
                </a:lnTo>
                <a:lnTo>
                  <a:pt x="1461" y="1441"/>
                </a:lnTo>
                <a:lnTo>
                  <a:pt x="1461" y="1391"/>
                </a:lnTo>
                <a:lnTo>
                  <a:pt x="1516" y="1306"/>
                </a:lnTo>
                <a:lnTo>
                  <a:pt x="1621" y="1296"/>
                </a:lnTo>
                <a:lnTo>
                  <a:pt x="1714" y="1210"/>
                </a:lnTo>
                <a:lnTo>
                  <a:pt x="1745" y="1171"/>
                </a:lnTo>
                <a:lnTo>
                  <a:pt x="1789" y="1036"/>
                </a:lnTo>
                <a:lnTo>
                  <a:pt x="1879" y="1020"/>
                </a:lnTo>
                <a:lnTo>
                  <a:pt x="1899" y="981"/>
                </a:lnTo>
                <a:lnTo>
                  <a:pt x="2094" y="910"/>
                </a:lnTo>
                <a:lnTo>
                  <a:pt x="2135" y="846"/>
                </a:lnTo>
                <a:lnTo>
                  <a:pt x="2203" y="838"/>
                </a:lnTo>
                <a:lnTo>
                  <a:pt x="2281" y="791"/>
                </a:lnTo>
                <a:lnTo>
                  <a:pt x="2358" y="678"/>
                </a:lnTo>
                <a:lnTo>
                  <a:pt x="2410" y="630"/>
                </a:lnTo>
                <a:lnTo>
                  <a:pt x="2577" y="567"/>
                </a:lnTo>
                <a:lnTo>
                  <a:pt x="2738" y="472"/>
                </a:lnTo>
                <a:lnTo>
                  <a:pt x="2973" y="464"/>
                </a:lnTo>
                <a:lnTo>
                  <a:pt x="3038" y="387"/>
                </a:lnTo>
                <a:lnTo>
                  <a:pt x="3126" y="389"/>
                </a:lnTo>
                <a:lnTo>
                  <a:pt x="3222" y="339"/>
                </a:lnTo>
                <a:lnTo>
                  <a:pt x="3306" y="151"/>
                </a:lnTo>
                <a:lnTo>
                  <a:pt x="3327" y="133"/>
                </a:lnTo>
                <a:lnTo>
                  <a:pt x="3361" y="0"/>
                </a:lnTo>
              </a:path>
            </a:pathLst>
          </a:custGeom>
          <a:noFill/>
          <a:ln w="19050">
            <a:solidFill>
              <a:srgbClr val="0000FF"/>
            </a:solidFill>
            <a:round/>
            <a:headEnd/>
            <a:tailEnd/>
          </a:ln>
          <a:effectLst/>
        </p:spPr>
        <p:txBody>
          <a:bodyPr lIns="91429" tIns="45715" rIns="91429" bIns="45715"/>
          <a:lstStyle/>
          <a:p>
            <a:pPr>
              <a:defRPr/>
            </a:pPr>
            <a:endParaRPr lang="ru-RU">
              <a:solidFill>
                <a:srgbClr val="000000"/>
              </a:solidFill>
              <a:latin typeface="Arial" charset="0"/>
              <a:cs typeface="+mn-cs"/>
            </a:endParaRPr>
          </a:p>
        </p:txBody>
      </p:sp>
      <p:sp>
        <p:nvSpPr>
          <p:cNvPr id="110623" name="Freeform 31"/>
          <p:cNvSpPr>
            <a:spLocks/>
          </p:cNvSpPr>
          <p:nvPr userDrawn="1"/>
        </p:nvSpPr>
        <p:spPr bwMode="auto">
          <a:xfrm>
            <a:off x="1081089" y="1785939"/>
            <a:ext cx="1851025" cy="3214687"/>
          </a:xfrm>
          <a:custGeom>
            <a:avLst/>
            <a:gdLst/>
            <a:ahLst/>
            <a:cxnLst>
              <a:cxn ang="0">
                <a:pos x="0" y="69"/>
              </a:cxn>
              <a:cxn ang="0">
                <a:pos x="90" y="140"/>
              </a:cxn>
              <a:cxn ang="0">
                <a:pos x="233" y="74"/>
              </a:cxn>
              <a:cxn ang="0">
                <a:pos x="271" y="7"/>
              </a:cxn>
              <a:cxn ang="0">
                <a:pos x="327" y="0"/>
              </a:cxn>
              <a:cxn ang="0">
                <a:pos x="378" y="64"/>
              </a:cxn>
              <a:cxn ang="0">
                <a:pos x="402" y="112"/>
              </a:cxn>
              <a:cxn ang="0">
                <a:pos x="498" y="127"/>
              </a:cxn>
              <a:cxn ang="0">
                <a:pos x="582" y="189"/>
              </a:cxn>
              <a:cxn ang="0">
                <a:pos x="648" y="272"/>
              </a:cxn>
              <a:cxn ang="0">
                <a:pos x="648" y="384"/>
              </a:cxn>
              <a:cxn ang="0">
                <a:pos x="619" y="479"/>
              </a:cxn>
              <a:cxn ang="0">
                <a:pos x="648" y="605"/>
              </a:cxn>
              <a:cxn ang="0">
                <a:pos x="670" y="655"/>
              </a:cxn>
              <a:cxn ang="0">
                <a:pos x="967" y="828"/>
              </a:cxn>
              <a:cxn ang="0">
                <a:pos x="1015" y="857"/>
              </a:cxn>
              <a:cxn ang="0">
                <a:pos x="1011" y="945"/>
              </a:cxn>
              <a:cxn ang="0">
                <a:pos x="1037" y="1000"/>
              </a:cxn>
              <a:cxn ang="0">
                <a:pos x="1077" y="1022"/>
              </a:cxn>
              <a:cxn ang="0">
                <a:pos x="1074" y="1063"/>
              </a:cxn>
              <a:cxn ang="0">
                <a:pos x="1107" y="1096"/>
              </a:cxn>
              <a:cxn ang="0">
                <a:pos x="1121" y="1147"/>
              </a:cxn>
              <a:cxn ang="0">
                <a:pos x="1166" y="1184"/>
              </a:cxn>
              <a:cxn ang="0">
                <a:pos x="1148" y="1292"/>
              </a:cxn>
              <a:cxn ang="0">
                <a:pos x="1162" y="1349"/>
              </a:cxn>
              <a:cxn ang="0">
                <a:pos x="1132" y="1397"/>
              </a:cxn>
              <a:cxn ang="0">
                <a:pos x="1147" y="1456"/>
              </a:cxn>
              <a:cxn ang="0">
                <a:pos x="1143" y="1529"/>
              </a:cxn>
              <a:cxn ang="0">
                <a:pos x="1090" y="1607"/>
              </a:cxn>
              <a:cxn ang="0">
                <a:pos x="1077" y="1615"/>
              </a:cxn>
              <a:cxn ang="0">
                <a:pos x="1041" y="1593"/>
              </a:cxn>
              <a:cxn ang="0">
                <a:pos x="1024" y="1596"/>
              </a:cxn>
              <a:cxn ang="0">
                <a:pos x="1035" y="1637"/>
              </a:cxn>
              <a:cxn ang="0">
                <a:pos x="1013" y="1654"/>
              </a:cxn>
              <a:cxn ang="0">
                <a:pos x="975" y="1637"/>
              </a:cxn>
              <a:cxn ang="0">
                <a:pos x="934" y="1595"/>
              </a:cxn>
              <a:cxn ang="0">
                <a:pos x="837" y="1604"/>
              </a:cxn>
              <a:cxn ang="0">
                <a:pos x="821" y="1643"/>
              </a:cxn>
              <a:cxn ang="0">
                <a:pos x="881" y="1723"/>
              </a:cxn>
              <a:cxn ang="0">
                <a:pos x="1023" y="1937"/>
              </a:cxn>
              <a:cxn ang="0">
                <a:pos x="1041" y="2025"/>
              </a:cxn>
            </a:cxnLst>
            <a:rect l="0" t="0" r="r" b="b"/>
            <a:pathLst>
              <a:path w="1166" h="2025">
                <a:moveTo>
                  <a:pt x="0" y="69"/>
                </a:moveTo>
                <a:lnTo>
                  <a:pt x="90" y="140"/>
                </a:lnTo>
                <a:lnTo>
                  <a:pt x="233" y="74"/>
                </a:lnTo>
                <a:lnTo>
                  <a:pt x="271" y="7"/>
                </a:lnTo>
                <a:lnTo>
                  <a:pt x="327" y="0"/>
                </a:lnTo>
                <a:lnTo>
                  <a:pt x="378" y="64"/>
                </a:lnTo>
                <a:lnTo>
                  <a:pt x="402" y="112"/>
                </a:lnTo>
                <a:lnTo>
                  <a:pt x="498" y="127"/>
                </a:lnTo>
                <a:lnTo>
                  <a:pt x="582" y="189"/>
                </a:lnTo>
                <a:lnTo>
                  <a:pt x="648" y="272"/>
                </a:lnTo>
                <a:lnTo>
                  <a:pt x="648" y="384"/>
                </a:lnTo>
                <a:lnTo>
                  <a:pt x="619" y="479"/>
                </a:lnTo>
                <a:lnTo>
                  <a:pt x="648" y="605"/>
                </a:lnTo>
                <a:lnTo>
                  <a:pt x="670" y="655"/>
                </a:lnTo>
                <a:lnTo>
                  <a:pt x="967" y="828"/>
                </a:lnTo>
                <a:lnTo>
                  <a:pt x="1015" y="857"/>
                </a:lnTo>
                <a:lnTo>
                  <a:pt x="1011" y="945"/>
                </a:lnTo>
                <a:lnTo>
                  <a:pt x="1037" y="1000"/>
                </a:lnTo>
                <a:lnTo>
                  <a:pt x="1077" y="1022"/>
                </a:lnTo>
                <a:lnTo>
                  <a:pt x="1074" y="1063"/>
                </a:lnTo>
                <a:lnTo>
                  <a:pt x="1107" y="1096"/>
                </a:lnTo>
                <a:lnTo>
                  <a:pt x="1121" y="1147"/>
                </a:lnTo>
                <a:lnTo>
                  <a:pt x="1166" y="1184"/>
                </a:lnTo>
                <a:lnTo>
                  <a:pt x="1148" y="1292"/>
                </a:lnTo>
                <a:lnTo>
                  <a:pt x="1162" y="1349"/>
                </a:lnTo>
                <a:lnTo>
                  <a:pt x="1132" y="1397"/>
                </a:lnTo>
                <a:lnTo>
                  <a:pt x="1147" y="1456"/>
                </a:lnTo>
                <a:lnTo>
                  <a:pt x="1143" y="1529"/>
                </a:lnTo>
                <a:lnTo>
                  <a:pt x="1090" y="1607"/>
                </a:lnTo>
                <a:lnTo>
                  <a:pt x="1077" y="1615"/>
                </a:lnTo>
                <a:lnTo>
                  <a:pt x="1041" y="1593"/>
                </a:lnTo>
                <a:lnTo>
                  <a:pt x="1024" y="1596"/>
                </a:lnTo>
                <a:lnTo>
                  <a:pt x="1035" y="1637"/>
                </a:lnTo>
                <a:lnTo>
                  <a:pt x="1013" y="1654"/>
                </a:lnTo>
                <a:lnTo>
                  <a:pt x="975" y="1637"/>
                </a:lnTo>
                <a:lnTo>
                  <a:pt x="934" y="1595"/>
                </a:lnTo>
                <a:lnTo>
                  <a:pt x="837" y="1604"/>
                </a:lnTo>
                <a:lnTo>
                  <a:pt x="821" y="1643"/>
                </a:lnTo>
                <a:lnTo>
                  <a:pt x="881" y="1723"/>
                </a:lnTo>
                <a:lnTo>
                  <a:pt x="1023" y="1937"/>
                </a:lnTo>
                <a:lnTo>
                  <a:pt x="1041" y="2025"/>
                </a:lnTo>
              </a:path>
            </a:pathLst>
          </a:custGeom>
          <a:noFill/>
          <a:ln w="25400">
            <a:solidFill>
              <a:srgbClr val="0000FF"/>
            </a:solidFill>
            <a:round/>
            <a:headEnd/>
            <a:tailEnd/>
          </a:ln>
          <a:effectLst/>
        </p:spPr>
        <p:txBody>
          <a:bodyPr lIns="91429" tIns="45715" rIns="91429" bIns="45715"/>
          <a:lstStyle/>
          <a:p>
            <a:pPr>
              <a:defRPr/>
            </a:pPr>
            <a:endParaRPr lang="ru-RU">
              <a:solidFill>
                <a:srgbClr val="000000"/>
              </a:solidFill>
              <a:latin typeface="Arial" charset="0"/>
              <a:cs typeface="+mn-cs"/>
            </a:endParaRPr>
          </a:p>
        </p:txBody>
      </p:sp>
      <p:sp>
        <p:nvSpPr>
          <p:cNvPr id="110610" name="Freeform 18"/>
          <p:cNvSpPr>
            <a:spLocks/>
          </p:cNvSpPr>
          <p:nvPr userDrawn="1"/>
        </p:nvSpPr>
        <p:spPr bwMode="auto">
          <a:xfrm>
            <a:off x="588963" y="3709989"/>
            <a:ext cx="241300" cy="992187"/>
          </a:xfrm>
          <a:custGeom>
            <a:avLst/>
            <a:gdLst>
              <a:gd name="T0" fmla="*/ 0 w 166"/>
              <a:gd name="T1" fmla="*/ 681 h 681"/>
              <a:gd name="T2" fmla="*/ 61 w 166"/>
              <a:gd name="T3" fmla="*/ 487 h 681"/>
              <a:gd name="T4" fmla="*/ 166 w 166"/>
              <a:gd name="T5" fmla="*/ 227 h 681"/>
              <a:gd name="T6" fmla="*/ 55 w 166"/>
              <a:gd name="T7" fmla="*/ 0 h 681"/>
              <a:gd name="T8" fmla="*/ 0 60000 65536"/>
              <a:gd name="T9" fmla="*/ 0 60000 65536"/>
              <a:gd name="T10" fmla="*/ 0 60000 65536"/>
              <a:gd name="T11" fmla="*/ 0 60000 65536"/>
              <a:gd name="T12" fmla="*/ 0 w 166"/>
              <a:gd name="T13" fmla="*/ 0 h 681"/>
              <a:gd name="T14" fmla="*/ 166 w 166"/>
              <a:gd name="T15" fmla="*/ 681 h 681"/>
            </a:gdLst>
            <a:ahLst/>
            <a:cxnLst>
              <a:cxn ang="T8">
                <a:pos x="T0" y="T1"/>
              </a:cxn>
              <a:cxn ang="T9">
                <a:pos x="T2" y="T3"/>
              </a:cxn>
              <a:cxn ang="T10">
                <a:pos x="T4" y="T5"/>
              </a:cxn>
              <a:cxn ang="T11">
                <a:pos x="T6" y="T7"/>
              </a:cxn>
            </a:cxnLst>
            <a:rect l="T12" t="T13" r="T14" b="T15"/>
            <a:pathLst>
              <a:path w="166" h="681">
                <a:moveTo>
                  <a:pt x="0" y="681"/>
                </a:moveTo>
                <a:lnTo>
                  <a:pt x="61" y="487"/>
                </a:lnTo>
                <a:lnTo>
                  <a:pt x="166" y="227"/>
                </a:lnTo>
                <a:lnTo>
                  <a:pt x="55" y="0"/>
                </a:lnTo>
              </a:path>
            </a:pathLst>
          </a:custGeom>
          <a:noFill/>
          <a:ln w="38100" cmpd="sng">
            <a:solidFill>
              <a:schemeClr val="tx1"/>
            </a:solidFill>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10620" name="Freeform 28"/>
          <p:cNvSpPr>
            <a:spLocks/>
          </p:cNvSpPr>
          <p:nvPr userDrawn="1"/>
        </p:nvSpPr>
        <p:spPr bwMode="auto">
          <a:xfrm>
            <a:off x="3903663" y="4292601"/>
            <a:ext cx="887412" cy="708025"/>
          </a:xfrm>
          <a:custGeom>
            <a:avLst/>
            <a:gdLst>
              <a:gd name="T0" fmla="*/ 559 w 559"/>
              <a:gd name="T1" fmla="*/ 446 h 446"/>
              <a:gd name="T2" fmla="*/ 452 w 559"/>
              <a:gd name="T3" fmla="*/ 330 h 446"/>
              <a:gd name="T4" fmla="*/ 234 w 559"/>
              <a:gd name="T5" fmla="*/ 192 h 446"/>
              <a:gd name="T6" fmla="*/ 127 w 559"/>
              <a:gd name="T7" fmla="*/ 86 h 446"/>
              <a:gd name="T8" fmla="*/ 0 w 559"/>
              <a:gd name="T9" fmla="*/ 0 h 446"/>
              <a:gd name="T10" fmla="*/ 0 60000 65536"/>
              <a:gd name="T11" fmla="*/ 0 60000 65536"/>
              <a:gd name="T12" fmla="*/ 0 60000 65536"/>
              <a:gd name="T13" fmla="*/ 0 60000 65536"/>
              <a:gd name="T14" fmla="*/ 0 60000 65536"/>
              <a:gd name="T15" fmla="*/ 0 w 559"/>
              <a:gd name="T16" fmla="*/ 0 h 446"/>
              <a:gd name="T17" fmla="*/ 559 w 559"/>
              <a:gd name="T18" fmla="*/ 446 h 446"/>
            </a:gdLst>
            <a:ahLst/>
            <a:cxnLst>
              <a:cxn ang="T10">
                <a:pos x="T0" y="T1"/>
              </a:cxn>
              <a:cxn ang="T11">
                <a:pos x="T2" y="T3"/>
              </a:cxn>
              <a:cxn ang="T12">
                <a:pos x="T4" y="T5"/>
              </a:cxn>
              <a:cxn ang="T13">
                <a:pos x="T6" y="T7"/>
              </a:cxn>
              <a:cxn ang="T14">
                <a:pos x="T8" y="T9"/>
              </a:cxn>
            </a:cxnLst>
            <a:rect l="T15" t="T16" r="T17" b="T18"/>
            <a:pathLst>
              <a:path w="559" h="446">
                <a:moveTo>
                  <a:pt x="559" y="446"/>
                </a:moveTo>
                <a:lnTo>
                  <a:pt x="452" y="330"/>
                </a:lnTo>
                <a:lnTo>
                  <a:pt x="234" y="192"/>
                </a:lnTo>
                <a:lnTo>
                  <a:pt x="127" y="86"/>
                </a:lnTo>
                <a:lnTo>
                  <a:pt x="0" y="0"/>
                </a:lnTo>
              </a:path>
            </a:pathLst>
          </a:custGeom>
          <a:noFill/>
          <a:ln w="38100" cmpd="sng">
            <a:solidFill>
              <a:schemeClr val="tx1"/>
            </a:solidFill>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10621" name="Freeform 29"/>
          <p:cNvSpPr>
            <a:spLocks/>
          </p:cNvSpPr>
          <p:nvPr userDrawn="1"/>
        </p:nvSpPr>
        <p:spPr bwMode="auto">
          <a:xfrm>
            <a:off x="3862388" y="2185989"/>
            <a:ext cx="290512" cy="3081337"/>
          </a:xfrm>
          <a:custGeom>
            <a:avLst/>
            <a:gdLst>
              <a:gd name="T0" fmla="*/ 183 w 183"/>
              <a:gd name="T1" fmla="*/ 1941 h 1941"/>
              <a:gd name="T2" fmla="*/ 143 w 183"/>
              <a:gd name="T3" fmla="*/ 1793 h 1941"/>
              <a:gd name="T4" fmla="*/ 97 w 183"/>
              <a:gd name="T5" fmla="*/ 1737 h 1941"/>
              <a:gd name="T6" fmla="*/ 138 w 183"/>
              <a:gd name="T7" fmla="*/ 1611 h 1941"/>
              <a:gd name="T8" fmla="*/ 128 w 183"/>
              <a:gd name="T9" fmla="*/ 1423 h 1941"/>
              <a:gd name="T10" fmla="*/ 0 w 183"/>
              <a:gd name="T11" fmla="*/ 1316 h 1941"/>
              <a:gd name="T12" fmla="*/ 56 w 183"/>
              <a:gd name="T13" fmla="*/ 1169 h 1941"/>
              <a:gd name="T14" fmla="*/ 104 w 183"/>
              <a:gd name="T15" fmla="*/ 1103 h 1941"/>
              <a:gd name="T16" fmla="*/ 124 w 183"/>
              <a:gd name="T17" fmla="*/ 936 h 1941"/>
              <a:gd name="T18" fmla="*/ 124 w 183"/>
              <a:gd name="T19" fmla="*/ 707 h 1941"/>
              <a:gd name="T20" fmla="*/ 145 w 183"/>
              <a:gd name="T21" fmla="*/ 249 h 1941"/>
              <a:gd name="T22" fmla="*/ 108 w 183"/>
              <a:gd name="T23" fmla="*/ 0 h 19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3"/>
              <a:gd name="T37" fmla="*/ 0 h 1941"/>
              <a:gd name="T38" fmla="*/ 183 w 183"/>
              <a:gd name="T39" fmla="*/ 1941 h 19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3" h="1941">
                <a:moveTo>
                  <a:pt x="183" y="1941"/>
                </a:moveTo>
                <a:lnTo>
                  <a:pt x="143" y="1793"/>
                </a:lnTo>
                <a:lnTo>
                  <a:pt x="97" y="1737"/>
                </a:lnTo>
                <a:lnTo>
                  <a:pt x="138" y="1611"/>
                </a:lnTo>
                <a:lnTo>
                  <a:pt x="128" y="1423"/>
                </a:lnTo>
                <a:lnTo>
                  <a:pt x="0" y="1316"/>
                </a:lnTo>
                <a:lnTo>
                  <a:pt x="56" y="1169"/>
                </a:lnTo>
                <a:lnTo>
                  <a:pt x="104" y="1103"/>
                </a:lnTo>
                <a:lnTo>
                  <a:pt x="124" y="936"/>
                </a:lnTo>
                <a:lnTo>
                  <a:pt x="124" y="707"/>
                </a:lnTo>
                <a:lnTo>
                  <a:pt x="145" y="249"/>
                </a:lnTo>
                <a:lnTo>
                  <a:pt x="108" y="0"/>
                </a:lnTo>
              </a:path>
            </a:pathLst>
          </a:custGeom>
          <a:noFill/>
          <a:ln w="38100" cmpd="sng">
            <a:solidFill>
              <a:schemeClr val="tx1"/>
            </a:solidFill>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10624" name="Freeform 32"/>
          <p:cNvSpPr>
            <a:spLocks/>
          </p:cNvSpPr>
          <p:nvPr userDrawn="1"/>
        </p:nvSpPr>
        <p:spPr bwMode="auto">
          <a:xfrm>
            <a:off x="595314" y="3638550"/>
            <a:ext cx="3267075" cy="693738"/>
          </a:xfrm>
          <a:custGeom>
            <a:avLst/>
            <a:gdLst>
              <a:gd name="T0" fmla="*/ 2058 w 2058"/>
              <a:gd name="T1" fmla="*/ 381 h 437"/>
              <a:gd name="T2" fmla="*/ 1840 w 2058"/>
              <a:gd name="T3" fmla="*/ 355 h 437"/>
              <a:gd name="T4" fmla="*/ 1596 w 2058"/>
              <a:gd name="T5" fmla="*/ 406 h 437"/>
              <a:gd name="T6" fmla="*/ 1459 w 2058"/>
              <a:gd name="T7" fmla="*/ 376 h 437"/>
              <a:gd name="T8" fmla="*/ 1255 w 2058"/>
              <a:gd name="T9" fmla="*/ 437 h 437"/>
              <a:gd name="T10" fmla="*/ 641 w 2058"/>
              <a:gd name="T11" fmla="*/ 279 h 437"/>
              <a:gd name="T12" fmla="*/ 575 w 2058"/>
              <a:gd name="T13" fmla="*/ 193 h 437"/>
              <a:gd name="T14" fmla="*/ 473 w 2058"/>
              <a:gd name="T15" fmla="*/ 147 h 437"/>
              <a:gd name="T16" fmla="*/ 432 w 2058"/>
              <a:gd name="T17" fmla="*/ 147 h 437"/>
              <a:gd name="T18" fmla="*/ 209 w 2058"/>
              <a:gd name="T19" fmla="*/ 0 h 437"/>
              <a:gd name="T20" fmla="*/ 0 w 2058"/>
              <a:gd name="T21" fmla="*/ 46 h 4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58"/>
              <a:gd name="T34" fmla="*/ 0 h 437"/>
              <a:gd name="T35" fmla="*/ 2058 w 2058"/>
              <a:gd name="T36" fmla="*/ 437 h 4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58" h="437">
                <a:moveTo>
                  <a:pt x="2058" y="381"/>
                </a:moveTo>
                <a:lnTo>
                  <a:pt x="1840" y="355"/>
                </a:lnTo>
                <a:lnTo>
                  <a:pt x="1596" y="406"/>
                </a:lnTo>
                <a:lnTo>
                  <a:pt x="1459" y="376"/>
                </a:lnTo>
                <a:lnTo>
                  <a:pt x="1255" y="437"/>
                </a:lnTo>
                <a:lnTo>
                  <a:pt x="641" y="279"/>
                </a:lnTo>
                <a:lnTo>
                  <a:pt x="575" y="193"/>
                </a:lnTo>
                <a:lnTo>
                  <a:pt x="473" y="147"/>
                </a:lnTo>
                <a:lnTo>
                  <a:pt x="432" y="147"/>
                </a:lnTo>
                <a:lnTo>
                  <a:pt x="209" y="0"/>
                </a:lnTo>
                <a:lnTo>
                  <a:pt x="0" y="46"/>
                </a:lnTo>
              </a:path>
            </a:pathLst>
          </a:custGeom>
          <a:noFill/>
          <a:ln w="38100" cmpd="sng">
            <a:solidFill>
              <a:schemeClr val="tx1"/>
            </a:solidFill>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2" name="Freeform 18"/>
          <p:cNvSpPr>
            <a:spLocks/>
          </p:cNvSpPr>
          <p:nvPr userDrawn="1"/>
        </p:nvSpPr>
        <p:spPr bwMode="auto">
          <a:xfrm>
            <a:off x="592138" y="3703639"/>
            <a:ext cx="241300" cy="992187"/>
          </a:xfrm>
          <a:custGeom>
            <a:avLst/>
            <a:gdLst>
              <a:gd name="T0" fmla="*/ 0 w 166"/>
              <a:gd name="T1" fmla="*/ 681 h 681"/>
              <a:gd name="T2" fmla="*/ 61 w 166"/>
              <a:gd name="T3" fmla="*/ 487 h 681"/>
              <a:gd name="T4" fmla="*/ 166 w 166"/>
              <a:gd name="T5" fmla="*/ 227 h 681"/>
              <a:gd name="T6" fmla="*/ 55 w 166"/>
              <a:gd name="T7" fmla="*/ 0 h 681"/>
              <a:gd name="T8" fmla="*/ 0 60000 65536"/>
              <a:gd name="T9" fmla="*/ 0 60000 65536"/>
              <a:gd name="T10" fmla="*/ 0 60000 65536"/>
              <a:gd name="T11" fmla="*/ 0 60000 65536"/>
              <a:gd name="T12" fmla="*/ 0 w 166"/>
              <a:gd name="T13" fmla="*/ 0 h 681"/>
              <a:gd name="T14" fmla="*/ 166 w 166"/>
              <a:gd name="T15" fmla="*/ 681 h 681"/>
            </a:gdLst>
            <a:ahLst/>
            <a:cxnLst>
              <a:cxn ang="T8">
                <a:pos x="T0" y="T1"/>
              </a:cxn>
              <a:cxn ang="T9">
                <a:pos x="T2" y="T3"/>
              </a:cxn>
              <a:cxn ang="T10">
                <a:pos x="T4" y="T5"/>
              </a:cxn>
              <a:cxn ang="T11">
                <a:pos x="T6" y="T7"/>
              </a:cxn>
            </a:cxnLst>
            <a:rect l="T12" t="T13" r="T14" b="T15"/>
            <a:pathLst>
              <a:path w="166" h="681">
                <a:moveTo>
                  <a:pt x="0" y="681"/>
                </a:moveTo>
                <a:lnTo>
                  <a:pt x="61" y="487"/>
                </a:lnTo>
                <a:lnTo>
                  <a:pt x="166" y="227"/>
                </a:lnTo>
                <a:lnTo>
                  <a:pt x="55" y="0"/>
                </a:lnTo>
              </a:path>
            </a:pathLst>
          </a:custGeom>
          <a:noFill/>
          <a:ln w="38100" cap="flat" cmpd="sng">
            <a:solidFill>
              <a:schemeClr val="bg1"/>
            </a:solidFill>
            <a:prstDash val="dash"/>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3" name="Freeform 28"/>
          <p:cNvSpPr>
            <a:spLocks/>
          </p:cNvSpPr>
          <p:nvPr userDrawn="1"/>
        </p:nvSpPr>
        <p:spPr bwMode="auto">
          <a:xfrm>
            <a:off x="3897313" y="4286251"/>
            <a:ext cx="887412" cy="708025"/>
          </a:xfrm>
          <a:custGeom>
            <a:avLst/>
            <a:gdLst>
              <a:gd name="T0" fmla="*/ 559 w 559"/>
              <a:gd name="T1" fmla="*/ 446 h 446"/>
              <a:gd name="T2" fmla="*/ 452 w 559"/>
              <a:gd name="T3" fmla="*/ 330 h 446"/>
              <a:gd name="T4" fmla="*/ 234 w 559"/>
              <a:gd name="T5" fmla="*/ 192 h 446"/>
              <a:gd name="T6" fmla="*/ 127 w 559"/>
              <a:gd name="T7" fmla="*/ 86 h 446"/>
              <a:gd name="T8" fmla="*/ 0 w 559"/>
              <a:gd name="T9" fmla="*/ 0 h 446"/>
              <a:gd name="T10" fmla="*/ 0 60000 65536"/>
              <a:gd name="T11" fmla="*/ 0 60000 65536"/>
              <a:gd name="T12" fmla="*/ 0 60000 65536"/>
              <a:gd name="T13" fmla="*/ 0 60000 65536"/>
              <a:gd name="T14" fmla="*/ 0 60000 65536"/>
              <a:gd name="T15" fmla="*/ 0 w 559"/>
              <a:gd name="T16" fmla="*/ 0 h 446"/>
              <a:gd name="T17" fmla="*/ 559 w 559"/>
              <a:gd name="T18" fmla="*/ 446 h 446"/>
            </a:gdLst>
            <a:ahLst/>
            <a:cxnLst>
              <a:cxn ang="T10">
                <a:pos x="T0" y="T1"/>
              </a:cxn>
              <a:cxn ang="T11">
                <a:pos x="T2" y="T3"/>
              </a:cxn>
              <a:cxn ang="T12">
                <a:pos x="T4" y="T5"/>
              </a:cxn>
              <a:cxn ang="T13">
                <a:pos x="T6" y="T7"/>
              </a:cxn>
              <a:cxn ang="T14">
                <a:pos x="T8" y="T9"/>
              </a:cxn>
            </a:cxnLst>
            <a:rect l="T15" t="T16" r="T17" b="T18"/>
            <a:pathLst>
              <a:path w="559" h="446">
                <a:moveTo>
                  <a:pt x="559" y="446"/>
                </a:moveTo>
                <a:lnTo>
                  <a:pt x="452" y="330"/>
                </a:lnTo>
                <a:lnTo>
                  <a:pt x="234" y="192"/>
                </a:lnTo>
                <a:lnTo>
                  <a:pt x="127" y="86"/>
                </a:lnTo>
                <a:lnTo>
                  <a:pt x="0" y="0"/>
                </a:lnTo>
              </a:path>
            </a:pathLst>
          </a:custGeom>
          <a:noFill/>
          <a:ln w="38100" cap="flat" cmpd="sng">
            <a:solidFill>
              <a:schemeClr val="bg1"/>
            </a:solidFill>
            <a:prstDash val="dash"/>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4" name="Freeform 29"/>
          <p:cNvSpPr>
            <a:spLocks/>
          </p:cNvSpPr>
          <p:nvPr userDrawn="1"/>
        </p:nvSpPr>
        <p:spPr bwMode="auto">
          <a:xfrm>
            <a:off x="3860801" y="2179639"/>
            <a:ext cx="290513" cy="3081337"/>
          </a:xfrm>
          <a:custGeom>
            <a:avLst/>
            <a:gdLst>
              <a:gd name="T0" fmla="*/ 183 w 183"/>
              <a:gd name="T1" fmla="*/ 1941 h 1941"/>
              <a:gd name="T2" fmla="*/ 143 w 183"/>
              <a:gd name="T3" fmla="*/ 1793 h 1941"/>
              <a:gd name="T4" fmla="*/ 97 w 183"/>
              <a:gd name="T5" fmla="*/ 1737 h 1941"/>
              <a:gd name="T6" fmla="*/ 138 w 183"/>
              <a:gd name="T7" fmla="*/ 1611 h 1941"/>
              <a:gd name="T8" fmla="*/ 128 w 183"/>
              <a:gd name="T9" fmla="*/ 1423 h 1941"/>
              <a:gd name="T10" fmla="*/ 0 w 183"/>
              <a:gd name="T11" fmla="*/ 1316 h 1941"/>
              <a:gd name="T12" fmla="*/ 56 w 183"/>
              <a:gd name="T13" fmla="*/ 1169 h 1941"/>
              <a:gd name="T14" fmla="*/ 104 w 183"/>
              <a:gd name="T15" fmla="*/ 1103 h 1941"/>
              <a:gd name="T16" fmla="*/ 124 w 183"/>
              <a:gd name="T17" fmla="*/ 936 h 1941"/>
              <a:gd name="T18" fmla="*/ 124 w 183"/>
              <a:gd name="T19" fmla="*/ 707 h 1941"/>
              <a:gd name="T20" fmla="*/ 145 w 183"/>
              <a:gd name="T21" fmla="*/ 249 h 1941"/>
              <a:gd name="T22" fmla="*/ 108 w 183"/>
              <a:gd name="T23" fmla="*/ 0 h 19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3"/>
              <a:gd name="T37" fmla="*/ 0 h 1941"/>
              <a:gd name="T38" fmla="*/ 183 w 183"/>
              <a:gd name="T39" fmla="*/ 1941 h 19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3" h="1941">
                <a:moveTo>
                  <a:pt x="183" y="1941"/>
                </a:moveTo>
                <a:lnTo>
                  <a:pt x="143" y="1793"/>
                </a:lnTo>
                <a:lnTo>
                  <a:pt x="97" y="1737"/>
                </a:lnTo>
                <a:lnTo>
                  <a:pt x="138" y="1611"/>
                </a:lnTo>
                <a:lnTo>
                  <a:pt x="128" y="1423"/>
                </a:lnTo>
                <a:lnTo>
                  <a:pt x="0" y="1316"/>
                </a:lnTo>
                <a:lnTo>
                  <a:pt x="56" y="1169"/>
                </a:lnTo>
                <a:lnTo>
                  <a:pt x="104" y="1103"/>
                </a:lnTo>
                <a:lnTo>
                  <a:pt x="124" y="936"/>
                </a:lnTo>
                <a:lnTo>
                  <a:pt x="124" y="707"/>
                </a:lnTo>
                <a:lnTo>
                  <a:pt x="145" y="249"/>
                </a:lnTo>
                <a:lnTo>
                  <a:pt x="108" y="0"/>
                </a:lnTo>
              </a:path>
            </a:pathLst>
          </a:custGeom>
          <a:noFill/>
          <a:ln w="38100" cap="flat" cmpd="sng">
            <a:solidFill>
              <a:schemeClr val="bg1"/>
            </a:solidFill>
            <a:prstDash val="dash"/>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5" name="Freeform 32"/>
          <p:cNvSpPr>
            <a:spLocks/>
          </p:cNvSpPr>
          <p:nvPr userDrawn="1"/>
        </p:nvSpPr>
        <p:spPr bwMode="auto">
          <a:xfrm>
            <a:off x="598489" y="3632200"/>
            <a:ext cx="3267075" cy="693738"/>
          </a:xfrm>
          <a:custGeom>
            <a:avLst/>
            <a:gdLst>
              <a:gd name="T0" fmla="*/ 2058 w 2058"/>
              <a:gd name="T1" fmla="*/ 381 h 437"/>
              <a:gd name="T2" fmla="*/ 1840 w 2058"/>
              <a:gd name="T3" fmla="*/ 355 h 437"/>
              <a:gd name="T4" fmla="*/ 1596 w 2058"/>
              <a:gd name="T5" fmla="*/ 406 h 437"/>
              <a:gd name="T6" fmla="*/ 1459 w 2058"/>
              <a:gd name="T7" fmla="*/ 376 h 437"/>
              <a:gd name="T8" fmla="*/ 1255 w 2058"/>
              <a:gd name="T9" fmla="*/ 437 h 437"/>
              <a:gd name="T10" fmla="*/ 641 w 2058"/>
              <a:gd name="T11" fmla="*/ 279 h 437"/>
              <a:gd name="T12" fmla="*/ 575 w 2058"/>
              <a:gd name="T13" fmla="*/ 193 h 437"/>
              <a:gd name="T14" fmla="*/ 473 w 2058"/>
              <a:gd name="T15" fmla="*/ 147 h 437"/>
              <a:gd name="T16" fmla="*/ 432 w 2058"/>
              <a:gd name="T17" fmla="*/ 147 h 437"/>
              <a:gd name="T18" fmla="*/ 209 w 2058"/>
              <a:gd name="T19" fmla="*/ 0 h 437"/>
              <a:gd name="T20" fmla="*/ 0 w 2058"/>
              <a:gd name="T21" fmla="*/ 46 h 4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58"/>
              <a:gd name="T34" fmla="*/ 0 h 437"/>
              <a:gd name="T35" fmla="*/ 2058 w 2058"/>
              <a:gd name="T36" fmla="*/ 437 h 4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58" h="437">
                <a:moveTo>
                  <a:pt x="2058" y="381"/>
                </a:moveTo>
                <a:lnTo>
                  <a:pt x="1840" y="355"/>
                </a:lnTo>
                <a:lnTo>
                  <a:pt x="1596" y="406"/>
                </a:lnTo>
                <a:lnTo>
                  <a:pt x="1459" y="376"/>
                </a:lnTo>
                <a:lnTo>
                  <a:pt x="1255" y="437"/>
                </a:lnTo>
                <a:lnTo>
                  <a:pt x="641" y="279"/>
                </a:lnTo>
                <a:lnTo>
                  <a:pt x="575" y="193"/>
                </a:lnTo>
                <a:lnTo>
                  <a:pt x="473" y="147"/>
                </a:lnTo>
                <a:lnTo>
                  <a:pt x="432" y="147"/>
                </a:lnTo>
                <a:lnTo>
                  <a:pt x="209" y="0"/>
                </a:lnTo>
                <a:lnTo>
                  <a:pt x="0" y="46"/>
                </a:lnTo>
              </a:path>
            </a:pathLst>
          </a:custGeom>
          <a:noFill/>
          <a:ln w="38100" cap="flat" cmpd="sng">
            <a:solidFill>
              <a:schemeClr val="bg1"/>
            </a:solidFill>
            <a:prstDash val="dash"/>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10613" name="Freeform 21"/>
          <p:cNvSpPr>
            <a:spLocks/>
          </p:cNvSpPr>
          <p:nvPr userDrawn="1"/>
        </p:nvSpPr>
        <p:spPr bwMode="auto">
          <a:xfrm>
            <a:off x="5645150" y="2147889"/>
            <a:ext cx="2344738" cy="1622425"/>
          </a:xfrm>
          <a:custGeom>
            <a:avLst/>
            <a:gdLst>
              <a:gd name="T0" fmla="*/ 1580 w 1610"/>
              <a:gd name="T1" fmla="*/ 0 h 1114"/>
              <a:gd name="T2" fmla="*/ 1542 w 1610"/>
              <a:gd name="T3" fmla="*/ 116 h 1114"/>
              <a:gd name="T4" fmla="*/ 1562 w 1610"/>
              <a:gd name="T5" fmla="*/ 222 h 1114"/>
              <a:gd name="T6" fmla="*/ 1610 w 1610"/>
              <a:gd name="T7" fmla="*/ 298 h 1114"/>
              <a:gd name="T8" fmla="*/ 1592 w 1610"/>
              <a:gd name="T9" fmla="*/ 360 h 1114"/>
              <a:gd name="T10" fmla="*/ 1529 w 1610"/>
              <a:gd name="T11" fmla="*/ 471 h 1114"/>
              <a:gd name="T12" fmla="*/ 1429 w 1610"/>
              <a:gd name="T13" fmla="*/ 706 h 1114"/>
              <a:gd name="T14" fmla="*/ 1325 w 1610"/>
              <a:gd name="T15" fmla="*/ 762 h 1114"/>
              <a:gd name="T16" fmla="*/ 1292 w 1610"/>
              <a:gd name="T17" fmla="*/ 876 h 1114"/>
              <a:gd name="T18" fmla="*/ 1338 w 1610"/>
              <a:gd name="T19" fmla="*/ 1046 h 1114"/>
              <a:gd name="T20" fmla="*/ 1293 w 1610"/>
              <a:gd name="T21" fmla="*/ 1114 h 1114"/>
              <a:gd name="T22" fmla="*/ 1208 w 1610"/>
              <a:gd name="T23" fmla="*/ 936 h 1114"/>
              <a:gd name="T24" fmla="*/ 1154 w 1610"/>
              <a:gd name="T25" fmla="*/ 912 h 1114"/>
              <a:gd name="T26" fmla="*/ 1115 w 1610"/>
              <a:gd name="T27" fmla="*/ 855 h 1114"/>
              <a:gd name="T28" fmla="*/ 1021 w 1610"/>
              <a:gd name="T29" fmla="*/ 819 h 1114"/>
              <a:gd name="T30" fmla="*/ 908 w 1610"/>
              <a:gd name="T31" fmla="*/ 846 h 1114"/>
              <a:gd name="T32" fmla="*/ 779 w 1610"/>
              <a:gd name="T33" fmla="*/ 834 h 1114"/>
              <a:gd name="T34" fmla="*/ 722 w 1610"/>
              <a:gd name="T35" fmla="*/ 933 h 1114"/>
              <a:gd name="T36" fmla="*/ 567 w 1610"/>
              <a:gd name="T37" fmla="*/ 1046 h 1114"/>
              <a:gd name="T38" fmla="*/ 506 w 1610"/>
              <a:gd name="T39" fmla="*/ 1002 h 1114"/>
              <a:gd name="T40" fmla="*/ 455 w 1610"/>
              <a:gd name="T41" fmla="*/ 1014 h 1114"/>
              <a:gd name="T42" fmla="*/ 407 w 1610"/>
              <a:gd name="T43" fmla="*/ 999 h 1114"/>
              <a:gd name="T44" fmla="*/ 359 w 1610"/>
              <a:gd name="T45" fmla="*/ 1011 h 1114"/>
              <a:gd name="T46" fmla="*/ 302 w 1610"/>
              <a:gd name="T47" fmla="*/ 1014 h 1114"/>
              <a:gd name="T48" fmla="*/ 272 w 1610"/>
              <a:gd name="T49" fmla="*/ 993 h 1114"/>
              <a:gd name="T50" fmla="*/ 200 w 1610"/>
              <a:gd name="T51" fmla="*/ 966 h 1114"/>
              <a:gd name="T52" fmla="*/ 136 w 1610"/>
              <a:gd name="T53" fmla="*/ 910 h 1114"/>
              <a:gd name="T54" fmla="*/ 98 w 1610"/>
              <a:gd name="T55" fmla="*/ 855 h 1114"/>
              <a:gd name="T56" fmla="*/ 56 w 1610"/>
              <a:gd name="T57" fmla="*/ 777 h 1114"/>
              <a:gd name="T58" fmla="*/ 0 w 1610"/>
              <a:gd name="T59" fmla="*/ 751 h 1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10"/>
              <a:gd name="T91" fmla="*/ 0 h 1114"/>
              <a:gd name="T92" fmla="*/ 1610 w 1610"/>
              <a:gd name="T93" fmla="*/ 1114 h 11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10" h="1114">
                <a:moveTo>
                  <a:pt x="1580" y="0"/>
                </a:moveTo>
                <a:lnTo>
                  <a:pt x="1542" y="116"/>
                </a:lnTo>
                <a:lnTo>
                  <a:pt x="1562" y="222"/>
                </a:lnTo>
                <a:lnTo>
                  <a:pt x="1610" y="298"/>
                </a:lnTo>
                <a:lnTo>
                  <a:pt x="1592" y="360"/>
                </a:lnTo>
                <a:lnTo>
                  <a:pt x="1529" y="471"/>
                </a:lnTo>
                <a:lnTo>
                  <a:pt x="1429" y="706"/>
                </a:lnTo>
                <a:lnTo>
                  <a:pt x="1325" y="762"/>
                </a:lnTo>
                <a:lnTo>
                  <a:pt x="1292" y="876"/>
                </a:lnTo>
                <a:lnTo>
                  <a:pt x="1338" y="1046"/>
                </a:lnTo>
                <a:lnTo>
                  <a:pt x="1293" y="1114"/>
                </a:lnTo>
                <a:lnTo>
                  <a:pt x="1208" y="936"/>
                </a:lnTo>
                <a:lnTo>
                  <a:pt x="1154" y="912"/>
                </a:lnTo>
                <a:lnTo>
                  <a:pt x="1115" y="855"/>
                </a:lnTo>
                <a:lnTo>
                  <a:pt x="1021" y="819"/>
                </a:lnTo>
                <a:lnTo>
                  <a:pt x="908" y="846"/>
                </a:lnTo>
                <a:lnTo>
                  <a:pt x="779" y="834"/>
                </a:lnTo>
                <a:lnTo>
                  <a:pt x="722" y="933"/>
                </a:lnTo>
                <a:lnTo>
                  <a:pt x="567" y="1046"/>
                </a:lnTo>
                <a:lnTo>
                  <a:pt x="506" y="1002"/>
                </a:lnTo>
                <a:lnTo>
                  <a:pt x="455" y="1014"/>
                </a:lnTo>
                <a:lnTo>
                  <a:pt x="407" y="999"/>
                </a:lnTo>
                <a:lnTo>
                  <a:pt x="359" y="1011"/>
                </a:lnTo>
                <a:lnTo>
                  <a:pt x="302" y="1014"/>
                </a:lnTo>
                <a:lnTo>
                  <a:pt x="272" y="993"/>
                </a:lnTo>
                <a:lnTo>
                  <a:pt x="200" y="966"/>
                </a:lnTo>
                <a:lnTo>
                  <a:pt x="136" y="910"/>
                </a:lnTo>
                <a:lnTo>
                  <a:pt x="98" y="855"/>
                </a:lnTo>
                <a:lnTo>
                  <a:pt x="56" y="777"/>
                </a:lnTo>
                <a:lnTo>
                  <a:pt x="0" y="751"/>
                </a:lnTo>
              </a:path>
            </a:pathLst>
          </a:custGeom>
          <a:noFill/>
          <a:ln w="57150" cmpd="sng">
            <a:solidFill>
              <a:srgbClr val="333333"/>
            </a:solidFill>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10616" name="Line 24"/>
          <p:cNvSpPr>
            <a:spLocks noChangeShapeType="1"/>
          </p:cNvSpPr>
          <p:nvPr userDrawn="1"/>
        </p:nvSpPr>
        <p:spPr bwMode="auto">
          <a:xfrm flipH="1">
            <a:off x="2838451" y="3311525"/>
            <a:ext cx="144463" cy="71438"/>
          </a:xfrm>
          <a:prstGeom prst="line">
            <a:avLst/>
          </a:prstGeom>
          <a:noFill/>
          <a:ln w="57150">
            <a:solidFill>
              <a:srgbClr val="333333"/>
            </a:solidFill>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10618" name="Freeform 26"/>
          <p:cNvSpPr>
            <a:spLocks/>
          </p:cNvSpPr>
          <p:nvPr userDrawn="1"/>
        </p:nvSpPr>
        <p:spPr bwMode="auto">
          <a:xfrm>
            <a:off x="2436813" y="1958975"/>
            <a:ext cx="576262" cy="215900"/>
          </a:xfrm>
          <a:custGeom>
            <a:avLst/>
            <a:gdLst>
              <a:gd name="T0" fmla="*/ 0 w 363"/>
              <a:gd name="T1" fmla="*/ 136 h 136"/>
              <a:gd name="T2" fmla="*/ 91 w 363"/>
              <a:gd name="T3" fmla="*/ 136 h 136"/>
              <a:gd name="T4" fmla="*/ 363 w 363"/>
              <a:gd name="T5" fmla="*/ 0 h 136"/>
              <a:gd name="T6" fmla="*/ 0 60000 65536"/>
              <a:gd name="T7" fmla="*/ 0 60000 65536"/>
              <a:gd name="T8" fmla="*/ 0 60000 65536"/>
              <a:gd name="T9" fmla="*/ 0 w 363"/>
              <a:gd name="T10" fmla="*/ 0 h 136"/>
              <a:gd name="T11" fmla="*/ 363 w 363"/>
              <a:gd name="T12" fmla="*/ 136 h 136"/>
            </a:gdLst>
            <a:ahLst/>
            <a:cxnLst>
              <a:cxn ang="T6">
                <a:pos x="T0" y="T1"/>
              </a:cxn>
              <a:cxn ang="T7">
                <a:pos x="T2" y="T3"/>
              </a:cxn>
              <a:cxn ang="T8">
                <a:pos x="T4" y="T5"/>
              </a:cxn>
            </a:cxnLst>
            <a:rect l="T9" t="T10" r="T11" b="T12"/>
            <a:pathLst>
              <a:path w="363" h="136">
                <a:moveTo>
                  <a:pt x="0" y="136"/>
                </a:moveTo>
                <a:lnTo>
                  <a:pt x="91" y="136"/>
                </a:lnTo>
                <a:lnTo>
                  <a:pt x="363" y="0"/>
                </a:lnTo>
              </a:path>
            </a:pathLst>
          </a:custGeom>
          <a:noFill/>
          <a:ln w="57150" cmpd="sng">
            <a:solidFill>
              <a:srgbClr val="333333"/>
            </a:solidFill>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10619" name="Line 27"/>
          <p:cNvSpPr>
            <a:spLocks noChangeShapeType="1"/>
          </p:cNvSpPr>
          <p:nvPr userDrawn="1"/>
        </p:nvSpPr>
        <p:spPr bwMode="auto">
          <a:xfrm>
            <a:off x="2532063" y="4156076"/>
            <a:ext cx="0" cy="144463"/>
          </a:xfrm>
          <a:prstGeom prst="line">
            <a:avLst/>
          </a:prstGeom>
          <a:noFill/>
          <a:ln w="57150">
            <a:solidFill>
              <a:srgbClr val="333333"/>
            </a:solidFill>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10625" name="Freeform 33"/>
          <p:cNvSpPr>
            <a:spLocks/>
          </p:cNvSpPr>
          <p:nvPr userDrawn="1"/>
        </p:nvSpPr>
        <p:spPr bwMode="auto">
          <a:xfrm>
            <a:off x="3838575" y="1990726"/>
            <a:ext cx="1447800" cy="3235325"/>
          </a:xfrm>
          <a:custGeom>
            <a:avLst/>
            <a:gdLst>
              <a:gd name="T0" fmla="*/ 234 w 912"/>
              <a:gd name="T1" fmla="*/ 2038 h 2038"/>
              <a:gd name="T2" fmla="*/ 163 w 912"/>
              <a:gd name="T3" fmla="*/ 1830 h 2038"/>
              <a:gd name="T4" fmla="*/ 0 w 912"/>
              <a:gd name="T5" fmla="*/ 1439 h 2038"/>
              <a:gd name="T6" fmla="*/ 286 w 912"/>
              <a:gd name="T7" fmla="*/ 1068 h 2038"/>
              <a:gd name="T8" fmla="*/ 413 w 912"/>
              <a:gd name="T9" fmla="*/ 911 h 2038"/>
              <a:gd name="T10" fmla="*/ 452 w 912"/>
              <a:gd name="T11" fmla="*/ 809 h 2038"/>
              <a:gd name="T12" fmla="*/ 534 w 912"/>
              <a:gd name="T13" fmla="*/ 726 h 2038"/>
              <a:gd name="T14" fmla="*/ 564 w 912"/>
              <a:gd name="T15" fmla="*/ 631 h 2038"/>
              <a:gd name="T16" fmla="*/ 680 w 912"/>
              <a:gd name="T17" fmla="*/ 517 h 2038"/>
              <a:gd name="T18" fmla="*/ 721 w 912"/>
              <a:gd name="T19" fmla="*/ 310 h 2038"/>
              <a:gd name="T20" fmla="*/ 768 w 912"/>
              <a:gd name="T21" fmla="*/ 223 h 2038"/>
              <a:gd name="T22" fmla="*/ 815 w 912"/>
              <a:gd name="T23" fmla="*/ 190 h 2038"/>
              <a:gd name="T24" fmla="*/ 884 w 912"/>
              <a:gd name="T25" fmla="*/ 91 h 2038"/>
              <a:gd name="T26" fmla="*/ 912 w 912"/>
              <a:gd name="T27" fmla="*/ 0 h 20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2"/>
              <a:gd name="T43" fmla="*/ 0 h 2038"/>
              <a:gd name="T44" fmla="*/ 912 w 912"/>
              <a:gd name="T45" fmla="*/ 2038 h 20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2" h="2038">
                <a:moveTo>
                  <a:pt x="234" y="2038"/>
                </a:moveTo>
                <a:lnTo>
                  <a:pt x="163" y="1830"/>
                </a:lnTo>
                <a:lnTo>
                  <a:pt x="0" y="1439"/>
                </a:lnTo>
                <a:lnTo>
                  <a:pt x="286" y="1068"/>
                </a:lnTo>
                <a:lnTo>
                  <a:pt x="413" y="911"/>
                </a:lnTo>
                <a:lnTo>
                  <a:pt x="452" y="809"/>
                </a:lnTo>
                <a:lnTo>
                  <a:pt x="534" y="726"/>
                </a:lnTo>
                <a:lnTo>
                  <a:pt x="564" y="631"/>
                </a:lnTo>
                <a:lnTo>
                  <a:pt x="680" y="517"/>
                </a:lnTo>
                <a:lnTo>
                  <a:pt x="721" y="310"/>
                </a:lnTo>
                <a:lnTo>
                  <a:pt x="768" y="223"/>
                </a:lnTo>
                <a:lnTo>
                  <a:pt x="815" y="190"/>
                </a:lnTo>
                <a:lnTo>
                  <a:pt x="884" y="91"/>
                </a:lnTo>
                <a:lnTo>
                  <a:pt x="912" y="0"/>
                </a:lnTo>
              </a:path>
            </a:pathLst>
          </a:custGeom>
          <a:noFill/>
          <a:ln w="57150" cmpd="sng">
            <a:solidFill>
              <a:srgbClr val="333333"/>
            </a:solidFill>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10626" name="Freeform 34"/>
          <p:cNvSpPr>
            <a:spLocks/>
          </p:cNvSpPr>
          <p:nvPr userDrawn="1"/>
        </p:nvSpPr>
        <p:spPr bwMode="auto">
          <a:xfrm>
            <a:off x="4279901" y="1887539"/>
            <a:ext cx="3776663" cy="1925637"/>
          </a:xfrm>
          <a:custGeom>
            <a:avLst/>
            <a:gdLst>
              <a:gd name="T0" fmla="*/ 0 w 2593"/>
              <a:gd name="T1" fmla="*/ 1253 h 1322"/>
              <a:gd name="T2" fmla="*/ 102 w 2593"/>
              <a:gd name="T3" fmla="*/ 1274 h 1322"/>
              <a:gd name="T4" fmla="*/ 219 w 2593"/>
              <a:gd name="T5" fmla="*/ 1265 h 1322"/>
              <a:gd name="T6" fmla="*/ 357 w 2593"/>
              <a:gd name="T7" fmla="*/ 1322 h 1322"/>
              <a:gd name="T8" fmla="*/ 564 w 2593"/>
              <a:gd name="T9" fmla="*/ 1244 h 1322"/>
              <a:gd name="T10" fmla="*/ 684 w 2593"/>
              <a:gd name="T11" fmla="*/ 1181 h 1322"/>
              <a:gd name="T12" fmla="*/ 777 w 2593"/>
              <a:gd name="T13" fmla="*/ 1061 h 1322"/>
              <a:gd name="T14" fmla="*/ 816 w 2593"/>
              <a:gd name="T15" fmla="*/ 983 h 1322"/>
              <a:gd name="T16" fmla="*/ 937 w 2593"/>
              <a:gd name="T17" fmla="*/ 930 h 1322"/>
              <a:gd name="T18" fmla="*/ 1101 w 2593"/>
              <a:gd name="T19" fmla="*/ 854 h 1322"/>
              <a:gd name="T20" fmla="*/ 1617 w 2593"/>
              <a:gd name="T21" fmla="*/ 522 h 1322"/>
              <a:gd name="T22" fmla="*/ 1689 w 2593"/>
              <a:gd name="T23" fmla="*/ 476 h 1322"/>
              <a:gd name="T24" fmla="*/ 1791 w 2593"/>
              <a:gd name="T25" fmla="*/ 476 h 1322"/>
              <a:gd name="T26" fmla="*/ 1977 w 2593"/>
              <a:gd name="T27" fmla="*/ 377 h 1322"/>
              <a:gd name="T28" fmla="*/ 2145 w 2593"/>
              <a:gd name="T29" fmla="*/ 344 h 1322"/>
              <a:gd name="T30" fmla="*/ 2187 w 2593"/>
              <a:gd name="T31" fmla="*/ 353 h 1322"/>
              <a:gd name="T32" fmla="*/ 2229 w 2593"/>
              <a:gd name="T33" fmla="*/ 329 h 1322"/>
              <a:gd name="T34" fmla="*/ 2319 w 2593"/>
              <a:gd name="T35" fmla="*/ 344 h 1322"/>
              <a:gd name="T36" fmla="*/ 2389 w 2593"/>
              <a:gd name="T37" fmla="*/ 318 h 1322"/>
              <a:gd name="T38" fmla="*/ 2475 w 2593"/>
              <a:gd name="T39" fmla="*/ 194 h 1322"/>
              <a:gd name="T40" fmla="*/ 2520 w 2593"/>
              <a:gd name="T41" fmla="*/ 176 h 1322"/>
              <a:gd name="T42" fmla="*/ 2565 w 2593"/>
              <a:gd name="T43" fmla="*/ 107 h 1322"/>
              <a:gd name="T44" fmla="*/ 2593 w 2593"/>
              <a:gd name="T45" fmla="*/ 0 h 13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93"/>
              <a:gd name="T70" fmla="*/ 0 h 1322"/>
              <a:gd name="T71" fmla="*/ 2593 w 2593"/>
              <a:gd name="T72" fmla="*/ 1322 h 13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93" h="1322">
                <a:moveTo>
                  <a:pt x="0" y="1253"/>
                </a:moveTo>
                <a:lnTo>
                  <a:pt x="102" y="1274"/>
                </a:lnTo>
                <a:lnTo>
                  <a:pt x="219" y="1265"/>
                </a:lnTo>
                <a:lnTo>
                  <a:pt x="357" y="1322"/>
                </a:lnTo>
                <a:lnTo>
                  <a:pt x="564" y="1244"/>
                </a:lnTo>
                <a:lnTo>
                  <a:pt x="684" y="1181"/>
                </a:lnTo>
                <a:lnTo>
                  <a:pt x="777" y="1061"/>
                </a:lnTo>
                <a:lnTo>
                  <a:pt x="816" y="983"/>
                </a:lnTo>
                <a:lnTo>
                  <a:pt x="937" y="930"/>
                </a:lnTo>
                <a:lnTo>
                  <a:pt x="1101" y="854"/>
                </a:lnTo>
                <a:lnTo>
                  <a:pt x="1617" y="522"/>
                </a:lnTo>
                <a:lnTo>
                  <a:pt x="1689" y="476"/>
                </a:lnTo>
                <a:lnTo>
                  <a:pt x="1791" y="476"/>
                </a:lnTo>
                <a:lnTo>
                  <a:pt x="1977" y="377"/>
                </a:lnTo>
                <a:lnTo>
                  <a:pt x="2145" y="344"/>
                </a:lnTo>
                <a:lnTo>
                  <a:pt x="2187" y="353"/>
                </a:lnTo>
                <a:lnTo>
                  <a:pt x="2229" y="329"/>
                </a:lnTo>
                <a:lnTo>
                  <a:pt x="2319" y="344"/>
                </a:lnTo>
                <a:lnTo>
                  <a:pt x="2389" y="318"/>
                </a:lnTo>
                <a:lnTo>
                  <a:pt x="2475" y="194"/>
                </a:lnTo>
                <a:lnTo>
                  <a:pt x="2520" y="176"/>
                </a:lnTo>
                <a:lnTo>
                  <a:pt x="2565" y="107"/>
                </a:lnTo>
                <a:lnTo>
                  <a:pt x="2593" y="0"/>
                </a:lnTo>
              </a:path>
            </a:pathLst>
          </a:custGeom>
          <a:noFill/>
          <a:ln w="57150" cmpd="sng">
            <a:solidFill>
              <a:srgbClr val="333333"/>
            </a:solidFill>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10628" name="Freeform 36"/>
          <p:cNvSpPr>
            <a:spLocks/>
          </p:cNvSpPr>
          <p:nvPr userDrawn="1"/>
        </p:nvSpPr>
        <p:spPr bwMode="auto">
          <a:xfrm>
            <a:off x="1038225" y="1870076"/>
            <a:ext cx="2800350" cy="2359025"/>
          </a:xfrm>
          <a:custGeom>
            <a:avLst/>
            <a:gdLst>
              <a:gd name="T0" fmla="*/ 0 w 1764"/>
              <a:gd name="T1" fmla="*/ 91 h 1486"/>
              <a:gd name="T2" fmla="*/ 136 w 1764"/>
              <a:gd name="T3" fmla="*/ 136 h 1486"/>
              <a:gd name="T4" fmla="*/ 181 w 1764"/>
              <a:gd name="T5" fmla="*/ 136 h 1486"/>
              <a:gd name="T6" fmla="*/ 227 w 1764"/>
              <a:gd name="T7" fmla="*/ 136 h 1486"/>
              <a:gd name="T8" fmla="*/ 272 w 1764"/>
              <a:gd name="T9" fmla="*/ 46 h 1486"/>
              <a:gd name="T10" fmla="*/ 318 w 1764"/>
              <a:gd name="T11" fmla="*/ 0 h 1486"/>
              <a:gd name="T12" fmla="*/ 408 w 1764"/>
              <a:gd name="T13" fmla="*/ 0 h 1486"/>
              <a:gd name="T14" fmla="*/ 454 w 1764"/>
              <a:gd name="T15" fmla="*/ 46 h 1486"/>
              <a:gd name="T16" fmla="*/ 544 w 1764"/>
              <a:gd name="T17" fmla="*/ 91 h 1486"/>
              <a:gd name="T18" fmla="*/ 635 w 1764"/>
              <a:gd name="T19" fmla="*/ 136 h 1486"/>
              <a:gd name="T20" fmla="*/ 680 w 1764"/>
              <a:gd name="T21" fmla="*/ 182 h 1486"/>
              <a:gd name="T22" fmla="*/ 771 w 1764"/>
              <a:gd name="T23" fmla="*/ 182 h 1486"/>
              <a:gd name="T24" fmla="*/ 862 w 1764"/>
              <a:gd name="T25" fmla="*/ 182 h 1486"/>
              <a:gd name="T26" fmla="*/ 953 w 1764"/>
              <a:gd name="T27" fmla="*/ 227 h 1486"/>
              <a:gd name="T28" fmla="*/ 953 w 1764"/>
              <a:gd name="T29" fmla="*/ 273 h 1486"/>
              <a:gd name="T30" fmla="*/ 998 w 1764"/>
              <a:gd name="T31" fmla="*/ 318 h 1486"/>
              <a:gd name="T32" fmla="*/ 953 w 1764"/>
              <a:gd name="T33" fmla="*/ 409 h 1486"/>
              <a:gd name="T34" fmla="*/ 953 w 1764"/>
              <a:gd name="T35" fmla="*/ 499 h 1486"/>
              <a:gd name="T36" fmla="*/ 998 w 1764"/>
              <a:gd name="T37" fmla="*/ 590 h 1486"/>
              <a:gd name="T38" fmla="*/ 1089 w 1764"/>
              <a:gd name="T39" fmla="*/ 681 h 1486"/>
              <a:gd name="T40" fmla="*/ 1179 w 1764"/>
              <a:gd name="T41" fmla="*/ 726 h 1486"/>
              <a:gd name="T42" fmla="*/ 1225 w 1764"/>
              <a:gd name="T43" fmla="*/ 817 h 1486"/>
              <a:gd name="T44" fmla="*/ 1225 w 1764"/>
              <a:gd name="T45" fmla="*/ 908 h 1486"/>
              <a:gd name="T46" fmla="*/ 1315 w 1764"/>
              <a:gd name="T47" fmla="*/ 953 h 1486"/>
              <a:gd name="T48" fmla="*/ 1542 w 1764"/>
              <a:gd name="T49" fmla="*/ 1180 h 1486"/>
              <a:gd name="T50" fmla="*/ 1633 w 1764"/>
              <a:gd name="T51" fmla="*/ 1270 h 1486"/>
              <a:gd name="T52" fmla="*/ 1678 w 1764"/>
              <a:gd name="T53" fmla="*/ 1361 h 1486"/>
              <a:gd name="T54" fmla="*/ 1678 w 1764"/>
              <a:gd name="T55" fmla="*/ 1407 h 1486"/>
              <a:gd name="T56" fmla="*/ 1764 w 1764"/>
              <a:gd name="T57" fmla="*/ 1486 h 14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4"/>
              <a:gd name="T88" fmla="*/ 0 h 1486"/>
              <a:gd name="T89" fmla="*/ 1764 w 1764"/>
              <a:gd name="T90" fmla="*/ 1486 h 14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4" h="1486">
                <a:moveTo>
                  <a:pt x="0" y="91"/>
                </a:moveTo>
                <a:lnTo>
                  <a:pt x="136" y="136"/>
                </a:lnTo>
                <a:lnTo>
                  <a:pt x="181" y="136"/>
                </a:lnTo>
                <a:lnTo>
                  <a:pt x="227" y="136"/>
                </a:lnTo>
                <a:lnTo>
                  <a:pt x="272" y="46"/>
                </a:lnTo>
                <a:lnTo>
                  <a:pt x="318" y="0"/>
                </a:lnTo>
                <a:lnTo>
                  <a:pt x="408" y="0"/>
                </a:lnTo>
                <a:lnTo>
                  <a:pt x="454" y="46"/>
                </a:lnTo>
                <a:lnTo>
                  <a:pt x="544" y="91"/>
                </a:lnTo>
                <a:lnTo>
                  <a:pt x="635" y="136"/>
                </a:lnTo>
                <a:lnTo>
                  <a:pt x="680" y="182"/>
                </a:lnTo>
                <a:lnTo>
                  <a:pt x="771" y="182"/>
                </a:lnTo>
                <a:lnTo>
                  <a:pt x="862" y="182"/>
                </a:lnTo>
                <a:lnTo>
                  <a:pt x="953" y="227"/>
                </a:lnTo>
                <a:lnTo>
                  <a:pt x="953" y="273"/>
                </a:lnTo>
                <a:lnTo>
                  <a:pt x="998" y="318"/>
                </a:lnTo>
                <a:lnTo>
                  <a:pt x="953" y="409"/>
                </a:lnTo>
                <a:lnTo>
                  <a:pt x="953" y="499"/>
                </a:lnTo>
                <a:lnTo>
                  <a:pt x="998" y="590"/>
                </a:lnTo>
                <a:lnTo>
                  <a:pt x="1089" y="681"/>
                </a:lnTo>
                <a:lnTo>
                  <a:pt x="1179" y="726"/>
                </a:lnTo>
                <a:lnTo>
                  <a:pt x="1225" y="817"/>
                </a:lnTo>
                <a:lnTo>
                  <a:pt x="1225" y="908"/>
                </a:lnTo>
                <a:lnTo>
                  <a:pt x="1315" y="953"/>
                </a:lnTo>
                <a:lnTo>
                  <a:pt x="1542" y="1180"/>
                </a:lnTo>
                <a:lnTo>
                  <a:pt x="1633" y="1270"/>
                </a:lnTo>
                <a:lnTo>
                  <a:pt x="1678" y="1361"/>
                </a:lnTo>
                <a:lnTo>
                  <a:pt x="1678" y="1407"/>
                </a:lnTo>
                <a:lnTo>
                  <a:pt x="1764" y="1486"/>
                </a:lnTo>
              </a:path>
            </a:pathLst>
          </a:custGeom>
          <a:noFill/>
          <a:ln w="57150" cmpd="sng">
            <a:solidFill>
              <a:srgbClr val="333333"/>
            </a:solidFill>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10630" name="Freeform 38"/>
          <p:cNvSpPr>
            <a:spLocks/>
          </p:cNvSpPr>
          <p:nvPr userDrawn="1"/>
        </p:nvSpPr>
        <p:spPr bwMode="auto">
          <a:xfrm>
            <a:off x="1685926" y="1062038"/>
            <a:ext cx="144463" cy="792162"/>
          </a:xfrm>
          <a:custGeom>
            <a:avLst/>
            <a:gdLst>
              <a:gd name="T0" fmla="*/ 0 w 91"/>
              <a:gd name="T1" fmla="*/ 499 h 499"/>
              <a:gd name="T2" fmla="*/ 91 w 91"/>
              <a:gd name="T3" fmla="*/ 318 h 499"/>
              <a:gd name="T4" fmla="*/ 46 w 91"/>
              <a:gd name="T5" fmla="*/ 0 h 499"/>
              <a:gd name="T6" fmla="*/ 0 60000 65536"/>
              <a:gd name="T7" fmla="*/ 0 60000 65536"/>
              <a:gd name="T8" fmla="*/ 0 60000 65536"/>
              <a:gd name="T9" fmla="*/ 0 w 91"/>
              <a:gd name="T10" fmla="*/ 0 h 499"/>
              <a:gd name="T11" fmla="*/ 91 w 91"/>
              <a:gd name="T12" fmla="*/ 499 h 499"/>
            </a:gdLst>
            <a:ahLst/>
            <a:cxnLst>
              <a:cxn ang="T6">
                <a:pos x="T0" y="T1"/>
              </a:cxn>
              <a:cxn ang="T7">
                <a:pos x="T2" y="T3"/>
              </a:cxn>
              <a:cxn ang="T8">
                <a:pos x="T4" y="T5"/>
              </a:cxn>
            </a:cxnLst>
            <a:rect l="T9" t="T10" r="T11" b="T12"/>
            <a:pathLst>
              <a:path w="91" h="499">
                <a:moveTo>
                  <a:pt x="0" y="499"/>
                </a:moveTo>
                <a:lnTo>
                  <a:pt x="91" y="318"/>
                </a:lnTo>
                <a:lnTo>
                  <a:pt x="46" y="0"/>
                </a:lnTo>
              </a:path>
            </a:pathLst>
          </a:custGeom>
          <a:noFill/>
          <a:ln w="57150" cmpd="sng">
            <a:solidFill>
              <a:srgbClr val="333333"/>
            </a:solidFill>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10631" name="Freeform 39"/>
          <p:cNvSpPr>
            <a:spLocks/>
          </p:cNvSpPr>
          <p:nvPr userDrawn="1"/>
        </p:nvSpPr>
        <p:spPr bwMode="auto">
          <a:xfrm>
            <a:off x="717550" y="3929064"/>
            <a:ext cx="3138488" cy="592137"/>
          </a:xfrm>
          <a:custGeom>
            <a:avLst/>
            <a:gdLst>
              <a:gd name="T0" fmla="*/ 1977 w 1977"/>
              <a:gd name="T1" fmla="*/ 213 h 373"/>
              <a:gd name="T2" fmla="*/ 1875 w 1977"/>
              <a:gd name="T3" fmla="*/ 230 h 373"/>
              <a:gd name="T4" fmla="*/ 1696 w 1977"/>
              <a:gd name="T5" fmla="*/ 307 h 373"/>
              <a:gd name="T6" fmla="*/ 1614 w 1977"/>
              <a:gd name="T7" fmla="*/ 318 h 373"/>
              <a:gd name="T8" fmla="*/ 1210 w 1977"/>
              <a:gd name="T9" fmla="*/ 109 h 373"/>
              <a:gd name="T10" fmla="*/ 1127 w 1977"/>
              <a:gd name="T11" fmla="*/ 150 h 373"/>
              <a:gd name="T12" fmla="*/ 1042 w 1977"/>
              <a:gd name="T13" fmla="*/ 150 h 373"/>
              <a:gd name="T14" fmla="*/ 937 w 1977"/>
              <a:gd name="T15" fmla="*/ 188 h 373"/>
              <a:gd name="T16" fmla="*/ 885 w 1977"/>
              <a:gd name="T17" fmla="*/ 315 h 373"/>
              <a:gd name="T18" fmla="*/ 841 w 1977"/>
              <a:gd name="T19" fmla="*/ 373 h 373"/>
              <a:gd name="T20" fmla="*/ 736 w 1977"/>
              <a:gd name="T21" fmla="*/ 345 h 373"/>
              <a:gd name="T22" fmla="*/ 681 w 1977"/>
              <a:gd name="T23" fmla="*/ 359 h 373"/>
              <a:gd name="T24" fmla="*/ 604 w 1977"/>
              <a:gd name="T25" fmla="*/ 315 h 373"/>
              <a:gd name="T26" fmla="*/ 453 w 1977"/>
              <a:gd name="T27" fmla="*/ 307 h 373"/>
              <a:gd name="T28" fmla="*/ 164 w 1977"/>
              <a:gd name="T29" fmla="*/ 266 h 373"/>
              <a:gd name="T30" fmla="*/ 101 w 1977"/>
              <a:gd name="T31" fmla="*/ 211 h 373"/>
              <a:gd name="T32" fmla="*/ 0 w 1977"/>
              <a:gd name="T33" fmla="*/ 0 h 3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77"/>
              <a:gd name="T52" fmla="*/ 0 h 373"/>
              <a:gd name="T53" fmla="*/ 1977 w 1977"/>
              <a:gd name="T54" fmla="*/ 373 h 3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77" h="373">
                <a:moveTo>
                  <a:pt x="1977" y="213"/>
                </a:moveTo>
                <a:lnTo>
                  <a:pt x="1875" y="230"/>
                </a:lnTo>
                <a:lnTo>
                  <a:pt x="1696" y="307"/>
                </a:lnTo>
                <a:lnTo>
                  <a:pt x="1614" y="318"/>
                </a:lnTo>
                <a:lnTo>
                  <a:pt x="1210" y="109"/>
                </a:lnTo>
                <a:lnTo>
                  <a:pt x="1127" y="150"/>
                </a:lnTo>
                <a:lnTo>
                  <a:pt x="1042" y="150"/>
                </a:lnTo>
                <a:lnTo>
                  <a:pt x="937" y="188"/>
                </a:lnTo>
                <a:lnTo>
                  <a:pt x="885" y="315"/>
                </a:lnTo>
                <a:lnTo>
                  <a:pt x="841" y="373"/>
                </a:lnTo>
                <a:lnTo>
                  <a:pt x="736" y="345"/>
                </a:lnTo>
                <a:lnTo>
                  <a:pt x="681" y="359"/>
                </a:lnTo>
                <a:lnTo>
                  <a:pt x="604" y="315"/>
                </a:lnTo>
                <a:lnTo>
                  <a:pt x="453" y="307"/>
                </a:lnTo>
                <a:lnTo>
                  <a:pt x="164" y="266"/>
                </a:lnTo>
                <a:lnTo>
                  <a:pt x="101" y="211"/>
                </a:lnTo>
                <a:lnTo>
                  <a:pt x="0" y="0"/>
                </a:lnTo>
              </a:path>
            </a:pathLst>
          </a:custGeom>
          <a:noFill/>
          <a:ln w="57150" cmpd="sng">
            <a:solidFill>
              <a:srgbClr val="333333"/>
            </a:solidFill>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6" name="Freeform 21"/>
          <p:cNvSpPr>
            <a:spLocks/>
          </p:cNvSpPr>
          <p:nvPr userDrawn="1"/>
        </p:nvSpPr>
        <p:spPr bwMode="auto">
          <a:xfrm>
            <a:off x="5640389" y="2144714"/>
            <a:ext cx="2344737" cy="1622425"/>
          </a:xfrm>
          <a:custGeom>
            <a:avLst/>
            <a:gdLst>
              <a:gd name="T0" fmla="*/ 1580 w 1610"/>
              <a:gd name="T1" fmla="*/ 0 h 1114"/>
              <a:gd name="T2" fmla="*/ 1542 w 1610"/>
              <a:gd name="T3" fmla="*/ 116 h 1114"/>
              <a:gd name="T4" fmla="*/ 1562 w 1610"/>
              <a:gd name="T5" fmla="*/ 222 h 1114"/>
              <a:gd name="T6" fmla="*/ 1610 w 1610"/>
              <a:gd name="T7" fmla="*/ 298 h 1114"/>
              <a:gd name="T8" fmla="*/ 1592 w 1610"/>
              <a:gd name="T9" fmla="*/ 360 h 1114"/>
              <a:gd name="T10" fmla="*/ 1529 w 1610"/>
              <a:gd name="T11" fmla="*/ 471 h 1114"/>
              <a:gd name="T12" fmla="*/ 1429 w 1610"/>
              <a:gd name="T13" fmla="*/ 706 h 1114"/>
              <a:gd name="T14" fmla="*/ 1325 w 1610"/>
              <a:gd name="T15" fmla="*/ 762 h 1114"/>
              <a:gd name="T16" fmla="*/ 1292 w 1610"/>
              <a:gd name="T17" fmla="*/ 876 h 1114"/>
              <a:gd name="T18" fmla="*/ 1338 w 1610"/>
              <a:gd name="T19" fmla="*/ 1046 h 1114"/>
              <a:gd name="T20" fmla="*/ 1293 w 1610"/>
              <a:gd name="T21" fmla="*/ 1114 h 1114"/>
              <a:gd name="T22" fmla="*/ 1208 w 1610"/>
              <a:gd name="T23" fmla="*/ 936 h 1114"/>
              <a:gd name="T24" fmla="*/ 1154 w 1610"/>
              <a:gd name="T25" fmla="*/ 912 h 1114"/>
              <a:gd name="T26" fmla="*/ 1115 w 1610"/>
              <a:gd name="T27" fmla="*/ 855 h 1114"/>
              <a:gd name="T28" fmla="*/ 1021 w 1610"/>
              <a:gd name="T29" fmla="*/ 819 h 1114"/>
              <a:gd name="T30" fmla="*/ 908 w 1610"/>
              <a:gd name="T31" fmla="*/ 846 h 1114"/>
              <a:gd name="T32" fmla="*/ 779 w 1610"/>
              <a:gd name="T33" fmla="*/ 834 h 1114"/>
              <a:gd name="T34" fmla="*/ 722 w 1610"/>
              <a:gd name="T35" fmla="*/ 933 h 1114"/>
              <a:gd name="T36" fmla="*/ 567 w 1610"/>
              <a:gd name="T37" fmla="*/ 1046 h 1114"/>
              <a:gd name="T38" fmla="*/ 506 w 1610"/>
              <a:gd name="T39" fmla="*/ 1002 h 1114"/>
              <a:gd name="T40" fmla="*/ 455 w 1610"/>
              <a:gd name="T41" fmla="*/ 1014 h 1114"/>
              <a:gd name="T42" fmla="*/ 407 w 1610"/>
              <a:gd name="T43" fmla="*/ 999 h 1114"/>
              <a:gd name="T44" fmla="*/ 359 w 1610"/>
              <a:gd name="T45" fmla="*/ 1011 h 1114"/>
              <a:gd name="T46" fmla="*/ 302 w 1610"/>
              <a:gd name="T47" fmla="*/ 1014 h 1114"/>
              <a:gd name="T48" fmla="*/ 272 w 1610"/>
              <a:gd name="T49" fmla="*/ 993 h 1114"/>
              <a:gd name="T50" fmla="*/ 200 w 1610"/>
              <a:gd name="T51" fmla="*/ 966 h 1114"/>
              <a:gd name="T52" fmla="*/ 136 w 1610"/>
              <a:gd name="T53" fmla="*/ 910 h 1114"/>
              <a:gd name="T54" fmla="*/ 98 w 1610"/>
              <a:gd name="T55" fmla="*/ 855 h 1114"/>
              <a:gd name="T56" fmla="*/ 56 w 1610"/>
              <a:gd name="T57" fmla="*/ 777 h 1114"/>
              <a:gd name="T58" fmla="*/ 0 w 1610"/>
              <a:gd name="T59" fmla="*/ 751 h 1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10"/>
              <a:gd name="T91" fmla="*/ 0 h 1114"/>
              <a:gd name="T92" fmla="*/ 1610 w 1610"/>
              <a:gd name="T93" fmla="*/ 1114 h 11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10" h="1114">
                <a:moveTo>
                  <a:pt x="1580" y="0"/>
                </a:moveTo>
                <a:lnTo>
                  <a:pt x="1542" y="116"/>
                </a:lnTo>
                <a:lnTo>
                  <a:pt x="1562" y="222"/>
                </a:lnTo>
                <a:lnTo>
                  <a:pt x="1610" y="298"/>
                </a:lnTo>
                <a:lnTo>
                  <a:pt x="1592" y="360"/>
                </a:lnTo>
                <a:lnTo>
                  <a:pt x="1529" y="471"/>
                </a:lnTo>
                <a:lnTo>
                  <a:pt x="1429" y="706"/>
                </a:lnTo>
                <a:lnTo>
                  <a:pt x="1325" y="762"/>
                </a:lnTo>
                <a:lnTo>
                  <a:pt x="1292" y="876"/>
                </a:lnTo>
                <a:lnTo>
                  <a:pt x="1338" y="1046"/>
                </a:lnTo>
                <a:lnTo>
                  <a:pt x="1293" y="1114"/>
                </a:lnTo>
                <a:lnTo>
                  <a:pt x="1208" y="936"/>
                </a:lnTo>
                <a:lnTo>
                  <a:pt x="1154" y="912"/>
                </a:lnTo>
                <a:lnTo>
                  <a:pt x="1115" y="855"/>
                </a:lnTo>
                <a:lnTo>
                  <a:pt x="1021" y="819"/>
                </a:lnTo>
                <a:lnTo>
                  <a:pt x="908" y="846"/>
                </a:lnTo>
                <a:lnTo>
                  <a:pt x="779" y="834"/>
                </a:lnTo>
                <a:lnTo>
                  <a:pt x="722" y="933"/>
                </a:lnTo>
                <a:lnTo>
                  <a:pt x="567" y="1046"/>
                </a:lnTo>
                <a:lnTo>
                  <a:pt x="506" y="1002"/>
                </a:lnTo>
                <a:lnTo>
                  <a:pt x="455" y="1014"/>
                </a:lnTo>
                <a:lnTo>
                  <a:pt x="407" y="999"/>
                </a:lnTo>
                <a:lnTo>
                  <a:pt x="359" y="1011"/>
                </a:lnTo>
                <a:lnTo>
                  <a:pt x="302" y="1014"/>
                </a:lnTo>
                <a:lnTo>
                  <a:pt x="272" y="993"/>
                </a:lnTo>
                <a:lnTo>
                  <a:pt x="200" y="966"/>
                </a:lnTo>
                <a:lnTo>
                  <a:pt x="136" y="910"/>
                </a:lnTo>
                <a:lnTo>
                  <a:pt x="98" y="855"/>
                </a:lnTo>
                <a:lnTo>
                  <a:pt x="56" y="777"/>
                </a:lnTo>
                <a:lnTo>
                  <a:pt x="0" y="751"/>
                </a:lnTo>
              </a:path>
            </a:pathLst>
          </a:custGeom>
          <a:noFill/>
          <a:ln w="12700" cap="flat" cmpd="sng">
            <a:solidFill>
              <a:schemeClr val="bg1"/>
            </a:solidFill>
            <a:prstDash val="dash"/>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7" name="Line 24"/>
          <p:cNvSpPr>
            <a:spLocks noChangeShapeType="1"/>
          </p:cNvSpPr>
          <p:nvPr userDrawn="1"/>
        </p:nvSpPr>
        <p:spPr bwMode="auto">
          <a:xfrm flipH="1">
            <a:off x="2833688" y="3308350"/>
            <a:ext cx="144462" cy="71438"/>
          </a:xfrm>
          <a:prstGeom prst="line">
            <a:avLst/>
          </a:prstGeom>
          <a:noFill/>
          <a:ln w="12700">
            <a:solidFill>
              <a:schemeClr val="bg1"/>
            </a:solidFill>
            <a:prstDash val="dash"/>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9" name="Freeform 26"/>
          <p:cNvSpPr>
            <a:spLocks/>
          </p:cNvSpPr>
          <p:nvPr userDrawn="1"/>
        </p:nvSpPr>
        <p:spPr bwMode="auto">
          <a:xfrm>
            <a:off x="2432051" y="1955800"/>
            <a:ext cx="576263" cy="215900"/>
          </a:xfrm>
          <a:custGeom>
            <a:avLst/>
            <a:gdLst>
              <a:gd name="T0" fmla="*/ 0 w 363"/>
              <a:gd name="T1" fmla="*/ 136 h 136"/>
              <a:gd name="T2" fmla="*/ 91 w 363"/>
              <a:gd name="T3" fmla="*/ 136 h 136"/>
              <a:gd name="T4" fmla="*/ 363 w 363"/>
              <a:gd name="T5" fmla="*/ 0 h 136"/>
              <a:gd name="T6" fmla="*/ 0 60000 65536"/>
              <a:gd name="T7" fmla="*/ 0 60000 65536"/>
              <a:gd name="T8" fmla="*/ 0 60000 65536"/>
              <a:gd name="T9" fmla="*/ 0 w 363"/>
              <a:gd name="T10" fmla="*/ 0 h 136"/>
              <a:gd name="T11" fmla="*/ 363 w 363"/>
              <a:gd name="T12" fmla="*/ 136 h 136"/>
            </a:gdLst>
            <a:ahLst/>
            <a:cxnLst>
              <a:cxn ang="T6">
                <a:pos x="T0" y="T1"/>
              </a:cxn>
              <a:cxn ang="T7">
                <a:pos x="T2" y="T3"/>
              </a:cxn>
              <a:cxn ang="T8">
                <a:pos x="T4" y="T5"/>
              </a:cxn>
            </a:cxnLst>
            <a:rect l="T9" t="T10" r="T11" b="T12"/>
            <a:pathLst>
              <a:path w="363" h="136">
                <a:moveTo>
                  <a:pt x="0" y="136"/>
                </a:moveTo>
                <a:lnTo>
                  <a:pt x="91" y="136"/>
                </a:lnTo>
                <a:lnTo>
                  <a:pt x="363" y="0"/>
                </a:lnTo>
              </a:path>
            </a:pathLst>
          </a:custGeom>
          <a:noFill/>
          <a:ln w="12700" cap="flat" cmpd="sng">
            <a:solidFill>
              <a:schemeClr val="bg1"/>
            </a:solidFill>
            <a:prstDash val="dash"/>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0" name="Line 27"/>
          <p:cNvSpPr>
            <a:spLocks noChangeShapeType="1"/>
          </p:cNvSpPr>
          <p:nvPr userDrawn="1"/>
        </p:nvSpPr>
        <p:spPr bwMode="auto">
          <a:xfrm>
            <a:off x="2527300" y="4152901"/>
            <a:ext cx="0" cy="144463"/>
          </a:xfrm>
          <a:prstGeom prst="line">
            <a:avLst/>
          </a:prstGeom>
          <a:noFill/>
          <a:ln w="12700">
            <a:solidFill>
              <a:schemeClr val="bg1"/>
            </a:solidFill>
            <a:prstDash val="dash"/>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2" name="Freeform 33"/>
          <p:cNvSpPr>
            <a:spLocks/>
          </p:cNvSpPr>
          <p:nvPr userDrawn="1"/>
        </p:nvSpPr>
        <p:spPr bwMode="auto">
          <a:xfrm>
            <a:off x="3833813" y="1987551"/>
            <a:ext cx="1447800" cy="3235325"/>
          </a:xfrm>
          <a:custGeom>
            <a:avLst/>
            <a:gdLst>
              <a:gd name="T0" fmla="*/ 234 w 912"/>
              <a:gd name="T1" fmla="*/ 2038 h 2038"/>
              <a:gd name="T2" fmla="*/ 163 w 912"/>
              <a:gd name="T3" fmla="*/ 1830 h 2038"/>
              <a:gd name="T4" fmla="*/ 0 w 912"/>
              <a:gd name="T5" fmla="*/ 1439 h 2038"/>
              <a:gd name="T6" fmla="*/ 286 w 912"/>
              <a:gd name="T7" fmla="*/ 1068 h 2038"/>
              <a:gd name="T8" fmla="*/ 413 w 912"/>
              <a:gd name="T9" fmla="*/ 911 h 2038"/>
              <a:gd name="T10" fmla="*/ 452 w 912"/>
              <a:gd name="T11" fmla="*/ 809 h 2038"/>
              <a:gd name="T12" fmla="*/ 534 w 912"/>
              <a:gd name="T13" fmla="*/ 726 h 2038"/>
              <a:gd name="T14" fmla="*/ 564 w 912"/>
              <a:gd name="T15" fmla="*/ 631 h 2038"/>
              <a:gd name="T16" fmla="*/ 680 w 912"/>
              <a:gd name="T17" fmla="*/ 517 h 2038"/>
              <a:gd name="T18" fmla="*/ 721 w 912"/>
              <a:gd name="T19" fmla="*/ 310 h 2038"/>
              <a:gd name="T20" fmla="*/ 768 w 912"/>
              <a:gd name="T21" fmla="*/ 223 h 2038"/>
              <a:gd name="T22" fmla="*/ 815 w 912"/>
              <a:gd name="T23" fmla="*/ 190 h 2038"/>
              <a:gd name="T24" fmla="*/ 884 w 912"/>
              <a:gd name="T25" fmla="*/ 91 h 2038"/>
              <a:gd name="T26" fmla="*/ 912 w 912"/>
              <a:gd name="T27" fmla="*/ 0 h 20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2"/>
              <a:gd name="T43" fmla="*/ 0 h 2038"/>
              <a:gd name="T44" fmla="*/ 912 w 912"/>
              <a:gd name="T45" fmla="*/ 2038 h 20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2" h="2038">
                <a:moveTo>
                  <a:pt x="234" y="2038"/>
                </a:moveTo>
                <a:lnTo>
                  <a:pt x="163" y="1830"/>
                </a:lnTo>
                <a:lnTo>
                  <a:pt x="0" y="1439"/>
                </a:lnTo>
                <a:lnTo>
                  <a:pt x="286" y="1068"/>
                </a:lnTo>
                <a:lnTo>
                  <a:pt x="413" y="911"/>
                </a:lnTo>
                <a:lnTo>
                  <a:pt x="452" y="809"/>
                </a:lnTo>
                <a:lnTo>
                  <a:pt x="534" y="726"/>
                </a:lnTo>
                <a:lnTo>
                  <a:pt x="564" y="631"/>
                </a:lnTo>
                <a:lnTo>
                  <a:pt x="680" y="517"/>
                </a:lnTo>
                <a:lnTo>
                  <a:pt x="721" y="310"/>
                </a:lnTo>
                <a:lnTo>
                  <a:pt x="768" y="223"/>
                </a:lnTo>
                <a:lnTo>
                  <a:pt x="815" y="190"/>
                </a:lnTo>
                <a:lnTo>
                  <a:pt x="884" y="91"/>
                </a:lnTo>
                <a:lnTo>
                  <a:pt x="912" y="0"/>
                </a:lnTo>
              </a:path>
            </a:pathLst>
          </a:custGeom>
          <a:noFill/>
          <a:ln w="12700" cap="flat" cmpd="sng">
            <a:solidFill>
              <a:schemeClr val="bg1"/>
            </a:solidFill>
            <a:prstDash val="dash"/>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3" name="Freeform 34"/>
          <p:cNvSpPr>
            <a:spLocks/>
          </p:cNvSpPr>
          <p:nvPr userDrawn="1"/>
        </p:nvSpPr>
        <p:spPr bwMode="auto">
          <a:xfrm>
            <a:off x="4275138" y="1884364"/>
            <a:ext cx="3776662" cy="1925637"/>
          </a:xfrm>
          <a:custGeom>
            <a:avLst/>
            <a:gdLst>
              <a:gd name="T0" fmla="*/ 0 w 2593"/>
              <a:gd name="T1" fmla="*/ 1253 h 1322"/>
              <a:gd name="T2" fmla="*/ 102 w 2593"/>
              <a:gd name="T3" fmla="*/ 1274 h 1322"/>
              <a:gd name="T4" fmla="*/ 219 w 2593"/>
              <a:gd name="T5" fmla="*/ 1265 h 1322"/>
              <a:gd name="T6" fmla="*/ 357 w 2593"/>
              <a:gd name="T7" fmla="*/ 1322 h 1322"/>
              <a:gd name="T8" fmla="*/ 564 w 2593"/>
              <a:gd name="T9" fmla="*/ 1244 h 1322"/>
              <a:gd name="T10" fmla="*/ 684 w 2593"/>
              <a:gd name="T11" fmla="*/ 1181 h 1322"/>
              <a:gd name="T12" fmla="*/ 777 w 2593"/>
              <a:gd name="T13" fmla="*/ 1061 h 1322"/>
              <a:gd name="T14" fmla="*/ 816 w 2593"/>
              <a:gd name="T15" fmla="*/ 983 h 1322"/>
              <a:gd name="T16" fmla="*/ 937 w 2593"/>
              <a:gd name="T17" fmla="*/ 930 h 1322"/>
              <a:gd name="T18" fmla="*/ 1101 w 2593"/>
              <a:gd name="T19" fmla="*/ 854 h 1322"/>
              <a:gd name="T20" fmla="*/ 1617 w 2593"/>
              <a:gd name="T21" fmla="*/ 522 h 1322"/>
              <a:gd name="T22" fmla="*/ 1689 w 2593"/>
              <a:gd name="T23" fmla="*/ 476 h 1322"/>
              <a:gd name="T24" fmla="*/ 1791 w 2593"/>
              <a:gd name="T25" fmla="*/ 476 h 1322"/>
              <a:gd name="T26" fmla="*/ 1977 w 2593"/>
              <a:gd name="T27" fmla="*/ 377 h 1322"/>
              <a:gd name="T28" fmla="*/ 2145 w 2593"/>
              <a:gd name="T29" fmla="*/ 344 h 1322"/>
              <a:gd name="T30" fmla="*/ 2187 w 2593"/>
              <a:gd name="T31" fmla="*/ 353 h 1322"/>
              <a:gd name="T32" fmla="*/ 2229 w 2593"/>
              <a:gd name="T33" fmla="*/ 329 h 1322"/>
              <a:gd name="T34" fmla="*/ 2319 w 2593"/>
              <a:gd name="T35" fmla="*/ 344 h 1322"/>
              <a:gd name="T36" fmla="*/ 2389 w 2593"/>
              <a:gd name="T37" fmla="*/ 318 h 1322"/>
              <a:gd name="T38" fmla="*/ 2475 w 2593"/>
              <a:gd name="T39" fmla="*/ 194 h 1322"/>
              <a:gd name="T40" fmla="*/ 2520 w 2593"/>
              <a:gd name="T41" fmla="*/ 176 h 1322"/>
              <a:gd name="T42" fmla="*/ 2565 w 2593"/>
              <a:gd name="T43" fmla="*/ 107 h 1322"/>
              <a:gd name="T44" fmla="*/ 2593 w 2593"/>
              <a:gd name="T45" fmla="*/ 0 h 13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93"/>
              <a:gd name="T70" fmla="*/ 0 h 1322"/>
              <a:gd name="T71" fmla="*/ 2593 w 2593"/>
              <a:gd name="T72" fmla="*/ 1322 h 13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93" h="1322">
                <a:moveTo>
                  <a:pt x="0" y="1253"/>
                </a:moveTo>
                <a:lnTo>
                  <a:pt x="102" y="1274"/>
                </a:lnTo>
                <a:lnTo>
                  <a:pt x="219" y="1265"/>
                </a:lnTo>
                <a:lnTo>
                  <a:pt x="357" y="1322"/>
                </a:lnTo>
                <a:lnTo>
                  <a:pt x="564" y="1244"/>
                </a:lnTo>
                <a:lnTo>
                  <a:pt x="684" y="1181"/>
                </a:lnTo>
                <a:lnTo>
                  <a:pt x="777" y="1061"/>
                </a:lnTo>
                <a:lnTo>
                  <a:pt x="816" y="983"/>
                </a:lnTo>
                <a:lnTo>
                  <a:pt x="937" y="930"/>
                </a:lnTo>
                <a:lnTo>
                  <a:pt x="1101" y="854"/>
                </a:lnTo>
                <a:lnTo>
                  <a:pt x="1617" y="522"/>
                </a:lnTo>
                <a:lnTo>
                  <a:pt x="1689" y="476"/>
                </a:lnTo>
                <a:lnTo>
                  <a:pt x="1791" y="476"/>
                </a:lnTo>
                <a:lnTo>
                  <a:pt x="1977" y="377"/>
                </a:lnTo>
                <a:lnTo>
                  <a:pt x="2145" y="344"/>
                </a:lnTo>
                <a:lnTo>
                  <a:pt x="2187" y="353"/>
                </a:lnTo>
                <a:lnTo>
                  <a:pt x="2229" y="329"/>
                </a:lnTo>
                <a:lnTo>
                  <a:pt x="2319" y="344"/>
                </a:lnTo>
                <a:lnTo>
                  <a:pt x="2389" y="318"/>
                </a:lnTo>
                <a:lnTo>
                  <a:pt x="2475" y="194"/>
                </a:lnTo>
                <a:lnTo>
                  <a:pt x="2520" y="176"/>
                </a:lnTo>
                <a:lnTo>
                  <a:pt x="2565" y="107"/>
                </a:lnTo>
                <a:lnTo>
                  <a:pt x="2593" y="0"/>
                </a:lnTo>
              </a:path>
            </a:pathLst>
          </a:custGeom>
          <a:noFill/>
          <a:ln w="12700" cap="flat" cmpd="sng">
            <a:solidFill>
              <a:schemeClr val="bg1"/>
            </a:solidFill>
            <a:prstDash val="dash"/>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4" name="Freeform 36"/>
          <p:cNvSpPr>
            <a:spLocks/>
          </p:cNvSpPr>
          <p:nvPr userDrawn="1"/>
        </p:nvSpPr>
        <p:spPr bwMode="auto">
          <a:xfrm>
            <a:off x="1033463" y="1866901"/>
            <a:ext cx="2800350" cy="2359025"/>
          </a:xfrm>
          <a:custGeom>
            <a:avLst/>
            <a:gdLst>
              <a:gd name="T0" fmla="*/ 0 w 1764"/>
              <a:gd name="T1" fmla="*/ 91 h 1486"/>
              <a:gd name="T2" fmla="*/ 136 w 1764"/>
              <a:gd name="T3" fmla="*/ 136 h 1486"/>
              <a:gd name="T4" fmla="*/ 181 w 1764"/>
              <a:gd name="T5" fmla="*/ 136 h 1486"/>
              <a:gd name="T6" fmla="*/ 227 w 1764"/>
              <a:gd name="T7" fmla="*/ 136 h 1486"/>
              <a:gd name="T8" fmla="*/ 272 w 1764"/>
              <a:gd name="T9" fmla="*/ 46 h 1486"/>
              <a:gd name="T10" fmla="*/ 318 w 1764"/>
              <a:gd name="T11" fmla="*/ 0 h 1486"/>
              <a:gd name="T12" fmla="*/ 408 w 1764"/>
              <a:gd name="T13" fmla="*/ 0 h 1486"/>
              <a:gd name="T14" fmla="*/ 454 w 1764"/>
              <a:gd name="T15" fmla="*/ 46 h 1486"/>
              <a:gd name="T16" fmla="*/ 544 w 1764"/>
              <a:gd name="T17" fmla="*/ 91 h 1486"/>
              <a:gd name="T18" fmla="*/ 635 w 1764"/>
              <a:gd name="T19" fmla="*/ 136 h 1486"/>
              <a:gd name="T20" fmla="*/ 680 w 1764"/>
              <a:gd name="T21" fmla="*/ 182 h 1486"/>
              <a:gd name="T22" fmla="*/ 771 w 1764"/>
              <a:gd name="T23" fmla="*/ 182 h 1486"/>
              <a:gd name="T24" fmla="*/ 862 w 1764"/>
              <a:gd name="T25" fmla="*/ 182 h 1486"/>
              <a:gd name="T26" fmla="*/ 953 w 1764"/>
              <a:gd name="T27" fmla="*/ 227 h 1486"/>
              <a:gd name="T28" fmla="*/ 953 w 1764"/>
              <a:gd name="T29" fmla="*/ 273 h 1486"/>
              <a:gd name="T30" fmla="*/ 998 w 1764"/>
              <a:gd name="T31" fmla="*/ 318 h 1486"/>
              <a:gd name="T32" fmla="*/ 953 w 1764"/>
              <a:gd name="T33" fmla="*/ 409 h 1486"/>
              <a:gd name="T34" fmla="*/ 953 w 1764"/>
              <a:gd name="T35" fmla="*/ 499 h 1486"/>
              <a:gd name="T36" fmla="*/ 998 w 1764"/>
              <a:gd name="T37" fmla="*/ 590 h 1486"/>
              <a:gd name="T38" fmla="*/ 1089 w 1764"/>
              <a:gd name="T39" fmla="*/ 681 h 1486"/>
              <a:gd name="T40" fmla="*/ 1179 w 1764"/>
              <a:gd name="T41" fmla="*/ 726 h 1486"/>
              <a:gd name="T42" fmla="*/ 1225 w 1764"/>
              <a:gd name="T43" fmla="*/ 817 h 1486"/>
              <a:gd name="T44" fmla="*/ 1225 w 1764"/>
              <a:gd name="T45" fmla="*/ 908 h 1486"/>
              <a:gd name="T46" fmla="*/ 1315 w 1764"/>
              <a:gd name="T47" fmla="*/ 953 h 1486"/>
              <a:gd name="T48" fmla="*/ 1542 w 1764"/>
              <a:gd name="T49" fmla="*/ 1180 h 1486"/>
              <a:gd name="T50" fmla="*/ 1633 w 1764"/>
              <a:gd name="T51" fmla="*/ 1270 h 1486"/>
              <a:gd name="T52" fmla="*/ 1678 w 1764"/>
              <a:gd name="T53" fmla="*/ 1361 h 1486"/>
              <a:gd name="T54" fmla="*/ 1678 w 1764"/>
              <a:gd name="T55" fmla="*/ 1407 h 1486"/>
              <a:gd name="T56" fmla="*/ 1764 w 1764"/>
              <a:gd name="T57" fmla="*/ 1486 h 14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4"/>
              <a:gd name="T88" fmla="*/ 0 h 1486"/>
              <a:gd name="T89" fmla="*/ 1764 w 1764"/>
              <a:gd name="T90" fmla="*/ 1486 h 14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4" h="1486">
                <a:moveTo>
                  <a:pt x="0" y="91"/>
                </a:moveTo>
                <a:lnTo>
                  <a:pt x="136" y="136"/>
                </a:lnTo>
                <a:lnTo>
                  <a:pt x="181" y="136"/>
                </a:lnTo>
                <a:lnTo>
                  <a:pt x="227" y="136"/>
                </a:lnTo>
                <a:lnTo>
                  <a:pt x="272" y="46"/>
                </a:lnTo>
                <a:lnTo>
                  <a:pt x="318" y="0"/>
                </a:lnTo>
                <a:lnTo>
                  <a:pt x="408" y="0"/>
                </a:lnTo>
                <a:lnTo>
                  <a:pt x="454" y="46"/>
                </a:lnTo>
                <a:lnTo>
                  <a:pt x="544" y="91"/>
                </a:lnTo>
                <a:lnTo>
                  <a:pt x="635" y="136"/>
                </a:lnTo>
                <a:lnTo>
                  <a:pt x="680" y="182"/>
                </a:lnTo>
                <a:lnTo>
                  <a:pt x="771" y="182"/>
                </a:lnTo>
                <a:lnTo>
                  <a:pt x="862" y="182"/>
                </a:lnTo>
                <a:lnTo>
                  <a:pt x="953" y="227"/>
                </a:lnTo>
                <a:lnTo>
                  <a:pt x="953" y="273"/>
                </a:lnTo>
                <a:lnTo>
                  <a:pt x="998" y="318"/>
                </a:lnTo>
                <a:lnTo>
                  <a:pt x="953" y="409"/>
                </a:lnTo>
                <a:lnTo>
                  <a:pt x="953" y="499"/>
                </a:lnTo>
                <a:lnTo>
                  <a:pt x="998" y="590"/>
                </a:lnTo>
                <a:lnTo>
                  <a:pt x="1089" y="681"/>
                </a:lnTo>
                <a:lnTo>
                  <a:pt x="1179" y="726"/>
                </a:lnTo>
                <a:lnTo>
                  <a:pt x="1225" y="817"/>
                </a:lnTo>
                <a:lnTo>
                  <a:pt x="1225" y="908"/>
                </a:lnTo>
                <a:lnTo>
                  <a:pt x="1315" y="953"/>
                </a:lnTo>
                <a:lnTo>
                  <a:pt x="1542" y="1180"/>
                </a:lnTo>
                <a:lnTo>
                  <a:pt x="1633" y="1270"/>
                </a:lnTo>
                <a:lnTo>
                  <a:pt x="1678" y="1361"/>
                </a:lnTo>
                <a:lnTo>
                  <a:pt x="1678" y="1407"/>
                </a:lnTo>
                <a:lnTo>
                  <a:pt x="1764" y="1486"/>
                </a:lnTo>
              </a:path>
            </a:pathLst>
          </a:custGeom>
          <a:noFill/>
          <a:ln w="12700" cap="flat" cmpd="sng">
            <a:solidFill>
              <a:schemeClr val="bg1"/>
            </a:solidFill>
            <a:prstDash val="dash"/>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5" name="Freeform 38"/>
          <p:cNvSpPr>
            <a:spLocks/>
          </p:cNvSpPr>
          <p:nvPr userDrawn="1"/>
        </p:nvSpPr>
        <p:spPr bwMode="auto">
          <a:xfrm>
            <a:off x="1681163" y="1058863"/>
            <a:ext cx="144462" cy="792162"/>
          </a:xfrm>
          <a:custGeom>
            <a:avLst/>
            <a:gdLst>
              <a:gd name="T0" fmla="*/ 0 w 91"/>
              <a:gd name="T1" fmla="*/ 499 h 499"/>
              <a:gd name="T2" fmla="*/ 91 w 91"/>
              <a:gd name="T3" fmla="*/ 318 h 499"/>
              <a:gd name="T4" fmla="*/ 46 w 91"/>
              <a:gd name="T5" fmla="*/ 0 h 499"/>
              <a:gd name="T6" fmla="*/ 0 60000 65536"/>
              <a:gd name="T7" fmla="*/ 0 60000 65536"/>
              <a:gd name="T8" fmla="*/ 0 60000 65536"/>
              <a:gd name="T9" fmla="*/ 0 w 91"/>
              <a:gd name="T10" fmla="*/ 0 h 499"/>
              <a:gd name="T11" fmla="*/ 91 w 91"/>
              <a:gd name="T12" fmla="*/ 499 h 499"/>
            </a:gdLst>
            <a:ahLst/>
            <a:cxnLst>
              <a:cxn ang="T6">
                <a:pos x="T0" y="T1"/>
              </a:cxn>
              <a:cxn ang="T7">
                <a:pos x="T2" y="T3"/>
              </a:cxn>
              <a:cxn ang="T8">
                <a:pos x="T4" y="T5"/>
              </a:cxn>
            </a:cxnLst>
            <a:rect l="T9" t="T10" r="T11" b="T12"/>
            <a:pathLst>
              <a:path w="91" h="499">
                <a:moveTo>
                  <a:pt x="0" y="499"/>
                </a:moveTo>
                <a:lnTo>
                  <a:pt x="91" y="318"/>
                </a:lnTo>
                <a:lnTo>
                  <a:pt x="46" y="0"/>
                </a:lnTo>
              </a:path>
            </a:pathLst>
          </a:custGeom>
          <a:noFill/>
          <a:ln w="12700" cap="flat" cmpd="sng">
            <a:solidFill>
              <a:schemeClr val="bg1"/>
            </a:solidFill>
            <a:prstDash val="dash"/>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6" name="Freeform 39"/>
          <p:cNvSpPr>
            <a:spLocks/>
          </p:cNvSpPr>
          <p:nvPr userDrawn="1"/>
        </p:nvSpPr>
        <p:spPr bwMode="auto">
          <a:xfrm>
            <a:off x="712789" y="3925889"/>
            <a:ext cx="3138487" cy="592137"/>
          </a:xfrm>
          <a:custGeom>
            <a:avLst/>
            <a:gdLst>
              <a:gd name="T0" fmla="*/ 1977 w 1977"/>
              <a:gd name="T1" fmla="*/ 213 h 373"/>
              <a:gd name="T2" fmla="*/ 1875 w 1977"/>
              <a:gd name="T3" fmla="*/ 230 h 373"/>
              <a:gd name="T4" fmla="*/ 1696 w 1977"/>
              <a:gd name="T5" fmla="*/ 307 h 373"/>
              <a:gd name="T6" fmla="*/ 1614 w 1977"/>
              <a:gd name="T7" fmla="*/ 318 h 373"/>
              <a:gd name="T8" fmla="*/ 1210 w 1977"/>
              <a:gd name="T9" fmla="*/ 109 h 373"/>
              <a:gd name="T10" fmla="*/ 1127 w 1977"/>
              <a:gd name="T11" fmla="*/ 150 h 373"/>
              <a:gd name="T12" fmla="*/ 1042 w 1977"/>
              <a:gd name="T13" fmla="*/ 150 h 373"/>
              <a:gd name="T14" fmla="*/ 937 w 1977"/>
              <a:gd name="T15" fmla="*/ 188 h 373"/>
              <a:gd name="T16" fmla="*/ 885 w 1977"/>
              <a:gd name="T17" fmla="*/ 315 h 373"/>
              <a:gd name="T18" fmla="*/ 841 w 1977"/>
              <a:gd name="T19" fmla="*/ 373 h 373"/>
              <a:gd name="T20" fmla="*/ 736 w 1977"/>
              <a:gd name="T21" fmla="*/ 345 h 373"/>
              <a:gd name="T22" fmla="*/ 681 w 1977"/>
              <a:gd name="T23" fmla="*/ 359 h 373"/>
              <a:gd name="T24" fmla="*/ 604 w 1977"/>
              <a:gd name="T25" fmla="*/ 315 h 373"/>
              <a:gd name="T26" fmla="*/ 453 w 1977"/>
              <a:gd name="T27" fmla="*/ 307 h 373"/>
              <a:gd name="T28" fmla="*/ 164 w 1977"/>
              <a:gd name="T29" fmla="*/ 266 h 373"/>
              <a:gd name="T30" fmla="*/ 101 w 1977"/>
              <a:gd name="T31" fmla="*/ 211 h 373"/>
              <a:gd name="T32" fmla="*/ 0 w 1977"/>
              <a:gd name="T33" fmla="*/ 0 h 3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77"/>
              <a:gd name="T52" fmla="*/ 0 h 373"/>
              <a:gd name="T53" fmla="*/ 1977 w 1977"/>
              <a:gd name="T54" fmla="*/ 373 h 3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77" h="373">
                <a:moveTo>
                  <a:pt x="1977" y="213"/>
                </a:moveTo>
                <a:lnTo>
                  <a:pt x="1875" y="230"/>
                </a:lnTo>
                <a:lnTo>
                  <a:pt x="1696" y="307"/>
                </a:lnTo>
                <a:lnTo>
                  <a:pt x="1614" y="318"/>
                </a:lnTo>
                <a:lnTo>
                  <a:pt x="1210" y="109"/>
                </a:lnTo>
                <a:lnTo>
                  <a:pt x="1127" y="150"/>
                </a:lnTo>
                <a:lnTo>
                  <a:pt x="1042" y="150"/>
                </a:lnTo>
                <a:lnTo>
                  <a:pt x="937" y="188"/>
                </a:lnTo>
                <a:lnTo>
                  <a:pt x="885" y="315"/>
                </a:lnTo>
                <a:lnTo>
                  <a:pt x="841" y="373"/>
                </a:lnTo>
                <a:lnTo>
                  <a:pt x="736" y="345"/>
                </a:lnTo>
                <a:lnTo>
                  <a:pt x="681" y="359"/>
                </a:lnTo>
                <a:lnTo>
                  <a:pt x="604" y="315"/>
                </a:lnTo>
                <a:lnTo>
                  <a:pt x="453" y="307"/>
                </a:lnTo>
                <a:lnTo>
                  <a:pt x="164" y="266"/>
                </a:lnTo>
                <a:lnTo>
                  <a:pt x="101" y="211"/>
                </a:lnTo>
                <a:lnTo>
                  <a:pt x="0" y="0"/>
                </a:lnTo>
              </a:path>
            </a:pathLst>
          </a:custGeom>
          <a:noFill/>
          <a:ln w="12700" cap="flat" cmpd="sng">
            <a:solidFill>
              <a:schemeClr val="bg1"/>
            </a:solidFill>
            <a:prstDash val="dash"/>
            <a:round/>
            <a:headEnd/>
            <a:tailEnd/>
          </a:ln>
        </p:spPr>
        <p:txBody>
          <a:bodyPr lIns="91429" tIns="45715" rIns="91429" bIns="45715"/>
          <a:lstStyle/>
          <a:p>
            <a:pPr>
              <a:defRPr/>
            </a:pPr>
            <a:endParaRPr lang="ru-RU">
              <a:solidFill>
                <a:srgbClr val="000000"/>
              </a:solidFill>
              <a:latin typeface="Arial" charset="0"/>
              <a:cs typeface="+mn-cs"/>
            </a:endParaRPr>
          </a:p>
        </p:txBody>
      </p:sp>
      <p:sp>
        <p:nvSpPr>
          <p:cNvPr id="110611" name="Oval 19"/>
          <p:cNvSpPr>
            <a:spLocks noChangeAspect="1" noChangeArrowheads="1"/>
          </p:cNvSpPr>
          <p:nvPr userDrawn="1"/>
        </p:nvSpPr>
        <p:spPr bwMode="auto">
          <a:xfrm>
            <a:off x="2441576" y="3143251"/>
            <a:ext cx="98425" cy="98425"/>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12" name="Oval 20"/>
          <p:cNvSpPr>
            <a:spLocks noChangeAspect="1" noChangeArrowheads="1"/>
          </p:cNvSpPr>
          <p:nvPr userDrawn="1"/>
        </p:nvSpPr>
        <p:spPr bwMode="auto">
          <a:xfrm>
            <a:off x="7494589" y="3770314"/>
            <a:ext cx="98425" cy="98425"/>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14" name="Oval 22"/>
          <p:cNvSpPr>
            <a:spLocks noChangeAspect="1" noChangeArrowheads="1"/>
          </p:cNvSpPr>
          <p:nvPr userDrawn="1"/>
        </p:nvSpPr>
        <p:spPr bwMode="auto">
          <a:xfrm>
            <a:off x="6569076" y="2547938"/>
            <a:ext cx="100013" cy="100012"/>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15" name="Oval 23"/>
          <p:cNvSpPr>
            <a:spLocks noChangeAspect="1" noChangeArrowheads="1"/>
          </p:cNvSpPr>
          <p:nvPr userDrawn="1"/>
        </p:nvSpPr>
        <p:spPr bwMode="auto">
          <a:xfrm>
            <a:off x="7694614" y="3143251"/>
            <a:ext cx="98425" cy="98425"/>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17" name="Oval 25"/>
          <p:cNvSpPr>
            <a:spLocks noChangeAspect="1" noChangeArrowheads="1"/>
          </p:cNvSpPr>
          <p:nvPr userDrawn="1"/>
        </p:nvSpPr>
        <p:spPr bwMode="auto">
          <a:xfrm>
            <a:off x="5910264" y="3506789"/>
            <a:ext cx="98425" cy="98425"/>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27" name="Oval 35"/>
          <p:cNvSpPr>
            <a:spLocks noChangeAspect="1" noChangeArrowheads="1"/>
          </p:cNvSpPr>
          <p:nvPr userDrawn="1"/>
        </p:nvSpPr>
        <p:spPr bwMode="auto">
          <a:xfrm>
            <a:off x="5613401" y="3209926"/>
            <a:ext cx="98425" cy="98425"/>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29" name="Oval 37"/>
          <p:cNvSpPr>
            <a:spLocks noChangeAspect="1" noChangeArrowheads="1"/>
          </p:cNvSpPr>
          <p:nvPr userDrawn="1"/>
        </p:nvSpPr>
        <p:spPr bwMode="auto">
          <a:xfrm>
            <a:off x="1649414" y="1855789"/>
            <a:ext cx="98425" cy="98425"/>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32" name="Oval 40"/>
          <p:cNvSpPr>
            <a:spLocks noChangeAspect="1" noChangeArrowheads="1"/>
          </p:cNvSpPr>
          <p:nvPr userDrawn="1"/>
        </p:nvSpPr>
        <p:spPr bwMode="auto">
          <a:xfrm>
            <a:off x="2870201" y="4200526"/>
            <a:ext cx="100013" cy="98425"/>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33" name="Oval 41"/>
          <p:cNvSpPr>
            <a:spLocks noChangeAspect="1" noChangeArrowheads="1"/>
          </p:cNvSpPr>
          <p:nvPr userDrawn="1"/>
        </p:nvSpPr>
        <p:spPr bwMode="auto">
          <a:xfrm>
            <a:off x="2805113" y="3375026"/>
            <a:ext cx="100012" cy="98425"/>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34" name="Oval 42"/>
          <p:cNvSpPr>
            <a:spLocks noChangeAspect="1" noChangeArrowheads="1"/>
          </p:cNvSpPr>
          <p:nvPr userDrawn="1"/>
        </p:nvSpPr>
        <p:spPr bwMode="auto">
          <a:xfrm>
            <a:off x="2573338" y="2779713"/>
            <a:ext cx="100012" cy="100012"/>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35" name="Oval 43"/>
          <p:cNvSpPr>
            <a:spLocks noChangeAspect="1" noChangeArrowheads="1"/>
          </p:cNvSpPr>
          <p:nvPr userDrawn="1"/>
        </p:nvSpPr>
        <p:spPr bwMode="auto">
          <a:xfrm>
            <a:off x="4027489" y="3275013"/>
            <a:ext cx="98425" cy="100012"/>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36" name="Oval 44"/>
          <p:cNvSpPr>
            <a:spLocks noChangeAspect="1" noChangeArrowheads="1"/>
          </p:cNvSpPr>
          <p:nvPr userDrawn="1"/>
        </p:nvSpPr>
        <p:spPr bwMode="auto">
          <a:xfrm>
            <a:off x="4027489" y="2581276"/>
            <a:ext cx="98425" cy="100013"/>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37" name="Oval 45"/>
          <p:cNvSpPr>
            <a:spLocks noChangeAspect="1" noChangeArrowheads="1"/>
          </p:cNvSpPr>
          <p:nvPr userDrawn="1"/>
        </p:nvSpPr>
        <p:spPr bwMode="auto">
          <a:xfrm>
            <a:off x="8023226" y="1855789"/>
            <a:ext cx="98425" cy="98425"/>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39" name="Oval 47"/>
          <p:cNvSpPr>
            <a:spLocks noChangeAspect="1" noChangeArrowheads="1"/>
          </p:cNvSpPr>
          <p:nvPr userDrawn="1"/>
        </p:nvSpPr>
        <p:spPr bwMode="auto">
          <a:xfrm>
            <a:off x="3959226" y="3825876"/>
            <a:ext cx="98425" cy="100013"/>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40" name="Oval 48"/>
          <p:cNvSpPr>
            <a:spLocks noChangeAspect="1" noChangeArrowheads="1"/>
          </p:cNvSpPr>
          <p:nvPr userDrawn="1"/>
        </p:nvSpPr>
        <p:spPr bwMode="auto">
          <a:xfrm>
            <a:off x="4024314" y="4614863"/>
            <a:ext cx="98425" cy="100012"/>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42" name="Oval 50"/>
          <p:cNvSpPr>
            <a:spLocks noChangeAspect="1" noChangeArrowheads="1"/>
          </p:cNvSpPr>
          <p:nvPr userDrawn="1"/>
        </p:nvSpPr>
        <p:spPr bwMode="auto">
          <a:xfrm>
            <a:off x="2471738" y="4262438"/>
            <a:ext cx="144462" cy="146050"/>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43" name="Oval 51"/>
          <p:cNvSpPr>
            <a:spLocks noChangeAspect="1" noChangeArrowheads="1"/>
          </p:cNvSpPr>
          <p:nvPr userDrawn="1"/>
        </p:nvSpPr>
        <p:spPr bwMode="auto">
          <a:xfrm>
            <a:off x="3794126" y="4194175"/>
            <a:ext cx="144463" cy="146050"/>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44" name="Oval 52"/>
          <p:cNvSpPr>
            <a:spLocks noChangeAspect="1" noChangeArrowheads="1"/>
          </p:cNvSpPr>
          <p:nvPr userDrawn="1"/>
        </p:nvSpPr>
        <p:spPr bwMode="auto">
          <a:xfrm>
            <a:off x="1211264" y="3798889"/>
            <a:ext cx="98425" cy="98425"/>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45" name="Oval 53"/>
          <p:cNvSpPr>
            <a:spLocks noChangeAspect="1" noChangeArrowheads="1"/>
          </p:cNvSpPr>
          <p:nvPr userDrawn="1"/>
        </p:nvSpPr>
        <p:spPr bwMode="auto">
          <a:xfrm>
            <a:off x="762001" y="4111626"/>
            <a:ext cx="98425" cy="98425"/>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46" name="Oval 54"/>
          <p:cNvSpPr>
            <a:spLocks noChangeAspect="1" noChangeArrowheads="1"/>
          </p:cNvSpPr>
          <p:nvPr userDrawn="1"/>
        </p:nvSpPr>
        <p:spPr bwMode="auto">
          <a:xfrm>
            <a:off x="4830764" y="3989389"/>
            <a:ext cx="98425" cy="98425"/>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110647" name="Oval 55"/>
          <p:cNvSpPr>
            <a:spLocks noChangeAspect="1" noChangeArrowheads="1"/>
          </p:cNvSpPr>
          <p:nvPr userDrawn="1"/>
        </p:nvSpPr>
        <p:spPr bwMode="auto">
          <a:xfrm>
            <a:off x="4643439" y="3106739"/>
            <a:ext cx="98425" cy="98425"/>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pic>
        <p:nvPicPr>
          <p:cNvPr id="5174" name="Picture 5" descr="C:\Users\dy.poyarkov\Desktop\Герб_Вологодской_области.gif"/>
          <p:cNvPicPr>
            <a:picLocks noChangeAspect="1" noChangeArrowheads="1"/>
          </p:cNvPicPr>
          <p:nvPr userDrawn="1"/>
        </p:nvPicPr>
        <p:blipFill>
          <a:blip r:embed="rId15" cstate="print">
            <a:extLst>
              <a:ext uri="{28A0092B-C50C-407E-A947-70E740481C1C}">
                <a14:useLocalDpi xmlns="" xmlns:a14="http://schemas.microsoft.com/office/drawing/2010/main" val="0"/>
              </a:ext>
            </a:extLst>
          </a:blip>
          <a:srcRect/>
          <a:stretch>
            <a:fillRect/>
          </a:stretch>
        </p:blipFill>
        <p:spPr bwMode="auto">
          <a:xfrm>
            <a:off x="203200" y="6386514"/>
            <a:ext cx="255588"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6"/>
          <p:cNvSpPr txBox="1">
            <a:spLocks noChangeArrowheads="1"/>
          </p:cNvSpPr>
          <p:nvPr userDrawn="1"/>
        </p:nvSpPr>
        <p:spPr bwMode="auto">
          <a:xfrm>
            <a:off x="441325" y="6391275"/>
            <a:ext cx="3031096" cy="312174"/>
          </a:xfrm>
          <a:prstGeom prst="rect">
            <a:avLst/>
          </a:prstGeom>
          <a:noFill/>
          <a:ln w="9525">
            <a:noFill/>
            <a:miter lim="800000"/>
            <a:headEnd/>
            <a:tailEnd/>
          </a:ln>
          <a:effectLst/>
        </p:spPr>
        <p:txBody>
          <a:bodyPr wrap="none" lIns="91429" tIns="45715" rIns="91429"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sz="1400" dirty="0" smtClean="0">
                <a:solidFill>
                  <a:srgbClr val="000000"/>
                </a:solidFill>
                <a:latin typeface="Calibri" pitchFamily="34" charset="0"/>
                <a:cs typeface="+mn-cs"/>
              </a:rPr>
              <a:t>Правительство Вологодской области</a:t>
            </a:r>
          </a:p>
        </p:txBody>
      </p:sp>
      <p:sp>
        <p:nvSpPr>
          <p:cNvPr id="20" name="Номер слайда 5"/>
          <p:cNvSpPr>
            <a:spLocks noGrp="1"/>
          </p:cNvSpPr>
          <p:nvPr>
            <p:ph type="sldNum" sz="quarter" idx="4"/>
          </p:nvPr>
        </p:nvSpPr>
        <p:spPr>
          <a:xfrm>
            <a:off x="8459788" y="6343651"/>
            <a:ext cx="550862" cy="365125"/>
          </a:xfrm>
          <a:prstGeom prst="rect">
            <a:avLst/>
          </a:prstGeom>
        </p:spPr>
        <p:txBody>
          <a:bodyPr vert="horz" wrap="square" lIns="91429" tIns="45715" rIns="91429" bIns="45715" numCol="1" anchor="ctr" anchorCtr="0" compatLnSpc="1">
            <a:prstTxWarp prst="textNoShape">
              <a:avLst/>
            </a:prstTxWarp>
          </a:bodyPr>
          <a:lstStyle>
            <a:lvl1pPr algn="r">
              <a:defRPr sz="1200" b="1">
                <a:latin typeface="Verdana" pitchFamily="34" charset="0"/>
              </a:defRPr>
            </a:lvl1pPr>
          </a:lstStyle>
          <a:p>
            <a:pPr>
              <a:defRPr/>
            </a:pPr>
            <a:fld id="{579198C9-2B2E-42F3-A7F7-7074CEBE5FDA}" type="slidenum">
              <a:rPr lang="ru-RU">
                <a:solidFill>
                  <a:srgbClr val="000000"/>
                </a:solidFill>
                <a:cs typeface="+mn-cs"/>
              </a:rPr>
              <a:pPr>
                <a:defRPr/>
              </a:pPr>
              <a:t>‹#›</a:t>
            </a:fld>
            <a:endParaRPr lang="ru-RU">
              <a:solidFill>
                <a:srgbClr val="000000"/>
              </a:solidFill>
              <a:cs typeface="+mn-cs"/>
            </a:endParaRPr>
          </a:p>
        </p:txBody>
      </p:sp>
      <p:sp>
        <p:nvSpPr>
          <p:cNvPr id="21" name="Oval 53"/>
          <p:cNvSpPr>
            <a:spLocks noChangeAspect="1" noChangeArrowheads="1"/>
          </p:cNvSpPr>
          <p:nvPr userDrawn="1"/>
        </p:nvSpPr>
        <p:spPr bwMode="auto">
          <a:xfrm>
            <a:off x="1627189" y="4508501"/>
            <a:ext cx="98425" cy="98425"/>
          </a:xfrm>
          <a:prstGeom prst="ellipse">
            <a:avLst/>
          </a:prstGeom>
          <a:solidFill>
            <a:schemeClr val="bg1"/>
          </a:solidFill>
          <a:ln w="28575">
            <a:solidFill>
              <a:srgbClr val="FF0000"/>
            </a:solidFill>
            <a:round/>
            <a:headEnd/>
            <a:tailEnd/>
          </a:ln>
          <a:effectLst/>
        </p:spPr>
        <p:txBody>
          <a:bodyPr wrap="none" lIns="91429" tIns="45715" rIns="91429" bIns="45715" anchor="ctr"/>
          <a:lstStyle/>
          <a:p>
            <a:pPr>
              <a:defRPr/>
            </a:pPr>
            <a:endParaRPr lang="ru-RU">
              <a:solidFill>
                <a:srgbClr val="000000"/>
              </a:solidFill>
              <a:latin typeface="Iris" pitchFamily="2" charset="-52"/>
            </a:endParaRPr>
          </a:p>
        </p:txBody>
      </p:sp>
      <p:sp>
        <p:nvSpPr>
          <p:cNvPr id="5182" name="Rectangle 2"/>
          <p:cNvSpPr>
            <a:spLocks noGrp="1" noChangeArrowheads="1"/>
          </p:cNvSpPr>
          <p:nvPr>
            <p:ph type="title"/>
          </p:nvPr>
        </p:nvSpPr>
        <p:spPr bwMode="auto">
          <a:xfrm>
            <a:off x="0" y="1"/>
            <a:ext cx="9144000"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9" tIns="45715" rIns="91429" bIns="45715" numCol="1" anchor="ctr" anchorCtr="0" compatLnSpc="1">
            <a:prstTxWarp prst="textNoShape">
              <a:avLst/>
            </a:prstTxWarp>
          </a:bodyPr>
          <a:lstStyle/>
          <a:p>
            <a:pPr lvl="0"/>
            <a:r>
              <a:rPr lang="ru-RU" smtClean="0"/>
              <a:t>Образец заголовка</a:t>
            </a:r>
          </a:p>
        </p:txBody>
      </p:sp>
    </p:spTree>
    <p:extLst>
      <p:ext uri="{BB962C8B-B14F-4D97-AF65-F5344CB8AC3E}">
        <p14:creationId xmlns="" xmlns:p14="http://schemas.microsoft.com/office/powerpoint/2010/main" val="1989339764"/>
      </p:ext>
    </p:extLst>
  </p:cSld>
  <p:clrMap bg1="lt1" tx1="dk1" bg2="lt2" tx2="dk2" accent1="accent1" accent2="accent2" accent3="accent3" accent4="accent4" accent5="accent5" accent6="accent6" hlink="hlink" folHlink="folHlink"/>
  <p:sldLayoutIdLst>
    <p:sldLayoutId id="2147484914" r:id="rId1"/>
    <p:sldLayoutId id="2147484915" r:id="rId2"/>
    <p:sldLayoutId id="2147484916" r:id="rId3"/>
    <p:sldLayoutId id="2147484917" r:id="rId4"/>
    <p:sldLayoutId id="2147484918" r:id="rId5"/>
    <p:sldLayoutId id="2147484919" r:id="rId6"/>
    <p:sldLayoutId id="2147484920" r:id="rId7"/>
    <p:sldLayoutId id="2147484921" r:id="rId8"/>
    <p:sldLayoutId id="2147484922" r:id="rId9"/>
    <p:sldLayoutId id="2147484923" r:id="rId10"/>
    <p:sldLayoutId id="2147484924" r:id="rId11"/>
  </p:sldLayoutIdLst>
  <p:transition>
    <p:fade/>
  </p:transition>
  <p:timing>
    <p:tnLst>
      <p:par>
        <p:cTn id="1" dur="indefinite" restart="never" nodeType="tmRoot"/>
      </p:par>
    </p:tnLst>
  </p:timing>
  <p:hf hdr="0" ftr="0" dt="0"/>
  <p:txStyles>
    <p:titleStyle>
      <a:lvl1pPr algn="ctr" rtl="0" eaLnBrk="0" fontAlgn="base" hangingPunct="0">
        <a:spcBef>
          <a:spcPct val="0"/>
        </a:spcBef>
        <a:spcAft>
          <a:spcPct val="0"/>
        </a:spcAft>
        <a:defRPr sz="2800">
          <a:solidFill>
            <a:schemeClr val="tx1"/>
          </a:solidFill>
          <a:latin typeface="Calibri" pitchFamily="34" charset="0"/>
          <a:ea typeface="+mj-ea"/>
          <a:cs typeface="+mj-cs"/>
        </a:defRPr>
      </a:lvl1pPr>
      <a:lvl2pPr algn="ctr" rtl="0" eaLnBrk="0" fontAlgn="base" hangingPunct="0">
        <a:spcBef>
          <a:spcPct val="0"/>
        </a:spcBef>
        <a:spcAft>
          <a:spcPct val="0"/>
        </a:spcAft>
        <a:defRPr sz="2800">
          <a:solidFill>
            <a:schemeClr val="tx1"/>
          </a:solidFill>
          <a:latin typeface="Calibri" pitchFamily="34" charset="0"/>
        </a:defRPr>
      </a:lvl2pPr>
      <a:lvl3pPr algn="ctr" rtl="0" eaLnBrk="0" fontAlgn="base" hangingPunct="0">
        <a:spcBef>
          <a:spcPct val="0"/>
        </a:spcBef>
        <a:spcAft>
          <a:spcPct val="0"/>
        </a:spcAft>
        <a:defRPr sz="2800">
          <a:solidFill>
            <a:schemeClr val="tx1"/>
          </a:solidFill>
          <a:latin typeface="Calibri" pitchFamily="34" charset="0"/>
        </a:defRPr>
      </a:lvl3pPr>
      <a:lvl4pPr algn="ctr" rtl="0" eaLnBrk="0" fontAlgn="base" hangingPunct="0">
        <a:spcBef>
          <a:spcPct val="0"/>
        </a:spcBef>
        <a:spcAft>
          <a:spcPct val="0"/>
        </a:spcAft>
        <a:defRPr sz="2800">
          <a:solidFill>
            <a:schemeClr val="tx1"/>
          </a:solidFill>
          <a:latin typeface="Calibri" pitchFamily="34" charset="0"/>
        </a:defRPr>
      </a:lvl4pPr>
      <a:lvl5pPr algn="ctr" rtl="0" eaLnBrk="0" fontAlgn="base" hangingPunct="0">
        <a:spcBef>
          <a:spcPct val="0"/>
        </a:spcBef>
        <a:spcAft>
          <a:spcPct val="0"/>
        </a:spcAft>
        <a:defRPr sz="2800">
          <a:solidFill>
            <a:schemeClr val="tx1"/>
          </a:solidFill>
          <a:latin typeface="Calibri" pitchFamily="34" charset="0"/>
        </a:defRPr>
      </a:lvl5pPr>
      <a:lvl6pPr marL="457145" algn="ctr" rtl="0" fontAlgn="base">
        <a:spcBef>
          <a:spcPct val="0"/>
        </a:spcBef>
        <a:spcAft>
          <a:spcPct val="0"/>
        </a:spcAft>
        <a:defRPr sz="4400">
          <a:solidFill>
            <a:schemeClr val="tx1"/>
          </a:solidFill>
          <a:latin typeface="Calibri" pitchFamily="34" charset="0"/>
        </a:defRPr>
      </a:lvl6pPr>
      <a:lvl7pPr marL="914290" algn="ctr" rtl="0" fontAlgn="base">
        <a:spcBef>
          <a:spcPct val="0"/>
        </a:spcBef>
        <a:spcAft>
          <a:spcPct val="0"/>
        </a:spcAft>
        <a:defRPr sz="4400">
          <a:solidFill>
            <a:schemeClr val="tx1"/>
          </a:solidFill>
          <a:latin typeface="Calibri" pitchFamily="34" charset="0"/>
        </a:defRPr>
      </a:lvl7pPr>
      <a:lvl8pPr marL="1371435" algn="ctr" rtl="0" fontAlgn="base">
        <a:spcBef>
          <a:spcPct val="0"/>
        </a:spcBef>
        <a:spcAft>
          <a:spcPct val="0"/>
        </a:spcAft>
        <a:defRPr sz="4400">
          <a:solidFill>
            <a:schemeClr val="tx1"/>
          </a:solidFill>
          <a:latin typeface="Calibri" pitchFamily="34" charset="0"/>
        </a:defRPr>
      </a:lvl8pPr>
      <a:lvl9pPr marL="1828581" algn="ctr" rtl="0" fontAlgn="base">
        <a:spcBef>
          <a:spcPct val="0"/>
        </a:spcBef>
        <a:spcAft>
          <a:spcPct val="0"/>
        </a:spcAft>
        <a:defRPr sz="4400">
          <a:solidFill>
            <a:schemeClr val="tx1"/>
          </a:solidFill>
          <a:latin typeface="Calibri" pitchFamily="34" charset="0"/>
        </a:defRPr>
      </a:lvl9pPr>
    </p:titleStyle>
    <p:bodyStyle>
      <a:lvl1pPr marL="342859" indent="-342859"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861" indent="-285716" algn="l" rtl="0" eaLnBrk="0" fontAlgn="base" hangingPunct="0">
        <a:spcBef>
          <a:spcPct val="20000"/>
        </a:spcBef>
        <a:spcAft>
          <a:spcPct val="0"/>
        </a:spcAft>
        <a:buFont typeface="Arial" charset="0"/>
        <a:buChar char="–"/>
        <a:defRPr sz="2800">
          <a:solidFill>
            <a:schemeClr val="tx1"/>
          </a:solidFill>
          <a:latin typeface="+mn-lt"/>
        </a:defRPr>
      </a:lvl2pPr>
      <a:lvl3pPr marL="1142863" indent="-228573" algn="l" rtl="0" eaLnBrk="0" fontAlgn="base" hangingPunct="0">
        <a:spcBef>
          <a:spcPct val="20000"/>
        </a:spcBef>
        <a:spcAft>
          <a:spcPct val="0"/>
        </a:spcAft>
        <a:buFont typeface="Arial" charset="0"/>
        <a:buChar char="•"/>
        <a:defRPr sz="2400">
          <a:solidFill>
            <a:schemeClr val="tx1"/>
          </a:solidFill>
          <a:latin typeface="+mn-lt"/>
        </a:defRPr>
      </a:lvl3pPr>
      <a:lvl4pPr marL="1600008" indent="-228573" algn="l" rtl="0" eaLnBrk="0" fontAlgn="base" hangingPunct="0">
        <a:spcBef>
          <a:spcPct val="20000"/>
        </a:spcBef>
        <a:spcAft>
          <a:spcPct val="0"/>
        </a:spcAft>
        <a:buFont typeface="Arial" charset="0"/>
        <a:buChar char="–"/>
        <a:defRPr sz="2000">
          <a:solidFill>
            <a:schemeClr val="tx1"/>
          </a:solidFill>
          <a:latin typeface="+mn-lt"/>
        </a:defRPr>
      </a:lvl4pPr>
      <a:lvl5pPr marL="2057153" indent="-228573" algn="l" rtl="0" eaLnBrk="0" fontAlgn="base" hangingPunct="0">
        <a:spcBef>
          <a:spcPct val="20000"/>
        </a:spcBef>
        <a:spcAft>
          <a:spcPct val="0"/>
        </a:spcAft>
        <a:buFont typeface="Arial" charset="0"/>
        <a:buChar char="»"/>
        <a:defRPr sz="2000">
          <a:solidFill>
            <a:schemeClr val="tx1"/>
          </a:solidFill>
          <a:latin typeface="+mn-lt"/>
        </a:defRPr>
      </a:lvl5pPr>
      <a:lvl6pPr marL="2514298" indent="-228573" algn="l" rtl="0" fontAlgn="base">
        <a:spcBef>
          <a:spcPct val="20000"/>
        </a:spcBef>
        <a:spcAft>
          <a:spcPct val="0"/>
        </a:spcAft>
        <a:buFont typeface="Arial" charset="0"/>
        <a:buChar char="»"/>
        <a:defRPr sz="2000">
          <a:solidFill>
            <a:schemeClr val="tx1"/>
          </a:solidFill>
          <a:latin typeface="+mn-lt"/>
        </a:defRPr>
      </a:lvl6pPr>
      <a:lvl7pPr marL="2971443" indent="-228573" algn="l" rtl="0" fontAlgn="base">
        <a:spcBef>
          <a:spcPct val="20000"/>
        </a:spcBef>
        <a:spcAft>
          <a:spcPct val="0"/>
        </a:spcAft>
        <a:buFont typeface="Arial" charset="0"/>
        <a:buChar char="»"/>
        <a:defRPr sz="2000">
          <a:solidFill>
            <a:schemeClr val="tx1"/>
          </a:solidFill>
          <a:latin typeface="+mn-lt"/>
        </a:defRPr>
      </a:lvl7pPr>
      <a:lvl8pPr marL="3428589" indent="-228573" algn="l" rtl="0" fontAlgn="base">
        <a:spcBef>
          <a:spcPct val="20000"/>
        </a:spcBef>
        <a:spcAft>
          <a:spcPct val="0"/>
        </a:spcAft>
        <a:buFont typeface="Arial" charset="0"/>
        <a:buChar char="»"/>
        <a:defRPr sz="2000">
          <a:solidFill>
            <a:schemeClr val="tx1"/>
          </a:solidFill>
          <a:latin typeface="+mn-lt"/>
        </a:defRPr>
      </a:lvl8pPr>
      <a:lvl9pPr marL="3885734" indent="-228573" algn="l" rtl="0" fontAlgn="base">
        <a:spcBef>
          <a:spcPct val="20000"/>
        </a:spcBef>
        <a:spcAft>
          <a:spcPct val="0"/>
        </a:spcAft>
        <a:buFont typeface="Arial" charset="0"/>
        <a:buChar char="»"/>
        <a:defRPr sz="2000">
          <a:solidFill>
            <a:schemeClr val="tx1"/>
          </a:solidFill>
          <a:latin typeface="+mn-lt"/>
        </a:defRPr>
      </a:lvl9pPr>
    </p:bodyStyle>
    <p:otherStyle>
      <a:defPPr>
        <a:defRPr lang="ru-RU"/>
      </a:defPPr>
      <a:lvl1pPr marL="0" algn="l" defTabSz="914290" rtl="0" eaLnBrk="1" latinLnBrk="0" hangingPunct="1">
        <a:defRPr sz="1800" kern="1200">
          <a:solidFill>
            <a:schemeClr val="tx1"/>
          </a:solidFill>
          <a:latin typeface="+mn-lt"/>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5" algn="l" defTabSz="914290" rtl="0" eaLnBrk="1" latinLnBrk="0" hangingPunct="1">
        <a:defRPr sz="1800" kern="1200">
          <a:solidFill>
            <a:schemeClr val="tx1"/>
          </a:solidFill>
          <a:latin typeface="+mn-lt"/>
          <a:ea typeface="+mn-ea"/>
          <a:cs typeface="+mn-cs"/>
        </a:defRPr>
      </a:lvl4pPr>
      <a:lvl5pPr marL="1828581" algn="l" defTabSz="914290" rtl="0" eaLnBrk="1" latinLnBrk="0" hangingPunct="1">
        <a:defRPr sz="1800" kern="1200">
          <a:solidFill>
            <a:schemeClr val="tx1"/>
          </a:solidFill>
          <a:latin typeface="+mn-lt"/>
          <a:ea typeface="+mn-ea"/>
          <a:cs typeface="+mn-cs"/>
        </a:defRPr>
      </a:lvl5pPr>
      <a:lvl6pPr marL="2285726" algn="l" defTabSz="914290" rtl="0" eaLnBrk="1" latinLnBrk="0" hangingPunct="1">
        <a:defRPr sz="1800" kern="1200">
          <a:solidFill>
            <a:schemeClr val="tx1"/>
          </a:solidFill>
          <a:latin typeface="+mn-lt"/>
          <a:ea typeface="+mn-ea"/>
          <a:cs typeface="+mn-cs"/>
        </a:defRPr>
      </a:lvl6pPr>
      <a:lvl7pPr marL="2742871" algn="l" defTabSz="914290" rtl="0" eaLnBrk="1" latinLnBrk="0" hangingPunct="1">
        <a:defRPr sz="1800" kern="1200">
          <a:solidFill>
            <a:schemeClr val="tx1"/>
          </a:solidFill>
          <a:latin typeface="+mn-lt"/>
          <a:ea typeface="+mn-ea"/>
          <a:cs typeface="+mn-cs"/>
        </a:defRPr>
      </a:lvl7pPr>
      <a:lvl8pPr marL="3200016" algn="l" defTabSz="914290" rtl="0" eaLnBrk="1" latinLnBrk="0" hangingPunct="1">
        <a:defRPr sz="1800" kern="1200">
          <a:solidFill>
            <a:schemeClr val="tx1"/>
          </a:solidFill>
          <a:latin typeface="+mn-lt"/>
          <a:ea typeface="+mn-ea"/>
          <a:cs typeface="+mn-cs"/>
        </a:defRPr>
      </a:lvl8pPr>
      <a:lvl9pPr marL="3657161" algn="l" defTabSz="91429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http://apf20.mail.ru/cgi-bin/readmsg/IMG_3628.jpg?preview=1&amp;id=12874177980000000694;0;3&amp;mode=attachment&amp;channel=" TargetMode="Externa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47.jpe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Data" Target="../diagrams/data2.xml"/><Relationship Id="rId7"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4.jpe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slide" Target="slide9.xml"/><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slide" Target="slide7.xml"/><Relationship Id="rId9" Type="http://schemas.openxmlformats.org/officeDocument/2006/relationships/image" Target="../media/image8.png"/><Relationship Id="rId1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slide" Target="slide5.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2.xml"/><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Номер слайда 5"/>
          <p:cNvSpPr>
            <a:spLocks noGrp="1"/>
          </p:cNvSpPr>
          <p:nvPr>
            <p:ph type="sldNum" sz="quarter" idx="10"/>
          </p:nvPr>
        </p:nvSpPr>
        <p:spPr bwMode="auto">
          <a:xfrm>
            <a:off x="8593137" y="6492875"/>
            <a:ext cx="550863" cy="365125"/>
          </a:xfrm>
          <a:noFill/>
          <a:ln>
            <a:miter lim="800000"/>
            <a:headEnd/>
            <a:tailEnd/>
          </a:ln>
        </p:spPr>
        <p:txBody>
          <a:bodyPr wrap="square" numCol="1" anchorCtr="0" compatLnSpc="1">
            <a:prstTxWarp prst="textNoShape">
              <a:avLst/>
            </a:prstTxWarp>
          </a:bodyPr>
          <a:lstStyle/>
          <a:p>
            <a:fld id="{5C89AEA6-9EB9-4142-A5AB-6B8D82AAEFE2}" type="slidenum">
              <a:rPr lang="ru-RU" smtClean="0">
                <a:solidFill>
                  <a:srgbClr val="000000"/>
                </a:solidFill>
              </a:rPr>
              <a:pPr/>
              <a:t>1</a:t>
            </a:fld>
            <a:endParaRPr lang="ru-RU" dirty="0" smtClean="0">
              <a:solidFill>
                <a:srgbClr val="000000"/>
              </a:solidFill>
            </a:endParaRPr>
          </a:p>
        </p:txBody>
      </p:sp>
      <p:sp>
        <p:nvSpPr>
          <p:cNvPr id="9" name="Прямоугольник 8"/>
          <p:cNvSpPr/>
          <p:nvPr/>
        </p:nvSpPr>
        <p:spPr>
          <a:xfrm>
            <a:off x="0" y="1412776"/>
            <a:ext cx="9144000" cy="2785368"/>
          </a:xfrm>
          <a:prstGeom prst="rect">
            <a:avLst/>
          </a:prstGeom>
          <a:noFill/>
          <a:effectLst>
            <a:glow rad="228600">
              <a:schemeClr val="accent1">
                <a:satMod val="175000"/>
                <a:alpha val="40000"/>
              </a:schemeClr>
            </a:glow>
            <a:outerShdw blurRad="50800" dist="38100" algn="l" rotWithShape="0">
              <a:prstClr val="black">
                <a:alpha val="40000"/>
              </a:prstClr>
            </a:outerShdw>
          </a:effectLst>
        </p:spPr>
        <p:txBody>
          <a:bodyPr wrap="square" lIns="91429" tIns="45715" rIns="91429" bIns="45715">
            <a:spAutoFit/>
            <a:scene3d>
              <a:camera prst="orthographicFront"/>
              <a:lightRig rig="soft" dir="tl">
                <a:rot lat="0" lon="0" rev="0"/>
              </a:lightRig>
            </a:scene3d>
            <a:sp3d extrusionH="57150" contourW="25400" prstMaterial="matte">
              <a:bevelT w="25400" h="55880" prst="artDeco"/>
              <a:contourClr>
                <a:schemeClr val="accent2">
                  <a:tint val="20000"/>
                </a:schemeClr>
              </a:contourClr>
            </a:sp3d>
          </a:bodyPr>
          <a:lstStyle/>
          <a:p>
            <a:pPr algn="ctr" defTabSz="914290" fontAlgn="auto">
              <a:lnSpc>
                <a:spcPts val="7000"/>
              </a:lnSpc>
              <a:spcBef>
                <a:spcPts val="0"/>
              </a:spcBef>
              <a:spcAft>
                <a:spcPts val="0"/>
              </a:spcAft>
              <a:defRPr/>
            </a:pPr>
            <a:r>
              <a:rPr lang="ru-RU" sz="4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Iris" pitchFamily="18" charset="0"/>
                <a:cs typeface="+mn-cs"/>
              </a:rPr>
              <a:t>Опыт Вологодской </a:t>
            </a:r>
            <a:r>
              <a:rPr lang="ru-RU" sz="4400" b="1" dirty="0" smtClean="0">
                <a:solidFill>
                  <a:schemeClr val="bg1"/>
                </a:solidFill>
                <a:latin typeface="Iris" pitchFamily="18" charset="0"/>
                <a:cs typeface="+mn-cs"/>
              </a:rPr>
              <a:t>области </a:t>
            </a:r>
          </a:p>
          <a:p>
            <a:pPr algn="ctr" defTabSz="914290" fontAlgn="auto">
              <a:lnSpc>
                <a:spcPts val="7000"/>
              </a:lnSpc>
              <a:spcBef>
                <a:spcPts val="0"/>
              </a:spcBef>
              <a:spcAft>
                <a:spcPts val="0"/>
              </a:spcAft>
              <a:defRPr/>
            </a:pPr>
            <a:r>
              <a:rPr lang="ru-RU" sz="4400" b="1" dirty="0" smtClean="0">
                <a:solidFill>
                  <a:schemeClr val="bg1"/>
                </a:solidFill>
                <a:latin typeface="Iris" pitchFamily="18" charset="0"/>
                <a:cs typeface="+mn-cs"/>
              </a:rPr>
              <a:t>по развитию туризма </a:t>
            </a:r>
          </a:p>
          <a:p>
            <a:pPr algn="ctr" defTabSz="914290" fontAlgn="auto">
              <a:lnSpc>
                <a:spcPts val="7000"/>
              </a:lnSpc>
              <a:spcBef>
                <a:spcPts val="0"/>
              </a:spcBef>
              <a:spcAft>
                <a:spcPts val="0"/>
              </a:spcAft>
              <a:defRPr/>
            </a:pPr>
            <a:r>
              <a:rPr lang="ru-RU" sz="4400" b="1" dirty="0" smtClean="0">
                <a:solidFill>
                  <a:schemeClr val="bg1"/>
                </a:solidFill>
                <a:latin typeface="Iris" pitchFamily="18" charset="0"/>
                <a:cs typeface="+mn-cs"/>
              </a:rPr>
              <a:t>в муниципальных образованиях</a:t>
            </a:r>
            <a:endParaRPr lang="ru-RU" sz="4400" b="1" kern="0" spc="50" dirty="0">
              <a:ln w="11430"/>
              <a:solidFill>
                <a:schemeClr val="bg1"/>
              </a:solidFill>
              <a:effectLst>
                <a:outerShdw blurRad="76200" dist="50800" dir="5400000" algn="tl" rotWithShape="0">
                  <a:srgbClr val="000000">
                    <a:alpha val="65000"/>
                  </a:srgbClr>
                </a:outerShdw>
              </a:effectLst>
              <a:latin typeface="Iris" pitchFamily="18" charset="0"/>
              <a:cs typeface="Calibri" pitchFamily="34" charset="0"/>
            </a:endParaRPr>
          </a:p>
        </p:txBody>
      </p:sp>
      <p:sp>
        <p:nvSpPr>
          <p:cNvPr id="21508" name="TextBox 3"/>
          <p:cNvSpPr txBox="1">
            <a:spLocks noChangeArrowheads="1"/>
          </p:cNvSpPr>
          <p:nvPr/>
        </p:nvSpPr>
        <p:spPr bwMode="auto">
          <a:xfrm>
            <a:off x="1547664" y="4725144"/>
            <a:ext cx="5903912" cy="923330"/>
          </a:xfrm>
          <a:prstGeom prst="rect">
            <a:avLst/>
          </a:prstGeom>
          <a:noFill/>
          <a:ln w="9525">
            <a:noFill/>
            <a:miter lim="800000"/>
            <a:headEnd/>
            <a:tailEnd/>
          </a:ln>
        </p:spPr>
        <p:txBody>
          <a:bodyPr wrap="square">
            <a:spAutoFit/>
          </a:bodyPr>
          <a:lstStyle/>
          <a:p>
            <a:pPr algn="ctr"/>
            <a:r>
              <a:rPr lang="ru-RU" dirty="0" smtClean="0">
                <a:solidFill>
                  <a:schemeClr val="bg1"/>
                </a:solidFill>
                <a:latin typeface="Iris" pitchFamily="18" charset="0"/>
              </a:rPr>
              <a:t>Осиповский В.А.</a:t>
            </a:r>
            <a:endParaRPr lang="ru-RU" dirty="0">
              <a:solidFill>
                <a:schemeClr val="bg1"/>
              </a:solidFill>
              <a:latin typeface="Iris" pitchFamily="18" charset="0"/>
            </a:endParaRPr>
          </a:p>
          <a:p>
            <a:pPr algn="ctr"/>
            <a:r>
              <a:rPr lang="ru-RU" dirty="0" smtClean="0">
                <a:solidFill>
                  <a:schemeClr val="bg1"/>
                </a:solidFill>
                <a:latin typeface="Iris" pitchFamily="18" charset="0"/>
              </a:rPr>
              <a:t>начальник Департамента культуры, туризма и охраны объектов культурного наследия Вологодской </a:t>
            </a:r>
            <a:r>
              <a:rPr lang="ru-RU" dirty="0">
                <a:solidFill>
                  <a:schemeClr val="bg1"/>
                </a:solidFill>
                <a:latin typeface="Iris" pitchFamily="18" charset="0"/>
              </a:rPr>
              <a:t>области</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idx="4294967295"/>
          </p:nvPr>
        </p:nvSpPr>
        <p:spPr bwMode="auto">
          <a:xfrm>
            <a:off x="0" y="1"/>
            <a:ext cx="9361488" cy="620688"/>
          </a:xfrm>
          <a:prstGeom prst="rect">
            <a:avLst/>
          </a:prstGeom>
          <a:noFill/>
          <a:ln>
            <a:miter lim="800000"/>
            <a:headEnd/>
            <a:tailEnd/>
          </a:ln>
        </p:spPr>
        <p:txBody>
          <a:bodyPr/>
          <a:lstStyle/>
          <a:p>
            <a:r>
              <a:rPr lang="ru-RU" sz="3200" b="1" dirty="0" smtClean="0">
                <a:solidFill>
                  <a:srgbClr val="C00000"/>
                </a:solidFill>
                <a:latin typeface="Iris" pitchFamily="18" charset="0"/>
              </a:rPr>
              <a:t>Вологда</a:t>
            </a:r>
            <a:r>
              <a:rPr lang="ru-RU" sz="3200" b="1" dirty="0" smtClean="0">
                <a:solidFill>
                  <a:schemeClr val="tx1">
                    <a:lumMod val="85000"/>
                    <a:lumOff val="15000"/>
                  </a:schemeClr>
                </a:solidFill>
                <a:latin typeface="Iris" pitchFamily="18" charset="0"/>
              </a:rPr>
              <a:t> - кружевная столица Русского Севера</a:t>
            </a:r>
          </a:p>
        </p:txBody>
      </p:sp>
      <p:sp>
        <p:nvSpPr>
          <p:cNvPr id="7" name="Заголовок 1"/>
          <p:cNvSpPr txBox="1">
            <a:spLocks/>
          </p:cNvSpPr>
          <p:nvPr/>
        </p:nvSpPr>
        <p:spPr bwMode="auto">
          <a:xfrm>
            <a:off x="394841" y="836613"/>
            <a:ext cx="3889375" cy="2664395"/>
          </a:xfrm>
          <a:prstGeom prst="rect">
            <a:avLst/>
          </a:prstGeom>
          <a:gradFill rotWithShape="1">
            <a:gsLst>
              <a:gs pos="0">
                <a:schemeClr val="bg1"/>
              </a:gs>
              <a:gs pos="100000">
                <a:schemeClr val="bg1">
                  <a:gamma/>
                  <a:shade val="66275"/>
                  <a:invGamma/>
                </a:schemeClr>
              </a:gs>
            </a:gsLst>
            <a:lin ang="5400000" scaled="1"/>
          </a:gradFill>
          <a:ln w="9525">
            <a:noFill/>
            <a:round/>
            <a:headEnd/>
            <a:tailEnd/>
          </a:ln>
          <a:effectLst>
            <a:outerShdw dist="53882" dir="2700000" algn="ctr" rotWithShape="0">
              <a:schemeClr val="tx1">
                <a:alpha val="50000"/>
              </a:schemeClr>
            </a:outerShdw>
          </a:effectLst>
        </p:spPr>
        <p:txBody>
          <a:bodyPr lIns="91427" tIns="45714" rIns="91427" bIns="45714" anchor="ctr"/>
          <a:lstStyle/>
          <a:p>
            <a:pPr algn="ctr" defTabSz="987425" eaLnBrk="0" hangingPunct="0">
              <a:lnSpc>
                <a:spcPct val="80000"/>
              </a:lnSpc>
            </a:pPr>
            <a:endParaRPr lang="ru-RU" sz="2400" b="1" dirty="0">
              <a:latin typeface="Iris" pitchFamily="18" charset="0"/>
            </a:endParaRPr>
          </a:p>
        </p:txBody>
      </p:sp>
      <p:pic>
        <p:nvPicPr>
          <p:cNvPr id="156683" name="Рисунок 3" descr="Вологодский Кремль и Софийский собор.jpg"/>
          <p:cNvPicPr>
            <a:picLocks noChangeAspect="1"/>
          </p:cNvPicPr>
          <p:nvPr/>
        </p:nvPicPr>
        <p:blipFill>
          <a:blip r:embed="rId3" cstate="print"/>
          <a:srcRect l="1826" b="7527"/>
          <a:stretch>
            <a:fillRect/>
          </a:stretch>
        </p:blipFill>
        <p:spPr bwMode="auto">
          <a:xfrm>
            <a:off x="4716016" y="836712"/>
            <a:ext cx="4032448" cy="2681004"/>
          </a:xfrm>
          <a:prstGeom prst="rect">
            <a:avLst/>
          </a:prstGeom>
          <a:noFill/>
          <a:ln w="9525">
            <a:noFill/>
            <a:miter lim="800000"/>
            <a:headEnd/>
            <a:tailEnd/>
          </a:ln>
        </p:spPr>
      </p:pic>
      <p:sp>
        <p:nvSpPr>
          <p:cNvPr id="156685" name="Oval 8"/>
          <p:cNvSpPr>
            <a:spLocks noChangeArrowheads="1"/>
          </p:cNvSpPr>
          <p:nvPr/>
        </p:nvSpPr>
        <p:spPr bwMode="auto">
          <a:xfrm>
            <a:off x="235192" y="4365104"/>
            <a:ext cx="248680" cy="248679"/>
          </a:xfrm>
          <a:prstGeom prst="ellipse">
            <a:avLst/>
          </a:prstGeom>
          <a:gradFill rotWithShape="1">
            <a:gsLst>
              <a:gs pos="0">
                <a:srgbClr val="FF0000"/>
              </a:gs>
              <a:gs pos="100000">
                <a:srgbClr val="A90000"/>
              </a:gs>
            </a:gsLst>
            <a:path path="shape">
              <a:fillToRect l="50000" t="50000" r="50000" b="50000"/>
            </a:path>
          </a:gradFill>
          <a:ln w="19050">
            <a:solidFill>
              <a:schemeClr val="bg1"/>
            </a:solidFill>
            <a:round/>
            <a:headEnd/>
            <a:tailEnd/>
          </a:ln>
        </p:spPr>
        <p:txBody>
          <a:bodyPr wrap="none" anchor="ctr"/>
          <a:lstStyle/>
          <a:p>
            <a:endParaRPr lang="ru-RU">
              <a:solidFill>
                <a:srgbClr val="000000"/>
              </a:solidFill>
              <a:latin typeface="Iris" pitchFamily="18" charset="0"/>
            </a:endParaRPr>
          </a:p>
        </p:txBody>
      </p:sp>
      <p:sp>
        <p:nvSpPr>
          <p:cNvPr id="156686" name="Rectangle 14"/>
          <p:cNvSpPr>
            <a:spLocks noChangeArrowheads="1"/>
          </p:cNvSpPr>
          <p:nvPr/>
        </p:nvSpPr>
        <p:spPr bwMode="auto">
          <a:xfrm>
            <a:off x="611560" y="3717032"/>
            <a:ext cx="3405269" cy="2462213"/>
          </a:xfrm>
          <a:prstGeom prst="rect">
            <a:avLst/>
          </a:prstGeom>
          <a:noFill/>
          <a:ln w="9525">
            <a:noFill/>
            <a:miter lim="800000"/>
            <a:headEnd/>
            <a:tailEnd/>
          </a:ln>
          <a:effectLst/>
        </p:spPr>
        <p:txBody>
          <a:bodyPr wrap="square">
            <a:spAutoFit/>
          </a:bodyPr>
          <a:lstStyle/>
          <a:p>
            <a:r>
              <a:rPr lang="ru-RU" sz="2400" b="1" dirty="0" smtClean="0">
                <a:solidFill>
                  <a:schemeClr val="bg1"/>
                </a:solidFill>
                <a:latin typeface="Iris" pitchFamily="18" charset="0"/>
              </a:rPr>
              <a:t>Точки роста:</a:t>
            </a:r>
          </a:p>
          <a:p>
            <a:endParaRPr lang="ru-RU" sz="1000" b="1" dirty="0" smtClean="0">
              <a:solidFill>
                <a:schemeClr val="bg1"/>
              </a:solidFill>
              <a:latin typeface="Iris" pitchFamily="18" charset="0"/>
            </a:endParaRPr>
          </a:p>
          <a:p>
            <a:r>
              <a:rPr lang="ru-RU" sz="2400" b="1" dirty="0" smtClean="0">
                <a:solidFill>
                  <a:schemeClr val="bg1"/>
                </a:solidFill>
                <a:latin typeface="Iris" pitchFamily="18" charset="0"/>
              </a:rPr>
              <a:t>Туристско-рекреационный </a:t>
            </a:r>
          </a:p>
          <a:p>
            <a:r>
              <a:rPr lang="ru-RU" sz="2400" b="1" dirty="0" smtClean="0">
                <a:solidFill>
                  <a:schemeClr val="bg1"/>
                </a:solidFill>
                <a:latin typeface="Iris" pitchFamily="18" charset="0"/>
              </a:rPr>
              <a:t>кластер  «</a:t>
            </a:r>
            <a:r>
              <a:rPr lang="ru-RU" sz="2400" b="1" dirty="0" err="1">
                <a:solidFill>
                  <a:schemeClr val="bg1"/>
                </a:solidFill>
                <a:latin typeface="Iris" pitchFamily="18" charset="0"/>
              </a:rPr>
              <a:t>Насон-город</a:t>
            </a:r>
            <a:r>
              <a:rPr lang="ru-RU" sz="2400" b="1" dirty="0">
                <a:solidFill>
                  <a:schemeClr val="bg1"/>
                </a:solidFill>
                <a:latin typeface="Iris" pitchFamily="18" charset="0"/>
              </a:rPr>
              <a:t>»</a:t>
            </a:r>
            <a:r>
              <a:rPr lang="ru-RU" sz="2400" dirty="0">
                <a:solidFill>
                  <a:schemeClr val="bg1"/>
                </a:solidFill>
                <a:latin typeface="Iris" pitchFamily="18" charset="0"/>
              </a:rPr>
              <a:t> </a:t>
            </a:r>
            <a:endParaRPr lang="ru-RU" sz="2400" dirty="0" smtClean="0">
              <a:solidFill>
                <a:schemeClr val="bg1"/>
              </a:solidFill>
              <a:latin typeface="Iris" pitchFamily="18" charset="0"/>
            </a:endParaRPr>
          </a:p>
          <a:p>
            <a:r>
              <a:rPr lang="ru-RU" sz="2400" b="1" dirty="0" smtClean="0">
                <a:solidFill>
                  <a:schemeClr val="bg1"/>
                </a:solidFill>
                <a:latin typeface="Iris" pitchFamily="18" charset="0"/>
              </a:rPr>
              <a:t>Центр активного отдыха «</a:t>
            </a:r>
            <a:r>
              <a:rPr lang="en-US" sz="2400" b="1" dirty="0" smtClean="0">
                <a:solidFill>
                  <a:schemeClr val="bg1"/>
                </a:solidFill>
                <a:latin typeface="Iris" pitchFamily="18" charset="0"/>
              </a:rPr>
              <a:t>YES</a:t>
            </a:r>
            <a:r>
              <a:rPr lang="ru-RU" sz="2400" b="1" dirty="0" smtClean="0">
                <a:solidFill>
                  <a:schemeClr val="bg1"/>
                </a:solidFill>
                <a:latin typeface="Iris" pitchFamily="18" charset="0"/>
              </a:rPr>
              <a:t>»</a:t>
            </a:r>
            <a:endParaRPr lang="ru-RU" sz="2400" b="1" dirty="0">
              <a:solidFill>
                <a:schemeClr val="bg1"/>
              </a:solidFill>
              <a:latin typeface="Iris" pitchFamily="18" charset="0"/>
            </a:endParaRPr>
          </a:p>
        </p:txBody>
      </p:sp>
      <p:sp>
        <p:nvSpPr>
          <p:cNvPr id="10" name="Text Box 6"/>
          <p:cNvSpPr txBox="1">
            <a:spLocks noChangeArrowheads="1"/>
          </p:cNvSpPr>
          <p:nvPr/>
        </p:nvSpPr>
        <p:spPr bwMode="auto">
          <a:xfrm>
            <a:off x="467544" y="885488"/>
            <a:ext cx="3816424" cy="2831544"/>
          </a:xfrm>
          <a:prstGeom prst="rect">
            <a:avLst/>
          </a:prstGeom>
          <a:noFill/>
          <a:ln w="9525">
            <a:noFill/>
            <a:miter lim="800000"/>
            <a:headEnd/>
            <a:tailEnd/>
          </a:ln>
          <a:effectLst>
            <a:prstShdw prst="shdw18" dist="17961" dir="13500000">
              <a:schemeClr val="accent1">
                <a:gamma/>
                <a:shade val="60000"/>
                <a:invGamma/>
              </a:schemeClr>
            </a:prstShdw>
          </a:effectLst>
        </p:spPr>
        <p:txBody>
          <a:bodyPr wrap="square">
            <a:spAutoFit/>
          </a:bodyPr>
          <a:lstStyle/>
          <a:p>
            <a:pPr>
              <a:defRPr/>
            </a:pPr>
            <a:r>
              <a:rPr lang="ru-RU" sz="2000" dirty="0" smtClean="0">
                <a:latin typeface="Iris" pitchFamily="18" charset="0"/>
              </a:rPr>
              <a:t>Основа – культурно-познавательный, событийный туризм</a:t>
            </a:r>
          </a:p>
          <a:p>
            <a:pPr>
              <a:defRPr/>
            </a:pPr>
            <a:r>
              <a:rPr lang="ru-RU" sz="2000" dirty="0" smtClean="0">
                <a:latin typeface="Iris" pitchFamily="18" charset="0"/>
              </a:rPr>
              <a:t>Коллективные </a:t>
            </a:r>
            <a:r>
              <a:rPr lang="ru-RU" sz="2000" dirty="0">
                <a:latin typeface="Iris" pitchFamily="18" charset="0"/>
              </a:rPr>
              <a:t>средства </a:t>
            </a:r>
            <a:endParaRPr lang="ru-RU" sz="2000" dirty="0" smtClean="0">
              <a:latin typeface="Iris" pitchFamily="18" charset="0"/>
            </a:endParaRPr>
          </a:p>
          <a:p>
            <a:pPr>
              <a:defRPr/>
            </a:pPr>
            <a:r>
              <a:rPr lang="ru-RU" sz="2000" dirty="0" smtClean="0">
                <a:latin typeface="Iris" pitchFamily="18" charset="0"/>
              </a:rPr>
              <a:t>размещения – 19</a:t>
            </a:r>
            <a:endParaRPr lang="ru-RU" sz="2000" dirty="0">
              <a:latin typeface="Iris" pitchFamily="18" charset="0"/>
            </a:endParaRPr>
          </a:p>
          <a:p>
            <a:pPr>
              <a:defRPr/>
            </a:pPr>
            <a:r>
              <a:rPr lang="ru-RU" sz="2000" dirty="0" smtClean="0">
                <a:latin typeface="Iris" pitchFamily="18" charset="0"/>
              </a:rPr>
              <a:t>Объекты историко-культурного </a:t>
            </a:r>
          </a:p>
          <a:p>
            <a:pPr>
              <a:defRPr/>
            </a:pPr>
            <a:r>
              <a:rPr lang="ru-RU" sz="2000" dirty="0" smtClean="0">
                <a:latin typeface="Iris" pitchFamily="18" charset="0"/>
              </a:rPr>
              <a:t>наследия – 239</a:t>
            </a:r>
          </a:p>
          <a:p>
            <a:pPr>
              <a:defRPr/>
            </a:pPr>
            <a:r>
              <a:rPr lang="ru-RU" sz="2000" dirty="0" smtClean="0">
                <a:latin typeface="Iris" pitchFamily="18" charset="0"/>
              </a:rPr>
              <a:t>Туристские маршруты - 25 </a:t>
            </a:r>
            <a:endParaRPr lang="ru-RU" dirty="0">
              <a:solidFill>
                <a:schemeClr val="bg1"/>
              </a:solidFill>
              <a:latin typeface="Iris" pitchFamily="18" charset="0"/>
            </a:endParaRPr>
          </a:p>
          <a:p>
            <a:pPr>
              <a:defRPr/>
            </a:pPr>
            <a:endParaRPr lang="ru-RU" dirty="0">
              <a:solidFill>
                <a:schemeClr val="bg1"/>
              </a:solidFill>
              <a:latin typeface="Iris" pitchFamily="18" charset="0"/>
            </a:endParaRPr>
          </a:p>
        </p:txBody>
      </p:sp>
      <p:sp>
        <p:nvSpPr>
          <p:cNvPr id="12" name="Oval 8"/>
          <p:cNvSpPr>
            <a:spLocks noChangeArrowheads="1"/>
          </p:cNvSpPr>
          <p:nvPr/>
        </p:nvSpPr>
        <p:spPr bwMode="auto">
          <a:xfrm>
            <a:off x="218864" y="5442789"/>
            <a:ext cx="248680" cy="248679"/>
          </a:xfrm>
          <a:prstGeom prst="ellipse">
            <a:avLst/>
          </a:prstGeom>
          <a:gradFill rotWithShape="1">
            <a:gsLst>
              <a:gs pos="0">
                <a:srgbClr val="FF0000"/>
              </a:gs>
              <a:gs pos="100000">
                <a:srgbClr val="A90000"/>
              </a:gs>
            </a:gsLst>
            <a:path path="shape">
              <a:fillToRect l="50000" t="50000" r="50000" b="50000"/>
            </a:path>
          </a:gradFill>
          <a:ln w="19050">
            <a:solidFill>
              <a:schemeClr val="bg1"/>
            </a:solidFill>
            <a:round/>
            <a:headEnd/>
            <a:tailEnd/>
          </a:ln>
        </p:spPr>
        <p:txBody>
          <a:bodyPr wrap="none" anchor="ctr"/>
          <a:lstStyle/>
          <a:p>
            <a:endParaRPr lang="ru-RU">
              <a:solidFill>
                <a:srgbClr val="000000"/>
              </a:solidFill>
              <a:latin typeface="Iris" pitchFamily="18" charset="0"/>
            </a:endParaRPr>
          </a:p>
        </p:txBody>
      </p:sp>
      <p:sp>
        <p:nvSpPr>
          <p:cNvPr id="13" name="AutoShape 68"/>
          <p:cNvSpPr>
            <a:spLocks noChangeArrowheads="1"/>
          </p:cNvSpPr>
          <p:nvPr/>
        </p:nvSpPr>
        <p:spPr bwMode="auto">
          <a:xfrm>
            <a:off x="4283968" y="4005064"/>
            <a:ext cx="4860032" cy="2016224"/>
          </a:xfrm>
          <a:prstGeom prst="roundRect">
            <a:avLst>
              <a:gd name="adj" fmla="val 18815"/>
            </a:avLst>
          </a:prstGeom>
          <a:solidFill>
            <a:schemeClr val="bg1"/>
          </a:solidFill>
          <a:ln>
            <a:noFill/>
          </a:ln>
          <a:extLst/>
        </p:spPr>
        <p:txBody>
          <a:bodyPr lIns="91429" tIns="45715" rIns="91429" bIns="45715" anchor="ctr"/>
          <a:lstStyle/>
          <a:p>
            <a:pPr algn="ctr" defTabSz="914290" fontAlgn="auto">
              <a:lnSpc>
                <a:spcPct val="80000"/>
              </a:lnSpc>
              <a:spcBef>
                <a:spcPts val="0"/>
              </a:spcBef>
              <a:spcAft>
                <a:spcPts val="0"/>
              </a:spcAft>
              <a:defRPr/>
            </a:pPr>
            <a:r>
              <a:rPr lang="ru-RU" sz="2000" b="1" kern="0" dirty="0">
                <a:solidFill>
                  <a:schemeClr val="tx1">
                    <a:lumMod val="85000"/>
                    <a:lumOff val="15000"/>
                  </a:schemeClr>
                </a:solidFill>
                <a:latin typeface="Iris" pitchFamily="18" charset="0"/>
                <a:cs typeface="+mn-cs"/>
              </a:rPr>
              <a:t>г. </a:t>
            </a:r>
            <a:r>
              <a:rPr lang="ru-RU" sz="2000" b="1" kern="0" dirty="0" smtClean="0">
                <a:solidFill>
                  <a:schemeClr val="tx1">
                    <a:lumMod val="85000"/>
                    <a:lumOff val="15000"/>
                  </a:schemeClr>
                </a:solidFill>
                <a:latin typeface="Iris" pitchFamily="18" charset="0"/>
                <a:cs typeface="+mn-cs"/>
              </a:rPr>
              <a:t>Вологда, 31 </a:t>
            </a:r>
            <a:r>
              <a:rPr lang="ru-RU" sz="2000" b="1" kern="0" dirty="0">
                <a:solidFill>
                  <a:schemeClr val="tx1">
                    <a:lumMod val="85000"/>
                    <a:lumOff val="15000"/>
                  </a:schemeClr>
                </a:solidFill>
                <a:latin typeface="Iris" pitchFamily="18" charset="0"/>
                <a:cs typeface="+mn-cs"/>
              </a:rPr>
              <a:t>декабря 2013 года – Главный Новый год страны </a:t>
            </a:r>
            <a:endParaRPr lang="ru-RU" sz="2000" b="1" kern="0" dirty="0" smtClean="0">
              <a:solidFill>
                <a:schemeClr val="tx1">
                  <a:lumMod val="85000"/>
                  <a:lumOff val="15000"/>
                </a:schemeClr>
              </a:solidFill>
              <a:latin typeface="Iris" pitchFamily="18" charset="0"/>
              <a:cs typeface="+mn-cs"/>
            </a:endParaRPr>
          </a:p>
          <a:p>
            <a:pPr algn="ctr" defTabSz="914290" fontAlgn="auto">
              <a:lnSpc>
                <a:spcPct val="80000"/>
              </a:lnSpc>
              <a:spcBef>
                <a:spcPts val="0"/>
              </a:spcBef>
              <a:spcAft>
                <a:spcPts val="0"/>
              </a:spcAft>
              <a:defRPr/>
            </a:pPr>
            <a:r>
              <a:rPr lang="ru-RU" sz="2000" b="1" kern="0" dirty="0" smtClean="0">
                <a:solidFill>
                  <a:schemeClr val="tx1">
                    <a:lumMod val="85000"/>
                    <a:lumOff val="15000"/>
                  </a:schemeClr>
                </a:solidFill>
                <a:latin typeface="Iris" pitchFamily="18" charset="0"/>
                <a:cs typeface="+mn-cs"/>
              </a:rPr>
              <a:t>(</a:t>
            </a:r>
            <a:r>
              <a:rPr lang="ru-RU" sz="2000" b="1" kern="0" dirty="0">
                <a:solidFill>
                  <a:schemeClr val="tx1">
                    <a:lumMod val="85000"/>
                    <a:lumOff val="15000"/>
                  </a:schemeClr>
                </a:solidFill>
                <a:latin typeface="Iris" pitchFamily="18" charset="0"/>
                <a:cs typeface="+mn-cs"/>
              </a:rPr>
              <a:t>при поддержке Минкультуры РФ) </a:t>
            </a:r>
            <a:endParaRPr lang="ru-RU" sz="2000" b="1" kern="0" dirty="0" smtClean="0">
              <a:solidFill>
                <a:schemeClr val="tx1">
                  <a:lumMod val="85000"/>
                  <a:lumOff val="15000"/>
                </a:schemeClr>
              </a:solidFill>
              <a:latin typeface="Iris" pitchFamily="18" charset="0"/>
              <a:cs typeface="+mn-cs"/>
            </a:endParaRPr>
          </a:p>
          <a:p>
            <a:pPr algn="ctr" defTabSz="914290" fontAlgn="auto">
              <a:lnSpc>
                <a:spcPct val="80000"/>
              </a:lnSpc>
              <a:spcBef>
                <a:spcPts val="0"/>
              </a:spcBef>
              <a:spcAft>
                <a:spcPts val="0"/>
              </a:spcAft>
              <a:defRPr/>
            </a:pPr>
            <a:r>
              <a:rPr lang="ru-RU" sz="2000" b="1" kern="0" dirty="0" smtClean="0">
                <a:solidFill>
                  <a:schemeClr val="tx1">
                    <a:lumMod val="85000"/>
                    <a:lumOff val="15000"/>
                  </a:schemeClr>
                </a:solidFill>
                <a:latin typeface="Iris" pitchFamily="18" charset="0"/>
                <a:cs typeface="+mn-cs"/>
              </a:rPr>
              <a:t>За период с 28 декабря 2013 года </a:t>
            </a:r>
          </a:p>
          <a:p>
            <a:pPr algn="ctr" defTabSz="914290" fontAlgn="auto">
              <a:lnSpc>
                <a:spcPct val="80000"/>
              </a:lnSpc>
              <a:spcBef>
                <a:spcPts val="0"/>
              </a:spcBef>
              <a:spcAft>
                <a:spcPts val="0"/>
              </a:spcAft>
              <a:defRPr/>
            </a:pPr>
            <a:r>
              <a:rPr lang="ru-RU" sz="2000" b="1" kern="0" dirty="0" smtClean="0">
                <a:solidFill>
                  <a:schemeClr val="tx1">
                    <a:lumMod val="85000"/>
                    <a:lumOff val="15000"/>
                  </a:schemeClr>
                </a:solidFill>
                <a:latin typeface="Iris" pitchFamily="18" charset="0"/>
                <a:cs typeface="+mn-cs"/>
              </a:rPr>
              <a:t>по 08 января 2014 года – </a:t>
            </a:r>
          </a:p>
          <a:p>
            <a:pPr algn="ctr" defTabSz="914290" fontAlgn="auto">
              <a:lnSpc>
                <a:spcPct val="80000"/>
              </a:lnSpc>
              <a:spcBef>
                <a:spcPts val="0"/>
              </a:spcBef>
              <a:spcAft>
                <a:spcPts val="0"/>
              </a:spcAft>
              <a:defRPr/>
            </a:pPr>
            <a:r>
              <a:rPr lang="ru-RU" sz="2000" b="1" kern="0" dirty="0" smtClean="0">
                <a:solidFill>
                  <a:schemeClr val="tx1">
                    <a:lumMod val="85000"/>
                    <a:lumOff val="15000"/>
                  </a:schemeClr>
                </a:solidFill>
                <a:latin typeface="Iris" pitchFamily="18" charset="0"/>
                <a:cs typeface="+mn-cs"/>
              </a:rPr>
              <a:t>более 130 тыс. посетителей мероприятий</a:t>
            </a:r>
            <a:endParaRPr lang="ru-RU" sz="2000" b="1" kern="0" dirty="0">
              <a:solidFill>
                <a:schemeClr val="tx1">
                  <a:lumMod val="85000"/>
                  <a:lumOff val="15000"/>
                </a:schemeClr>
              </a:solidFill>
              <a:latin typeface="Iris" pitchFamily="18" charset="0"/>
              <a:cs typeface="+mn-cs"/>
            </a:endParaRPr>
          </a:p>
        </p:txBody>
      </p:sp>
      <p:sp>
        <p:nvSpPr>
          <p:cNvPr id="16"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10</a:t>
            </a:fld>
            <a:endParaRPr lang="ru-RU" sz="1200" b="1" dirty="0">
              <a:solidFill>
                <a:srgbClr val="000000"/>
              </a:solidFill>
              <a:latin typeface="Franklin Gothic Book" pitchFamily="34" charset="0"/>
            </a:endParaRPr>
          </a:p>
        </p:txBody>
      </p:sp>
      <p:sp>
        <p:nvSpPr>
          <p:cNvPr id="17" name="TextBox 6"/>
          <p:cNvSpPr txBox="1">
            <a:spLocks noChangeArrowheads="1"/>
          </p:cNvSpPr>
          <p:nvPr/>
        </p:nvSpPr>
        <p:spPr bwMode="auto">
          <a:xfrm>
            <a:off x="6948264" y="620688"/>
            <a:ext cx="2195736" cy="720080"/>
          </a:xfrm>
          <a:prstGeom prst="rect">
            <a:avLst/>
          </a:prstGeom>
          <a:gradFill rotWithShape="1">
            <a:gsLst>
              <a:gs pos="0">
                <a:schemeClr val="bg1"/>
              </a:gs>
              <a:gs pos="100000">
                <a:schemeClr val="bg1">
                  <a:gamma/>
                  <a:shade val="66275"/>
                  <a:invGamma/>
                </a:schemeClr>
              </a:gs>
            </a:gsLst>
            <a:lin ang="5400000" scaled="1"/>
          </a:gradFill>
          <a:ln w="9525">
            <a:noFill/>
            <a:round/>
            <a:headEnd/>
            <a:tailEnd/>
          </a:ln>
          <a:effectLst>
            <a:outerShdw dist="53882" dir="2700000" algn="ctr" rotWithShape="0">
              <a:schemeClr val="tx1">
                <a:alpha val="50000"/>
              </a:schemeClr>
            </a:outerShdw>
          </a:effectLst>
        </p:spPr>
        <p:txBody>
          <a:bodyPr lIns="91427" tIns="45714" rIns="91427" bIns="45714" anchor="ctr"/>
          <a:lstStyle/>
          <a:p>
            <a:pPr algn="ctr" defTabSz="987425" eaLnBrk="0" hangingPunct="0">
              <a:lnSpc>
                <a:spcPct val="80000"/>
              </a:lnSpc>
              <a:defRPr/>
            </a:pPr>
            <a:r>
              <a:rPr lang="ru-RU" sz="2000" dirty="0" smtClean="0">
                <a:latin typeface="Iris" pitchFamily="18" charset="0"/>
              </a:rPr>
              <a:t>533,8</a:t>
            </a:r>
            <a:endParaRPr lang="ru-RU" sz="2000" dirty="0">
              <a:latin typeface="Iris" pitchFamily="18" charset="0"/>
            </a:endParaRPr>
          </a:p>
          <a:p>
            <a:pPr algn="ctr" defTabSz="987425" eaLnBrk="0" hangingPunct="0">
              <a:lnSpc>
                <a:spcPct val="80000"/>
              </a:lnSpc>
              <a:defRPr/>
            </a:pPr>
            <a:r>
              <a:rPr lang="ru-RU" sz="2000" dirty="0">
                <a:latin typeface="Iris" pitchFamily="18" charset="0"/>
              </a:rPr>
              <a:t>тыс. посетителей</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5"/>
          <p:cNvSpPr>
            <a:spLocks noChangeArrowheads="1"/>
          </p:cNvSpPr>
          <p:nvPr/>
        </p:nvSpPr>
        <p:spPr bwMode="auto">
          <a:xfrm>
            <a:off x="0" y="39688"/>
            <a:ext cx="9144000" cy="522287"/>
          </a:xfrm>
          <a:prstGeom prst="rect">
            <a:avLst/>
          </a:prstGeom>
          <a:noFill/>
          <a:ln w="9525">
            <a:noFill/>
            <a:miter lim="800000"/>
            <a:headEnd/>
            <a:tailEnd/>
          </a:ln>
        </p:spPr>
        <p:txBody>
          <a:bodyPr lIns="91429" tIns="45715" rIns="91429" bIns="45715">
            <a:spAutoFit/>
          </a:bodyPr>
          <a:lstStyle/>
          <a:p>
            <a:pPr algn="ctr"/>
            <a:r>
              <a:rPr lang="ru-RU" sz="2800">
                <a:solidFill>
                  <a:srgbClr val="000000"/>
                </a:solidFill>
                <a:latin typeface="Calibri" pitchFamily="34" charset="0"/>
              </a:rPr>
              <a:t> </a:t>
            </a:r>
            <a:endParaRPr lang="ru-RU" sz="2800" b="1">
              <a:solidFill>
                <a:srgbClr val="000000"/>
              </a:solidFill>
              <a:latin typeface="Calibri" pitchFamily="34" charset="0"/>
            </a:endParaRPr>
          </a:p>
        </p:txBody>
      </p:sp>
      <p:sp>
        <p:nvSpPr>
          <p:cNvPr id="12298" name="AutoShape 68"/>
          <p:cNvSpPr>
            <a:spLocks noChangeArrowheads="1"/>
          </p:cNvSpPr>
          <p:nvPr/>
        </p:nvSpPr>
        <p:spPr bwMode="auto">
          <a:xfrm>
            <a:off x="5580112" y="908720"/>
            <a:ext cx="3354882" cy="647700"/>
          </a:xfrm>
          <a:prstGeom prst="roundRect">
            <a:avLst>
              <a:gd name="adj" fmla="val 18815"/>
            </a:avLst>
          </a:prstGeom>
          <a:solidFill>
            <a:schemeClr val="bg1"/>
          </a:solidFill>
          <a:ln w="9525">
            <a:noFill/>
            <a:round/>
            <a:headEnd/>
            <a:tailEnd/>
          </a:ln>
        </p:spPr>
        <p:txBody>
          <a:bodyPr lIns="91429" tIns="45715" rIns="91429" bIns="45715" anchor="ctr"/>
          <a:lstStyle/>
          <a:p>
            <a:pPr algn="ctr" defTabSz="912813">
              <a:lnSpc>
                <a:spcPct val="80000"/>
              </a:lnSpc>
            </a:pPr>
            <a:r>
              <a:rPr lang="ru-RU" sz="2000" b="1" dirty="0">
                <a:solidFill>
                  <a:schemeClr val="tx1">
                    <a:lumMod val="85000"/>
                    <a:lumOff val="15000"/>
                  </a:schemeClr>
                </a:solidFill>
                <a:latin typeface="Iris" pitchFamily="18" charset="0"/>
              </a:rPr>
              <a:t>Сроки реализации – </a:t>
            </a:r>
          </a:p>
          <a:p>
            <a:pPr algn="ctr" defTabSz="912813">
              <a:lnSpc>
                <a:spcPct val="80000"/>
              </a:lnSpc>
            </a:pPr>
            <a:r>
              <a:rPr lang="ru-RU" sz="2000" b="1" dirty="0" smtClean="0">
                <a:solidFill>
                  <a:schemeClr val="tx1">
                    <a:lumMod val="85000"/>
                    <a:lumOff val="15000"/>
                  </a:schemeClr>
                </a:solidFill>
                <a:latin typeface="Iris" pitchFamily="18" charset="0"/>
              </a:rPr>
              <a:t>2011 </a:t>
            </a:r>
            <a:r>
              <a:rPr lang="ru-RU" sz="2000" b="1" dirty="0">
                <a:solidFill>
                  <a:schemeClr val="tx1">
                    <a:lumMod val="85000"/>
                    <a:lumOff val="15000"/>
                  </a:schemeClr>
                </a:solidFill>
                <a:latin typeface="Iris" pitchFamily="18" charset="0"/>
              </a:rPr>
              <a:t>– 2020 годы</a:t>
            </a:r>
          </a:p>
        </p:txBody>
      </p:sp>
      <p:sp>
        <p:nvSpPr>
          <p:cNvPr id="13" name="AutoShape 68"/>
          <p:cNvSpPr>
            <a:spLocks noChangeArrowheads="1"/>
          </p:cNvSpPr>
          <p:nvPr/>
        </p:nvSpPr>
        <p:spPr bwMode="auto">
          <a:xfrm>
            <a:off x="5580112" y="1772816"/>
            <a:ext cx="3367945" cy="1368152"/>
          </a:xfrm>
          <a:prstGeom prst="roundRect">
            <a:avLst>
              <a:gd name="adj" fmla="val 18815"/>
            </a:avLst>
          </a:prstGeom>
          <a:solidFill>
            <a:schemeClr val="bg1"/>
          </a:solidFill>
          <a:ln w="9525">
            <a:noFill/>
            <a:round/>
            <a:headEnd/>
            <a:tailEnd/>
          </a:ln>
        </p:spPr>
        <p:txBody>
          <a:bodyPr lIns="91429" tIns="45715" rIns="91429" bIns="45715" anchor="ctr"/>
          <a:lstStyle/>
          <a:p>
            <a:pPr algn="ctr" defTabSz="912813">
              <a:lnSpc>
                <a:spcPct val="80000"/>
              </a:lnSpc>
            </a:pPr>
            <a:r>
              <a:rPr lang="ru-RU" sz="2000" b="1" dirty="0" smtClean="0">
                <a:solidFill>
                  <a:schemeClr val="tx1">
                    <a:lumMod val="85000"/>
                    <a:lumOff val="15000"/>
                  </a:schemeClr>
                </a:solidFill>
                <a:latin typeface="Iris" pitchFamily="18" charset="0"/>
              </a:rPr>
              <a:t>Общая стоимость проекта – </a:t>
            </a:r>
            <a:r>
              <a:rPr lang="ru-RU" sz="2400" b="1" dirty="0" smtClean="0">
                <a:solidFill>
                  <a:schemeClr val="tx1">
                    <a:lumMod val="85000"/>
                    <a:lumOff val="15000"/>
                  </a:schemeClr>
                </a:solidFill>
                <a:latin typeface="Iris" pitchFamily="18" charset="0"/>
              </a:rPr>
              <a:t>1 432,7 </a:t>
            </a:r>
            <a:r>
              <a:rPr lang="ru-RU" sz="2000" b="1" dirty="0" smtClean="0">
                <a:solidFill>
                  <a:schemeClr val="tx1">
                    <a:lumMod val="85000"/>
                    <a:lumOff val="15000"/>
                  </a:schemeClr>
                </a:solidFill>
                <a:latin typeface="Iris" pitchFamily="18" charset="0"/>
              </a:rPr>
              <a:t>млн.рублей,  </a:t>
            </a:r>
            <a:br>
              <a:rPr lang="ru-RU" sz="2000" b="1" dirty="0" smtClean="0">
                <a:solidFill>
                  <a:schemeClr val="tx1">
                    <a:lumMod val="85000"/>
                    <a:lumOff val="15000"/>
                  </a:schemeClr>
                </a:solidFill>
                <a:latin typeface="Iris" pitchFamily="18" charset="0"/>
              </a:rPr>
            </a:br>
            <a:r>
              <a:rPr lang="ru-RU" sz="2000" b="1" dirty="0" smtClean="0">
                <a:solidFill>
                  <a:schemeClr val="tx1">
                    <a:lumMod val="85000"/>
                    <a:lumOff val="15000"/>
                  </a:schemeClr>
                </a:solidFill>
                <a:latin typeface="Iris" pitchFamily="18" charset="0"/>
              </a:rPr>
              <a:t>из них: </a:t>
            </a:r>
            <a:br>
              <a:rPr lang="ru-RU" sz="2000" b="1" dirty="0" smtClean="0">
                <a:solidFill>
                  <a:schemeClr val="tx1">
                    <a:lumMod val="85000"/>
                    <a:lumOff val="15000"/>
                  </a:schemeClr>
                </a:solidFill>
                <a:latin typeface="Iris" pitchFamily="18" charset="0"/>
              </a:rPr>
            </a:br>
            <a:r>
              <a:rPr lang="ru-RU" sz="2400" b="1" dirty="0" smtClean="0">
                <a:solidFill>
                  <a:schemeClr val="tx1">
                    <a:lumMod val="85000"/>
                    <a:lumOff val="15000"/>
                  </a:schemeClr>
                </a:solidFill>
                <a:latin typeface="Iris" pitchFamily="18" charset="0"/>
              </a:rPr>
              <a:t>317 </a:t>
            </a:r>
            <a:r>
              <a:rPr lang="ru-RU" sz="2000" b="1" dirty="0" smtClean="0">
                <a:solidFill>
                  <a:schemeClr val="tx1">
                    <a:lumMod val="85000"/>
                    <a:lumOff val="15000"/>
                  </a:schemeClr>
                </a:solidFill>
                <a:latin typeface="Iris" pitchFamily="18" charset="0"/>
              </a:rPr>
              <a:t>млн.рублей – федеральные средства</a:t>
            </a:r>
            <a:endParaRPr lang="ru-RU" sz="2000" b="1" dirty="0">
              <a:solidFill>
                <a:schemeClr val="tx1">
                  <a:lumMod val="85000"/>
                  <a:lumOff val="15000"/>
                </a:schemeClr>
              </a:solidFill>
              <a:latin typeface="Iris" pitchFamily="18" charset="0"/>
            </a:endParaRPr>
          </a:p>
        </p:txBody>
      </p:sp>
      <p:sp>
        <p:nvSpPr>
          <p:cNvPr id="14" name="AutoShape 68"/>
          <p:cNvSpPr>
            <a:spLocks noChangeArrowheads="1"/>
          </p:cNvSpPr>
          <p:nvPr/>
        </p:nvSpPr>
        <p:spPr bwMode="auto">
          <a:xfrm>
            <a:off x="4211960" y="3284984"/>
            <a:ext cx="4723034" cy="1512168"/>
          </a:xfrm>
          <a:prstGeom prst="roundRect">
            <a:avLst>
              <a:gd name="adj" fmla="val 18815"/>
            </a:avLst>
          </a:prstGeom>
          <a:solidFill>
            <a:schemeClr val="bg1"/>
          </a:solidFill>
          <a:ln w="9525">
            <a:noFill/>
            <a:round/>
            <a:headEnd/>
            <a:tailEnd/>
          </a:ln>
        </p:spPr>
        <p:txBody>
          <a:bodyPr lIns="91429" tIns="45715" rIns="91429" bIns="45715" anchor="ctr"/>
          <a:lstStyle/>
          <a:p>
            <a:pPr algn="ctr" defTabSz="912813">
              <a:lnSpc>
                <a:spcPct val="80000"/>
              </a:lnSpc>
            </a:pPr>
            <a:r>
              <a:rPr lang="ru-RU" sz="2000" b="1" dirty="0" smtClean="0">
                <a:solidFill>
                  <a:schemeClr val="tx1">
                    <a:lumMod val="85000"/>
                    <a:lumOff val="15000"/>
                  </a:schemeClr>
                </a:solidFill>
                <a:latin typeface="Iris" pitchFamily="18" charset="0"/>
              </a:rPr>
              <a:t>В 2011-2013 годах в развитие проекта вложено 241,0 млн. рублей за счет средств бюджета города Вологды и внебюджетных источников</a:t>
            </a:r>
          </a:p>
        </p:txBody>
      </p:sp>
      <p:pic>
        <p:nvPicPr>
          <p:cNvPr id="15" name="Picture 2" descr="T:\Перевалкина Ольга Александровна\туризм\слобода картинки\41.png"/>
          <p:cNvPicPr>
            <a:picLocks noChangeAspect="1" noChangeArrowheads="1"/>
          </p:cNvPicPr>
          <p:nvPr/>
        </p:nvPicPr>
        <p:blipFill>
          <a:blip r:embed="rId3" cstate="print"/>
          <a:srcRect r="9777"/>
          <a:stretch>
            <a:fillRect/>
          </a:stretch>
        </p:blipFill>
        <p:spPr bwMode="auto">
          <a:xfrm>
            <a:off x="228724" y="887396"/>
            <a:ext cx="5185243" cy="1903673"/>
          </a:xfrm>
          <a:prstGeom prst="rect">
            <a:avLst/>
          </a:prstGeom>
          <a:solidFill>
            <a:srgbClr val="FFFFFF">
              <a:shade val="85000"/>
            </a:srgbClr>
          </a:solidFill>
          <a:ln w="88900" cap="sq">
            <a:noFill/>
            <a:miter lim="800000"/>
          </a:ln>
          <a:effectLst/>
        </p:spPr>
      </p:pic>
      <p:sp>
        <p:nvSpPr>
          <p:cNvPr id="18" name="AutoShape 68"/>
          <p:cNvSpPr>
            <a:spLocks noChangeArrowheads="1"/>
          </p:cNvSpPr>
          <p:nvPr/>
        </p:nvSpPr>
        <p:spPr bwMode="auto">
          <a:xfrm>
            <a:off x="251520" y="5157192"/>
            <a:ext cx="8640960" cy="864096"/>
          </a:xfrm>
          <a:prstGeom prst="roundRect">
            <a:avLst>
              <a:gd name="adj" fmla="val 18815"/>
            </a:avLst>
          </a:prstGeom>
          <a:solidFill>
            <a:schemeClr val="bg1"/>
          </a:solidFill>
          <a:ln w="9525">
            <a:noFill/>
            <a:round/>
            <a:headEnd/>
            <a:tailEnd/>
          </a:ln>
        </p:spPr>
        <p:txBody>
          <a:bodyPr lIns="91429" tIns="45715" rIns="91429" bIns="45715" anchor="ctr"/>
          <a:lstStyle/>
          <a:p>
            <a:pPr algn="ctr" defTabSz="912813">
              <a:lnSpc>
                <a:spcPct val="80000"/>
              </a:lnSpc>
            </a:pPr>
            <a:r>
              <a:rPr lang="ru-RU" sz="2000" b="1" dirty="0" smtClean="0">
                <a:solidFill>
                  <a:schemeClr val="tx1">
                    <a:lumMod val="85000"/>
                    <a:lumOff val="15000"/>
                  </a:schemeClr>
                </a:solidFill>
                <a:latin typeface="Iris" pitchFamily="18" charset="0"/>
              </a:rPr>
              <a:t>Создана выставка-ярмарка «Вологодская слобода», открыты 5 средств размещения,  18 мест общественного питания, </a:t>
            </a:r>
            <a:r>
              <a:rPr lang="ru-RU" sz="2000" b="1" dirty="0" err="1" smtClean="0">
                <a:solidFill>
                  <a:schemeClr val="tx1">
                    <a:lumMod val="85000"/>
                    <a:lumOff val="15000"/>
                  </a:schemeClr>
                </a:solidFill>
                <a:latin typeface="Iris" pitchFamily="18" charset="0"/>
              </a:rPr>
              <a:t>брендовые</a:t>
            </a:r>
            <a:r>
              <a:rPr lang="ru-RU" sz="2000" b="1" dirty="0" smtClean="0">
                <a:solidFill>
                  <a:schemeClr val="tx1">
                    <a:lumMod val="85000"/>
                    <a:lumOff val="15000"/>
                  </a:schemeClr>
                </a:solidFill>
                <a:latin typeface="Iris" pitchFamily="18" charset="0"/>
              </a:rPr>
              <a:t> магазины, сувенирные лавки</a:t>
            </a:r>
          </a:p>
        </p:txBody>
      </p:sp>
      <p:sp>
        <p:nvSpPr>
          <p:cNvPr id="12" name="Rectangle 2"/>
          <p:cNvSpPr txBox="1">
            <a:spLocks noChangeArrowheads="1"/>
          </p:cNvSpPr>
          <p:nvPr/>
        </p:nvSpPr>
        <p:spPr bwMode="auto">
          <a:xfrm>
            <a:off x="0" y="0"/>
            <a:ext cx="9144000" cy="836613"/>
          </a:xfrm>
          <a:prstGeom prst="rect">
            <a:avLst/>
          </a:prstGeom>
          <a:noFill/>
          <a:ln>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err="1" smtClean="0">
                <a:ln>
                  <a:noFill/>
                </a:ln>
                <a:solidFill>
                  <a:srgbClr val="C00000"/>
                </a:solidFill>
                <a:effectLst/>
                <a:uLnTx/>
                <a:uFillTx/>
                <a:latin typeface="Iris" pitchFamily="18" charset="0"/>
                <a:ea typeface="+mj-ea"/>
                <a:cs typeface="+mj-cs"/>
              </a:rPr>
              <a:t>Насон-город</a:t>
            </a:r>
            <a:r>
              <a:rPr kumimoji="0" lang="ru-RU" sz="2800" b="1" i="0" u="none" strike="noStrike" kern="1200" cap="none" spc="0" normalizeH="0" baseline="0" noProof="0" dirty="0" smtClean="0">
                <a:ln>
                  <a:noFill/>
                </a:ln>
                <a:solidFill>
                  <a:schemeClr val="tx1">
                    <a:lumMod val="85000"/>
                    <a:lumOff val="15000"/>
                  </a:schemeClr>
                </a:solidFill>
                <a:effectLst/>
                <a:uLnTx/>
                <a:uFillTx/>
                <a:latin typeface="Iris" pitchFamily="18" charset="0"/>
                <a:ea typeface="+mj-ea"/>
                <a:cs typeface="+mj-cs"/>
              </a:rPr>
              <a:t> - проект, включенный в ФЦП (2013 год)</a:t>
            </a:r>
          </a:p>
        </p:txBody>
      </p:sp>
      <p:pic>
        <p:nvPicPr>
          <p:cNvPr id="17" name="Рисунок 3" descr="Вологодский Кремль и Софийский собор.jpg"/>
          <p:cNvPicPr>
            <a:picLocks noChangeAspect="1"/>
          </p:cNvPicPr>
          <p:nvPr/>
        </p:nvPicPr>
        <p:blipFill>
          <a:blip r:embed="rId4" cstate="print"/>
          <a:srcRect l="1826" b="7527"/>
          <a:stretch>
            <a:fillRect/>
          </a:stretch>
        </p:blipFill>
        <p:spPr bwMode="auto">
          <a:xfrm>
            <a:off x="227788" y="2865643"/>
            <a:ext cx="3338371" cy="2219541"/>
          </a:xfrm>
          <a:prstGeom prst="rect">
            <a:avLst/>
          </a:prstGeom>
          <a:noFill/>
          <a:ln w="9525">
            <a:noFill/>
            <a:miter lim="800000"/>
            <a:headEnd/>
            <a:tailEnd/>
          </a:ln>
        </p:spPr>
      </p:pic>
      <p:sp>
        <p:nvSpPr>
          <p:cNvPr id="16"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11</a:t>
            </a:fld>
            <a:endParaRPr lang="ru-RU" sz="1200" b="1" dirty="0">
              <a:solidFill>
                <a:srgbClr val="000000"/>
              </a:solidFill>
              <a:latin typeface="Franklin Gothic Book" pitchFamily="34" charset="0"/>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AutoShape 68"/>
          <p:cNvSpPr>
            <a:spLocks noChangeArrowheads="1"/>
          </p:cNvSpPr>
          <p:nvPr/>
        </p:nvSpPr>
        <p:spPr bwMode="auto">
          <a:xfrm>
            <a:off x="323478" y="5229200"/>
            <a:ext cx="8568952" cy="792088"/>
          </a:xfrm>
          <a:prstGeom prst="roundRect">
            <a:avLst>
              <a:gd name="adj" fmla="val 18815"/>
            </a:avLst>
          </a:prstGeom>
          <a:solidFill>
            <a:schemeClr val="bg1"/>
          </a:solidFill>
          <a:ln w="9525">
            <a:noFill/>
            <a:round/>
            <a:headEnd/>
            <a:tailEnd/>
          </a:ln>
        </p:spPr>
        <p:txBody>
          <a:bodyPr lIns="91429" tIns="45715" rIns="91429" bIns="45715" anchor="ctr"/>
          <a:lstStyle/>
          <a:p>
            <a:pPr algn="ctr" defTabSz="912813">
              <a:lnSpc>
                <a:spcPct val="80000"/>
              </a:lnSpc>
            </a:pPr>
            <a:r>
              <a:rPr lang="ru-RU" b="1" dirty="0">
                <a:solidFill>
                  <a:schemeClr val="tx1">
                    <a:lumMod val="85000"/>
                    <a:lumOff val="15000"/>
                  </a:schemeClr>
                </a:solidFill>
                <a:latin typeface="Iris" pitchFamily="18" charset="0"/>
              </a:rPr>
              <a:t>Построены  4 насыпи-спуска, ресторан</a:t>
            </a:r>
            <a:r>
              <a:rPr lang="ru-RU" b="1" dirty="0" smtClean="0">
                <a:solidFill>
                  <a:schemeClr val="tx1">
                    <a:lumMod val="85000"/>
                    <a:lumOff val="15000"/>
                  </a:schemeClr>
                </a:solidFill>
                <a:latin typeface="Iris" pitchFamily="18" charset="0"/>
              </a:rPr>
              <a:t>, гостиница, </a:t>
            </a:r>
            <a:r>
              <a:rPr lang="ru-RU" b="1" dirty="0">
                <a:solidFill>
                  <a:schemeClr val="tx1">
                    <a:lumMod val="85000"/>
                    <a:lumOff val="15000"/>
                  </a:schemeClr>
                </a:solidFill>
                <a:latin typeface="Iris" pitchFamily="18" charset="0"/>
              </a:rPr>
              <a:t>проведено благоустройство территории комплекса, проведено устройство подъемников, приобретена техника и оборудование</a:t>
            </a:r>
          </a:p>
        </p:txBody>
      </p:sp>
      <p:sp>
        <p:nvSpPr>
          <p:cNvPr id="74756" name="Text Box 7"/>
          <p:cNvSpPr txBox="1">
            <a:spLocks noChangeArrowheads="1"/>
          </p:cNvSpPr>
          <p:nvPr/>
        </p:nvSpPr>
        <p:spPr bwMode="auto">
          <a:xfrm>
            <a:off x="0" y="-86027"/>
            <a:ext cx="9144000" cy="1138763"/>
          </a:xfrm>
          <a:prstGeom prst="rect">
            <a:avLst/>
          </a:prstGeom>
          <a:noFill/>
          <a:ln w="9525">
            <a:noFill/>
            <a:miter lim="800000"/>
            <a:headEnd/>
            <a:tailEnd/>
          </a:ln>
        </p:spPr>
        <p:txBody>
          <a:bodyPr wrap="square" lIns="91429" tIns="45715" rIns="91429" bIns="45715">
            <a:spAutoFit/>
          </a:bodyPr>
          <a:lstStyle/>
          <a:p>
            <a:pPr lvl="0" algn="ctr" eaLnBrk="0" hangingPunct="0"/>
            <a:r>
              <a:rPr lang="ru-RU" sz="2200" b="1" dirty="0">
                <a:solidFill>
                  <a:schemeClr val="tx1">
                    <a:lumMod val="85000"/>
                    <a:lumOff val="15000"/>
                  </a:schemeClr>
                </a:solidFill>
                <a:latin typeface="Iris" pitchFamily="18" charset="0"/>
              </a:rPr>
              <a:t>Центр активного отдыха и </a:t>
            </a:r>
            <a:r>
              <a:rPr lang="ru-RU" sz="2200" b="1" dirty="0" smtClean="0">
                <a:solidFill>
                  <a:schemeClr val="tx1">
                    <a:lumMod val="85000"/>
                    <a:lumOff val="15000"/>
                  </a:schemeClr>
                </a:solidFill>
                <a:latin typeface="Iris" pitchFamily="18" charset="0"/>
              </a:rPr>
              <a:t>туризма </a:t>
            </a:r>
            <a:r>
              <a:rPr lang="ru-RU" sz="2200" b="1" dirty="0" smtClean="0">
                <a:solidFill>
                  <a:srgbClr val="C00000"/>
                </a:solidFill>
                <a:latin typeface="Iris" pitchFamily="18" charset="0"/>
              </a:rPr>
              <a:t>«</a:t>
            </a:r>
            <a:r>
              <a:rPr lang="en-US" sz="2200" b="1" dirty="0">
                <a:solidFill>
                  <a:srgbClr val="C00000"/>
                </a:solidFill>
                <a:latin typeface="Iris" pitchFamily="18" charset="0"/>
              </a:rPr>
              <a:t>Y.E.S. STRIZNEVO</a:t>
            </a:r>
            <a:r>
              <a:rPr lang="ru-RU" sz="2200" b="1" dirty="0">
                <a:solidFill>
                  <a:srgbClr val="C00000"/>
                </a:solidFill>
                <a:latin typeface="Iris" pitchFamily="18" charset="0"/>
              </a:rPr>
              <a:t>»</a:t>
            </a:r>
            <a:r>
              <a:rPr lang="ru-RU" sz="2200" b="1" dirty="0">
                <a:solidFill>
                  <a:schemeClr val="tx1">
                    <a:lumMod val="85000"/>
                    <a:lumOff val="15000"/>
                  </a:schemeClr>
                </a:solidFill>
                <a:latin typeface="Iris" pitchFamily="18" charset="0"/>
              </a:rPr>
              <a:t>, </a:t>
            </a:r>
            <a:br>
              <a:rPr lang="ru-RU" sz="2200" b="1" dirty="0">
                <a:solidFill>
                  <a:schemeClr val="tx1">
                    <a:lumMod val="85000"/>
                    <a:lumOff val="15000"/>
                  </a:schemeClr>
                </a:solidFill>
                <a:latin typeface="Iris" pitchFamily="18" charset="0"/>
              </a:rPr>
            </a:br>
            <a:r>
              <a:rPr lang="ru-RU" sz="2200" b="1" dirty="0">
                <a:solidFill>
                  <a:schemeClr val="tx1">
                    <a:lumMod val="85000"/>
                    <a:lumOff val="15000"/>
                  </a:schemeClr>
                </a:solidFill>
                <a:latin typeface="Iris" pitchFamily="18" charset="0"/>
              </a:rPr>
              <a:t>Вологодский </a:t>
            </a:r>
            <a:r>
              <a:rPr lang="ru-RU" sz="2200" b="1" dirty="0" smtClean="0">
                <a:solidFill>
                  <a:schemeClr val="tx1">
                    <a:lumMod val="85000"/>
                    <a:lumOff val="15000"/>
                  </a:schemeClr>
                </a:solidFill>
                <a:latin typeface="Iris" pitchFamily="18" charset="0"/>
              </a:rPr>
              <a:t>район </a:t>
            </a:r>
            <a:r>
              <a:rPr lang="ru-RU" sz="2400" b="1" dirty="0" smtClean="0">
                <a:solidFill>
                  <a:schemeClr val="tx1">
                    <a:lumMod val="85000"/>
                    <a:lumOff val="15000"/>
                  </a:schemeClr>
                </a:solidFill>
                <a:latin typeface="Iris" pitchFamily="18" charset="0"/>
              </a:rPr>
              <a:t>- проект, включенный в ФЦП (2014 год)</a:t>
            </a:r>
          </a:p>
          <a:p>
            <a:pPr algn="ctr" eaLnBrk="0" hangingPunct="0"/>
            <a:endParaRPr lang="ru-RU" sz="2200" b="1" dirty="0">
              <a:latin typeface="+mj-lt"/>
            </a:endParaRPr>
          </a:p>
        </p:txBody>
      </p:sp>
      <p:sp>
        <p:nvSpPr>
          <p:cNvPr id="74757" name="AutoShape 68"/>
          <p:cNvSpPr>
            <a:spLocks noChangeArrowheads="1"/>
          </p:cNvSpPr>
          <p:nvPr/>
        </p:nvSpPr>
        <p:spPr bwMode="auto">
          <a:xfrm>
            <a:off x="4427934" y="1269132"/>
            <a:ext cx="4464546" cy="647700"/>
          </a:xfrm>
          <a:prstGeom prst="roundRect">
            <a:avLst>
              <a:gd name="adj" fmla="val 18815"/>
            </a:avLst>
          </a:prstGeom>
          <a:solidFill>
            <a:schemeClr val="bg1"/>
          </a:solidFill>
          <a:ln w="9525">
            <a:noFill/>
            <a:round/>
            <a:headEnd/>
            <a:tailEnd/>
          </a:ln>
        </p:spPr>
        <p:txBody>
          <a:bodyPr lIns="91429" tIns="45715" rIns="91429" bIns="45715" anchor="ctr"/>
          <a:lstStyle/>
          <a:p>
            <a:pPr algn="ctr" defTabSz="912813">
              <a:lnSpc>
                <a:spcPct val="80000"/>
              </a:lnSpc>
            </a:pPr>
            <a:r>
              <a:rPr lang="ru-RU" sz="2000" b="1" dirty="0">
                <a:solidFill>
                  <a:schemeClr val="tx1">
                    <a:lumMod val="85000"/>
                    <a:lumOff val="15000"/>
                  </a:schemeClr>
                </a:solidFill>
                <a:latin typeface="Iris" pitchFamily="18" charset="0"/>
              </a:rPr>
              <a:t>Сроки реализации – </a:t>
            </a:r>
          </a:p>
          <a:p>
            <a:pPr algn="ctr" defTabSz="912813">
              <a:lnSpc>
                <a:spcPct val="80000"/>
              </a:lnSpc>
            </a:pPr>
            <a:r>
              <a:rPr lang="ru-RU" sz="2000" b="1" dirty="0">
                <a:solidFill>
                  <a:schemeClr val="tx1">
                    <a:lumMod val="85000"/>
                    <a:lumOff val="15000"/>
                  </a:schemeClr>
                </a:solidFill>
                <a:latin typeface="Iris" pitchFamily="18" charset="0"/>
              </a:rPr>
              <a:t>2011 – </a:t>
            </a:r>
            <a:r>
              <a:rPr lang="ru-RU" sz="2000" b="1" dirty="0" smtClean="0">
                <a:solidFill>
                  <a:schemeClr val="tx1">
                    <a:lumMod val="85000"/>
                    <a:lumOff val="15000"/>
                  </a:schemeClr>
                </a:solidFill>
                <a:latin typeface="Iris" pitchFamily="18" charset="0"/>
              </a:rPr>
              <a:t>2018 </a:t>
            </a:r>
            <a:r>
              <a:rPr lang="ru-RU" sz="2000" b="1" dirty="0">
                <a:solidFill>
                  <a:schemeClr val="tx1">
                    <a:lumMod val="85000"/>
                    <a:lumOff val="15000"/>
                  </a:schemeClr>
                </a:solidFill>
                <a:latin typeface="Iris" pitchFamily="18" charset="0"/>
              </a:rPr>
              <a:t>годы</a:t>
            </a:r>
          </a:p>
        </p:txBody>
      </p:sp>
      <p:sp>
        <p:nvSpPr>
          <p:cNvPr id="74758" name="AutoShape 68"/>
          <p:cNvSpPr>
            <a:spLocks noChangeArrowheads="1"/>
          </p:cNvSpPr>
          <p:nvPr/>
        </p:nvSpPr>
        <p:spPr bwMode="auto">
          <a:xfrm>
            <a:off x="4427934" y="2061468"/>
            <a:ext cx="4464546" cy="1223516"/>
          </a:xfrm>
          <a:prstGeom prst="roundRect">
            <a:avLst>
              <a:gd name="adj" fmla="val 18815"/>
            </a:avLst>
          </a:prstGeom>
          <a:solidFill>
            <a:schemeClr val="bg1"/>
          </a:solidFill>
          <a:ln w="9525">
            <a:noFill/>
            <a:round/>
            <a:headEnd/>
            <a:tailEnd/>
          </a:ln>
        </p:spPr>
        <p:txBody>
          <a:bodyPr lIns="91429" tIns="45715" rIns="91429" bIns="45715" anchor="ctr"/>
          <a:lstStyle/>
          <a:p>
            <a:pPr algn="ctr" defTabSz="912813">
              <a:lnSpc>
                <a:spcPct val="80000"/>
              </a:lnSpc>
            </a:pPr>
            <a:r>
              <a:rPr lang="ru-RU" sz="2000" b="1" dirty="0">
                <a:solidFill>
                  <a:schemeClr val="tx1">
                    <a:lumMod val="85000"/>
                    <a:lumOff val="15000"/>
                  </a:schemeClr>
                </a:solidFill>
                <a:latin typeface="Iris" pitchFamily="18" charset="0"/>
              </a:rPr>
              <a:t>Общая стоимость проекта – </a:t>
            </a:r>
            <a:r>
              <a:rPr lang="ru-RU" sz="2400" b="1" dirty="0" smtClean="0">
                <a:solidFill>
                  <a:schemeClr val="tx1">
                    <a:lumMod val="85000"/>
                    <a:lumOff val="15000"/>
                  </a:schemeClr>
                </a:solidFill>
                <a:latin typeface="Iris" pitchFamily="18" charset="0"/>
              </a:rPr>
              <a:t>1079,0 </a:t>
            </a:r>
            <a:r>
              <a:rPr lang="ru-RU" sz="2000" b="1" dirty="0">
                <a:solidFill>
                  <a:schemeClr val="tx1">
                    <a:lumMod val="85000"/>
                    <a:lumOff val="15000"/>
                  </a:schemeClr>
                </a:solidFill>
                <a:latin typeface="Iris" pitchFamily="18" charset="0"/>
              </a:rPr>
              <a:t>млн.рублей, из них: </a:t>
            </a:r>
            <a:endParaRPr lang="ru-RU" sz="2000" b="1" dirty="0" smtClean="0">
              <a:solidFill>
                <a:schemeClr val="tx1">
                  <a:lumMod val="85000"/>
                  <a:lumOff val="15000"/>
                </a:schemeClr>
              </a:solidFill>
              <a:latin typeface="Iris" pitchFamily="18" charset="0"/>
            </a:endParaRPr>
          </a:p>
          <a:p>
            <a:pPr algn="ctr" defTabSz="912813">
              <a:lnSpc>
                <a:spcPct val="80000"/>
              </a:lnSpc>
            </a:pPr>
            <a:r>
              <a:rPr lang="ru-RU" sz="2400" b="1" dirty="0" smtClean="0">
                <a:solidFill>
                  <a:schemeClr val="tx1">
                    <a:lumMod val="85000"/>
                    <a:lumOff val="15000"/>
                  </a:schemeClr>
                </a:solidFill>
                <a:latin typeface="Iris" pitchFamily="18" charset="0"/>
              </a:rPr>
              <a:t>74,7</a:t>
            </a:r>
            <a:r>
              <a:rPr lang="ru-RU" sz="2000" b="1" dirty="0" smtClean="0">
                <a:solidFill>
                  <a:schemeClr val="tx1">
                    <a:lumMod val="85000"/>
                    <a:lumOff val="15000"/>
                  </a:schemeClr>
                </a:solidFill>
                <a:latin typeface="Iris" pitchFamily="18" charset="0"/>
              </a:rPr>
              <a:t> </a:t>
            </a:r>
            <a:r>
              <a:rPr lang="ru-RU" sz="2000" b="1" dirty="0">
                <a:solidFill>
                  <a:schemeClr val="tx1">
                    <a:lumMod val="85000"/>
                    <a:lumOff val="15000"/>
                  </a:schemeClr>
                </a:solidFill>
                <a:latin typeface="Iris" pitchFamily="18" charset="0"/>
              </a:rPr>
              <a:t>млн.рублей – федеральные средства </a:t>
            </a:r>
          </a:p>
        </p:txBody>
      </p:sp>
      <p:sp>
        <p:nvSpPr>
          <p:cNvPr id="74759" name="AutoShape 68"/>
          <p:cNvSpPr>
            <a:spLocks noChangeArrowheads="1"/>
          </p:cNvSpPr>
          <p:nvPr/>
        </p:nvSpPr>
        <p:spPr bwMode="auto">
          <a:xfrm>
            <a:off x="4427934" y="3429620"/>
            <a:ext cx="4464496" cy="791468"/>
          </a:xfrm>
          <a:prstGeom prst="roundRect">
            <a:avLst>
              <a:gd name="adj" fmla="val 18815"/>
            </a:avLst>
          </a:prstGeom>
          <a:solidFill>
            <a:schemeClr val="bg1"/>
          </a:solidFill>
          <a:ln w="9525">
            <a:noFill/>
            <a:round/>
            <a:headEnd/>
            <a:tailEnd/>
          </a:ln>
        </p:spPr>
        <p:txBody>
          <a:bodyPr lIns="91429" tIns="45715" rIns="91429" bIns="45715" anchor="ctr"/>
          <a:lstStyle/>
          <a:p>
            <a:pPr algn="ctr" defTabSz="912813">
              <a:lnSpc>
                <a:spcPct val="80000"/>
              </a:lnSpc>
            </a:pPr>
            <a:r>
              <a:rPr lang="ru-RU" sz="2000" b="1" dirty="0">
                <a:solidFill>
                  <a:schemeClr val="tx1">
                    <a:lumMod val="85000"/>
                    <a:lumOff val="15000"/>
                  </a:schemeClr>
                </a:solidFill>
                <a:latin typeface="Iris" pitchFamily="18" charset="0"/>
              </a:rPr>
              <a:t>В развитие  проекта вложено более </a:t>
            </a:r>
            <a:r>
              <a:rPr lang="ru-RU" sz="2400" b="1" dirty="0" smtClean="0">
                <a:solidFill>
                  <a:schemeClr val="tx1">
                    <a:lumMod val="85000"/>
                    <a:lumOff val="15000"/>
                  </a:schemeClr>
                </a:solidFill>
                <a:latin typeface="Iris" pitchFamily="18" charset="0"/>
              </a:rPr>
              <a:t>250,0 </a:t>
            </a:r>
            <a:r>
              <a:rPr lang="ru-RU" sz="2000" b="1" dirty="0">
                <a:solidFill>
                  <a:schemeClr val="tx1">
                    <a:lumMod val="85000"/>
                    <a:lumOff val="15000"/>
                  </a:schemeClr>
                </a:solidFill>
                <a:latin typeface="Iris" pitchFamily="18" charset="0"/>
              </a:rPr>
              <a:t>млн.рублей инвестиций</a:t>
            </a:r>
          </a:p>
        </p:txBody>
      </p:sp>
      <p:pic>
        <p:nvPicPr>
          <p:cNvPr id="35842" name="Picture 2" descr="http://yes35.ru/sites/default/files/styles/fotogallery/public/fotoalbums/16eb9c7039a33bf9ad7e5da3362f93f3.jpg?itok=IjMCjTkK"/>
          <p:cNvPicPr>
            <a:picLocks noChangeAspect="1" noChangeArrowheads="1"/>
          </p:cNvPicPr>
          <p:nvPr/>
        </p:nvPicPr>
        <p:blipFill>
          <a:blip r:embed="rId3" cstate="print"/>
          <a:srcRect/>
          <a:stretch>
            <a:fillRect/>
          </a:stretch>
        </p:blipFill>
        <p:spPr bwMode="auto">
          <a:xfrm>
            <a:off x="323478" y="827083"/>
            <a:ext cx="3600400" cy="2025853"/>
          </a:xfrm>
          <a:prstGeom prst="rect">
            <a:avLst/>
          </a:prstGeom>
          <a:solidFill>
            <a:srgbClr val="FFFFFF">
              <a:shade val="85000"/>
            </a:srgbClr>
          </a:solidFill>
          <a:ln>
            <a:noFill/>
          </a:ln>
          <a:effectLst/>
        </p:spPr>
      </p:pic>
      <p:pic>
        <p:nvPicPr>
          <p:cNvPr id="35844" name="Picture 4" descr="http://yes35.ru/sites/default/files/styles/fotogallery/public/fotoalbums/tubing_pokatushki_0.jpg?itok=9JyxSTO7"/>
          <p:cNvPicPr>
            <a:picLocks noChangeAspect="1" noChangeArrowheads="1"/>
          </p:cNvPicPr>
          <p:nvPr/>
        </p:nvPicPr>
        <p:blipFill>
          <a:blip r:embed="rId4" cstate="print"/>
          <a:srcRect/>
          <a:stretch>
            <a:fillRect/>
          </a:stretch>
        </p:blipFill>
        <p:spPr bwMode="auto">
          <a:xfrm>
            <a:off x="323478" y="2924944"/>
            <a:ext cx="3600400" cy="2190065"/>
          </a:xfrm>
          <a:prstGeom prst="rect">
            <a:avLst/>
          </a:prstGeom>
          <a:solidFill>
            <a:srgbClr val="FFFFFF">
              <a:shade val="85000"/>
            </a:srgbClr>
          </a:solidFill>
          <a:ln>
            <a:noFill/>
          </a:ln>
          <a:effectLst/>
        </p:spPr>
      </p:pic>
      <p:sp>
        <p:nvSpPr>
          <p:cNvPr id="10"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12</a:t>
            </a:fld>
            <a:endParaRPr lang="ru-RU" sz="1200" b="1" dirty="0">
              <a:solidFill>
                <a:srgbClr val="000000"/>
              </a:solidFill>
              <a:latin typeface="Franklin Gothic Book" pitchFamily="34" charset="0"/>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idx="4294967295"/>
          </p:nvPr>
        </p:nvSpPr>
        <p:spPr bwMode="auto">
          <a:xfrm>
            <a:off x="1" y="1"/>
            <a:ext cx="9144000" cy="620688"/>
          </a:xfrm>
          <a:prstGeom prst="rect">
            <a:avLst/>
          </a:prstGeom>
          <a:noFill/>
          <a:ln>
            <a:miter lim="800000"/>
            <a:headEnd/>
            <a:tailEnd/>
          </a:ln>
        </p:spPr>
        <p:txBody>
          <a:bodyPr/>
          <a:lstStyle/>
          <a:p>
            <a:r>
              <a:rPr lang="ru-RU" sz="3200" b="1" dirty="0" smtClean="0">
                <a:solidFill>
                  <a:srgbClr val="C00000"/>
                </a:solidFill>
                <a:latin typeface="Iris" pitchFamily="18" charset="0"/>
              </a:rPr>
              <a:t>Череповец </a:t>
            </a:r>
            <a:r>
              <a:rPr lang="ru-RU" sz="3200" b="1" dirty="0" smtClean="0">
                <a:solidFill>
                  <a:schemeClr val="tx1">
                    <a:lumMod val="85000"/>
                    <a:lumOff val="15000"/>
                  </a:schemeClr>
                </a:solidFill>
                <a:latin typeface="Iris" pitchFamily="18" charset="0"/>
              </a:rPr>
              <a:t>- горячее сердце Севера</a:t>
            </a:r>
          </a:p>
        </p:txBody>
      </p:sp>
      <p:sp>
        <p:nvSpPr>
          <p:cNvPr id="7" name="Заголовок 1"/>
          <p:cNvSpPr txBox="1">
            <a:spLocks/>
          </p:cNvSpPr>
          <p:nvPr/>
        </p:nvSpPr>
        <p:spPr bwMode="auto">
          <a:xfrm>
            <a:off x="251520" y="836613"/>
            <a:ext cx="4255166" cy="2592387"/>
          </a:xfrm>
          <a:prstGeom prst="rect">
            <a:avLst/>
          </a:prstGeom>
          <a:gradFill rotWithShape="1">
            <a:gsLst>
              <a:gs pos="0">
                <a:schemeClr val="bg1"/>
              </a:gs>
              <a:gs pos="100000">
                <a:schemeClr val="bg1">
                  <a:gamma/>
                  <a:shade val="66275"/>
                  <a:invGamma/>
                </a:schemeClr>
              </a:gs>
            </a:gsLst>
            <a:lin ang="5400000" scaled="1"/>
          </a:gradFill>
          <a:ln w="9525">
            <a:noFill/>
            <a:round/>
            <a:headEnd/>
            <a:tailEnd/>
          </a:ln>
          <a:effectLst>
            <a:outerShdw dist="53882" dir="2700000" algn="ctr" rotWithShape="0">
              <a:schemeClr val="tx1">
                <a:alpha val="50000"/>
              </a:schemeClr>
            </a:outerShdw>
          </a:effectLst>
        </p:spPr>
        <p:txBody>
          <a:bodyPr lIns="91427" tIns="45714" rIns="91427" bIns="45714" anchor="ctr"/>
          <a:lstStyle/>
          <a:p>
            <a:pPr algn="ctr" defTabSz="987425" eaLnBrk="0" hangingPunct="0">
              <a:lnSpc>
                <a:spcPct val="80000"/>
              </a:lnSpc>
            </a:pPr>
            <a:endParaRPr lang="ru-RU" sz="2400" b="1" dirty="0">
              <a:latin typeface="Calibri" pitchFamily="34" charset="0"/>
            </a:endParaRPr>
          </a:p>
        </p:txBody>
      </p:sp>
      <p:pic>
        <p:nvPicPr>
          <p:cNvPr id="22532" name="Рисунок 2" descr="Музей Усадьба Гальских 02.JPG"/>
          <p:cNvPicPr>
            <a:picLocks noChangeAspect="1"/>
          </p:cNvPicPr>
          <p:nvPr/>
        </p:nvPicPr>
        <p:blipFill>
          <a:blip r:embed="rId3" cstate="print"/>
          <a:srcRect/>
          <a:stretch>
            <a:fillRect/>
          </a:stretch>
        </p:blipFill>
        <p:spPr bwMode="auto">
          <a:xfrm>
            <a:off x="4788025" y="962433"/>
            <a:ext cx="4176464" cy="2440113"/>
          </a:xfrm>
          <a:prstGeom prst="rect">
            <a:avLst/>
          </a:prstGeom>
          <a:ln>
            <a:noFill/>
          </a:ln>
          <a:effectLst>
            <a:outerShdw blurRad="292100" dist="139700" dir="2700000" algn="tl" rotWithShape="0">
              <a:srgbClr val="333333">
                <a:alpha val="65000"/>
              </a:srgbClr>
            </a:outerShdw>
          </a:effectLst>
        </p:spPr>
      </p:pic>
      <p:pic>
        <p:nvPicPr>
          <p:cNvPr id="8" name="Picture 2" descr="C:\Users\Ageeva.ES\Desktop\31.jpg"/>
          <p:cNvPicPr>
            <a:picLocks noChangeAspect="1" noChangeArrowheads="1"/>
          </p:cNvPicPr>
          <p:nvPr/>
        </p:nvPicPr>
        <p:blipFill>
          <a:blip r:embed="rId4" cstate="print"/>
          <a:srcRect/>
          <a:stretch>
            <a:fillRect/>
          </a:stretch>
        </p:blipFill>
        <p:spPr bwMode="auto">
          <a:xfrm>
            <a:off x="4784271" y="3501008"/>
            <a:ext cx="4193479" cy="2704838"/>
          </a:xfrm>
          <a:prstGeom prst="rect">
            <a:avLst/>
          </a:prstGeom>
          <a:noFill/>
          <a:ln w="9525">
            <a:noFill/>
            <a:miter lim="800000"/>
            <a:headEnd/>
            <a:tailEnd/>
          </a:ln>
        </p:spPr>
      </p:pic>
      <p:sp>
        <p:nvSpPr>
          <p:cNvPr id="13" name="Text Box 6"/>
          <p:cNvSpPr txBox="1">
            <a:spLocks noChangeArrowheads="1"/>
          </p:cNvSpPr>
          <p:nvPr/>
        </p:nvSpPr>
        <p:spPr bwMode="auto">
          <a:xfrm>
            <a:off x="251519" y="908720"/>
            <a:ext cx="4320481" cy="2800767"/>
          </a:xfrm>
          <a:prstGeom prst="rect">
            <a:avLst/>
          </a:prstGeom>
          <a:noFill/>
          <a:ln w="9525">
            <a:noFill/>
            <a:miter lim="800000"/>
            <a:headEnd/>
            <a:tailEnd/>
          </a:ln>
          <a:effectLst>
            <a:prstShdw prst="shdw18" dist="17961" dir="13500000">
              <a:schemeClr val="accent1">
                <a:gamma/>
                <a:shade val="60000"/>
                <a:invGamma/>
              </a:schemeClr>
            </a:prstShdw>
          </a:effectLst>
        </p:spPr>
        <p:txBody>
          <a:bodyPr wrap="square">
            <a:spAutoFit/>
          </a:bodyPr>
          <a:lstStyle/>
          <a:p>
            <a:pPr>
              <a:defRPr/>
            </a:pPr>
            <a:r>
              <a:rPr lang="ru-RU" sz="2000" dirty="0" smtClean="0">
                <a:solidFill>
                  <a:schemeClr val="tx1">
                    <a:lumMod val="85000"/>
                    <a:lumOff val="15000"/>
                  </a:schemeClr>
                </a:solidFill>
                <a:latin typeface="Iris" pitchFamily="18" charset="0"/>
              </a:rPr>
              <a:t>Основа: культурно-познавательный, промышленный туризм</a:t>
            </a:r>
            <a:endParaRPr lang="en-US" sz="2000" dirty="0" smtClean="0">
              <a:solidFill>
                <a:schemeClr val="tx1">
                  <a:lumMod val="85000"/>
                  <a:lumOff val="15000"/>
                </a:schemeClr>
              </a:solidFill>
              <a:latin typeface="Iris" pitchFamily="18" charset="0"/>
            </a:endParaRPr>
          </a:p>
          <a:p>
            <a:pPr>
              <a:defRPr/>
            </a:pPr>
            <a:r>
              <a:rPr lang="ru-RU" sz="2000" dirty="0" smtClean="0">
                <a:solidFill>
                  <a:schemeClr val="tx1">
                    <a:lumMod val="85000"/>
                    <a:lumOff val="15000"/>
                  </a:schemeClr>
                </a:solidFill>
                <a:latin typeface="Iris" pitchFamily="18" charset="0"/>
              </a:rPr>
              <a:t>Коллективные </a:t>
            </a:r>
            <a:r>
              <a:rPr lang="ru-RU" sz="2000" dirty="0">
                <a:solidFill>
                  <a:schemeClr val="tx1">
                    <a:lumMod val="85000"/>
                    <a:lumOff val="15000"/>
                  </a:schemeClr>
                </a:solidFill>
                <a:latin typeface="Iris" pitchFamily="18" charset="0"/>
              </a:rPr>
              <a:t>средства </a:t>
            </a:r>
            <a:endParaRPr lang="ru-RU" sz="2000" dirty="0" smtClean="0">
              <a:solidFill>
                <a:schemeClr val="tx1">
                  <a:lumMod val="85000"/>
                  <a:lumOff val="15000"/>
                </a:schemeClr>
              </a:solidFill>
              <a:latin typeface="Iris" pitchFamily="18" charset="0"/>
            </a:endParaRPr>
          </a:p>
          <a:p>
            <a:pPr>
              <a:defRPr/>
            </a:pPr>
            <a:r>
              <a:rPr lang="ru-RU" sz="2000" dirty="0" smtClean="0">
                <a:solidFill>
                  <a:schemeClr val="tx1">
                    <a:lumMod val="85000"/>
                    <a:lumOff val="15000"/>
                  </a:schemeClr>
                </a:solidFill>
                <a:latin typeface="Iris" pitchFamily="18" charset="0"/>
              </a:rPr>
              <a:t>размещения - </a:t>
            </a:r>
            <a:r>
              <a:rPr lang="en-US" sz="2000" dirty="0" smtClean="0">
                <a:solidFill>
                  <a:schemeClr val="tx1">
                    <a:lumMod val="85000"/>
                    <a:lumOff val="15000"/>
                  </a:schemeClr>
                </a:solidFill>
                <a:latin typeface="Iris" pitchFamily="18" charset="0"/>
              </a:rPr>
              <a:t>2</a:t>
            </a:r>
            <a:r>
              <a:rPr lang="ru-RU" sz="2000" dirty="0">
                <a:solidFill>
                  <a:schemeClr val="tx1">
                    <a:lumMod val="85000"/>
                    <a:lumOff val="15000"/>
                  </a:schemeClr>
                </a:solidFill>
                <a:latin typeface="Iris" pitchFamily="18" charset="0"/>
              </a:rPr>
              <a:t>7</a:t>
            </a:r>
          </a:p>
          <a:p>
            <a:pPr>
              <a:defRPr/>
            </a:pPr>
            <a:r>
              <a:rPr lang="ru-RU" sz="2000" dirty="0" smtClean="0">
                <a:solidFill>
                  <a:schemeClr val="tx1">
                    <a:lumMod val="85000"/>
                    <a:lumOff val="15000"/>
                  </a:schemeClr>
                </a:solidFill>
                <a:latin typeface="Iris" pitchFamily="18" charset="0"/>
              </a:rPr>
              <a:t>Объекты историко-культурного </a:t>
            </a:r>
          </a:p>
          <a:p>
            <a:pPr>
              <a:defRPr/>
            </a:pPr>
            <a:r>
              <a:rPr lang="ru-RU" sz="2000" dirty="0" smtClean="0">
                <a:solidFill>
                  <a:schemeClr val="tx1">
                    <a:lumMod val="85000"/>
                    <a:lumOff val="15000"/>
                  </a:schemeClr>
                </a:solidFill>
                <a:latin typeface="Iris" pitchFamily="18" charset="0"/>
              </a:rPr>
              <a:t>наследия - 63</a:t>
            </a:r>
          </a:p>
          <a:p>
            <a:pPr>
              <a:defRPr/>
            </a:pPr>
            <a:r>
              <a:rPr lang="ru-RU" sz="2000" dirty="0" smtClean="0">
                <a:solidFill>
                  <a:schemeClr val="tx1">
                    <a:lumMod val="85000"/>
                    <a:lumOff val="15000"/>
                  </a:schemeClr>
                </a:solidFill>
                <a:latin typeface="Iris" pitchFamily="18" charset="0"/>
              </a:rPr>
              <a:t>Туристские маршруты - 2</a:t>
            </a:r>
            <a:r>
              <a:rPr lang="en-US" sz="2000" dirty="0">
                <a:solidFill>
                  <a:schemeClr val="tx1">
                    <a:lumMod val="85000"/>
                    <a:lumOff val="15000"/>
                  </a:schemeClr>
                </a:solidFill>
                <a:latin typeface="Iris" pitchFamily="18" charset="0"/>
              </a:rPr>
              <a:t>3</a:t>
            </a:r>
            <a:r>
              <a:rPr lang="ru-RU" sz="2000" dirty="0">
                <a:solidFill>
                  <a:schemeClr val="tx1">
                    <a:lumMod val="85000"/>
                    <a:lumOff val="15000"/>
                  </a:schemeClr>
                </a:solidFill>
                <a:latin typeface="Iris" pitchFamily="18" charset="0"/>
              </a:rPr>
              <a:t>            </a:t>
            </a:r>
          </a:p>
          <a:p>
            <a:pPr>
              <a:defRPr/>
            </a:pPr>
            <a:endParaRPr lang="ru-RU" dirty="0">
              <a:solidFill>
                <a:schemeClr val="bg1"/>
              </a:solidFill>
              <a:latin typeface="+mj-lt"/>
            </a:endParaRPr>
          </a:p>
          <a:p>
            <a:pPr>
              <a:defRPr/>
            </a:pPr>
            <a:endParaRPr lang="ru-RU" dirty="0">
              <a:solidFill>
                <a:schemeClr val="bg1"/>
              </a:solidFill>
              <a:latin typeface="Times New Roman" pitchFamily="18" charset="0"/>
            </a:endParaRPr>
          </a:p>
        </p:txBody>
      </p:sp>
      <p:sp>
        <p:nvSpPr>
          <p:cNvPr id="15" name="Rectangle 14"/>
          <p:cNvSpPr>
            <a:spLocks noChangeArrowheads="1"/>
          </p:cNvSpPr>
          <p:nvPr/>
        </p:nvSpPr>
        <p:spPr bwMode="auto">
          <a:xfrm>
            <a:off x="480929" y="3501008"/>
            <a:ext cx="4123726" cy="2585323"/>
          </a:xfrm>
          <a:prstGeom prst="rect">
            <a:avLst/>
          </a:prstGeom>
          <a:noFill/>
          <a:ln w="9525">
            <a:noFill/>
            <a:miter lim="800000"/>
            <a:headEnd/>
            <a:tailEnd/>
          </a:ln>
          <a:effectLst/>
        </p:spPr>
        <p:txBody>
          <a:bodyPr wrap="square">
            <a:spAutoFit/>
          </a:bodyPr>
          <a:lstStyle/>
          <a:p>
            <a:r>
              <a:rPr lang="ru-RU" sz="2200" b="1" dirty="0" smtClean="0">
                <a:solidFill>
                  <a:schemeClr val="bg1"/>
                </a:solidFill>
                <a:latin typeface="Iris" pitchFamily="18" charset="0"/>
              </a:rPr>
              <a:t>Точки роста:</a:t>
            </a:r>
          </a:p>
          <a:p>
            <a:endParaRPr lang="ru-RU" sz="1000" b="1" dirty="0" smtClean="0">
              <a:solidFill>
                <a:schemeClr val="bg1"/>
              </a:solidFill>
              <a:latin typeface="Iris" pitchFamily="18" charset="0"/>
            </a:endParaRPr>
          </a:p>
          <a:p>
            <a:r>
              <a:rPr lang="ru-RU" sz="2200" b="1" dirty="0" smtClean="0">
                <a:solidFill>
                  <a:schemeClr val="bg1"/>
                </a:solidFill>
                <a:latin typeface="Iris" pitchFamily="18" charset="0"/>
              </a:rPr>
              <a:t>Реконструкция набережной</a:t>
            </a:r>
          </a:p>
          <a:p>
            <a:endParaRPr lang="ru-RU" sz="1200" b="1" dirty="0" smtClean="0">
              <a:solidFill>
                <a:schemeClr val="bg1"/>
              </a:solidFill>
              <a:latin typeface="Iris" pitchFamily="18" charset="0"/>
            </a:endParaRPr>
          </a:p>
          <a:p>
            <a:r>
              <a:rPr lang="ru-RU" sz="2200" b="1" dirty="0" smtClean="0">
                <a:solidFill>
                  <a:schemeClr val="bg1"/>
                </a:solidFill>
                <a:latin typeface="Iris" pitchFamily="18" charset="0"/>
              </a:rPr>
              <a:t>Туристско-рекреационный </a:t>
            </a:r>
          </a:p>
          <a:p>
            <a:r>
              <a:rPr lang="ru-RU" sz="2200" b="1" dirty="0" smtClean="0">
                <a:solidFill>
                  <a:schemeClr val="bg1"/>
                </a:solidFill>
                <a:latin typeface="Iris" pitchFamily="18" charset="0"/>
              </a:rPr>
              <a:t>комплекс  «Усадьба </a:t>
            </a:r>
            <a:r>
              <a:rPr lang="ru-RU" sz="2200" b="1" dirty="0" err="1" smtClean="0">
                <a:solidFill>
                  <a:schemeClr val="bg1"/>
                </a:solidFill>
                <a:latin typeface="Iris" pitchFamily="18" charset="0"/>
              </a:rPr>
              <a:t>Гальских</a:t>
            </a:r>
            <a:r>
              <a:rPr lang="ru-RU" sz="2200" b="1" dirty="0" smtClean="0">
                <a:solidFill>
                  <a:schemeClr val="bg1"/>
                </a:solidFill>
                <a:latin typeface="Iris" pitchFamily="18" charset="0"/>
              </a:rPr>
              <a:t>»</a:t>
            </a:r>
            <a:endParaRPr lang="ru-RU" sz="2200" dirty="0" smtClean="0">
              <a:solidFill>
                <a:schemeClr val="bg1"/>
              </a:solidFill>
              <a:latin typeface="Iris" pitchFamily="18" charset="0"/>
            </a:endParaRPr>
          </a:p>
          <a:p>
            <a:endParaRPr lang="ru-RU" sz="800" b="1" dirty="0" smtClean="0">
              <a:solidFill>
                <a:schemeClr val="bg1"/>
              </a:solidFill>
              <a:latin typeface="Iris" pitchFamily="18" charset="0"/>
            </a:endParaRPr>
          </a:p>
          <a:p>
            <a:r>
              <a:rPr lang="ru-RU" sz="2200" b="1" dirty="0" smtClean="0">
                <a:solidFill>
                  <a:schemeClr val="bg1"/>
                </a:solidFill>
                <a:latin typeface="Iris" pitchFamily="18" charset="0"/>
              </a:rPr>
              <a:t>Центр активных видов спорта «Адреналин»</a:t>
            </a:r>
            <a:endParaRPr lang="ru-RU" sz="2200" b="1" dirty="0">
              <a:solidFill>
                <a:schemeClr val="bg1"/>
              </a:solidFill>
              <a:latin typeface="Iris" pitchFamily="18" charset="0"/>
            </a:endParaRPr>
          </a:p>
        </p:txBody>
      </p:sp>
      <p:sp>
        <p:nvSpPr>
          <p:cNvPr id="18"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13</a:t>
            </a:fld>
            <a:endParaRPr lang="ru-RU" sz="1200" b="1" dirty="0">
              <a:solidFill>
                <a:srgbClr val="000000"/>
              </a:solidFill>
              <a:latin typeface="Franklin Gothic Book" pitchFamily="34" charset="0"/>
            </a:endParaRPr>
          </a:p>
        </p:txBody>
      </p:sp>
      <p:sp>
        <p:nvSpPr>
          <p:cNvPr id="17" name="TextBox 6"/>
          <p:cNvSpPr txBox="1">
            <a:spLocks noChangeArrowheads="1"/>
          </p:cNvSpPr>
          <p:nvPr/>
        </p:nvSpPr>
        <p:spPr bwMode="auto">
          <a:xfrm>
            <a:off x="6948264" y="620688"/>
            <a:ext cx="2195736" cy="720080"/>
          </a:xfrm>
          <a:prstGeom prst="rect">
            <a:avLst/>
          </a:prstGeom>
          <a:gradFill rotWithShape="1">
            <a:gsLst>
              <a:gs pos="0">
                <a:schemeClr val="bg1"/>
              </a:gs>
              <a:gs pos="100000">
                <a:schemeClr val="bg1">
                  <a:gamma/>
                  <a:shade val="66275"/>
                  <a:invGamma/>
                </a:schemeClr>
              </a:gs>
            </a:gsLst>
            <a:lin ang="5400000" scaled="1"/>
          </a:gradFill>
          <a:ln w="9525">
            <a:noFill/>
            <a:round/>
            <a:headEnd/>
            <a:tailEnd/>
          </a:ln>
          <a:effectLst>
            <a:outerShdw dist="53882" dir="2700000" algn="ctr" rotWithShape="0">
              <a:schemeClr val="tx1">
                <a:alpha val="50000"/>
              </a:schemeClr>
            </a:outerShdw>
          </a:effectLst>
        </p:spPr>
        <p:txBody>
          <a:bodyPr lIns="91427" tIns="45714" rIns="91427" bIns="45714" anchor="ctr"/>
          <a:lstStyle/>
          <a:p>
            <a:pPr algn="ctr" defTabSz="987425" eaLnBrk="0" hangingPunct="0">
              <a:lnSpc>
                <a:spcPct val="80000"/>
              </a:lnSpc>
              <a:defRPr/>
            </a:pPr>
            <a:r>
              <a:rPr lang="ru-RU" sz="2000" dirty="0" smtClean="0">
                <a:latin typeface="Iris" pitchFamily="18" charset="0"/>
              </a:rPr>
              <a:t>228,5</a:t>
            </a:r>
            <a:endParaRPr lang="ru-RU" sz="2000" dirty="0">
              <a:latin typeface="Iris" pitchFamily="18" charset="0"/>
            </a:endParaRPr>
          </a:p>
          <a:p>
            <a:pPr algn="ctr" defTabSz="987425" eaLnBrk="0" hangingPunct="0">
              <a:lnSpc>
                <a:spcPct val="80000"/>
              </a:lnSpc>
              <a:defRPr/>
            </a:pPr>
            <a:r>
              <a:rPr lang="ru-RU" sz="2000" dirty="0">
                <a:latin typeface="Iris" pitchFamily="18" charset="0"/>
              </a:rPr>
              <a:t>тыс. посетителей</a:t>
            </a:r>
          </a:p>
        </p:txBody>
      </p:sp>
      <p:sp>
        <p:nvSpPr>
          <p:cNvPr id="19" name="Oval 8"/>
          <p:cNvSpPr>
            <a:spLocks noChangeArrowheads="1"/>
          </p:cNvSpPr>
          <p:nvPr/>
        </p:nvSpPr>
        <p:spPr bwMode="auto">
          <a:xfrm>
            <a:off x="235192" y="4077072"/>
            <a:ext cx="248680" cy="248679"/>
          </a:xfrm>
          <a:prstGeom prst="ellipse">
            <a:avLst/>
          </a:prstGeom>
          <a:gradFill rotWithShape="1">
            <a:gsLst>
              <a:gs pos="0">
                <a:srgbClr val="FF0000"/>
              </a:gs>
              <a:gs pos="100000">
                <a:srgbClr val="A90000"/>
              </a:gs>
            </a:gsLst>
            <a:path path="shape">
              <a:fillToRect l="50000" t="50000" r="50000" b="50000"/>
            </a:path>
          </a:gradFill>
          <a:ln w="19050">
            <a:solidFill>
              <a:schemeClr val="bg1"/>
            </a:solidFill>
            <a:round/>
            <a:headEnd/>
            <a:tailEnd/>
          </a:ln>
        </p:spPr>
        <p:txBody>
          <a:bodyPr wrap="none" anchor="ctr"/>
          <a:lstStyle/>
          <a:p>
            <a:endParaRPr lang="ru-RU">
              <a:solidFill>
                <a:srgbClr val="000000"/>
              </a:solidFill>
              <a:latin typeface="Iris" pitchFamily="18" charset="0"/>
            </a:endParaRPr>
          </a:p>
        </p:txBody>
      </p:sp>
      <p:sp>
        <p:nvSpPr>
          <p:cNvPr id="20" name="Oval 8"/>
          <p:cNvSpPr>
            <a:spLocks noChangeArrowheads="1"/>
          </p:cNvSpPr>
          <p:nvPr/>
        </p:nvSpPr>
        <p:spPr bwMode="auto">
          <a:xfrm>
            <a:off x="218864" y="4620481"/>
            <a:ext cx="248680" cy="248679"/>
          </a:xfrm>
          <a:prstGeom prst="ellipse">
            <a:avLst/>
          </a:prstGeom>
          <a:gradFill rotWithShape="1">
            <a:gsLst>
              <a:gs pos="0">
                <a:srgbClr val="FF0000"/>
              </a:gs>
              <a:gs pos="100000">
                <a:srgbClr val="A90000"/>
              </a:gs>
            </a:gsLst>
            <a:path path="shape">
              <a:fillToRect l="50000" t="50000" r="50000" b="50000"/>
            </a:path>
          </a:gradFill>
          <a:ln w="19050">
            <a:solidFill>
              <a:schemeClr val="bg1"/>
            </a:solidFill>
            <a:round/>
            <a:headEnd/>
            <a:tailEnd/>
          </a:ln>
        </p:spPr>
        <p:txBody>
          <a:bodyPr wrap="none" anchor="ctr"/>
          <a:lstStyle/>
          <a:p>
            <a:endParaRPr lang="ru-RU">
              <a:solidFill>
                <a:srgbClr val="000000"/>
              </a:solidFill>
              <a:latin typeface="Iris" pitchFamily="18" charset="0"/>
            </a:endParaRPr>
          </a:p>
        </p:txBody>
      </p:sp>
      <p:sp>
        <p:nvSpPr>
          <p:cNvPr id="21" name="Oval 8"/>
          <p:cNvSpPr>
            <a:spLocks noChangeArrowheads="1"/>
          </p:cNvSpPr>
          <p:nvPr/>
        </p:nvSpPr>
        <p:spPr bwMode="auto">
          <a:xfrm>
            <a:off x="218864" y="5412569"/>
            <a:ext cx="248680" cy="248679"/>
          </a:xfrm>
          <a:prstGeom prst="ellipse">
            <a:avLst/>
          </a:prstGeom>
          <a:gradFill rotWithShape="1">
            <a:gsLst>
              <a:gs pos="0">
                <a:srgbClr val="FF0000"/>
              </a:gs>
              <a:gs pos="100000">
                <a:srgbClr val="A90000"/>
              </a:gs>
            </a:gsLst>
            <a:path path="shape">
              <a:fillToRect l="50000" t="50000" r="50000" b="50000"/>
            </a:path>
          </a:gradFill>
          <a:ln w="19050">
            <a:solidFill>
              <a:schemeClr val="bg1"/>
            </a:solidFill>
            <a:round/>
            <a:headEnd/>
            <a:tailEnd/>
          </a:ln>
        </p:spPr>
        <p:txBody>
          <a:bodyPr wrap="none" anchor="ctr"/>
          <a:lstStyle/>
          <a:p>
            <a:endParaRPr lang="ru-RU">
              <a:solidFill>
                <a:srgbClr val="000000"/>
              </a:solidFill>
              <a:latin typeface="Iris" pitchFamily="18"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2"/>
          <p:cNvPicPr>
            <a:picLocks noChangeAspect="1" noChangeArrowheads="1"/>
          </p:cNvPicPr>
          <p:nvPr/>
        </p:nvPicPr>
        <p:blipFill>
          <a:blip r:embed="rId3" cstate="print"/>
          <a:srcRect t="12048"/>
          <a:stretch>
            <a:fillRect/>
          </a:stretch>
        </p:blipFill>
        <p:spPr bwMode="auto">
          <a:xfrm>
            <a:off x="334014" y="909191"/>
            <a:ext cx="4574536" cy="3815953"/>
          </a:xfrm>
          <a:prstGeom prst="rect">
            <a:avLst/>
          </a:prstGeom>
          <a:noFill/>
          <a:ln w="9525">
            <a:noFill/>
            <a:miter lim="800000"/>
            <a:headEnd/>
            <a:tailEnd/>
          </a:ln>
        </p:spPr>
      </p:pic>
      <p:sp>
        <p:nvSpPr>
          <p:cNvPr id="22" name="Овал 21"/>
          <p:cNvSpPr/>
          <p:nvPr/>
        </p:nvSpPr>
        <p:spPr>
          <a:xfrm>
            <a:off x="4500563" y="2565400"/>
            <a:ext cx="230187"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schemeClr val="tx1"/>
                </a:solidFill>
              </a:rPr>
              <a:t>1</a:t>
            </a:r>
          </a:p>
        </p:txBody>
      </p:sp>
      <p:sp>
        <p:nvSpPr>
          <p:cNvPr id="31" name="Овал 30"/>
          <p:cNvSpPr/>
          <p:nvPr/>
        </p:nvSpPr>
        <p:spPr>
          <a:xfrm>
            <a:off x="4211638" y="3213100"/>
            <a:ext cx="228600"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schemeClr val="tx1"/>
                </a:solidFill>
              </a:rPr>
              <a:t>2</a:t>
            </a:r>
          </a:p>
        </p:txBody>
      </p:sp>
      <p:sp>
        <p:nvSpPr>
          <p:cNvPr id="33" name="Овал 32"/>
          <p:cNvSpPr/>
          <p:nvPr/>
        </p:nvSpPr>
        <p:spPr>
          <a:xfrm>
            <a:off x="3419475" y="3933825"/>
            <a:ext cx="228600"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schemeClr val="tx1"/>
                </a:solidFill>
              </a:rPr>
              <a:t>4</a:t>
            </a:r>
          </a:p>
        </p:txBody>
      </p:sp>
      <p:sp>
        <p:nvSpPr>
          <p:cNvPr id="35" name="Овал 34"/>
          <p:cNvSpPr/>
          <p:nvPr/>
        </p:nvSpPr>
        <p:spPr>
          <a:xfrm>
            <a:off x="2700338" y="4149725"/>
            <a:ext cx="228600"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schemeClr val="tx1"/>
                </a:solidFill>
              </a:rPr>
              <a:t>5</a:t>
            </a:r>
          </a:p>
        </p:txBody>
      </p:sp>
      <p:sp>
        <p:nvSpPr>
          <p:cNvPr id="37" name="Овал 36"/>
          <p:cNvSpPr/>
          <p:nvPr/>
        </p:nvSpPr>
        <p:spPr>
          <a:xfrm>
            <a:off x="1258888" y="4365625"/>
            <a:ext cx="228600"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schemeClr val="tx1"/>
                </a:solidFill>
              </a:rPr>
              <a:t>7</a:t>
            </a:r>
          </a:p>
        </p:txBody>
      </p:sp>
      <p:sp>
        <p:nvSpPr>
          <p:cNvPr id="23" name="Овал 22"/>
          <p:cNvSpPr/>
          <p:nvPr/>
        </p:nvSpPr>
        <p:spPr>
          <a:xfrm>
            <a:off x="3995738" y="3429000"/>
            <a:ext cx="228600"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schemeClr val="tx1"/>
                </a:solidFill>
              </a:rPr>
              <a:t>3</a:t>
            </a:r>
          </a:p>
        </p:txBody>
      </p:sp>
      <p:sp>
        <p:nvSpPr>
          <p:cNvPr id="51210" name="Прямоугольник 4"/>
          <p:cNvSpPr>
            <a:spLocks noChangeArrowheads="1"/>
          </p:cNvSpPr>
          <p:nvPr/>
        </p:nvSpPr>
        <p:spPr bwMode="auto">
          <a:xfrm>
            <a:off x="0" y="-76745"/>
            <a:ext cx="9144000" cy="769441"/>
          </a:xfrm>
          <a:prstGeom prst="rect">
            <a:avLst/>
          </a:prstGeom>
          <a:noFill/>
          <a:ln w="9525">
            <a:noFill/>
            <a:miter lim="800000"/>
            <a:headEnd/>
            <a:tailEnd/>
          </a:ln>
        </p:spPr>
        <p:txBody>
          <a:bodyPr wrap="square">
            <a:spAutoFit/>
          </a:bodyPr>
          <a:lstStyle/>
          <a:p>
            <a:pPr algn="ctr">
              <a:buFont typeface="Wingdings" pitchFamily="2" charset="2"/>
              <a:buNone/>
            </a:pPr>
            <a:r>
              <a:rPr lang="ru-RU" sz="2200" b="1" dirty="0">
                <a:solidFill>
                  <a:srgbClr val="C00000"/>
                </a:solidFill>
                <a:latin typeface="Iris" pitchFamily="18" charset="0"/>
              </a:rPr>
              <a:t>Центральная городская Набережная г. </a:t>
            </a:r>
            <a:r>
              <a:rPr lang="ru-RU" sz="2200" b="1" dirty="0" smtClean="0">
                <a:solidFill>
                  <a:srgbClr val="C00000"/>
                </a:solidFill>
                <a:latin typeface="Iris" pitchFamily="18" charset="0"/>
              </a:rPr>
              <a:t>Череповец</a:t>
            </a:r>
            <a:r>
              <a:rPr lang="ru-RU" sz="2200" b="1" dirty="0" smtClean="0">
                <a:solidFill>
                  <a:schemeClr val="tx1">
                    <a:lumMod val="85000"/>
                    <a:lumOff val="15000"/>
                  </a:schemeClr>
                </a:solidFill>
                <a:latin typeface="Iris" pitchFamily="18" charset="0"/>
              </a:rPr>
              <a:t>  - проект, планируемый к включению в ФЦП (2014 год) </a:t>
            </a:r>
            <a:endParaRPr lang="ru-RU" sz="2200" b="1" dirty="0">
              <a:solidFill>
                <a:schemeClr val="tx1">
                  <a:lumMod val="85000"/>
                  <a:lumOff val="15000"/>
                </a:schemeClr>
              </a:solidFill>
              <a:latin typeface="Iris" pitchFamily="18" charset="0"/>
            </a:endParaRPr>
          </a:p>
        </p:txBody>
      </p:sp>
      <p:sp>
        <p:nvSpPr>
          <p:cNvPr id="20" name="Овал 19"/>
          <p:cNvSpPr/>
          <p:nvPr/>
        </p:nvSpPr>
        <p:spPr>
          <a:xfrm>
            <a:off x="2411413" y="4221163"/>
            <a:ext cx="228600"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schemeClr val="tx1"/>
                </a:solidFill>
              </a:rPr>
              <a:t>6</a:t>
            </a:r>
          </a:p>
        </p:txBody>
      </p:sp>
      <p:sp>
        <p:nvSpPr>
          <p:cNvPr id="51212" name="AutoShape 68"/>
          <p:cNvSpPr>
            <a:spLocks noChangeArrowheads="1"/>
          </p:cNvSpPr>
          <p:nvPr/>
        </p:nvSpPr>
        <p:spPr bwMode="auto">
          <a:xfrm>
            <a:off x="5220072" y="1197298"/>
            <a:ext cx="3600450" cy="647700"/>
          </a:xfrm>
          <a:prstGeom prst="roundRect">
            <a:avLst>
              <a:gd name="adj" fmla="val 18815"/>
            </a:avLst>
          </a:prstGeom>
          <a:solidFill>
            <a:schemeClr val="bg1"/>
          </a:solidFill>
          <a:ln w="9525">
            <a:noFill/>
            <a:round/>
            <a:headEnd/>
            <a:tailEnd/>
          </a:ln>
        </p:spPr>
        <p:txBody>
          <a:bodyPr lIns="91429" tIns="45715" rIns="91429" bIns="45715" anchor="ctr"/>
          <a:lstStyle/>
          <a:p>
            <a:pPr algn="ctr" defTabSz="912813">
              <a:lnSpc>
                <a:spcPct val="80000"/>
              </a:lnSpc>
            </a:pPr>
            <a:r>
              <a:rPr lang="ru-RU" sz="2400" b="1" dirty="0">
                <a:solidFill>
                  <a:schemeClr val="tx1">
                    <a:lumMod val="85000"/>
                    <a:lumOff val="15000"/>
                  </a:schemeClr>
                </a:solidFill>
                <a:latin typeface="Iris" pitchFamily="18" charset="0"/>
              </a:rPr>
              <a:t>Сроки реализации – </a:t>
            </a:r>
          </a:p>
          <a:p>
            <a:pPr algn="ctr" defTabSz="912813">
              <a:lnSpc>
                <a:spcPct val="80000"/>
              </a:lnSpc>
            </a:pPr>
            <a:r>
              <a:rPr lang="ru-RU" sz="2400" b="1" dirty="0">
                <a:solidFill>
                  <a:schemeClr val="tx1">
                    <a:lumMod val="85000"/>
                    <a:lumOff val="15000"/>
                  </a:schemeClr>
                </a:solidFill>
                <a:latin typeface="Iris" pitchFamily="18" charset="0"/>
              </a:rPr>
              <a:t>2014 – 2016 годы</a:t>
            </a:r>
          </a:p>
        </p:txBody>
      </p:sp>
      <p:sp>
        <p:nvSpPr>
          <p:cNvPr id="51213" name="AutoShape 68"/>
          <p:cNvSpPr>
            <a:spLocks noChangeArrowheads="1"/>
          </p:cNvSpPr>
          <p:nvPr/>
        </p:nvSpPr>
        <p:spPr bwMode="auto">
          <a:xfrm>
            <a:off x="5292080" y="2349426"/>
            <a:ext cx="3527425" cy="1871662"/>
          </a:xfrm>
          <a:prstGeom prst="roundRect">
            <a:avLst>
              <a:gd name="adj" fmla="val 18815"/>
            </a:avLst>
          </a:prstGeom>
          <a:solidFill>
            <a:schemeClr val="bg1"/>
          </a:solidFill>
          <a:ln w="9525">
            <a:noFill/>
            <a:round/>
            <a:headEnd/>
            <a:tailEnd/>
          </a:ln>
        </p:spPr>
        <p:txBody>
          <a:bodyPr lIns="91429" tIns="45715" rIns="91429" bIns="45715" anchor="ctr"/>
          <a:lstStyle/>
          <a:p>
            <a:pPr algn="ctr" defTabSz="912813">
              <a:lnSpc>
                <a:spcPct val="80000"/>
              </a:lnSpc>
            </a:pPr>
            <a:r>
              <a:rPr lang="ru-RU" sz="2400" b="1" dirty="0">
                <a:solidFill>
                  <a:schemeClr val="tx1">
                    <a:lumMod val="85000"/>
                    <a:lumOff val="15000"/>
                  </a:schemeClr>
                </a:solidFill>
                <a:latin typeface="Iris" pitchFamily="18" charset="0"/>
              </a:rPr>
              <a:t>Общая стоимость проекта – 600,0 млн.рублей,  </a:t>
            </a:r>
            <a:br>
              <a:rPr lang="ru-RU" sz="2400" b="1" dirty="0">
                <a:solidFill>
                  <a:schemeClr val="tx1">
                    <a:lumMod val="85000"/>
                    <a:lumOff val="15000"/>
                  </a:schemeClr>
                </a:solidFill>
                <a:latin typeface="Iris" pitchFamily="18" charset="0"/>
              </a:rPr>
            </a:br>
            <a:r>
              <a:rPr lang="ru-RU" sz="2400" b="1" dirty="0">
                <a:solidFill>
                  <a:schemeClr val="tx1">
                    <a:lumMod val="85000"/>
                    <a:lumOff val="15000"/>
                  </a:schemeClr>
                </a:solidFill>
                <a:latin typeface="Iris" pitchFamily="18" charset="0"/>
              </a:rPr>
              <a:t>из них: </a:t>
            </a:r>
            <a:br>
              <a:rPr lang="ru-RU" sz="2400" b="1" dirty="0">
                <a:solidFill>
                  <a:schemeClr val="tx1">
                    <a:lumMod val="85000"/>
                    <a:lumOff val="15000"/>
                  </a:schemeClr>
                </a:solidFill>
                <a:latin typeface="Iris" pitchFamily="18" charset="0"/>
              </a:rPr>
            </a:br>
            <a:r>
              <a:rPr lang="ru-RU" sz="2400" b="1" dirty="0">
                <a:solidFill>
                  <a:schemeClr val="tx1">
                    <a:lumMod val="85000"/>
                    <a:lumOff val="15000"/>
                  </a:schemeClr>
                </a:solidFill>
                <a:latin typeface="Iris" pitchFamily="18" charset="0"/>
              </a:rPr>
              <a:t>170 млн.рублей – федеральные средства</a:t>
            </a:r>
          </a:p>
        </p:txBody>
      </p:sp>
      <p:sp>
        <p:nvSpPr>
          <p:cNvPr id="17" name="AutoShape 68"/>
          <p:cNvSpPr>
            <a:spLocks noChangeArrowheads="1"/>
          </p:cNvSpPr>
          <p:nvPr/>
        </p:nvSpPr>
        <p:spPr bwMode="auto">
          <a:xfrm>
            <a:off x="323528" y="4869161"/>
            <a:ext cx="8496944" cy="1152127"/>
          </a:xfrm>
          <a:prstGeom prst="roundRect">
            <a:avLst>
              <a:gd name="adj" fmla="val 18815"/>
            </a:avLst>
          </a:prstGeom>
          <a:solidFill>
            <a:schemeClr val="bg1"/>
          </a:solidFill>
          <a:ln w="9525">
            <a:noFill/>
            <a:round/>
            <a:headEnd/>
            <a:tailEnd/>
          </a:ln>
        </p:spPr>
        <p:txBody>
          <a:bodyPr lIns="91429" tIns="45715" rIns="91429" bIns="45715" anchor="ctr"/>
          <a:lstStyle/>
          <a:p>
            <a:pPr marL="228600" indent="-228600">
              <a:defRPr/>
            </a:pPr>
            <a:endParaRPr lang="ru-RU" dirty="0">
              <a:latin typeface="Franklin Gothic Book" pitchFamily="34" charset="0"/>
            </a:endParaRPr>
          </a:p>
          <a:p>
            <a:pPr marL="228600" indent="-228600" algn="ctr">
              <a:defRPr/>
            </a:pPr>
            <a:r>
              <a:rPr lang="ru-RU" b="1" dirty="0">
                <a:solidFill>
                  <a:schemeClr val="tx1">
                    <a:lumMod val="85000"/>
                    <a:lumOff val="15000"/>
                  </a:schemeClr>
                </a:solidFill>
                <a:latin typeface="Iris" pitchFamily="18" charset="0"/>
              </a:rPr>
              <a:t>Объекты услуг, прокат инвентаря , торгово-развлекательный центр , спортивный центр, речной вокзал, центр обслуживания туристов, спортивные площадки, кафе, бары, магазины, гостиница, ресторан, </a:t>
            </a:r>
            <a:r>
              <a:rPr lang="ru-RU" b="1" dirty="0" err="1">
                <a:solidFill>
                  <a:schemeClr val="tx1">
                    <a:lumMod val="85000"/>
                    <a:lumOff val="15000"/>
                  </a:schemeClr>
                </a:solidFill>
                <a:latin typeface="Iris" pitchFamily="18" charset="0"/>
              </a:rPr>
              <a:t>спа-центр</a:t>
            </a:r>
            <a:r>
              <a:rPr lang="ru-RU" b="1" dirty="0">
                <a:solidFill>
                  <a:schemeClr val="tx1">
                    <a:lumMod val="85000"/>
                    <a:lumOff val="15000"/>
                  </a:schemeClr>
                </a:solidFill>
                <a:latin typeface="Iris" pitchFamily="18" charset="0"/>
              </a:rPr>
              <a:t> </a:t>
            </a:r>
          </a:p>
          <a:p>
            <a:pPr marL="228600" indent="-228600" algn="ctr">
              <a:defRPr/>
            </a:pPr>
            <a:endParaRPr lang="ru-RU" sz="2000" b="1" dirty="0">
              <a:latin typeface="+mj-lt"/>
            </a:endParaRPr>
          </a:p>
        </p:txBody>
      </p:sp>
      <p:sp>
        <p:nvSpPr>
          <p:cNvPr id="16"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14</a:t>
            </a:fld>
            <a:endParaRPr lang="ru-RU" sz="1200" b="1" dirty="0">
              <a:solidFill>
                <a:srgbClr val="000000"/>
              </a:solidFill>
              <a:latin typeface="Franklin Gothic Book" pitchFamily="34"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idx="4294967295"/>
          </p:nvPr>
        </p:nvSpPr>
        <p:spPr bwMode="auto">
          <a:xfrm>
            <a:off x="250825" y="1"/>
            <a:ext cx="8893175" cy="620688"/>
          </a:xfrm>
          <a:prstGeom prst="rect">
            <a:avLst/>
          </a:prstGeom>
          <a:noFill/>
          <a:ln>
            <a:miter lim="800000"/>
            <a:headEnd/>
            <a:tailEnd/>
          </a:ln>
        </p:spPr>
        <p:txBody>
          <a:bodyPr/>
          <a:lstStyle/>
          <a:p>
            <a:r>
              <a:rPr lang="ru-RU" sz="3200" b="1" dirty="0" smtClean="0">
                <a:solidFill>
                  <a:srgbClr val="C00000"/>
                </a:solidFill>
                <a:latin typeface="Iris" pitchFamily="18" charset="0"/>
              </a:rPr>
              <a:t>Кириллов</a:t>
            </a:r>
            <a:r>
              <a:rPr lang="ru-RU" sz="3200" b="1" dirty="0" smtClean="0">
                <a:solidFill>
                  <a:schemeClr val="tx1">
                    <a:lumMod val="85000"/>
                    <a:lumOff val="15000"/>
                  </a:schemeClr>
                </a:solidFill>
                <a:latin typeface="Iris" pitchFamily="18" charset="0"/>
              </a:rPr>
              <a:t> – святая земля</a:t>
            </a:r>
          </a:p>
        </p:txBody>
      </p:sp>
      <p:sp>
        <p:nvSpPr>
          <p:cNvPr id="7" name="Заголовок 1"/>
          <p:cNvSpPr txBox="1">
            <a:spLocks/>
          </p:cNvSpPr>
          <p:nvPr/>
        </p:nvSpPr>
        <p:spPr bwMode="auto">
          <a:xfrm>
            <a:off x="250825" y="836611"/>
            <a:ext cx="5447846" cy="2304357"/>
          </a:xfrm>
          <a:prstGeom prst="rect">
            <a:avLst/>
          </a:prstGeom>
          <a:gradFill rotWithShape="1">
            <a:gsLst>
              <a:gs pos="0">
                <a:schemeClr val="bg1"/>
              </a:gs>
              <a:gs pos="100000">
                <a:schemeClr val="bg1">
                  <a:gamma/>
                  <a:shade val="66275"/>
                  <a:invGamma/>
                </a:schemeClr>
              </a:gs>
            </a:gsLst>
            <a:lin ang="5400000" scaled="1"/>
          </a:gradFill>
          <a:ln w="9525">
            <a:noFill/>
            <a:round/>
            <a:headEnd/>
            <a:tailEnd/>
          </a:ln>
          <a:effectLst>
            <a:outerShdw dist="53882" dir="2700000" algn="ctr" rotWithShape="0">
              <a:schemeClr val="tx1">
                <a:alpha val="50000"/>
              </a:schemeClr>
            </a:outerShdw>
          </a:effectLst>
        </p:spPr>
        <p:txBody>
          <a:bodyPr lIns="91427" tIns="45714" rIns="91427" bIns="45714" anchor="ctr"/>
          <a:lstStyle/>
          <a:p>
            <a:r>
              <a:rPr lang="ru-RU" sz="2000" dirty="0" smtClean="0">
                <a:solidFill>
                  <a:schemeClr val="tx1">
                    <a:lumMod val="85000"/>
                    <a:lumOff val="15000"/>
                  </a:schemeClr>
                </a:solidFill>
                <a:latin typeface="Iris" pitchFamily="18" charset="0"/>
              </a:rPr>
              <a:t>Основа: культурно-познавательный, водный сельский туризм</a:t>
            </a:r>
          </a:p>
          <a:p>
            <a:r>
              <a:rPr lang="ru-RU" sz="2000" dirty="0" smtClean="0">
                <a:solidFill>
                  <a:schemeClr val="tx1">
                    <a:lumMod val="85000"/>
                    <a:lumOff val="15000"/>
                  </a:schemeClr>
                </a:solidFill>
                <a:latin typeface="Iris" pitchFamily="18" charset="0"/>
              </a:rPr>
              <a:t>Средства размещения -16</a:t>
            </a:r>
          </a:p>
          <a:p>
            <a:r>
              <a:rPr lang="ru-RU" sz="2000" dirty="0" smtClean="0">
                <a:solidFill>
                  <a:schemeClr val="tx1">
                    <a:lumMod val="85000"/>
                    <a:lumOff val="15000"/>
                  </a:schemeClr>
                </a:solidFill>
                <a:latin typeface="Iris" pitchFamily="18" charset="0"/>
              </a:rPr>
              <a:t>Достопримечательные объекты природы – 5</a:t>
            </a:r>
          </a:p>
          <a:p>
            <a:r>
              <a:rPr lang="ru-RU" sz="2000" dirty="0" smtClean="0">
                <a:solidFill>
                  <a:schemeClr val="tx1">
                    <a:lumMod val="85000"/>
                    <a:lumOff val="15000"/>
                  </a:schemeClr>
                </a:solidFill>
                <a:latin typeface="Iris" pitchFamily="18" charset="0"/>
              </a:rPr>
              <a:t>Объекты историко-культурного наследия – 20</a:t>
            </a:r>
          </a:p>
          <a:p>
            <a:r>
              <a:rPr lang="ru-RU" sz="2000" dirty="0" smtClean="0">
                <a:solidFill>
                  <a:schemeClr val="tx1">
                    <a:lumMod val="85000"/>
                    <a:lumOff val="15000"/>
                  </a:schemeClr>
                </a:solidFill>
                <a:latin typeface="Iris" pitchFamily="18" charset="0"/>
              </a:rPr>
              <a:t>Культурно-познавательные объекты – 13</a:t>
            </a:r>
          </a:p>
          <a:p>
            <a:r>
              <a:rPr lang="ru-RU" sz="2000" dirty="0" smtClean="0">
                <a:solidFill>
                  <a:schemeClr val="tx1">
                    <a:lumMod val="85000"/>
                    <a:lumOff val="15000"/>
                  </a:schemeClr>
                </a:solidFill>
                <a:latin typeface="Iris" pitchFamily="18" charset="0"/>
              </a:rPr>
              <a:t>Туристские маршруты - 6</a:t>
            </a:r>
            <a:endParaRPr lang="ru-RU" sz="2000" dirty="0">
              <a:solidFill>
                <a:schemeClr val="tx1">
                  <a:lumMod val="85000"/>
                  <a:lumOff val="15000"/>
                </a:schemeClr>
              </a:solidFill>
              <a:latin typeface="Iris" pitchFamily="18" charset="0"/>
            </a:endParaRPr>
          </a:p>
        </p:txBody>
      </p:sp>
      <p:pic>
        <p:nvPicPr>
          <p:cNvPr id="14" name="Рисунок 12" descr="Кир-Белоз. монастырь.JPG"/>
          <p:cNvPicPr>
            <a:picLocks noChangeAspect="1"/>
          </p:cNvPicPr>
          <p:nvPr/>
        </p:nvPicPr>
        <p:blipFill>
          <a:blip r:embed="rId3" cstate="print"/>
          <a:srcRect/>
          <a:stretch>
            <a:fillRect/>
          </a:stretch>
        </p:blipFill>
        <p:spPr bwMode="auto">
          <a:xfrm>
            <a:off x="5868144" y="1268760"/>
            <a:ext cx="3024896" cy="2011262"/>
          </a:xfrm>
          <a:prstGeom prst="rect">
            <a:avLst/>
          </a:prstGeom>
          <a:ln>
            <a:noFill/>
          </a:ln>
          <a:effectLst>
            <a:outerShdw blurRad="292100" dist="139700" dir="2700000" algn="tl" rotWithShape="0">
              <a:srgbClr val="333333">
                <a:alpha val="65000"/>
              </a:srgbClr>
            </a:outerShdw>
          </a:effectLst>
        </p:spPr>
      </p:pic>
      <p:sp>
        <p:nvSpPr>
          <p:cNvPr id="9" name="Rectangle 14"/>
          <p:cNvSpPr>
            <a:spLocks noChangeArrowheads="1"/>
          </p:cNvSpPr>
          <p:nvPr/>
        </p:nvSpPr>
        <p:spPr bwMode="auto">
          <a:xfrm>
            <a:off x="607403" y="3249381"/>
            <a:ext cx="5404757" cy="3170099"/>
          </a:xfrm>
          <a:prstGeom prst="rect">
            <a:avLst/>
          </a:prstGeom>
          <a:noFill/>
          <a:ln w="9525">
            <a:noFill/>
            <a:miter lim="800000"/>
            <a:headEnd/>
            <a:tailEnd/>
          </a:ln>
          <a:effectLst/>
        </p:spPr>
        <p:txBody>
          <a:bodyPr wrap="square">
            <a:spAutoFit/>
          </a:bodyPr>
          <a:lstStyle/>
          <a:p>
            <a:r>
              <a:rPr lang="ru-RU" sz="2200" b="1" dirty="0" smtClean="0">
                <a:solidFill>
                  <a:schemeClr val="bg1"/>
                </a:solidFill>
                <a:latin typeface="Iris" pitchFamily="18" charset="0"/>
              </a:rPr>
              <a:t>Точки роста:</a:t>
            </a:r>
          </a:p>
          <a:p>
            <a:endParaRPr lang="ru-RU" sz="800" b="1" dirty="0" smtClean="0">
              <a:solidFill>
                <a:schemeClr val="bg1"/>
              </a:solidFill>
              <a:latin typeface="Iris" pitchFamily="18" charset="0"/>
            </a:endParaRPr>
          </a:p>
          <a:p>
            <a:pPr eaLnBrk="0" hangingPunct="0"/>
            <a:r>
              <a:rPr lang="ru-RU" sz="2200" b="1" dirty="0" smtClean="0">
                <a:solidFill>
                  <a:schemeClr val="bg1"/>
                </a:solidFill>
                <a:latin typeface="Iris" pitchFamily="18" charset="0"/>
              </a:rPr>
              <a:t>Историко-этнографический комплекс </a:t>
            </a:r>
            <a:r>
              <a:rPr lang="en-US" sz="2200" b="1" dirty="0" smtClean="0">
                <a:solidFill>
                  <a:schemeClr val="bg1"/>
                </a:solidFill>
                <a:latin typeface="Iris" pitchFamily="18" charset="0"/>
              </a:rPr>
              <a:t>«</a:t>
            </a:r>
            <a:r>
              <a:rPr lang="ru-RU" sz="2200" b="1" dirty="0" smtClean="0">
                <a:solidFill>
                  <a:schemeClr val="bg1"/>
                </a:solidFill>
                <a:latin typeface="Iris" pitchFamily="18" charset="0"/>
              </a:rPr>
              <a:t>Древнерусское поселение </a:t>
            </a:r>
            <a:r>
              <a:rPr lang="ru-RU" sz="2200" b="1" dirty="0" err="1" smtClean="0">
                <a:solidFill>
                  <a:schemeClr val="bg1"/>
                </a:solidFill>
                <a:latin typeface="Iris" pitchFamily="18" charset="0"/>
              </a:rPr>
              <a:t>Сугорье</a:t>
            </a:r>
            <a:r>
              <a:rPr lang="en-US" sz="2200" b="1" dirty="0" smtClean="0">
                <a:solidFill>
                  <a:schemeClr val="bg1"/>
                </a:solidFill>
                <a:latin typeface="Iris" pitchFamily="18" charset="0"/>
              </a:rPr>
              <a:t>»</a:t>
            </a:r>
            <a:r>
              <a:rPr lang="ru-RU" sz="2200" b="1" dirty="0" smtClean="0">
                <a:solidFill>
                  <a:schemeClr val="bg1"/>
                </a:solidFill>
                <a:latin typeface="Iris" pitchFamily="18" charset="0"/>
              </a:rPr>
              <a:t> </a:t>
            </a:r>
          </a:p>
          <a:p>
            <a:r>
              <a:rPr lang="ru-RU" sz="2200" b="1" dirty="0" smtClean="0">
                <a:solidFill>
                  <a:schemeClr val="bg1"/>
                </a:solidFill>
                <a:latin typeface="Iris" pitchFamily="18" charset="0"/>
              </a:rPr>
              <a:t>Спортивно-туристический комплекс «</a:t>
            </a:r>
            <a:r>
              <a:rPr lang="ru-RU" sz="2200" b="1" dirty="0" err="1" smtClean="0">
                <a:solidFill>
                  <a:schemeClr val="bg1"/>
                </a:solidFill>
                <a:latin typeface="Iris" pitchFamily="18" charset="0"/>
              </a:rPr>
              <a:t>Лайтури</a:t>
            </a:r>
            <a:r>
              <a:rPr lang="ru-RU" sz="2200" b="1" dirty="0" smtClean="0">
                <a:solidFill>
                  <a:schemeClr val="bg1"/>
                </a:solidFill>
                <a:latin typeface="Iris" pitchFamily="18" charset="0"/>
              </a:rPr>
              <a:t>» </a:t>
            </a:r>
          </a:p>
          <a:p>
            <a:r>
              <a:rPr lang="ru-RU" sz="2200" b="1" dirty="0" smtClean="0">
                <a:solidFill>
                  <a:schemeClr val="bg1"/>
                </a:solidFill>
                <a:latin typeface="Iris" pitchFamily="18" charset="0"/>
              </a:rPr>
              <a:t>Горнолыжный комплекс «Цыпина гора»</a:t>
            </a:r>
          </a:p>
          <a:p>
            <a:endParaRPr lang="ru-RU" sz="1400" b="1" dirty="0" smtClean="0">
              <a:solidFill>
                <a:schemeClr val="bg1"/>
              </a:solidFill>
              <a:latin typeface="Iris" pitchFamily="18" charset="0"/>
              <a:ea typeface="Calibri" pitchFamily="34" charset="0"/>
              <a:cs typeface="Times New Roman" pitchFamily="18" charset="0"/>
            </a:endParaRPr>
          </a:p>
          <a:p>
            <a:r>
              <a:rPr lang="ru-RU" sz="2200" b="1" dirty="0" smtClean="0">
                <a:solidFill>
                  <a:schemeClr val="bg1"/>
                </a:solidFill>
                <a:latin typeface="Iris" pitchFamily="18" charset="0"/>
                <a:ea typeface="Calibri" pitchFamily="34" charset="0"/>
                <a:cs typeface="Times New Roman" pitchFamily="18" charset="0"/>
              </a:rPr>
              <a:t>Международный ландшафтный  центр</a:t>
            </a:r>
            <a:endParaRPr lang="ru-RU" sz="2200" dirty="0" smtClean="0">
              <a:solidFill>
                <a:schemeClr val="bg1"/>
              </a:solidFill>
              <a:latin typeface="Iris" pitchFamily="18" charset="0"/>
            </a:endParaRPr>
          </a:p>
          <a:p>
            <a:endParaRPr lang="ru-RU" sz="2400" b="1" dirty="0">
              <a:solidFill>
                <a:schemeClr val="bg1"/>
              </a:solidFill>
            </a:endParaRPr>
          </a:p>
        </p:txBody>
      </p:sp>
      <p:pic>
        <p:nvPicPr>
          <p:cNvPr id="10" name="Picture 18" descr="http://apf20.mail.ru/cgi-bin/readmsg/IMG_3628.jpg?preview=1&amp;id=12874177980000000694;0;3&amp;mode=attachment&amp;channel="/>
          <p:cNvPicPr>
            <a:picLocks noChangeArrowheads="1"/>
          </p:cNvPicPr>
          <p:nvPr/>
        </p:nvPicPr>
        <p:blipFill>
          <a:blip r:embed="rId4" r:link="rId5" cstate="print">
            <a:extLst>
              <a:ext uri="{28A0092B-C50C-407E-A947-70E740481C1C}"/>
            </a:extLst>
          </a:blip>
          <a:srcRect/>
          <a:stretch>
            <a:fillRect/>
          </a:stretch>
        </p:blipFill>
        <p:spPr bwMode="auto">
          <a:xfrm>
            <a:off x="5868144" y="3573016"/>
            <a:ext cx="3024336" cy="216024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18"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15</a:t>
            </a:fld>
            <a:endParaRPr lang="ru-RU" sz="1200" b="1" dirty="0">
              <a:solidFill>
                <a:srgbClr val="000000"/>
              </a:solidFill>
              <a:latin typeface="Franklin Gothic Book" pitchFamily="34" charset="0"/>
            </a:endParaRPr>
          </a:p>
        </p:txBody>
      </p:sp>
      <p:sp>
        <p:nvSpPr>
          <p:cNvPr id="17" name="TextBox 6"/>
          <p:cNvSpPr txBox="1">
            <a:spLocks noChangeArrowheads="1"/>
          </p:cNvSpPr>
          <p:nvPr/>
        </p:nvSpPr>
        <p:spPr bwMode="auto">
          <a:xfrm>
            <a:off x="6948264" y="620688"/>
            <a:ext cx="2195736" cy="720080"/>
          </a:xfrm>
          <a:prstGeom prst="rect">
            <a:avLst/>
          </a:prstGeom>
          <a:gradFill rotWithShape="1">
            <a:gsLst>
              <a:gs pos="0">
                <a:schemeClr val="bg1"/>
              </a:gs>
              <a:gs pos="100000">
                <a:schemeClr val="bg1">
                  <a:gamma/>
                  <a:shade val="66275"/>
                  <a:invGamma/>
                </a:schemeClr>
              </a:gs>
            </a:gsLst>
            <a:lin ang="5400000" scaled="1"/>
          </a:gradFill>
          <a:ln w="9525">
            <a:noFill/>
            <a:round/>
            <a:headEnd/>
            <a:tailEnd/>
          </a:ln>
          <a:effectLst>
            <a:outerShdw dist="53882" dir="2700000" algn="ctr" rotWithShape="0">
              <a:schemeClr val="tx1">
                <a:alpha val="50000"/>
              </a:schemeClr>
            </a:outerShdw>
          </a:effectLst>
        </p:spPr>
        <p:txBody>
          <a:bodyPr lIns="91427" tIns="45714" rIns="91427" bIns="45714" anchor="ctr"/>
          <a:lstStyle/>
          <a:p>
            <a:pPr algn="ctr" defTabSz="987425" eaLnBrk="0" hangingPunct="0">
              <a:lnSpc>
                <a:spcPct val="80000"/>
              </a:lnSpc>
              <a:defRPr/>
            </a:pPr>
            <a:r>
              <a:rPr lang="ru-RU" sz="2000" dirty="0" smtClean="0">
                <a:latin typeface="Iris" pitchFamily="18" charset="0"/>
              </a:rPr>
              <a:t>322,9</a:t>
            </a:r>
            <a:endParaRPr lang="ru-RU" sz="2000" dirty="0">
              <a:latin typeface="Iris" pitchFamily="18" charset="0"/>
            </a:endParaRPr>
          </a:p>
          <a:p>
            <a:pPr algn="ctr" defTabSz="987425" eaLnBrk="0" hangingPunct="0">
              <a:lnSpc>
                <a:spcPct val="80000"/>
              </a:lnSpc>
              <a:defRPr/>
            </a:pPr>
            <a:r>
              <a:rPr lang="ru-RU" sz="2000" dirty="0">
                <a:latin typeface="Iris" pitchFamily="18" charset="0"/>
              </a:rPr>
              <a:t>тыс. посетителей</a:t>
            </a:r>
          </a:p>
        </p:txBody>
      </p:sp>
      <p:sp>
        <p:nvSpPr>
          <p:cNvPr id="19" name="Oval 8"/>
          <p:cNvSpPr>
            <a:spLocks noChangeArrowheads="1"/>
          </p:cNvSpPr>
          <p:nvPr/>
        </p:nvSpPr>
        <p:spPr bwMode="auto">
          <a:xfrm>
            <a:off x="235192" y="3828393"/>
            <a:ext cx="248680" cy="248679"/>
          </a:xfrm>
          <a:prstGeom prst="ellipse">
            <a:avLst/>
          </a:prstGeom>
          <a:gradFill rotWithShape="1">
            <a:gsLst>
              <a:gs pos="0">
                <a:srgbClr val="FF0000"/>
              </a:gs>
              <a:gs pos="100000">
                <a:srgbClr val="A90000"/>
              </a:gs>
            </a:gsLst>
            <a:path path="shape">
              <a:fillToRect l="50000" t="50000" r="50000" b="50000"/>
            </a:path>
          </a:gradFill>
          <a:ln w="19050">
            <a:solidFill>
              <a:schemeClr val="bg1"/>
            </a:solidFill>
            <a:round/>
            <a:headEnd/>
            <a:tailEnd/>
          </a:ln>
        </p:spPr>
        <p:txBody>
          <a:bodyPr wrap="none" anchor="ctr"/>
          <a:lstStyle/>
          <a:p>
            <a:endParaRPr lang="ru-RU">
              <a:solidFill>
                <a:srgbClr val="000000"/>
              </a:solidFill>
              <a:latin typeface="Iris" pitchFamily="18" charset="0"/>
            </a:endParaRPr>
          </a:p>
        </p:txBody>
      </p:sp>
      <p:sp>
        <p:nvSpPr>
          <p:cNvPr id="20" name="Oval 8"/>
          <p:cNvSpPr>
            <a:spLocks noChangeArrowheads="1"/>
          </p:cNvSpPr>
          <p:nvPr/>
        </p:nvSpPr>
        <p:spPr bwMode="auto">
          <a:xfrm>
            <a:off x="218864" y="4476465"/>
            <a:ext cx="248680" cy="248679"/>
          </a:xfrm>
          <a:prstGeom prst="ellipse">
            <a:avLst/>
          </a:prstGeom>
          <a:gradFill rotWithShape="1">
            <a:gsLst>
              <a:gs pos="0">
                <a:srgbClr val="FF0000"/>
              </a:gs>
              <a:gs pos="100000">
                <a:srgbClr val="A90000"/>
              </a:gs>
            </a:gsLst>
            <a:path path="shape">
              <a:fillToRect l="50000" t="50000" r="50000" b="50000"/>
            </a:path>
          </a:gradFill>
          <a:ln w="19050">
            <a:solidFill>
              <a:schemeClr val="bg1"/>
            </a:solidFill>
            <a:round/>
            <a:headEnd/>
            <a:tailEnd/>
          </a:ln>
        </p:spPr>
        <p:txBody>
          <a:bodyPr wrap="none" anchor="ctr"/>
          <a:lstStyle/>
          <a:p>
            <a:endParaRPr lang="ru-RU">
              <a:solidFill>
                <a:srgbClr val="000000"/>
              </a:solidFill>
              <a:latin typeface="Iris" pitchFamily="18" charset="0"/>
            </a:endParaRPr>
          </a:p>
        </p:txBody>
      </p:sp>
      <p:sp>
        <p:nvSpPr>
          <p:cNvPr id="21" name="Oval 8"/>
          <p:cNvSpPr>
            <a:spLocks noChangeArrowheads="1"/>
          </p:cNvSpPr>
          <p:nvPr/>
        </p:nvSpPr>
        <p:spPr bwMode="auto">
          <a:xfrm>
            <a:off x="218864" y="5124537"/>
            <a:ext cx="248680" cy="248679"/>
          </a:xfrm>
          <a:prstGeom prst="ellipse">
            <a:avLst/>
          </a:prstGeom>
          <a:gradFill rotWithShape="1">
            <a:gsLst>
              <a:gs pos="0">
                <a:srgbClr val="FF0000"/>
              </a:gs>
              <a:gs pos="100000">
                <a:srgbClr val="A90000"/>
              </a:gs>
            </a:gsLst>
            <a:path path="shape">
              <a:fillToRect l="50000" t="50000" r="50000" b="50000"/>
            </a:path>
          </a:gradFill>
          <a:ln w="19050">
            <a:solidFill>
              <a:schemeClr val="bg1"/>
            </a:solidFill>
            <a:round/>
            <a:headEnd/>
            <a:tailEnd/>
          </a:ln>
        </p:spPr>
        <p:txBody>
          <a:bodyPr wrap="none" anchor="ctr"/>
          <a:lstStyle/>
          <a:p>
            <a:endParaRPr lang="ru-RU">
              <a:solidFill>
                <a:srgbClr val="000000"/>
              </a:solidFill>
              <a:latin typeface="Iris" pitchFamily="18" charset="0"/>
            </a:endParaRPr>
          </a:p>
        </p:txBody>
      </p:sp>
      <p:sp>
        <p:nvSpPr>
          <p:cNvPr id="22" name="Oval 8"/>
          <p:cNvSpPr>
            <a:spLocks noChangeArrowheads="1"/>
          </p:cNvSpPr>
          <p:nvPr/>
        </p:nvSpPr>
        <p:spPr bwMode="auto">
          <a:xfrm>
            <a:off x="218864" y="5700601"/>
            <a:ext cx="248680" cy="248679"/>
          </a:xfrm>
          <a:prstGeom prst="ellipse">
            <a:avLst/>
          </a:prstGeom>
          <a:gradFill rotWithShape="1">
            <a:gsLst>
              <a:gs pos="0">
                <a:srgbClr val="FF0000"/>
              </a:gs>
              <a:gs pos="100000">
                <a:srgbClr val="A90000"/>
              </a:gs>
            </a:gsLst>
            <a:path path="shape">
              <a:fillToRect l="50000" t="50000" r="50000" b="50000"/>
            </a:path>
          </a:gradFill>
          <a:ln w="19050">
            <a:solidFill>
              <a:schemeClr val="bg1"/>
            </a:solidFill>
            <a:round/>
            <a:headEnd/>
            <a:tailEnd/>
          </a:ln>
        </p:spPr>
        <p:txBody>
          <a:bodyPr wrap="none" anchor="ctr"/>
          <a:lstStyle/>
          <a:p>
            <a:endParaRPr lang="ru-RU">
              <a:solidFill>
                <a:srgbClr val="000000"/>
              </a:solidFill>
              <a:latin typeface="Iris" pitchFamily="18" charset="0"/>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idx="4294967295"/>
          </p:nvPr>
        </p:nvSpPr>
        <p:spPr bwMode="auto">
          <a:xfrm>
            <a:off x="0" y="1"/>
            <a:ext cx="9361488" cy="620688"/>
          </a:xfrm>
          <a:prstGeom prst="rect">
            <a:avLst/>
          </a:prstGeom>
          <a:noFill/>
          <a:ln>
            <a:miter lim="800000"/>
            <a:headEnd/>
            <a:tailEnd/>
          </a:ln>
        </p:spPr>
        <p:txBody>
          <a:bodyPr/>
          <a:lstStyle/>
          <a:p>
            <a:r>
              <a:rPr lang="ru-RU" sz="3200" b="1" dirty="0" smtClean="0">
                <a:solidFill>
                  <a:srgbClr val="C00000"/>
                </a:solidFill>
                <a:latin typeface="Iris" pitchFamily="18" charset="0"/>
              </a:rPr>
              <a:t>Белозерск </a:t>
            </a:r>
            <a:r>
              <a:rPr lang="ru-RU" sz="3200" b="1" dirty="0" smtClean="0">
                <a:solidFill>
                  <a:schemeClr val="tx1">
                    <a:lumMod val="85000"/>
                    <a:lumOff val="15000"/>
                  </a:schemeClr>
                </a:solidFill>
                <a:latin typeface="Iris" pitchFamily="18" charset="0"/>
              </a:rPr>
              <a:t>- былинный город</a:t>
            </a:r>
          </a:p>
        </p:txBody>
      </p:sp>
      <p:sp>
        <p:nvSpPr>
          <p:cNvPr id="7" name="Заголовок 1"/>
          <p:cNvSpPr txBox="1">
            <a:spLocks/>
          </p:cNvSpPr>
          <p:nvPr/>
        </p:nvSpPr>
        <p:spPr bwMode="auto">
          <a:xfrm>
            <a:off x="251520" y="980728"/>
            <a:ext cx="4104456" cy="2088232"/>
          </a:xfrm>
          <a:prstGeom prst="rect">
            <a:avLst/>
          </a:prstGeom>
          <a:gradFill rotWithShape="1">
            <a:gsLst>
              <a:gs pos="0">
                <a:schemeClr val="bg1"/>
              </a:gs>
              <a:gs pos="100000">
                <a:schemeClr val="bg1">
                  <a:gamma/>
                  <a:shade val="66275"/>
                  <a:invGamma/>
                </a:schemeClr>
              </a:gs>
            </a:gsLst>
            <a:lin ang="5400000" scaled="1"/>
          </a:gradFill>
          <a:ln w="9525">
            <a:noFill/>
            <a:round/>
            <a:headEnd/>
            <a:tailEnd/>
          </a:ln>
          <a:effectLst>
            <a:outerShdw dist="53882" dir="2700000" algn="ctr" rotWithShape="0">
              <a:schemeClr val="tx1">
                <a:alpha val="50000"/>
              </a:schemeClr>
            </a:outerShdw>
          </a:effectLst>
        </p:spPr>
        <p:txBody>
          <a:bodyPr lIns="91427" tIns="45714" rIns="91427" bIns="45714" anchor="ctr"/>
          <a:lstStyle/>
          <a:p>
            <a:endParaRPr lang="ru-RU" sz="1000" dirty="0" smtClean="0">
              <a:latin typeface="+mj-lt"/>
            </a:endParaRPr>
          </a:p>
          <a:p>
            <a:endParaRPr lang="ru-RU" sz="2400" dirty="0">
              <a:latin typeface="+mj-lt"/>
            </a:endParaRPr>
          </a:p>
        </p:txBody>
      </p:sp>
      <p:sp>
        <p:nvSpPr>
          <p:cNvPr id="8" name="Прямоугольник 7"/>
          <p:cNvSpPr>
            <a:spLocks noChangeAspect="1"/>
          </p:cNvSpPr>
          <p:nvPr/>
        </p:nvSpPr>
        <p:spPr>
          <a:xfrm>
            <a:off x="4698202" y="729101"/>
            <a:ext cx="4173907" cy="2568558"/>
          </a:xfrm>
          <a:prstGeom prst="rect">
            <a:avLst/>
          </a:prstGeom>
          <a:blipFill rotWithShape="0">
            <a:blip r:embed="rId3" cstate="print"/>
            <a:stretch>
              <a:fillRect/>
            </a:stretch>
          </a:blip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Text Box 6"/>
          <p:cNvSpPr txBox="1">
            <a:spLocks noChangeArrowheads="1"/>
          </p:cNvSpPr>
          <p:nvPr/>
        </p:nvSpPr>
        <p:spPr bwMode="auto">
          <a:xfrm>
            <a:off x="251520" y="1013382"/>
            <a:ext cx="5040312" cy="2523768"/>
          </a:xfrm>
          <a:prstGeom prst="rect">
            <a:avLst/>
          </a:prstGeom>
          <a:noFill/>
          <a:ln w="9525">
            <a:noFill/>
            <a:miter lim="800000"/>
            <a:headEnd/>
            <a:tailEnd/>
          </a:ln>
          <a:effectLst>
            <a:prstShdw prst="shdw18" dist="17961" dir="13500000">
              <a:schemeClr val="accent1">
                <a:gamma/>
                <a:shade val="60000"/>
                <a:invGamma/>
              </a:schemeClr>
            </a:prstShdw>
          </a:effectLst>
        </p:spPr>
        <p:txBody>
          <a:bodyPr wrap="square">
            <a:spAutoFit/>
          </a:bodyPr>
          <a:lstStyle/>
          <a:p>
            <a:pPr>
              <a:defRPr/>
            </a:pPr>
            <a:r>
              <a:rPr lang="ru-RU" sz="2000" dirty="0" smtClean="0">
                <a:solidFill>
                  <a:schemeClr val="tx1">
                    <a:lumMod val="85000"/>
                    <a:lumOff val="15000"/>
                  </a:schemeClr>
                </a:solidFill>
                <a:latin typeface="Iris" pitchFamily="18" charset="0"/>
              </a:rPr>
              <a:t>Основа: культурно-познавательный, сельский туризм</a:t>
            </a:r>
          </a:p>
          <a:p>
            <a:pPr>
              <a:defRPr/>
            </a:pPr>
            <a:r>
              <a:rPr lang="ru-RU" sz="2000" dirty="0" smtClean="0">
                <a:solidFill>
                  <a:schemeClr val="tx1">
                    <a:lumMod val="85000"/>
                    <a:lumOff val="15000"/>
                  </a:schemeClr>
                </a:solidFill>
                <a:latin typeface="Iris" pitchFamily="18" charset="0"/>
              </a:rPr>
              <a:t>Средства размещения – 7</a:t>
            </a:r>
          </a:p>
          <a:p>
            <a:pPr>
              <a:defRPr/>
            </a:pPr>
            <a:r>
              <a:rPr lang="ru-RU" sz="2000" dirty="0" smtClean="0">
                <a:solidFill>
                  <a:schemeClr val="tx1">
                    <a:lumMod val="85000"/>
                    <a:lumOff val="15000"/>
                  </a:schemeClr>
                </a:solidFill>
                <a:latin typeface="Iris" pitchFamily="18" charset="0"/>
              </a:rPr>
              <a:t>Объекты </a:t>
            </a:r>
            <a:r>
              <a:rPr lang="ru-RU" sz="2000" dirty="0" err="1" smtClean="0">
                <a:solidFill>
                  <a:schemeClr val="tx1">
                    <a:lumMod val="85000"/>
                    <a:lumOff val="15000"/>
                  </a:schemeClr>
                </a:solidFill>
                <a:latin typeface="Iris" pitchFamily="18" charset="0"/>
              </a:rPr>
              <a:t>историко</a:t>
            </a:r>
            <a:r>
              <a:rPr lang="ru-RU" sz="2000" dirty="0" smtClean="0">
                <a:solidFill>
                  <a:schemeClr val="tx1">
                    <a:lumMod val="85000"/>
                    <a:lumOff val="15000"/>
                  </a:schemeClr>
                </a:solidFill>
                <a:latin typeface="Iris" pitchFamily="18" charset="0"/>
              </a:rPr>
              <a:t>- культурного </a:t>
            </a:r>
          </a:p>
          <a:p>
            <a:pPr>
              <a:defRPr/>
            </a:pPr>
            <a:r>
              <a:rPr lang="ru-RU" sz="2000" dirty="0" smtClean="0">
                <a:solidFill>
                  <a:schemeClr val="tx1">
                    <a:lumMod val="85000"/>
                    <a:lumOff val="15000"/>
                  </a:schemeClr>
                </a:solidFill>
                <a:latin typeface="Iris" pitchFamily="18" charset="0"/>
              </a:rPr>
              <a:t>наследия - 54</a:t>
            </a:r>
          </a:p>
          <a:p>
            <a:pPr>
              <a:defRPr/>
            </a:pPr>
            <a:r>
              <a:rPr lang="ru-RU" sz="2000" dirty="0" smtClean="0">
                <a:solidFill>
                  <a:schemeClr val="tx1">
                    <a:lumMod val="85000"/>
                    <a:lumOff val="15000"/>
                  </a:schemeClr>
                </a:solidFill>
                <a:latin typeface="Iris" pitchFamily="18" charset="0"/>
              </a:rPr>
              <a:t>Туристские маршруты  – 22  </a:t>
            </a:r>
            <a:r>
              <a:rPr lang="ru-RU" sz="2000" dirty="0" smtClean="0">
                <a:latin typeface="Iris" pitchFamily="18" charset="0"/>
              </a:rPr>
              <a:t>    </a:t>
            </a:r>
            <a:endParaRPr lang="ru-RU" sz="2000" dirty="0">
              <a:latin typeface="Iris" pitchFamily="18" charset="0"/>
            </a:endParaRPr>
          </a:p>
          <a:p>
            <a:pPr>
              <a:defRPr/>
            </a:pPr>
            <a:endParaRPr lang="ru-RU" sz="2000" dirty="0">
              <a:solidFill>
                <a:schemeClr val="bg1"/>
              </a:solidFill>
              <a:latin typeface="Times New Roman" pitchFamily="18" charset="0"/>
            </a:endParaRPr>
          </a:p>
          <a:p>
            <a:pPr>
              <a:defRPr/>
            </a:pPr>
            <a:endParaRPr lang="ru-RU" dirty="0">
              <a:solidFill>
                <a:schemeClr val="bg1"/>
              </a:solidFill>
              <a:latin typeface="Times New Roman" pitchFamily="18" charset="0"/>
            </a:endParaRPr>
          </a:p>
        </p:txBody>
      </p:sp>
      <p:pic>
        <p:nvPicPr>
          <p:cNvPr id="12" name="Picture 13" descr="Турбаза - для баннера 056"/>
          <p:cNvPicPr>
            <a:picLocks noChangeAspect="1" noChangeArrowheads="1"/>
          </p:cNvPicPr>
          <p:nvPr/>
        </p:nvPicPr>
        <p:blipFill>
          <a:blip r:embed="rId4" cstate="print"/>
          <a:srcRect/>
          <a:stretch>
            <a:fillRect/>
          </a:stretch>
        </p:blipFill>
        <p:spPr bwMode="auto">
          <a:xfrm>
            <a:off x="4716016" y="3404273"/>
            <a:ext cx="4176464" cy="2619511"/>
          </a:xfrm>
          <a:prstGeom prst="rect">
            <a:avLst/>
          </a:prstGeom>
          <a:noFill/>
          <a:ln w="9525">
            <a:noFill/>
            <a:miter lim="800000"/>
            <a:headEnd/>
            <a:tailEnd/>
          </a:ln>
        </p:spPr>
      </p:pic>
      <p:sp>
        <p:nvSpPr>
          <p:cNvPr id="14" name="Прямоугольник 13"/>
          <p:cNvSpPr/>
          <p:nvPr/>
        </p:nvSpPr>
        <p:spPr>
          <a:xfrm>
            <a:off x="611560" y="3140968"/>
            <a:ext cx="4106416" cy="2862322"/>
          </a:xfrm>
          <a:prstGeom prst="rect">
            <a:avLst/>
          </a:prstGeom>
        </p:spPr>
        <p:txBody>
          <a:bodyPr wrap="square">
            <a:spAutoFit/>
          </a:bodyPr>
          <a:lstStyle/>
          <a:p>
            <a:pPr lvl="0"/>
            <a:r>
              <a:rPr lang="ru-RU" sz="2000" b="1" dirty="0" smtClean="0">
                <a:solidFill>
                  <a:prstClr val="white"/>
                </a:solidFill>
                <a:latin typeface="Iris" pitchFamily="18" charset="0"/>
              </a:rPr>
              <a:t>Точки роста:</a:t>
            </a:r>
          </a:p>
          <a:p>
            <a:pPr lvl="0"/>
            <a:endParaRPr lang="ru-RU" sz="2000" b="1" dirty="0" smtClean="0">
              <a:solidFill>
                <a:prstClr val="white"/>
              </a:solidFill>
              <a:latin typeface="Iris" pitchFamily="18" charset="0"/>
            </a:endParaRPr>
          </a:p>
          <a:p>
            <a:r>
              <a:rPr lang="ru-RU" sz="2000" b="1" dirty="0" smtClean="0">
                <a:solidFill>
                  <a:schemeClr val="bg1"/>
                </a:solidFill>
                <a:latin typeface="Iris" pitchFamily="18" charset="0"/>
              </a:rPr>
              <a:t>Туристско-рекреационный кластер «Приозерный», включающий строительство</a:t>
            </a:r>
          </a:p>
          <a:p>
            <a:r>
              <a:rPr lang="ru-RU" sz="2000" b="1" dirty="0" smtClean="0">
                <a:solidFill>
                  <a:schemeClr val="bg1"/>
                </a:solidFill>
                <a:latin typeface="Iris" pitchFamily="18" charset="0"/>
              </a:rPr>
              <a:t>причала для приема теплоходов, баз отдыха, кемпингов, гостевых домов</a:t>
            </a:r>
            <a:endParaRPr lang="ru-RU" sz="2000" b="1" dirty="0">
              <a:solidFill>
                <a:schemeClr val="bg1"/>
              </a:solidFill>
              <a:latin typeface="Iris" pitchFamily="18" charset="0"/>
            </a:endParaRPr>
          </a:p>
        </p:txBody>
      </p:sp>
      <p:sp>
        <p:nvSpPr>
          <p:cNvPr id="15"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16</a:t>
            </a:fld>
            <a:endParaRPr lang="ru-RU" sz="1200" b="1" dirty="0">
              <a:solidFill>
                <a:srgbClr val="000000"/>
              </a:solidFill>
              <a:latin typeface="Franklin Gothic Book" pitchFamily="34" charset="0"/>
            </a:endParaRPr>
          </a:p>
        </p:txBody>
      </p:sp>
      <p:sp>
        <p:nvSpPr>
          <p:cNvPr id="17" name="TextBox 6"/>
          <p:cNvSpPr txBox="1">
            <a:spLocks noChangeArrowheads="1"/>
          </p:cNvSpPr>
          <p:nvPr/>
        </p:nvSpPr>
        <p:spPr bwMode="auto">
          <a:xfrm>
            <a:off x="6948264" y="620688"/>
            <a:ext cx="2195736" cy="720080"/>
          </a:xfrm>
          <a:prstGeom prst="rect">
            <a:avLst/>
          </a:prstGeom>
          <a:gradFill rotWithShape="1">
            <a:gsLst>
              <a:gs pos="0">
                <a:schemeClr val="bg1"/>
              </a:gs>
              <a:gs pos="100000">
                <a:schemeClr val="bg1">
                  <a:gamma/>
                  <a:shade val="66275"/>
                  <a:invGamma/>
                </a:schemeClr>
              </a:gs>
            </a:gsLst>
            <a:lin ang="5400000" scaled="1"/>
          </a:gradFill>
          <a:ln w="9525">
            <a:noFill/>
            <a:round/>
            <a:headEnd/>
            <a:tailEnd/>
          </a:ln>
          <a:effectLst>
            <a:outerShdw dist="53882" dir="2700000" algn="ctr" rotWithShape="0">
              <a:schemeClr val="tx1">
                <a:alpha val="50000"/>
              </a:schemeClr>
            </a:outerShdw>
          </a:effectLst>
        </p:spPr>
        <p:txBody>
          <a:bodyPr lIns="91427" tIns="45714" rIns="91427" bIns="45714" anchor="ctr"/>
          <a:lstStyle/>
          <a:p>
            <a:pPr algn="ctr" defTabSz="987425" eaLnBrk="0" hangingPunct="0">
              <a:lnSpc>
                <a:spcPct val="80000"/>
              </a:lnSpc>
              <a:defRPr/>
            </a:pPr>
            <a:r>
              <a:rPr lang="ru-RU" sz="2000" dirty="0" smtClean="0">
                <a:latin typeface="Iris" pitchFamily="18" charset="0"/>
              </a:rPr>
              <a:t>70,4</a:t>
            </a:r>
            <a:endParaRPr lang="ru-RU" sz="2000" dirty="0">
              <a:latin typeface="Iris" pitchFamily="18" charset="0"/>
            </a:endParaRPr>
          </a:p>
          <a:p>
            <a:pPr algn="ctr" defTabSz="987425" eaLnBrk="0" hangingPunct="0">
              <a:lnSpc>
                <a:spcPct val="80000"/>
              </a:lnSpc>
              <a:defRPr/>
            </a:pPr>
            <a:r>
              <a:rPr lang="ru-RU" sz="2000" dirty="0">
                <a:latin typeface="Iris" pitchFamily="18" charset="0"/>
              </a:rPr>
              <a:t>тыс. посетителей</a:t>
            </a:r>
          </a:p>
        </p:txBody>
      </p:sp>
      <p:sp>
        <p:nvSpPr>
          <p:cNvPr id="13" name="Oval 8"/>
          <p:cNvSpPr>
            <a:spLocks noChangeArrowheads="1"/>
          </p:cNvSpPr>
          <p:nvPr/>
        </p:nvSpPr>
        <p:spPr bwMode="auto">
          <a:xfrm>
            <a:off x="235192" y="3861048"/>
            <a:ext cx="248680" cy="248679"/>
          </a:xfrm>
          <a:prstGeom prst="ellipse">
            <a:avLst/>
          </a:prstGeom>
          <a:gradFill rotWithShape="1">
            <a:gsLst>
              <a:gs pos="0">
                <a:srgbClr val="FF0000"/>
              </a:gs>
              <a:gs pos="100000">
                <a:srgbClr val="A90000"/>
              </a:gs>
            </a:gsLst>
            <a:path path="shape">
              <a:fillToRect l="50000" t="50000" r="50000" b="50000"/>
            </a:path>
          </a:gradFill>
          <a:ln w="19050">
            <a:solidFill>
              <a:schemeClr val="bg1"/>
            </a:solidFill>
            <a:round/>
            <a:headEnd/>
            <a:tailEnd/>
          </a:ln>
        </p:spPr>
        <p:txBody>
          <a:bodyPr wrap="none" anchor="ctr"/>
          <a:lstStyle/>
          <a:p>
            <a:endParaRPr lang="ru-RU">
              <a:solidFill>
                <a:srgbClr val="000000"/>
              </a:solidFill>
              <a:latin typeface="Iris" pitchFamily="18" charset="0"/>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8" name="Picture 6" descr="Международная акция День рождения Деда Мороза"/>
          <p:cNvPicPr>
            <a:picLocks noChangeAspect="1" noChangeArrowheads="1"/>
          </p:cNvPicPr>
          <p:nvPr/>
        </p:nvPicPr>
        <p:blipFill>
          <a:blip r:embed="rId3" cstate="print"/>
          <a:srcRect l="14085" b="8823"/>
          <a:stretch>
            <a:fillRect/>
          </a:stretch>
        </p:blipFill>
        <p:spPr bwMode="auto">
          <a:xfrm>
            <a:off x="5076130" y="980728"/>
            <a:ext cx="3797300" cy="2409825"/>
          </a:xfrm>
          <a:prstGeom prst="rect">
            <a:avLst/>
          </a:prstGeom>
          <a:noFill/>
          <a:ln w="9525">
            <a:noFill/>
            <a:miter lim="800000"/>
            <a:headEnd/>
            <a:tailEnd/>
          </a:ln>
        </p:spPr>
      </p:pic>
      <p:pic>
        <p:nvPicPr>
          <p:cNvPr id="164869" name="Picture 6" descr="velikij_ustyug"/>
          <p:cNvPicPr>
            <a:picLocks noChangeAspect="1" noChangeArrowheads="1"/>
          </p:cNvPicPr>
          <p:nvPr/>
        </p:nvPicPr>
        <p:blipFill>
          <a:blip r:embed="rId4" cstate="print"/>
          <a:srcRect t="8426" b="7593"/>
          <a:stretch>
            <a:fillRect/>
          </a:stretch>
        </p:blipFill>
        <p:spPr bwMode="auto">
          <a:xfrm>
            <a:off x="5076130" y="3513921"/>
            <a:ext cx="3816350" cy="2403475"/>
          </a:xfrm>
          <a:prstGeom prst="rect">
            <a:avLst/>
          </a:prstGeom>
          <a:noFill/>
          <a:ln w="9525">
            <a:noFill/>
            <a:miter lim="800000"/>
            <a:headEnd/>
            <a:tailEnd/>
          </a:ln>
        </p:spPr>
      </p:pic>
      <p:sp>
        <p:nvSpPr>
          <p:cNvPr id="164874" name="Rectangle 10"/>
          <p:cNvSpPr>
            <a:spLocks noGrp="1" noChangeArrowheads="1"/>
          </p:cNvSpPr>
          <p:nvPr>
            <p:ph type="title" idx="4294967295"/>
          </p:nvPr>
        </p:nvSpPr>
        <p:spPr bwMode="auto">
          <a:xfrm>
            <a:off x="179388" y="0"/>
            <a:ext cx="8856662" cy="620713"/>
          </a:xfrm>
          <a:prstGeom prst="rect">
            <a:avLst/>
          </a:prstGeom>
          <a:noFill/>
          <a:ln>
            <a:miter lim="800000"/>
            <a:headEnd/>
            <a:tailEnd/>
          </a:ln>
        </p:spPr>
        <p:txBody>
          <a:bodyPr/>
          <a:lstStyle/>
          <a:p>
            <a:r>
              <a:rPr lang="ru-RU" sz="3200" b="1" dirty="0" smtClean="0">
                <a:solidFill>
                  <a:srgbClr val="C00000"/>
                </a:solidFill>
                <a:latin typeface="Iris" pitchFamily="18" charset="0"/>
              </a:rPr>
              <a:t>Великий Устюг </a:t>
            </a:r>
            <a:r>
              <a:rPr lang="ru-RU" sz="3200" b="1" dirty="0" smtClean="0">
                <a:solidFill>
                  <a:schemeClr val="tx1">
                    <a:lumMod val="85000"/>
                    <a:lumOff val="15000"/>
                  </a:schemeClr>
                </a:solidFill>
                <a:latin typeface="Iris" pitchFamily="18" charset="0"/>
              </a:rPr>
              <a:t>- родина Деда Мороза</a:t>
            </a:r>
          </a:p>
        </p:txBody>
      </p:sp>
      <p:sp>
        <p:nvSpPr>
          <p:cNvPr id="13" name="Заголовок 1"/>
          <p:cNvSpPr txBox="1">
            <a:spLocks/>
          </p:cNvSpPr>
          <p:nvPr/>
        </p:nvSpPr>
        <p:spPr bwMode="auto">
          <a:xfrm>
            <a:off x="250825" y="853545"/>
            <a:ext cx="4468132" cy="1927383"/>
          </a:xfrm>
          <a:prstGeom prst="rect">
            <a:avLst/>
          </a:prstGeom>
          <a:gradFill rotWithShape="1">
            <a:gsLst>
              <a:gs pos="0">
                <a:schemeClr val="bg1"/>
              </a:gs>
              <a:gs pos="100000">
                <a:schemeClr val="bg1">
                  <a:gamma/>
                  <a:shade val="66275"/>
                  <a:invGamma/>
                </a:schemeClr>
              </a:gs>
            </a:gsLst>
            <a:lin ang="5400000" scaled="1"/>
          </a:gradFill>
          <a:ln w="9525">
            <a:noFill/>
            <a:round/>
            <a:headEnd/>
            <a:tailEnd/>
          </a:ln>
          <a:effectLst>
            <a:outerShdw dist="53882" dir="2700000" algn="ctr" rotWithShape="0">
              <a:schemeClr val="tx1">
                <a:alpha val="50000"/>
              </a:schemeClr>
            </a:outerShdw>
          </a:effectLst>
        </p:spPr>
        <p:txBody>
          <a:bodyPr lIns="91427" tIns="45714" rIns="91427" bIns="45714" anchor="ctr"/>
          <a:lstStyle/>
          <a:p>
            <a:r>
              <a:rPr lang="ru-RU" sz="2000" dirty="0" smtClean="0">
                <a:solidFill>
                  <a:schemeClr val="tx1">
                    <a:lumMod val="85000"/>
                    <a:lumOff val="15000"/>
                  </a:schemeClr>
                </a:solidFill>
                <a:latin typeface="Iris" pitchFamily="18" charset="0"/>
              </a:rPr>
              <a:t>Основа: культурно-познавательный, событийный туризм</a:t>
            </a:r>
          </a:p>
          <a:p>
            <a:r>
              <a:rPr lang="ru-RU" sz="2000" dirty="0" smtClean="0">
                <a:solidFill>
                  <a:schemeClr val="tx1">
                    <a:lumMod val="85000"/>
                    <a:lumOff val="15000"/>
                  </a:schemeClr>
                </a:solidFill>
                <a:latin typeface="Iris" pitchFamily="18" charset="0"/>
              </a:rPr>
              <a:t>Средства размещения - 32</a:t>
            </a:r>
          </a:p>
          <a:p>
            <a:r>
              <a:rPr lang="ru-RU" sz="2000" dirty="0" smtClean="0">
                <a:solidFill>
                  <a:schemeClr val="tx1">
                    <a:lumMod val="85000"/>
                    <a:lumOff val="15000"/>
                  </a:schemeClr>
                </a:solidFill>
                <a:latin typeface="Iris" pitchFamily="18" charset="0"/>
              </a:rPr>
              <a:t>Ресторанов и кафе – 38</a:t>
            </a:r>
          </a:p>
          <a:p>
            <a:r>
              <a:rPr lang="ru-RU" sz="2000" dirty="0" smtClean="0">
                <a:solidFill>
                  <a:schemeClr val="tx1">
                    <a:lumMod val="85000"/>
                    <a:lumOff val="15000"/>
                  </a:schemeClr>
                </a:solidFill>
                <a:latin typeface="Iris" pitchFamily="18" charset="0"/>
              </a:rPr>
              <a:t>Туристских организаций - 9</a:t>
            </a:r>
            <a:endParaRPr lang="ru-RU" sz="2000" dirty="0">
              <a:solidFill>
                <a:schemeClr val="tx1">
                  <a:lumMod val="85000"/>
                  <a:lumOff val="15000"/>
                </a:schemeClr>
              </a:solidFill>
              <a:latin typeface="Iris" pitchFamily="18" charset="0"/>
            </a:endParaRPr>
          </a:p>
        </p:txBody>
      </p:sp>
      <p:sp>
        <p:nvSpPr>
          <p:cNvPr id="14" name="Прямоугольник 13"/>
          <p:cNvSpPr/>
          <p:nvPr/>
        </p:nvSpPr>
        <p:spPr>
          <a:xfrm>
            <a:off x="611560" y="3068960"/>
            <a:ext cx="3962400" cy="2677656"/>
          </a:xfrm>
          <a:prstGeom prst="rect">
            <a:avLst/>
          </a:prstGeom>
        </p:spPr>
        <p:txBody>
          <a:bodyPr wrap="square">
            <a:spAutoFit/>
          </a:bodyPr>
          <a:lstStyle/>
          <a:p>
            <a:pPr lvl="0"/>
            <a:r>
              <a:rPr lang="ru-RU" sz="2400" b="1" dirty="0" smtClean="0">
                <a:solidFill>
                  <a:prstClr val="white"/>
                </a:solidFill>
                <a:latin typeface="Iris" pitchFamily="18" charset="0"/>
              </a:rPr>
              <a:t>Точки роста:</a:t>
            </a:r>
          </a:p>
          <a:p>
            <a:pPr lvl="0"/>
            <a:endParaRPr lang="ru-RU" sz="2400" b="1" dirty="0" smtClean="0">
              <a:solidFill>
                <a:prstClr val="white"/>
              </a:solidFill>
              <a:latin typeface="Iris" pitchFamily="18" charset="0"/>
            </a:endParaRPr>
          </a:p>
          <a:p>
            <a:r>
              <a:rPr lang="ru-RU" sz="2400" b="1" dirty="0" smtClean="0">
                <a:solidFill>
                  <a:schemeClr val="bg1"/>
                </a:solidFill>
                <a:latin typeface="Iris" pitchFamily="18" charset="0"/>
              </a:rPr>
              <a:t>Физкультурно-оздоровительный комплекс в г. Великий Устюг</a:t>
            </a:r>
          </a:p>
          <a:p>
            <a:endParaRPr lang="ru-RU" sz="2400" b="1" dirty="0" smtClean="0">
              <a:solidFill>
                <a:schemeClr val="bg1"/>
              </a:solidFill>
              <a:latin typeface="Iris" pitchFamily="18" charset="0"/>
            </a:endParaRPr>
          </a:p>
          <a:p>
            <a:pPr lvl="0">
              <a:defRPr/>
            </a:pPr>
            <a:r>
              <a:rPr lang="ru-RU" sz="2400" b="1" dirty="0" smtClean="0">
                <a:solidFill>
                  <a:schemeClr val="bg1"/>
                </a:solidFill>
                <a:latin typeface="Iris" pitchFamily="18" charset="0"/>
              </a:rPr>
              <a:t>Дворец Деда Мороза</a:t>
            </a:r>
            <a:endParaRPr lang="ru-RU" sz="2400" b="1" dirty="0">
              <a:solidFill>
                <a:schemeClr val="bg1"/>
              </a:solidFill>
              <a:latin typeface="Iris" pitchFamily="18" charset="0"/>
            </a:endParaRPr>
          </a:p>
        </p:txBody>
      </p:sp>
      <p:sp>
        <p:nvSpPr>
          <p:cNvPr id="12"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17</a:t>
            </a:fld>
            <a:endParaRPr lang="ru-RU" sz="1200" b="1" dirty="0">
              <a:solidFill>
                <a:srgbClr val="000000"/>
              </a:solidFill>
              <a:latin typeface="Franklin Gothic Book" pitchFamily="34" charset="0"/>
            </a:endParaRPr>
          </a:p>
        </p:txBody>
      </p:sp>
      <p:sp>
        <p:nvSpPr>
          <p:cNvPr id="17" name="TextBox 6"/>
          <p:cNvSpPr txBox="1">
            <a:spLocks noChangeArrowheads="1"/>
          </p:cNvSpPr>
          <p:nvPr/>
        </p:nvSpPr>
        <p:spPr bwMode="auto">
          <a:xfrm>
            <a:off x="6948264" y="620688"/>
            <a:ext cx="2195736" cy="720080"/>
          </a:xfrm>
          <a:prstGeom prst="rect">
            <a:avLst/>
          </a:prstGeom>
          <a:gradFill rotWithShape="1">
            <a:gsLst>
              <a:gs pos="0">
                <a:schemeClr val="bg1"/>
              </a:gs>
              <a:gs pos="100000">
                <a:schemeClr val="bg1">
                  <a:gamma/>
                  <a:shade val="66275"/>
                  <a:invGamma/>
                </a:schemeClr>
              </a:gs>
            </a:gsLst>
            <a:lin ang="5400000" scaled="1"/>
          </a:gradFill>
          <a:ln w="9525">
            <a:noFill/>
            <a:round/>
            <a:headEnd/>
            <a:tailEnd/>
          </a:ln>
          <a:effectLst>
            <a:outerShdw dist="53882" dir="2700000" algn="ctr" rotWithShape="0">
              <a:schemeClr val="tx1">
                <a:alpha val="50000"/>
              </a:schemeClr>
            </a:outerShdw>
          </a:effectLst>
        </p:spPr>
        <p:txBody>
          <a:bodyPr lIns="91427" tIns="45714" rIns="91427" bIns="45714" anchor="ctr"/>
          <a:lstStyle/>
          <a:p>
            <a:pPr algn="ctr" defTabSz="987425" eaLnBrk="0" hangingPunct="0">
              <a:lnSpc>
                <a:spcPct val="80000"/>
              </a:lnSpc>
              <a:defRPr/>
            </a:pPr>
            <a:r>
              <a:rPr lang="ru-RU" sz="2000" dirty="0" smtClean="0">
                <a:latin typeface="Iris" pitchFamily="18" charset="0"/>
              </a:rPr>
              <a:t>156,0</a:t>
            </a:r>
            <a:endParaRPr lang="ru-RU" sz="2000" dirty="0">
              <a:latin typeface="Iris" pitchFamily="18" charset="0"/>
            </a:endParaRPr>
          </a:p>
          <a:p>
            <a:pPr algn="ctr" defTabSz="987425" eaLnBrk="0" hangingPunct="0">
              <a:lnSpc>
                <a:spcPct val="80000"/>
              </a:lnSpc>
              <a:defRPr/>
            </a:pPr>
            <a:r>
              <a:rPr lang="ru-RU" sz="2000" dirty="0">
                <a:latin typeface="Iris" pitchFamily="18" charset="0"/>
              </a:rPr>
              <a:t>тыс. посетителей</a:t>
            </a:r>
          </a:p>
        </p:txBody>
      </p:sp>
      <p:sp>
        <p:nvSpPr>
          <p:cNvPr id="18" name="Oval 8"/>
          <p:cNvSpPr>
            <a:spLocks noChangeArrowheads="1"/>
          </p:cNvSpPr>
          <p:nvPr/>
        </p:nvSpPr>
        <p:spPr bwMode="auto">
          <a:xfrm>
            <a:off x="235192" y="4005064"/>
            <a:ext cx="248680" cy="248679"/>
          </a:xfrm>
          <a:prstGeom prst="ellipse">
            <a:avLst/>
          </a:prstGeom>
          <a:gradFill rotWithShape="1">
            <a:gsLst>
              <a:gs pos="0">
                <a:srgbClr val="FF0000"/>
              </a:gs>
              <a:gs pos="100000">
                <a:srgbClr val="A90000"/>
              </a:gs>
            </a:gsLst>
            <a:path path="shape">
              <a:fillToRect l="50000" t="50000" r="50000" b="50000"/>
            </a:path>
          </a:gradFill>
          <a:ln w="19050">
            <a:solidFill>
              <a:schemeClr val="bg1"/>
            </a:solidFill>
            <a:round/>
            <a:headEnd/>
            <a:tailEnd/>
          </a:ln>
        </p:spPr>
        <p:txBody>
          <a:bodyPr wrap="none" anchor="ctr"/>
          <a:lstStyle/>
          <a:p>
            <a:endParaRPr lang="ru-RU">
              <a:solidFill>
                <a:srgbClr val="000000"/>
              </a:solidFill>
              <a:latin typeface="Iris" pitchFamily="18" charset="0"/>
            </a:endParaRPr>
          </a:p>
        </p:txBody>
      </p:sp>
      <p:sp>
        <p:nvSpPr>
          <p:cNvPr id="19" name="Oval 8"/>
          <p:cNvSpPr>
            <a:spLocks noChangeArrowheads="1"/>
          </p:cNvSpPr>
          <p:nvPr/>
        </p:nvSpPr>
        <p:spPr bwMode="auto">
          <a:xfrm>
            <a:off x="218864" y="5373216"/>
            <a:ext cx="248680" cy="248679"/>
          </a:xfrm>
          <a:prstGeom prst="ellipse">
            <a:avLst/>
          </a:prstGeom>
          <a:gradFill rotWithShape="1">
            <a:gsLst>
              <a:gs pos="0">
                <a:srgbClr val="FF0000"/>
              </a:gs>
              <a:gs pos="100000">
                <a:srgbClr val="A90000"/>
              </a:gs>
            </a:gsLst>
            <a:path path="shape">
              <a:fillToRect l="50000" t="50000" r="50000" b="50000"/>
            </a:path>
          </a:gradFill>
          <a:ln w="19050">
            <a:solidFill>
              <a:schemeClr val="bg1"/>
            </a:solidFill>
            <a:round/>
            <a:headEnd/>
            <a:tailEnd/>
          </a:ln>
        </p:spPr>
        <p:txBody>
          <a:bodyPr wrap="none" anchor="ctr"/>
          <a:lstStyle/>
          <a:p>
            <a:endParaRPr lang="ru-RU">
              <a:solidFill>
                <a:srgbClr val="000000"/>
              </a:solidFill>
              <a:latin typeface="Iris" pitchFamily="18"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Прямоугольник 4"/>
          <p:cNvSpPr>
            <a:spLocks noChangeArrowheads="1"/>
          </p:cNvSpPr>
          <p:nvPr/>
        </p:nvSpPr>
        <p:spPr bwMode="auto">
          <a:xfrm>
            <a:off x="0" y="44624"/>
            <a:ext cx="9144000" cy="523210"/>
          </a:xfrm>
          <a:prstGeom prst="rect">
            <a:avLst/>
          </a:prstGeom>
          <a:noFill/>
          <a:ln w="9525">
            <a:noFill/>
            <a:miter lim="800000"/>
            <a:headEnd/>
            <a:tailEnd/>
          </a:ln>
        </p:spPr>
        <p:txBody>
          <a:bodyPr wrap="square" lIns="91429" tIns="45715" rIns="91429" bIns="45715">
            <a:spAutoFit/>
          </a:bodyPr>
          <a:lstStyle/>
          <a:p>
            <a:pPr algn="ctr">
              <a:tabLst>
                <a:tab pos="179388" algn="l"/>
                <a:tab pos="541338" algn="l"/>
              </a:tabLst>
            </a:pPr>
            <a:r>
              <a:rPr lang="ru-RU" sz="2800" b="1" dirty="0">
                <a:solidFill>
                  <a:schemeClr val="tx1">
                    <a:lumMod val="85000"/>
                    <a:lumOff val="15000"/>
                  </a:schemeClr>
                </a:solidFill>
                <a:latin typeface="Iris" pitchFamily="18" charset="0"/>
              </a:rPr>
              <a:t>Проект </a:t>
            </a:r>
            <a:r>
              <a:rPr lang="ru-RU" sz="2800" b="1" dirty="0">
                <a:solidFill>
                  <a:srgbClr val="C00000"/>
                </a:solidFill>
                <a:latin typeface="Iris" pitchFamily="18" charset="0"/>
              </a:rPr>
              <a:t>«Великий Устюг – родина Деда Мороза»</a:t>
            </a:r>
          </a:p>
        </p:txBody>
      </p:sp>
      <p:pic>
        <p:nvPicPr>
          <p:cNvPr id="7" name="Picture 2" descr="C:\Users\Smirnov.PA\AppData\Local\Microsoft\Windows\Temporary Internet Files\Content.Outlook\VJFVX02E\Клин.jpg"/>
          <p:cNvPicPr>
            <a:picLocks noChangeAspect="1" noChangeArrowheads="1"/>
          </p:cNvPicPr>
          <p:nvPr/>
        </p:nvPicPr>
        <p:blipFill>
          <a:blip r:embed="rId3" cstate="print"/>
          <a:srcRect b="13238"/>
          <a:stretch>
            <a:fillRect/>
          </a:stretch>
        </p:blipFill>
        <p:spPr bwMode="auto">
          <a:xfrm>
            <a:off x="5780165" y="4005063"/>
            <a:ext cx="3112315" cy="1800200"/>
          </a:xfrm>
          <a:prstGeom prst="rect">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59396" name="TextBox 7"/>
          <p:cNvSpPr txBox="1">
            <a:spLocks noChangeArrowheads="1"/>
          </p:cNvSpPr>
          <p:nvPr/>
        </p:nvSpPr>
        <p:spPr bwMode="auto">
          <a:xfrm>
            <a:off x="250825" y="1556791"/>
            <a:ext cx="8569647" cy="707886"/>
          </a:xfrm>
          <a:prstGeom prst="rect">
            <a:avLst/>
          </a:prstGeom>
          <a:noFill/>
          <a:ln w="9525">
            <a:noFill/>
            <a:miter lim="800000"/>
            <a:headEnd/>
            <a:tailEnd/>
          </a:ln>
        </p:spPr>
        <p:txBody>
          <a:bodyPr wrap="square">
            <a:spAutoFit/>
          </a:bodyPr>
          <a:lstStyle/>
          <a:p>
            <a:pPr>
              <a:buFontTx/>
              <a:buChar char="-"/>
            </a:pPr>
            <a:r>
              <a:rPr lang="ru-RU" sz="2000" b="1" dirty="0">
                <a:solidFill>
                  <a:schemeClr val="bg1"/>
                </a:solidFill>
                <a:latin typeface="Iris" pitchFamily="18" charset="0"/>
              </a:rPr>
              <a:t> День рождения Деда Мороза </a:t>
            </a:r>
            <a:r>
              <a:rPr lang="ru-RU" sz="2000" b="1" dirty="0" smtClean="0">
                <a:solidFill>
                  <a:schemeClr val="bg1"/>
                </a:solidFill>
                <a:latin typeface="Iris" pitchFamily="18" charset="0"/>
              </a:rPr>
              <a:t>и </a:t>
            </a:r>
            <a:r>
              <a:rPr lang="ru-RU" sz="2000" b="1" dirty="0">
                <a:solidFill>
                  <a:schemeClr val="bg1"/>
                </a:solidFill>
                <a:latin typeface="Iris" pitchFamily="18" charset="0"/>
              </a:rPr>
              <a:t>Новогоднее путешествие Деда Мороза (ноябрь-декабрь </a:t>
            </a:r>
            <a:r>
              <a:rPr lang="ru-RU" sz="2000" b="1" dirty="0" smtClean="0">
                <a:solidFill>
                  <a:schemeClr val="bg1"/>
                </a:solidFill>
                <a:latin typeface="Iris" pitchFamily="18" charset="0"/>
              </a:rPr>
              <a:t>2014 </a:t>
            </a:r>
            <a:r>
              <a:rPr lang="ru-RU" sz="2000" b="1" dirty="0">
                <a:solidFill>
                  <a:schemeClr val="bg1"/>
                </a:solidFill>
                <a:latin typeface="Iris" pitchFamily="18" charset="0"/>
              </a:rPr>
              <a:t>года)</a:t>
            </a:r>
          </a:p>
        </p:txBody>
      </p:sp>
      <p:pic>
        <p:nvPicPr>
          <p:cNvPr id="9" name="Picture 4" descr="http://okuvshinnikov.ru/images/cms/thumbs/d17d1d747d7f1ff44f0c66accb9ea92d9c9e783c/img_6487_583_434_90_80.jpg"/>
          <p:cNvPicPr>
            <a:picLocks noChangeAspect="1" noChangeArrowheads="1"/>
          </p:cNvPicPr>
          <p:nvPr/>
        </p:nvPicPr>
        <p:blipFill>
          <a:blip r:embed="rId4" cstate="print"/>
          <a:srcRect/>
          <a:stretch>
            <a:fillRect/>
          </a:stretch>
        </p:blipFill>
        <p:spPr bwMode="auto">
          <a:xfrm>
            <a:off x="3259886" y="4005064"/>
            <a:ext cx="2418241" cy="1800200"/>
          </a:xfrm>
          <a:prstGeom prst="rect">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59399" name="TextBox 11"/>
          <p:cNvSpPr txBox="1">
            <a:spLocks noChangeArrowheads="1"/>
          </p:cNvSpPr>
          <p:nvPr/>
        </p:nvSpPr>
        <p:spPr bwMode="auto">
          <a:xfrm>
            <a:off x="250825" y="920913"/>
            <a:ext cx="8641655" cy="400110"/>
          </a:xfrm>
          <a:prstGeom prst="rect">
            <a:avLst/>
          </a:prstGeom>
          <a:noFill/>
          <a:ln w="9525">
            <a:noFill/>
            <a:miter lim="800000"/>
            <a:headEnd/>
            <a:tailEnd/>
          </a:ln>
        </p:spPr>
        <p:txBody>
          <a:bodyPr wrap="square">
            <a:spAutoFit/>
          </a:bodyPr>
          <a:lstStyle/>
          <a:p>
            <a:pPr>
              <a:buFontTx/>
              <a:buChar char="-"/>
            </a:pPr>
            <a:r>
              <a:rPr lang="ru-RU" sz="2000" b="1" dirty="0">
                <a:solidFill>
                  <a:schemeClr val="bg1"/>
                </a:solidFill>
                <a:latin typeface="Iris" pitchFamily="18" charset="0"/>
              </a:rPr>
              <a:t> Участие в Олимпийских играх в </a:t>
            </a:r>
            <a:r>
              <a:rPr lang="ru-RU" sz="2000" b="1" dirty="0" smtClean="0">
                <a:solidFill>
                  <a:schemeClr val="bg1"/>
                </a:solidFill>
                <a:latin typeface="Iris" pitchFamily="18" charset="0"/>
              </a:rPr>
              <a:t>Сочи (</a:t>
            </a:r>
            <a:r>
              <a:rPr lang="ru-RU" sz="2000" b="1" dirty="0">
                <a:solidFill>
                  <a:schemeClr val="bg1"/>
                </a:solidFill>
                <a:latin typeface="Iris" pitchFamily="18" charset="0"/>
              </a:rPr>
              <a:t>февраль, 2014 год</a:t>
            </a:r>
            <a:r>
              <a:rPr lang="ru-RU" sz="2000" b="1" dirty="0" smtClean="0">
                <a:solidFill>
                  <a:schemeClr val="bg1"/>
                </a:solidFill>
                <a:latin typeface="Iris" pitchFamily="18" charset="0"/>
              </a:rPr>
              <a:t>)</a:t>
            </a:r>
            <a:endParaRPr lang="ru-RU" sz="2400" b="1" dirty="0">
              <a:solidFill>
                <a:schemeClr val="bg1"/>
              </a:solidFill>
              <a:latin typeface="Franklin Gothic Book" pitchFamily="34" charset="0"/>
            </a:endParaRPr>
          </a:p>
        </p:txBody>
      </p:sp>
      <p:pic>
        <p:nvPicPr>
          <p:cNvPr id="14" name="Picture 2" descr="С Дедом_3"/>
          <p:cNvPicPr>
            <a:picLocks noChangeAspect="1" noChangeArrowheads="1"/>
          </p:cNvPicPr>
          <p:nvPr/>
        </p:nvPicPr>
        <p:blipFill>
          <a:blip r:embed="rId5" cstate="print"/>
          <a:srcRect l="3775"/>
          <a:stretch>
            <a:fillRect/>
          </a:stretch>
        </p:blipFill>
        <p:spPr bwMode="auto">
          <a:xfrm>
            <a:off x="251520" y="4005064"/>
            <a:ext cx="2893777" cy="1800199"/>
          </a:xfrm>
          <a:prstGeom prst="rect">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59401" name="Номер слайда 5"/>
          <p:cNvSpPr>
            <a:spLocks noGrp="1"/>
          </p:cNvSpPr>
          <p:nvPr>
            <p:ph type="sldNum" sz="quarter" idx="10"/>
          </p:nvPr>
        </p:nvSpPr>
        <p:spPr bwMode="auto">
          <a:xfrm>
            <a:off x="8593137" y="6492875"/>
            <a:ext cx="550863" cy="365125"/>
          </a:xfrm>
          <a:noFill/>
          <a:ln>
            <a:miter lim="800000"/>
            <a:headEnd/>
            <a:tailEnd/>
          </a:ln>
        </p:spPr>
        <p:txBody>
          <a:bodyPr wrap="square" numCol="1" anchorCtr="0" compatLnSpc="1">
            <a:prstTxWarp prst="textNoShape">
              <a:avLst/>
            </a:prstTxWarp>
          </a:bodyPr>
          <a:lstStyle/>
          <a:p>
            <a:fld id="{668BC0F9-8558-41DA-8400-D627355DECD3}" type="slidenum">
              <a:rPr lang="ru-RU" smtClean="0">
                <a:solidFill>
                  <a:srgbClr val="000000"/>
                </a:solidFill>
              </a:rPr>
              <a:pPr/>
              <a:t>18</a:t>
            </a:fld>
            <a:endParaRPr lang="ru-RU" smtClean="0">
              <a:solidFill>
                <a:srgbClr val="000000"/>
              </a:solidFill>
            </a:endParaRPr>
          </a:p>
        </p:txBody>
      </p:sp>
      <p:sp>
        <p:nvSpPr>
          <p:cNvPr id="59402" name="TextBox 7"/>
          <p:cNvSpPr txBox="1">
            <a:spLocks noChangeArrowheads="1"/>
          </p:cNvSpPr>
          <p:nvPr/>
        </p:nvSpPr>
        <p:spPr bwMode="auto">
          <a:xfrm>
            <a:off x="251520" y="2996951"/>
            <a:ext cx="8640960" cy="707886"/>
          </a:xfrm>
          <a:prstGeom prst="rect">
            <a:avLst/>
          </a:prstGeom>
          <a:noFill/>
          <a:ln w="9525">
            <a:noFill/>
            <a:miter lim="800000"/>
            <a:headEnd/>
            <a:tailEnd/>
          </a:ln>
        </p:spPr>
        <p:txBody>
          <a:bodyPr wrap="square">
            <a:spAutoFit/>
          </a:bodyPr>
          <a:lstStyle/>
          <a:p>
            <a:pPr>
              <a:buFontTx/>
              <a:buChar char="-"/>
            </a:pPr>
            <a:r>
              <a:rPr lang="ru-RU" sz="2000" b="1" dirty="0">
                <a:solidFill>
                  <a:schemeClr val="bg1"/>
                </a:solidFill>
                <a:latin typeface="Iris" pitchFamily="18" charset="0"/>
              </a:rPr>
              <a:t> Губернаторский экспресс в Великий Устюг </a:t>
            </a:r>
            <a:r>
              <a:rPr lang="ru-RU" sz="2000" b="1" dirty="0" smtClean="0">
                <a:solidFill>
                  <a:schemeClr val="bg1"/>
                </a:solidFill>
                <a:latin typeface="Iris" pitchFamily="18" charset="0"/>
              </a:rPr>
              <a:t> для </a:t>
            </a:r>
            <a:r>
              <a:rPr lang="ru-RU" sz="2000" b="1" dirty="0">
                <a:solidFill>
                  <a:schemeClr val="bg1"/>
                </a:solidFill>
                <a:latin typeface="Iris" pitchFamily="18" charset="0"/>
              </a:rPr>
              <a:t>детей-победителей конкурсов и олимпиад </a:t>
            </a:r>
            <a:r>
              <a:rPr lang="ru-RU" sz="2000" b="1" dirty="0" smtClean="0">
                <a:solidFill>
                  <a:schemeClr val="bg1"/>
                </a:solidFill>
                <a:latin typeface="Iris" pitchFamily="18" charset="0"/>
              </a:rPr>
              <a:t> (</a:t>
            </a:r>
            <a:r>
              <a:rPr lang="ru-RU" sz="2000" b="1" dirty="0">
                <a:solidFill>
                  <a:schemeClr val="bg1"/>
                </a:solidFill>
                <a:latin typeface="Iris" pitchFamily="18" charset="0"/>
              </a:rPr>
              <a:t>декабрь, 2014 год)</a:t>
            </a:r>
          </a:p>
        </p:txBody>
      </p:sp>
      <p:sp>
        <p:nvSpPr>
          <p:cNvPr id="59403" name="TextBox 7"/>
          <p:cNvSpPr txBox="1">
            <a:spLocks noChangeArrowheads="1"/>
          </p:cNvSpPr>
          <p:nvPr/>
        </p:nvSpPr>
        <p:spPr bwMode="auto">
          <a:xfrm>
            <a:off x="250825" y="2420887"/>
            <a:ext cx="7129463" cy="400110"/>
          </a:xfrm>
          <a:prstGeom prst="rect">
            <a:avLst/>
          </a:prstGeom>
          <a:noFill/>
          <a:ln w="9525">
            <a:noFill/>
            <a:miter lim="800000"/>
            <a:headEnd/>
            <a:tailEnd/>
          </a:ln>
        </p:spPr>
        <p:txBody>
          <a:bodyPr>
            <a:spAutoFit/>
          </a:bodyPr>
          <a:lstStyle/>
          <a:p>
            <a:pPr>
              <a:buFontTx/>
              <a:buChar char="-"/>
            </a:pPr>
            <a:r>
              <a:rPr lang="ru-RU" sz="2000" b="1" dirty="0">
                <a:solidFill>
                  <a:schemeClr val="bg1"/>
                </a:solidFill>
                <a:latin typeface="Iris" pitchFamily="18" charset="0"/>
              </a:rPr>
              <a:t> Экстрим-фестиваль у Деда Мороза (март, 2014 год</a:t>
            </a:r>
            <a:r>
              <a:rPr lang="ru-RU" sz="2000" b="1" dirty="0" smtClean="0">
                <a:solidFill>
                  <a:schemeClr val="bg1"/>
                </a:solidFill>
                <a:latin typeface="Iris" pitchFamily="18" charset="0"/>
              </a:rPr>
              <a:t>)</a:t>
            </a:r>
            <a:endParaRPr lang="ru-RU" sz="2200" b="1" dirty="0">
              <a:solidFill>
                <a:schemeClr val="bg1"/>
              </a:solidFill>
              <a:latin typeface="Franklin Gothic Book" pitchFamily="34"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idx="4294967295"/>
          </p:nvPr>
        </p:nvSpPr>
        <p:spPr bwMode="auto">
          <a:xfrm>
            <a:off x="0" y="0"/>
            <a:ext cx="9144000" cy="620688"/>
          </a:xfrm>
          <a:prstGeom prst="rect">
            <a:avLst/>
          </a:prstGeom>
          <a:noFill/>
          <a:ln>
            <a:miter lim="800000"/>
            <a:headEnd/>
            <a:tailEnd/>
          </a:ln>
        </p:spPr>
        <p:txBody>
          <a:bodyPr/>
          <a:lstStyle/>
          <a:p>
            <a:r>
              <a:rPr lang="ru-RU" sz="3200" b="1" dirty="0" smtClean="0">
                <a:solidFill>
                  <a:srgbClr val="C00000"/>
                </a:solidFill>
                <a:latin typeface="Iris" pitchFamily="18" charset="0"/>
              </a:rPr>
              <a:t>Тотьма</a:t>
            </a:r>
            <a:r>
              <a:rPr lang="ru-RU" sz="3200" b="1" dirty="0" smtClean="0">
                <a:solidFill>
                  <a:schemeClr val="tx1">
                    <a:lumMod val="85000"/>
                    <a:lumOff val="15000"/>
                  </a:schemeClr>
                </a:solidFill>
                <a:latin typeface="Iris" pitchFamily="18" charset="0"/>
              </a:rPr>
              <a:t> – город купцов и мореходов</a:t>
            </a:r>
          </a:p>
        </p:txBody>
      </p:sp>
      <p:pic>
        <p:nvPicPr>
          <p:cNvPr id="180236" name="Picture 6"/>
          <p:cNvPicPr>
            <a:picLocks noChangeAspect="1" noChangeArrowheads="1"/>
          </p:cNvPicPr>
          <p:nvPr/>
        </p:nvPicPr>
        <p:blipFill>
          <a:blip r:embed="rId3" cstate="print"/>
          <a:srcRect/>
          <a:stretch>
            <a:fillRect/>
          </a:stretch>
        </p:blipFill>
        <p:spPr bwMode="auto">
          <a:xfrm>
            <a:off x="7201222" y="3933602"/>
            <a:ext cx="1619250" cy="1871662"/>
          </a:xfrm>
          <a:prstGeom prst="rect">
            <a:avLst/>
          </a:prstGeom>
          <a:noFill/>
          <a:ln w="9525">
            <a:noFill/>
            <a:miter lim="800000"/>
            <a:headEnd/>
            <a:tailEnd/>
          </a:ln>
        </p:spPr>
      </p:pic>
      <p:pic>
        <p:nvPicPr>
          <p:cNvPr id="180239" name="Picture 8"/>
          <p:cNvPicPr>
            <a:picLocks noChangeAspect="1" noChangeArrowheads="1"/>
          </p:cNvPicPr>
          <p:nvPr/>
        </p:nvPicPr>
        <p:blipFill>
          <a:blip r:embed="rId4" cstate="print"/>
          <a:srcRect/>
          <a:stretch>
            <a:fillRect/>
          </a:stretch>
        </p:blipFill>
        <p:spPr bwMode="auto">
          <a:xfrm>
            <a:off x="5220072" y="3916999"/>
            <a:ext cx="1655762" cy="1871663"/>
          </a:xfrm>
          <a:prstGeom prst="rect">
            <a:avLst/>
          </a:prstGeom>
          <a:noFill/>
          <a:ln w="9525">
            <a:noFill/>
            <a:miter lim="800000"/>
            <a:headEnd/>
            <a:tailEnd/>
          </a:ln>
        </p:spPr>
      </p:pic>
      <p:sp>
        <p:nvSpPr>
          <p:cNvPr id="13" name="Прямоугольник 12"/>
          <p:cNvSpPr/>
          <p:nvPr/>
        </p:nvSpPr>
        <p:spPr>
          <a:xfrm>
            <a:off x="611560" y="3458002"/>
            <a:ext cx="3943300" cy="2308324"/>
          </a:xfrm>
          <a:prstGeom prst="rect">
            <a:avLst/>
          </a:prstGeom>
        </p:spPr>
        <p:txBody>
          <a:bodyPr wrap="square">
            <a:spAutoFit/>
          </a:bodyPr>
          <a:lstStyle/>
          <a:p>
            <a:pPr lvl="0"/>
            <a:r>
              <a:rPr lang="ru-RU" sz="2400" b="1" dirty="0" smtClean="0">
                <a:solidFill>
                  <a:prstClr val="white"/>
                </a:solidFill>
                <a:latin typeface="Iris" pitchFamily="18" charset="0"/>
              </a:rPr>
              <a:t>Точки роста:</a:t>
            </a:r>
          </a:p>
          <a:p>
            <a:pPr lvl="0"/>
            <a:endParaRPr lang="ru-RU" sz="1000" b="1" dirty="0" smtClean="0">
              <a:solidFill>
                <a:prstClr val="white"/>
              </a:solidFill>
              <a:latin typeface="Iris" pitchFamily="18" charset="0"/>
            </a:endParaRPr>
          </a:p>
          <a:p>
            <a:pPr>
              <a:defRPr/>
            </a:pPr>
            <a:r>
              <a:rPr lang="ru-RU" sz="2400" b="1" dirty="0" smtClean="0">
                <a:solidFill>
                  <a:prstClr val="white"/>
                </a:solidFill>
                <a:latin typeface="Iris" pitchFamily="18" charset="0"/>
              </a:rPr>
              <a:t>Школа путешественников </a:t>
            </a:r>
          </a:p>
          <a:p>
            <a:pPr>
              <a:defRPr/>
            </a:pPr>
            <a:r>
              <a:rPr lang="ru-RU" sz="2400" b="1" dirty="0" smtClean="0">
                <a:solidFill>
                  <a:prstClr val="white"/>
                </a:solidFill>
                <a:latin typeface="Iris" pitchFamily="18" charset="0"/>
              </a:rPr>
              <a:t>Федора Конюхова»</a:t>
            </a:r>
          </a:p>
          <a:p>
            <a:pPr>
              <a:defRPr/>
            </a:pPr>
            <a:endParaRPr lang="ru-RU" sz="1400" b="1" dirty="0" smtClean="0">
              <a:solidFill>
                <a:prstClr val="white"/>
              </a:solidFill>
              <a:latin typeface="Iris" pitchFamily="18" charset="0"/>
            </a:endParaRPr>
          </a:p>
          <a:p>
            <a:pPr>
              <a:defRPr/>
            </a:pPr>
            <a:r>
              <a:rPr lang="ru-RU" sz="2400" b="1" dirty="0" smtClean="0">
                <a:solidFill>
                  <a:prstClr val="white"/>
                </a:solidFill>
                <a:latin typeface="Iris" pitchFamily="18" charset="0"/>
              </a:rPr>
              <a:t>Развитие активного туризма (сплавы по Сухоне)</a:t>
            </a:r>
            <a:endParaRPr lang="ru-RU" sz="2400" b="1" dirty="0">
              <a:solidFill>
                <a:prstClr val="white"/>
              </a:solidFill>
              <a:latin typeface="Iris" pitchFamily="18" charset="0"/>
            </a:endParaRPr>
          </a:p>
        </p:txBody>
      </p:sp>
      <p:sp>
        <p:nvSpPr>
          <p:cNvPr id="14" name="Заголовок 1"/>
          <p:cNvSpPr txBox="1">
            <a:spLocks/>
          </p:cNvSpPr>
          <p:nvPr/>
        </p:nvSpPr>
        <p:spPr bwMode="auto">
          <a:xfrm>
            <a:off x="320373" y="1033765"/>
            <a:ext cx="4468132" cy="2211389"/>
          </a:xfrm>
          <a:prstGeom prst="rect">
            <a:avLst/>
          </a:prstGeom>
          <a:gradFill rotWithShape="1">
            <a:gsLst>
              <a:gs pos="0">
                <a:schemeClr val="bg1"/>
              </a:gs>
              <a:gs pos="100000">
                <a:schemeClr val="bg1">
                  <a:gamma/>
                  <a:shade val="66275"/>
                  <a:invGamma/>
                </a:schemeClr>
              </a:gs>
            </a:gsLst>
            <a:lin ang="5400000" scaled="1"/>
          </a:gradFill>
          <a:ln w="9525">
            <a:noFill/>
            <a:round/>
            <a:headEnd/>
            <a:tailEnd/>
          </a:ln>
          <a:effectLst>
            <a:outerShdw dist="53882" dir="2700000" algn="ctr" rotWithShape="0">
              <a:schemeClr val="tx1">
                <a:alpha val="50000"/>
              </a:schemeClr>
            </a:outerShdw>
          </a:effectLst>
        </p:spPr>
        <p:txBody>
          <a:bodyPr lIns="91427" tIns="45714" rIns="91427" bIns="45714" anchor="ctr"/>
          <a:lstStyle/>
          <a:p>
            <a:r>
              <a:rPr lang="ru-RU" sz="2000" dirty="0" smtClean="0">
                <a:solidFill>
                  <a:schemeClr val="tx1">
                    <a:lumMod val="85000"/>
                    <a:lumOff val="15000"/>
                  </a:schemeClr>
                </a:solidFill>
                <a:latin typeface="Iris" pitchFamily="18" charset="0"/>
              </a:rPr>
              <a:t>Основа: культурно-познавательный, событийный туризм</a:t>
            </a:r>
          </a:p>
          <a:p>
            <a:r>
              <a:rPr lang="ru-RU" sz="2000" dirty="0" smtClean="0">
                <a:solidFill>
                  <a:schemeClr val="tx1">
                    <a:lumMod val="85000"/>
                    <a:lumOff val="15000"/>
                  </a:schemeClr>
                </a:solidFill>
                <a:latin typeface="Iris" pitchFamily="18" charset="0"/>
              </a:rPr>
              <a:t>Средства размещения - 6</a:t>
            </a:r>
          </a:p>
          <a:p>
            <a:pPr>
              <a:defRPr/>
            </a:pPr>
            <a:r>
              <a:rPr lang="ru-RU" sz="2000" dirty="0" smtClean="0">
                <a:solidFill>
                  <a:schemeClr val="tx1">
                    <a:lumMod val="85000"/>
                    <a:lumOff val="15000"/>
                  </a:schemeClr>
                </a:solidFill>
                <a:latin typeface="Iris" pitchFamily="18" charset="0"/>
              </a:rPr>
              <a:t>Объектов историко-культурного </a:t>
            </a:r>
          </a:p>
          <a:p>
            <a:pPr>
              <a:defRPr/>
            </a:pPr>
            <a:r>
              <a:rPr lang="ru-RU" sz="2000" dirty="0" smtClean="0">
                <a:solidFill>
                  <a:schemeClr val="tx1">
                    <a:lumMod val="85000"/>
                    <a:lumOff val="15000"/>
                  </a:schemeClr>
                </a:solidFill>
                <a:latin typeface="Iris" pitchFamily="18" charset="0"/>
              </a:rPr>
              <a:t>наследия – 48</a:t>
            </a:r>
          </a:p>
          <a:p>
            <a:r>
              <a:rPr lang="ru-RU" sz="2000" dirty="0" smtClean="0">
                <a:solidFill>
                  <a:schemeClr val="tx1">
                    <a:lumMod val="85000"/>
                    <a:lumOff val="15000"/>
                  </a:schemeClr>
                </a:solidFill>
                <a:latin typeface="Iris" pitchFamily="18" charset="0"/>
              </a:rPr>
              <a:t>Туристских маршрутов - 8</a:t>
            </a:r>
            <a:endParaRPr lang="ru-RU" sz="2000" dirty="0">
              <a:solidFill>
                <a:schemeClr val="tx1">
                  <a:lumMod val="85000"/>
                  <a:lumOff val="15000"/>
                </a:schemeClr>
              </a:solidFill>
              <a:latin typeface="Iris" pitchFamily="18" charset="0"/>
            </a:endParaRPr>
          </a:p>
        </p:txBody>
      </p:sp>
      <p:sp>
        <p:nvSpPr>
          <p:cNvPr id="11"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19</a:t>
            </a:fld>
            <a:endParaRPr lang="ru-RU" sz="1200" b="1" dirty="0">
              <a:solidFill>
                <a:srgbClr val="000000"/>
              </a:solidFill>
              <a:latin typeface="Franklin Gothic Book" pitchFamily="34" charset="0"/>
            </a:endParaRPr>
          </a:p>
        </p:txBody>
      </p:sp>
      <p:pic>
        <p:nvPicPr>
          <p:cNvPr id="17" name="Picture 2" descr="M:\05 ИАЦК\Мельникова Света\К_туризм\Туризм\Тотемский\Totma_01.jpg"/>
          <p:cNvPicPr>
            <a:picLocks noChangeAspect="1" noChangeArrowheads="1"/>
          </p:cNvPicPr>
          <p:nvPr/>
        </p:nvPicPr>
        <p:blipFill>
          <a:blip r:embed="rId5" cstate="print"/>
          <a:srcRect l="3310" r="7242"/>
          <a:stretch>
            <a:fillRect/>
          </a:stretch>
        </p:blipFill>
        <p:spPr bwMode="auto">
          <a:xfrm>
            <a:off x="5220072" y="1052736"/>
            <a:ext cx="3586445" cy="2666400"/>
          </a:xfrm>
          <a:prstGeom prst="rect">
            <a:avLst/>
          </a:prstGeom>
          <a:noFill/>
          <a:ln w="9525">
            <a:noFill/>
            <a:miter lim="800000"/>
            <a:headEnd/>
            <a:tailEnd/>
          </a:ln>
        </p:spPr>
      </p:pic>
      <p:sp>
        <p:nvSpPr>
          <p:cNvPr id="16" name="TextBox 6"/>
          <p:cNvSpPr txBox="1">
            <a:spLocks noChangeArrowheads="1"/>
          </p:cNvSpPr>
          <p:nvPr/>
        </p:nvSpPr>
        <p:spPr bwMode="auto">
          <a:xfrm>
            <a:off x="6948264" y="620688"/>
            <a:ext cx="2195736" cy="720080"/>
          </a:xfrm>
          <a:prstGeom prst="rect">
            <a:avLst/>
          </a:prstGeom>
          <a:gradFill rotWithShape="1">
            <a:gsLst>
              <a:gs pos="0">
                <a:schemeClr val="bg1"/>
              </a:gs>
              <a:gs pos="100000">
                <a:schemeClr val="bg1">
                  <a:gamma/>
                  <a:shade val="66275"/>
                  <a:invGamma/>
                </a:schemeClr>
              </a:gs>
            </a:gsLst>
            <a:lin ang="5400000" scaled="1"/>
          </a:gradFill>
          <a:ln w="9525">
            <a:noFill/>
            <a:round/>
            <a:headEnd/>
            <a:tailEnd/>
          </a:ln>
          <a:effectLst>
            <a:outerShdw dist="53882" dir="2700000" algn="ctr" rotWithShape="0">
              <a:schemeClr val="tx1">
                <a:alpha val="50000"/>
              </a:schemeClr>
            </a:outerShdw>
          </a:effectLst>
        </p:spPr>
        <p:txBody>
          <a:bodyPr lIns="91427" tIns="45714" rIns="91427" bIns="45714" anchor="ctr"/>
          <a:lstStyle/>
          <a:p>
            <a:pPr algn="ctr" defTabSz="987425" eaLnBrk="0" hangingPunct="0">
              <a:lnSpc>
                <a:spcPct val="80000"/>
              </a:lnSpc>
              <a:defRPr/>
            </a:pPr>
            <a:r>
              <a:rPr lang="ru-RU" sz="2000" dirty="0" smtClean="0">
                <a:latin typeface="Iris" pitchFamily="18" charset="0"/>
              </a:rPr>
              <a:t>112,5</a:t>
            </a:r>
            <a:endParaRPr lang="ru-RU" sz="2000" dirty="0">
              <a:latin typeface="Iris" pitchFamily="18" charset="0"/>
            </a:endParaRPr>
          </a:p>
          <a:p>
            <a:pPr algn="ctr" defTabSz="987425" eaLnBrk="0" hangingPunct="0">
              <a:lnSpc>
                <a:spcPct val="80000"/>
              </a:lnSpc>
              <a:defRPr/>
            </a:pPr>
            <a:r>
              <a:rPr lang="ru-RU" sz="2000" dirty="0">
                <a:latin typeface="Iris" pitchFamily="18" charset="0"/>
              </a:rPr>
              <a:t>тыс. посетителей</a:t>
            </a:r>
          </a:p>
        </p:txBody>
      </p:sp>
      <p:sp>
        <p:nvSpPr>
          <p:cNvPr id="18" name="Oval 8"/>
          <p:cNvSpPr>
            <a:spLocks noChangeArrowheads="1"/>
          </p:cNvSpPr>
          <p:nvPr/>
        </p:nvSpPr>
        <p:spPr bwMode="auto">
          <a:xfrm>
            <a:off x="239042" y="4124058"/>
            <a:ext cx="248680" cy="248679"/>
          </a:xfrm>
          <a:prstGeom prst="ellipse">
            <a:avLst/>
          </a:prstGeom>
          <a:gradFill rotWithShape="1">
            <a:gsLst>
              <a:gs pos="0">
                <a:srgbClr val="FF0000"/>
              </a:gs>
              <a:gs pos="100000">
                <a:srgbClr val="A90000"/>
              </a:gs>
            </a:gsLst>
            <a:path path="shape">
              <a:fillToRect l="50000" t="50000" r="50000" b="50000"/>
            </a:path>
          </a:gradFill>
          <a:ln w="19050">
            <a:solidFill>
              <a:schemeClr val="bg1"/>
            </a:solidFill>
            <a:round/>
            <a:headEnd/>
            <a:tailEnd/>
          </a:ln>
        </p:spPr>
        <p:txBody>
          <a:bodyPr wrap="none" anchor="ctr"/>
          <a:lstStyle/>
          <a:p>
            <a:endParaRPr lang="ru-RU">
              <a:solidFill>
                <a:srgbClr val="000000"/>
              </a:solidFill>
              <a:latin typeface="Iris" pitchFamily="18" charset="0"/>
            </a:endParaRPr>
          </a:p>
        </p:txBody>
      </p:sp>
      <p:sp>
        <p:nvSpPr>
          <p:cNvPr id="19" name="Oval 8"/>
          <p:cNvSpPr>
            <a:spLocks noChangeArrowheads="1"/>
          </p:cNvSpPr>
          <p:nvPr/>
        </p:nvSpPr>
        <p:spPr bwMode="auto">
          <a:xfrm>
            <a:off x="222714" y="5027507"/>
            <a:ext cx="248680" cy="248679"/>
          </a:xfrm>
          <a:prstGeom prst="ellipse">
            <a:avLst/>
          </a:prstGeom>
          <a:gradFill rotWithShape="1">
            <a:gsLst>
              <a:gs pos="0">
                <a:srgbClr val="FF0000"/>
              </a:gs>
              <a:gs pos="100000">
                <a:srgbClr val="A90000"/>
              </a:gs>
            </a:gsLst>
            <a:path path="shape">
              <a:fillToRect l="50000" t="50000" r="50000" b="50000"/>
            </a:path>
          </a:gradFill>
          <a:ln w="19050">
            <a:solidFill>
              <a:schemeClr val="bg1"/>
            </a:solidFill>
            <a:round/>
            <a:headEnd/>
            <a:tailEnd/>
          </a:ln>
        </p:spPr>
        <p:txBody>
          <a:bodyPr wrap="none" anchor="ctr"/>
          <a:lstStyle/>
          <a:p>
            <a:endParaRPr lang="ru-RU">
              <a:solidFill>
                <a:srgbClr val="000000"/>
              </a:solidFill>
              <a:latin typeface="Iris" pitchFamily="18" charset="0"/>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utoShape 8"/>
          <p:cNvSpPr>
            <a:spLocks noChangeArrowheads="1"/>
          </p:cNvSpPr>
          <p:nvPr/>
        </p:nvSpPr>
        <p:spPr bwMode="auto">
          <a:xfrm>
            <a:off x="2915816" y="1412776"/>
            <a:ext cx="3312368" cy="1728192"/>
          </a:xfrm>
          <a:prstGeom prst="downArrow">
            <a:avLst>
              <a:gd name="adj1" fmla="val 81602"/>
              <a:gd name="adj2" fmla="val 27120"/>
            </a:avLst>
          </a:prstGeom>
          <a:gradFill>
            <a:gsLst>
              <a:gs pos="0">
                <a:schemeClr val="tx1">
                  <a:lumMod val="75000"/>
                  <a:lumOff val="25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txBody>
          <a:bodyPr wrap="none" anchor="ctr"/>
          <a:lstStyle/>
          <a:p>
            <a:pPr>
              <a:defRPr/>
            </a:pPr>
            <a:endParaRPr lang="ru-RU"/>
          </a:p>
        </p:txBody>
      </p:sp>
      <p:sp>
        <p:nvSpPr>
          <p:cNvPr id="133129" name="Text Box 9"/>
          <p:cNvSpPr txBox="1">
            <a:spLocks noChangeArrowheads="1"/>
          </p:cNvSpPr>
          <p:nvPr/>
        </p:nvSpPr>
        <p:spPr bwMode="auto">
          <a:xfrm>
            <a:off x="1" y="3284984"/>
            <a:ext cx="9143999" cy="1015663"/>
          </a:xfrm>
          <a:prstGeom prst="rect">
            <a:avLst/>
          </a:prstGeom>
          <a:noFill/>
          <a:ln w="9525">
            <a:noFill/>
            <a:miter lim="800000"/>
            <a:headEnd/>
            <a:tailEnd/>
          </a:ln>
          <a:effectLst/>
        </p:spPr>
        <p:txBody>
          <a:bodyPr wrap="square">
            <a:spAutoFit/>
          </a:bodyPr>
          <a:lstStyle/>
          <a:p>
            <a:pPr algn="ctr">
              <a:defRPr/>
            </a:pPr>
            <a:r>
              <a:rPr lang="ru-RU" sz="3000" b="1" dirty="0">
                <a:solidFill>
                  <a:schemeClr val="bg1"/>
                </a:solidFill>
                <a:latin typeface="Iris" pitchFamily="18" charset="0"/>
              </a:rPr>
              <a:t>СОВОКУПНЫЙ ВАЛОВЫЙ ДОХОД ОТ ТУРИЗМА </a:t>
            </a:r>
          </a:p>
          <a:p>
            <a:pPr algn="ctr">
              <a:defRPr/>
            </a:pPr>
            <a:r>
              <a:rPr lang="ru-RU" sz="3000" b="1" dirty="0">
                <a:solidFill>
                  <a:schemeClr val="bg1"/>
                </a:solidFill>
                <a:latin typeface="Iris" pitchFamily="18" charset="0"/>
              </a:rPr>
              <a:t>ОЦЕНИВАЕТСЯ </a:t>
            </a:r>
            <a:r>
              <a:rPr lang="ru-RU" sz="3000" b="1" dirty="0" smtClean="0">
                <a:solidFill>
                  <a:srgbClr val="C00000"/>
                </a:solidFill>
                <a:effectLst>
                  <a:outerShdw blurRad="304800" dist="50800" dir="2220000" algn="ctr" rotWithShape="0">
                    <a:schemeClr val="bg1"/>
                  </a:outerShdw>
                </a:effectLst>
                <a:latin typeface="Iris" pitchFamily="18" charset="0"/>
              </a:rPr>
              <a:t>13,0 </a:t>
            </a:r>
            <a:r>
              <a:rPr lang="ru-RU" sz="3000" b="1" dirty="0">
                <a:solidFill>
                  <a:srgbClr val="C00000"/>
                </a:solidFill>
                <a:effectLst>
                  <a:outerShdw blurRad="304800" dist="50800" dir="2220000" algn="ctr" rotWithShape="0">
                    <a:schemeClr val="bg1"/>
                  </a:outerShdw>
                </a:effectLst>
                <a:latin typeface="Iris" pitchFamily="18" charset="0"/>
              </a:rPr>
              <a:t>млрд. руб. </a:t>
            </a:r>
            <a:r>
              <a:rPr lang="ru-RU" sz="3000" b="1" i="1" dirty="0">
                <a:solidFill>
                  <a:schemeClr val="bg1"/>
                </a:solidFill>
                <a:latin typeface="Iris" pitchFamily="18" charset="0"/>
              </a:rPr>
              <a:t>(2012 год)</a:t>
            </a:r>
          </a:p>
        </p:txBody>
      </p:sp>
      <p:sp>
        <p:nvSpPr>
          <p:cNvPr id="133130" name="Text Box 10"/>
          <p:cNvSpPr txBox="1">
            <a:spLocks noChangeArrowheads="1"/>
          </p:cNvSpPr>
          <p:nvPr/>
        </p:nvSpPr>
        <p:spPr bwMode="auto">
          <a:xfrm>
            <a:off x="539552" y="4479503"/>
            <a:ext cx="7649851" cy="461665"/>
          </a:xfrm>
          <a:prstGeom prst="rect">
            <a:avLst/>
          </a:prstGeom>
          <a:noFill/>
          <a:ln w="9525">
            <a:noFill/>
            <a:miter lim="800000"/>
            <a:headEnd/>
            <a:tailEnd/>
          </a:ln>
          <a:effectLst/>
        </p:spPr>
        <p:txBody>
          <a:bodyPr wrap="none">
            <a:spAutoFit/>
          </a:bodyPr>
          <a:lstStyle/>
          <a:p>
            <a:pPr>
              <a:defRPr/>
            </a:pPr>
            <a:r>
              <a:rPr lang="ru-RU" sz="2400" dirty="0">
                <a:solidFill>
                  <a:schemeClr val="bg1"/>
                </a:solidFill>
                <a:latin typeface="Iris" pitchFamily="18" charset="0"/>
              </a:rPr>
              <a:t>Доля туризма в валовом региональном продукте</a:t>
            </a:r>
            <a:r>
              <a:rPr lang="ru-RU" sz="2400" dirty="0">
                <a:solidFill>
                  <a:schemeClr val="tx2"/>
                </a:solidFill>
                <a:latin typeface="Iris" pitchFamily="18" charset="0"/>
              </a:rPr>
              <a:t> </a:t>
            </a:r>
            <a:r>
              <a:rPr lang="ru-RU" sz="2400" b="1" dirty="0" smtClean="0">
                <a:solidFill>
                  <a:srgbClr val="C00000"/>
                </a:solidFill>
                <a:effectLst>
                  <a:outerShdw blurRad="304800" dist="50800" dir="2220000" algn="ctr" rotWithShape="0">
                    <a:schemeClr val="bg1"/>
                  </a:outerShdw>
                </a:effectLst>
                <a:latin typeface="Iris" pitchFamily="18" charset="0"/>
              </a:rPr>
              <a:t>3,8 </a:t>
            </a:r>
            <a:r>
              <a:rPr lang="ru-RU" sz="2400" b="1" dirty="0">
                <a:solidFill>
                  <a:srgbClr val="C00000"/>
                </a:solidFill>
                <a:effectLst>
                  <a:outerShdw blurRad="304800" dist="50800" dir="2220000" algn="ctr" rotWithShape="0">
                    <a:schemeClr val="bg1"/>
                  </a:outerShdw>
                </a:effectLst>
                <a:latin typeface="Iris" pitchFamily="18" charset="0"/>
              </a:rPr>
              <a:t>%</a:t>
            </a:r>
          </a:p>
        </p:txBody>
      </p:sp>
      <p:sp>
        <p:nvSpPr>
          <p:cNvPr id="133131" name="Text Box 11"/>
          <p:cNvSpPr txBox="1">
            <a:spLocks noChangeArrowheads="1"/>
          </p:cNvSpPr>
          <p:nvPr/>
        </p:nvSpPr>
        <p:spPr bwMode="auto">
          <a:xfrm>
            <a:off x="539552" y="5013176"/>
            <a:ext cx="8028384" cy="1015663"/>
          </a:xfrm>
          <a:prstGeom prst="rect">
            <a:avLst/>
          </a:prstGeom>
          <a:noFill/>
          <a:ln w="9525">
            <a:noFill/>
            <a:miter lim="800000"/>
            <a:headEnd/>
            <a:tailEnd/>
          </a:ln>
          <a:effectLst/>
        </p:spPr>
        <p:txBody>
          <a:bodyPr wrap="square">
            <a:spAutoFit/>
          </a:bodyPr>
          <a:lstStyle/>
          <a:p>
            <a:pPr>
              <a:defRPr/>
            </a:pPr>
            <a:r>
              <a:rPr lang="ru-RU" sz="2400" dirty="0" smtClean="0">
                <a:solidFill>
                  <a:schemeClr val="bg1"/>
                </a:solidFill>
                <a:latin typeface="Iris" pitchFamily="18" charset="0"/>
              </a:rPr>
              <a:t>Региональный </a:t>
            </a:r>
            <a:r>
              <a:rPr lang="ru-RU" sz="2400" dirty="0">
                <a:solidFill>
                  <a:schemeClr val="bg1"/>
                </a:solidFill>
                <a:latin typeface="Iris" pitchFamily="18" charset="0"/>
              </a:rPr>
              <a:t>туристский мультипликатор – </a:t>
            </a:r>
            <a:r>
              <a:rPr lang="ru-RU" sz="2400" b="1" dirty="0" smtClean="0">
                <a:solidFill>
                  <a:srgbClr val="C00000"/>
                </a:solidFill>
                <a:effectLst>
                  <a:outerShdw blurRad="304800" dist="50800" dir="2220000" algn="ctr" rotWithShape="0">
                    <a:schemeClr val="bg1"/>
                  </a:outerShdw>
                </a:effectLst>
                <a:latin typeface="Iris" pitchFamily="18" charset="0"/>
              </a:rPr>
              <a:t>2,</a:t>
            </a:r>
          </a:p>
          <a:p>
            <a:pPr>
              <a:defRPr/>
            </a:pPr>
            <a:r>
              <a:rPr lang="ru-RU" dirty="0" smtClean="0">
                <a:solidFill>
                  <a:schemeClr val="bg1"/>
                </a:solidFill>
                <a:latin typeface="Iris" pitchFamily="18" charset="0"/>
              </a:rPr>
              <a:t>т.е. 1 рубль, потраченный туристами, дает  2 рубля суммарного дохода в других отраслях</a:t>
            </a:r>
            <a:endParaRPr lang="ru-RU" dirty="0">
              <a:solidFill>
                <a:srgbClr val="CC3300"/>
              </a:solidFill>
              <a:latin typeface="Iris" pitchFamily="18" charset="0"/>
            </a:endParaRPr>
          </a:p>
        </p:txBody>
      </p:sp>
      <p:sp>
        <p:nvSpPr>
          <p:cNvPr id="22537" name="TextBox 9"/>
          <p:cNvSpPr txBox="1">
            <a:spLocks noChangeArrowheads="1"/>
          </p:cNvSpPr>
          <p:nvPr/>
        </p:nvSpPr>
        <p:spPr bwMode="auto">
          <a:xfrm>
            <a:off x="0" y="1"/>
            <a:ext cx="9144000" cy="553998"/>
          </a:xfrm>
          <a:prstGeom prst="rect">
            <a:avLst/>
          </a:prstGeom>
          <a:noFill/>
          <a:ln w="9525">
            <a:noFill/>
            <a:miter lim="800000"/>
            <a:headEnd/>
            <a:tailEnd/>
          </a:ln>
        </p:spPr>
        <p:txBody>
          <a:bodyPr wrap="square">
            <a:spAutoFit/>
            <a:scene3d>
              <a:camera prst="orthographicFront"/>
              <a:lightRig rig="threePt" dir="t"/>
            </a:scene3d>
            <a:sp3d extrusionH="57150">
              <a:bevelT w="57150" h="38100" prst="artDeco"/>
            </a:sp3d>
          </a:bodyPr>
          <a:lstStyle/>
          <a:p>
            <a:pPr algn="ctr"/>
            <a:r>
              <a:rPr lang="ru-RU" sz="3000" b="1" dirty="0">
                <a:solidFill>
                  <a:schemeClr val="tx1">
                    <a:lumMod val="85000"/>
                    <a:lumOff val="15000"/>
                  </a:schemeClr>
                </a:solidFill>
                <a:latin typeface="Iris" pitchFamily="18" charset="0"/>
              </a:rPr>
              <a:t>Туризм в структуре валового регионального продукта</a:t>
            </a:r>
          </a:p>
        </p:txBody>
      </p:sp>
      <p:sp>
        <p:nvSpPr>
          <p:cNvPr id="10" name="Номер слайда 5"/>
          <p:cNvSpPr>
            <a:spLocks noGrp="1"/>
          </p:cNvSpPr>
          <p:nvPr>
            <p:ph type="sldNum" sz="quarter" idx="10"/>
          </p:nvPr>
        </p:nvSpPr>
        <p:spPr bwMode="auto">
          <a:xfrm>
            <a:off x="8593137" y="6492875"/>
            <a:ext cx="550863" cy="365125"/>
          </a:xfrm>
          <a:noFill/>
          <a:ln>
            <a:miter lim="800000"/>
            <a:headEnd/>
            <a:tailEnd/>
          </a:ln>
        </p:spPr>
        <p:txBody>
          <a:bodyPr wrap="square" numCol="1" anchorCtr="0" compatLnSpc="1">
            <a:prstTxWarp prst="textNoShape">
              <a:avLst/>
            </a:prstTxWarp>
          </a:bodyPr>
          <a:lstStyle/>
          <a:p>
            <a:fld id="{5C89AEA6-9EB9-4142-A5AB-6B8D82AAEFE2}" type="slidenum">
              <a:rPr lang="ru-RU" smtClean="0">
                <a:solidFill>
                  <a:srgbClr val="000000"/>
                </a:solidFill>
              </a:rPr>
              <a:pPr/>
              <a:t>2</a:t>
            </a:fld>
            <a:endParaRPr lang="ru-RU" dirty="0" smtClean="0">
              <a:solidFill>
                <a:srgbClr val="000000"/>
              </a:solidFill>
            </a:endParaRPr>
          </a:p>
        </p:txBody>
      </p:sp>
      <p:sp>
        <p:nvSpPr>
          <p:cNvPr id="11" name="Скругленный прямоугольник 10"/>
          <p:cNvSpPr/>
          <p:nvPr/>
        </p:nvSpPr>
        <p:spPr>
          <a:xfrm>
            <a:off x="1259632" y="980728"/>
            <a:ext cx="2952328" cy="1368152"/>
          </a:xfrm>
          <a:prstGeom prst="roundRect">
            <a:avLst/>
          </a:prstGeom>
          <a:solidFill>
            <a:schemeClr val="tx1">
              <a:lumMod val="50000"/>
              <a:lumOff val="50000"/>
            </a:schemeClr>
          </a:solidFill>
          <a:ln>
            <a:solidFill>
              <a:schemeClr val="tx1">
                <a:lumMod val="65000"/>
                <a:lumOff val="3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r>
              <a:rPr lang="ru-RU" b="1" dirty="0" smtClean="0">
                <a:solidFill>
                  <a:srgbClr val="FFFFFF"/>
                </a:solidFill>
                <a:latin typeface="Iris" pitchFamily="18" charset="0"/>
              </a:rPr>
              <a:t>ПРЯМЫЕ ДОХОДЫ </a:t>
            </a:r>
          </a:p>
          <a:p>
            <a:pPr algn="ctr" eaLnBrk="0" hangingPunct="0">
              <a:defRPr/>
            </a:pPr>
            <a:r>
              <a:rPr lang="ru-RU" b="1" dirty="0" smtClean="0">
                <a:solidFill>
                  <a:srgbClr val="FFFFFF"/>
                </a:solidFill>
                <a:latin typeface="Iris" pitchFamily="18" charset="0"/>
              </a:rPr>
              <a:t>ОТ ТУРИСТОВ</a:t>
            </a:r>
          </a:p>
          <a:p>
            <a:pPr algn="ctr" eaLnBrk="0" hangingPunct="0">
              <a:defRPr/>
            </a:pPr>
            <a:endParaRPr lang="ru-RU" sz="900" b="1" dirty="0" smtClean="0">
              <a:solidFill>
                <a:srgbClr val="FFFFFF"/>
              </a:solidFill>
            </a:endParaRPr>
          </a:p>
          <a:p>
            <a:pPr algn="ctr" eaLnBrk="0" hangingPunct="0">
              <a:defRPr/>
            </a:pPr>
            <a:r>
              <a:rPr lang="ru-RU" b="1" dirty="0" smtClean="0">
                <a:solidFill>
                  <a:srgbClr val="FF0000"/>
                </a:solidFill>
                <a:effectLst>
                  <a:outerShdw blurRad="431800" dist="50800" dir="2820000" algn="ctr" rotWithShape="0">
                    <a:schemeClr val="bg1"/>
                  </a:outerShdw>
                </a:effectLst>
                <a:latin typeface="Iris" pitchFamily="18" charset="0"/>
              </a:rPr>
              <a:t>6,5 млрд. рублей</a:t>
            </a:r>
            <a:endParaRPr lang="ru-RU" dirty="0">
              <a:solidFill>
                <a:srgbClr val="FF0000"/>
              </a:solidFill>
              <a:effectLst>
                <a:outerShdw blurRad="431800" dist="50800" dir="2820000" algn="ctr" rotWithShape="0">
                  <a:schemeClr val="bg1"/>
                </a:outerShdw>
              </a:effectLst>
            </a:endParaRPr>
          </a:p>
        </p:txBody>
      </p:sp>
      <p:sp>
        <p:nvSpPr>
          <p:cNvPr id="12" name="Скругленный прямоугольник 11"/>
          <p:cNvSpPr/>
          <p:nvPr/>
        </p:nvSpPr>
        <p:spPr>
          <a:xfrm>
            <a:off x="5004048" y="980728"/>
            <a:ext cx="2952000" cy="1368152"/>
          </a:xfrm>
          <a:prstGeom prst="round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r>
              <a:rPr lang="ru-RU" b="1" dirty="0" smtClean="0">
                <a:solidFill>
                  <a:schemeClr val="bg1"/>
                </a:solidFill>
                <a:latin typeface="Iris" pitchFamily="18" charset="0"/>
              </a:rPr>
              <a:t>КОСВЕННЫЕ ДОХОДЫ </a:t>
            </a:r>
          </a:p>
          <a:p>
            <a:pPr algn="ctr" eaLnBrk="0" hangingPunct="0">
              <a:defRPr/>
            </a:pPr>
            <a:r>
              <a:rPr lang="ru-RU" b="1" dirty="0" smtClean="0">
                <a:solidFill>
                  <a:schemeClr val="bg1"/>
                </a:solidFill>
                <a:latin typeface="Iris" pitchFamily="18" charset="0"/>
              </a:rPr>
              <a:t>ОТ ТУРИСТОВ</a:t>
            </a:r>
          </a:p>
          <a:p>
            <a:pPr algn="ctr" eaLnBrk="0" hangingPunct="0">
              <a:defRPr/>
            </a:pPr>
            <a:endParaRPr lang="ru-RU" sz="900" b="1" i="1" dirty="0" smtClean="0">
              <a:solidFill>
                <a:schemeClr val="bg1"/>
              </a:solidFill>
            </a:endParaRPr>
          </a:p>
          <a:p>
            <a:pPr algn="ctr" eaLnBrk="0" hangingPunct="0">
              <a:defRPr/>
            </a:pPr>
            <a:r>
              <a:rPr lang="ru-RU" b="1" dirty="0" smtClean="0">
                <a:solidFill>
                  <a:srgbClr val="FF0000"/>
                </a:solidFill>
                <a:effectLst>
                  <a:outerShdw blurRad="304800" dist="50800" dir="2220000" algn="ctr" rotWithShape="0">
                    <a:schemeClr val="bg1"/>
                  </a:outerShdw>
                </a:effectLst>
                <a:latin typeface="Iris" pitchFamily="18" charset="0"/>
              </a:rPr>
              <a:t>6,5 млрд. рублей</a:t>
            </a:r>
            <a:endParaRPr lang="ru-RU" dirty="0">
              <a:solidFill>
                <a:srgbClr val="FF0000"/>
              </a:solidFill>
              <a:effectLst>
                <a:outerShdw blurRad="304800" dist="50800" dir="2220000" algn="ctr" rotWithShape="0">
                  <a:schemeClr val="bg1"/>
                </a:outerShdw>
              </a:effectLs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idx="4294967295"/>
          </p:nvPr>
        </p:nvSpPr>
        <p:spPr bwMode="auto">
          <a:xfrm>
            <a:off x="684213" y="0"/>
            <a:ext cx="8229600" cy="548680"/>
          </a:xfrm>
          <a:prstGeom prst="rect">
            <a:avLst/>
          </a:prstGeom>
          <a:noFill/>
          <a:ln>
            <a:miter lim="800000"/>
            <a:headEnd/>
            <a:tailEnd/>
          </a:ln>
        </p:spPr>
        <p:txBody>
          <a:bodyPr/>
          <a:lstStyle/>
          <a:p>
            <a:r>
              <a:rPr lang="ru-RU" sz="3200" b="1" dirty="0" smtClean="0">
                <a:solidFill>
                  <a:srgbClr val="C00000"/>
                </a:solidFill>
                <a:latin typeface="Iris" pitchFamily="18" charset="0"/>
              </a:rPr>
              <a:t>Вытегра</a:t>
            </a:r>
            <a:r>
              <a:rPr lang="ru-RU" sz="3200" b="1" dirty="0" smtClean="0">
                <a:latin typeface="Iris" pitchFamily="18" charset="0"/>
              </a:rPr>
              <a:t> </a:t>
            </a:r>
            <a:r>
              <a:rPr lang="ru-RU" sz="3200" b="1" dirty="0" smtClean="0">
                <a:solidFill>
                  <a:schemeClr val="tx1">
                    <a:lumMod val="85000"/>
                    <a:lumOff val="15000"/>
                  </a:schemeClr>
                </a:solidFill>
                <a:latin typeface="Iris" pitchFamily="18" charset="0"/>
              </a:rPr>
              <a:t>- активный туризм</a:t>
            </a:r>
          </a:p>
        </p:txBody>
      </p:sp>
      <p:pic>
        <p:nvPicPr>
          <p:cNvPr id="183307" name="Рисунок 11" descr="Музей в подводной лодке Вытегра.tif"/>
          <p:cNvPicPr>
            <a:picLocks noChangeAspect="1"/>
          </p:cNvPicPr>
          <p:nvPr/>
        </p:nvPicPr>
        <p:blipFill>
          <a:blip r:embed="rId3" cstate="print"/>
          <a:srcRect/>
          <a:stretch>
            <a:fillRect/>
          </a:stretch>
        </p:blipFill>
        <p:spPr bwMode="auto">
          <a:xfrm>
            <a:off x="6948264" y="1762440"/>
            <a:ext cx="2016224" cy="1594367"/>
          </a:xfrm>
          <a:prstGeom prst="rect">
            <a:avLst/>
          </a:prstGeom>
          <a:noFill/>
          <a:ln w="9525">
            <a:noFill/>
            <a:miter lim="800000"/>
            <a:headEnd/>
            <a:tailEnd/>
          </a:ln>
        </p:spPr>
      </p:pic>
      <p:pic>
        <p:nvPicPr>
          <p:cNvPr id="183308" name="Рисунок 12" descr="105.jpg"/>
          <p:cNvPicPr>
            <a:picLocks noChangeAspect="1"/>
          </p:cNvPicPr>
          <p:nvPr/>
        </p:nvPicPr>
        <p:blipFill>
          <a:blip r:embed="rId4" cstate="print"/>
          <a:srcRect/>
          <a:stretch>
            <a:fillRect/>
          </a:stretch>
        </p:blipFill>
        <p:spPr bwMode="auto">
          <a:xfrm>
            <a:off x="4788024" y="1765982"/>
            <a:ext cx="2088232" cy="1590825"/>
          </a:xfrm>
          <a:prstGeom prst="rect">
            <a:avLst/>
          </a:prstGeom>
          <a:noFill/>
          <a:ln w="9525">
            <a:noFill/>
            <a:miter lim="800000"/>
            <a:headEnd/>
            <a:tailEnd/>
          </a:ln>
        </p:spPr>
      </p:pic>
      <p:pic>
        <p:nvPicPr>
          <p:cNvPr id="8" name="Picture 10" descr="планшет"/>
          <p:cNvPicPr>
            <a:picLocks noChangeAspect="1" noChangeArrowheads="1"/>
          </p:cNvPicPr>
          <p:nvPr/>
        </p:nvPicPr>
        <p:blipFill>
          <a:blip r:embed="rId5" cstate="print"/>
          <a:srcRect l="53613" t="42159" b="11078"/>
          <a:stretch>
            <a:fillRect/>
          </a:stretch>
        </p:blipFill>
        <p:spPr bwMode="auto">
          <a:xfrm>
            <a:off x="4788024" y="3466221"/>
            <a:ext cx="4176464" cy="2161279"/>
          </a:xfrm>
          <a:prstGeom prst="roundRect">
            <a:avLst>
              <a:gd name="adj" fmla="val 0"/>
            </a:avLst>
          </a:prstGeom>
          <a:solidFill>
            <a:srgbClr val="FFFFFF">
              <a:shade val="85000"/>
            </a:srgbClr>
          </a:solidFill>
          <a:ln>
            <a:noFill/>
          </a:ln>
          <a:effectLst/>
        </p:spPr>
      </p:pic>
      <p:sp>
        <p:nvSpPr>
          <p:cNvPr id="18" name="Заголовок 1"/>
          <p:cNvSpPr txBox="1">
            <a:spLocks/>
          </p:cNvSpPr>
          <p:nvPr/>
        </p:nvSpPr>
        <p:spPr bwMode="auto">
          <a:xfrm>
            <a:off x="163290" y="854151"/>
            <a:ext cx="4278086" cy="2286817"/>
          </a:xfrm>
          <a:prstGeom prst="rect">
            <a:avLst/>
          </a:prstGeom>
          <a:gradFill rotWithShape="1">
            <a:gsLst>
              <a:gs pos="0">
                <a:schemeClr val="bg1"/>
              </a:gs>
              <a:gs pos="100000">
                <a:schemeClr val="bg1">
                  <a:gamma/>
                  <a:shade val="66275"/>
                  <a:invGamma/>
                </a:schemeClr>
              </a:gs>
            </a:gsLst>
            <a:lin ang="5400000" scaled="1"/>
          </a:gradFill>
          <a:ln w="9525">
            <a:noFill/>
            <a:round/>
            <a:headEnd/>
            <a:tailEnd/>
          </a:ln>
          <a:effectLst>
            <a:outerShdw dist="53882" dir="2700000" algn="ctr" rotWithShape="0">
              <a:schemeClr val="tx1">
                <a:alpha val="50000"/>
              </a:schemeClr>
            </a:outerShdw>
          </a:effectLst>
        </p:spPr>
        <p:txBody>
          <a:bodyPr lIns="91427" tIns="45714" rIns="91427" bIns="45714" anchor="ctr"/>
          <a:lstStyle/>
          <a:p>
            <a:r>
              <a:rPr lang="ru-RU" sz="2000" dirty="0" smtClean="0">
                <a:solidFill>
                  <a:schemeClr val="tx1">
                    <a:lumMod val="85000"/>
                    <a:lumOff val="15000"/>
                  </a:schemeClr>
                </a:solidFill>
                <a:latin typeface="Iris" pitchFamily="18" charset="0"/>
              </a:rPr>
              <a:t>Основа: активный туризм</a:t>
            </a:r>
          </a:p>
          <a:p>
            <a:r>
              <a:rPr lang="ru-RU" sz="2000" dirty="0" smtClean="0">
                <a:solidFill>
                  <a:schemeClr val="tx1">
                    <a:lumMod val="85000"/>
                    <a:lumOff val="15000"/>
                  </a:schemeClr>
                </a:solidFill>
                <a:latin typeface="Iris" pitchFamily="18" charset="0"/>
              </a:rPr>
              <a:t>Средства размещения - 22</a:t>
            </a:r>
          </a:p>
          <a:p>
            <a:pPr>
              <a:defRPr/>
            </a:pPr>
            <a:r>
              <a:rPr lang="ru-RU" sz="2000" dirty="0" smtClean="0">
                <a:solidFill>
                  <a:schemeClr val="tx1">
                    <a:lumMod val="85000"/>
                    <a:lumOff val="15000"/>
                  </a:schemeClr>
                </a:solidFill>
                <a:latin typeface="Iris" pitchFamily="18" charset="0"/>
              </a:rPr>
              <a:t>Объектов историко-культурного </a:t>
            </a:r>
          </a:p>
          <a:p>
            <a:pPr>
              <a:defRPr/>
            </a:pPr>
            <a:r>
              <a:rPr lang="ru-RU" sz="2000" dirty="0" smtClean="0">
                <a:solidFill>
                  <a:schemeClr val="tx1">
                    <a:lumMod val="85000"/>
                    <a:lumOff val="15000"/>
                  </a:schemeClr>
                </a:solidFill>
                <a:latin typeface="Iris" pitchFamily="18" charset="0"/>
              </a:rPr>
              <a:t>наследия – 23</a:t>
            </a:r>
          </a:p>
          <a:p>
            <a:pPr>
              <a:defRPr/>
            </a:pPr>
            <a:r>
              <a:rPr lang="ru-RU" sz="2000" dirty="0" smtClean="0">
                <a:solidFill>
                  <a:schemeClr val="tx1">
                    <a:lumMod val="85000"/>
                    <a:lumOff val="15000"/>
                  </a:schemeClr>
                </a:solidFill>
                <a:latin typeface="Iris" pitchFamily="18" charset="0"/>
              </a:rPr>
              <a:t>Достопримечательные объекты природы - 10</a:t>
            </a:r>
          </a:p>
          <a:p>
            <a:r>
              <a:rPr lang="ru-RU" sz="2000" dirty="0" smtClean="0">
                <a:solidFill>
                  <a:schemeClr val="tx1">
                    <a:lumMod val="85000"/>
                    <a:lumOff val="15000"/>
                  </a:schemeClr>
                </a:solidFill>
                <a:latin typeface="Iris" pitchFamily="18" charset="0"/>
              </a:rPr>
              <a:t>Туристских маршрутов - 6</a:t>
            </a:r>
            <a:endParaRPr lang="ru-RU" sz="2000" dirty="0">
              <a:solidFill>
                <a:schemeClr val="tx1">
                  <a:lumMod val="85000"/>
                  <a:lumOff val="15000"/>
                </a:schemeClr>
              </a:solidFill>
              <a:latin typeface="Iris" pitchFamily="18" charset="0"/>
            </a:endParaRPr>
          </a:p>
        </p:txBody>
      </p:sp>
      <p:sp>
        <p:nvSpPr>
          <p:cNvPr id="19" name="Прямоугольник 18"/>
          <p:cNvSpPr/>
          <p:nvPr/>
        </p:nvSpPr>
        <p:spPr>
          <a:xfrm>
            <a:off x="611560" y="3429000"/>
            <a:ext cx="3943300" cy="2616101"/>
          </a:xfrm>
          <a:prstGeom prst="rect">
            <a:avLst/>
          </a:prstGeom>
        </p:spPr>
        <p:txBody>
          <a:bodyPr wrap="square">
            <a:spAutoFit/>
          </a:bodyPr>
          <a:lstStyle/>
          <a:p>
            <a:pPr lvl="0"/>
            <a:r>
              <a:rPr lang="ru-RU" sz="2400" b="1" dirty="0" smtClean="0">
                <a:solidFill>
                  <a:prstClr val="white"/>
                </a:solidFill>
                <a:latin typeface="Iris" pitchFamily="18" charset="0"/>
              </a:rPr>
              <a:t>Точки роста:</a:t>
            </a:r>
          </a:p>
          <a:p>
            <a:pPr lvl="0"/>
            <a:endParaRPr lang="ru-RU" sz="1000" b="1" dirty="0" smtClean="0">
              <a:solidFill>
                <a:prstClr val="white"/>
              </a:solidFill>
              <a:latin typeface="Iris" pitchFamily="18" charset="0"/>
            </a:endParaRPr>
          </a:p>
          <a:p>
            <a:pPr lvl="0" eaLnBrk="0" hangingPunct="0"/>
            <a:r>
              <a:rPr lang="ru-RU" sz="2400" b="1" dirty="0" smtClean="0">
                <a:solidFill>
                  <a:schemeClr val="bg1"/>
                </a:solidFill>
                <a:latin typeface="Iris" pitchFamily="18" charset="0"/>
              </a:rPr>
              <a:t>Молодежный центр водного туризма на </a:t>
            </a:r>
          </a:p>
          <a:p>
            <a:pPr lvl="0" eaLnBrk="0" hangingPunct="0"/>
            <a:r>
              <a:rPr lang="ru-RU" sz="2400" b="1" dirty="0" smtClean="0">
                <a:solidFill>
                  <a:schemeClr val="bg1"/>
                </a:solidFill>
                <a:latin typeface="Iris" pitchFamily="18" charset="0"/>
              </a:rPr>
              <a:t>оз. </a:t>
            </a:r>
            <a:r>
              <a:rPr lang="ru-RU" sz="2400" b="1" dirty="0" err="1" smtClean="0">
                <a:solidFill>
                  <a:schemeClr val="bg1"/>
                </a:solidFill>
                <a:latin typeface="Iris" pitchFamily="18" charset="0"/>
              </a:rPr>
              <a:t>Тудозеро</a:t>
            </a:r>
            <a:endParaRPr lang="ru-RU" sz="2400" b="1" dirty="0" smtClean="0">
              <a:solidFill>
                <a:schemeClr val="bg1"/>
              </a:solidFill>
              <a:latin typeface="Iris" pitchFamily="18" charset="0"/>
            </a:endParaRPr>
          </a:p>
          <a:p>
            <a:pPr lvl="0" eaLnBrk="0" hangingPunct="0"/>
            <a:endParaRPr lang="ru-RU" sz="1000" b="1" dirty="0" smtClean="0">
              <a:solidFill>
                <a:schemeClr val="bg1"/>
              </a:solidFill>
              <a:latin typeface="Iris" pitchFamily="18" charset="0"/>
            </a:endParaRPr>
          </a:p>
          <a:p>
            <a:pPr lvl="0" eaLnBrk="0" hangingPunct="0"/>
            <a:r>
              <a:rPr lang="ru-RU" sz="2400" b="1" dirty="0" smtClean="0">
                <a:solidFill>
                  <a:prstClr val="white"/>
                </a:solidFill>
                <a:latin typeface="Iris" pitchFamily="18" charset="0"/>
              </a:rPr>
              <a:t>Развитие </a:t>
            </a:r>
            <a:r>
              <a:rPr lang="ru-RU" sz="2400" b="1" dirty="0" smtClean="0">
                <a:solidFill>
                  <a:schemeClr val="bg1"/>
                </a:solidFill>
                <a:latin typeface="Iris" pitchFamily="18" charset="0"/>
              </a:rPr>
              <a:t>кемпингов,  придорожного сервиса</a:t>
            </a:r>
            <a:endParaRPr lang="ru-RU" sz="2400" b="1" dirty="0">
              <a:solidFill>
                <a:schemeClr val="bg1"/>
              </a:solidFill>
              <a:latin typeface="Iris" pitchFamily="18" charset="0"/>
            </a:endParaRPr>
          </a:p>
        </p:txBody>
      </p:sp>
      <p:sp>
        <p:nvSpPr>
          <p:cNvPr id="12"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20</a:t>
            </a:fld>
            <a:endParaRPr lang="ru-RU" sz="1200" b="1" dirty="0">
              <a:solidFill>
                <a:srgbClr val="000000"/>
              </a:solidFill>
              <a:latin typeface="Franklin Gothic Book" pitchFamily="34" charset="0"/>
            </a:endParaRPr>
          </a:p>
        </p:txBody>
      </p:sp>
      <p:sp>
        <p:nvSpPr>
          <p:cNvPr id="15" name="TextBox 6"/>
          <p:cNvSpPr txBox="1">
            <a:spLocks noChangeArrowheads="1"/>
          </p:cNvSpPr>
          <p:nvPr/>
        </p:nvSpPr>
        <p:spPr bwMode="auto">
          <a:xfrm>
            <a:off x="6948264" y="620688"/>
            <a:ext cx="2195736" cy="720080"/>
          </a:xfrm>
          <a:prstGeom prst="rect">
            <a:avLst/>
          </a:prstGeom>
          <a:gradFill rotWithShape="1">
            <a:gsLst>
              <a:gs pos="0">
                <a:schemeClr val="bg1"/>
              </a:gs>
              <a:gs pos="100000">
                <a:schemeClr val="bg1">
                  <a:gamma/>
                  <a:shade val="66275"/>
                  <a:invGamma/>
                </a:schemeClr>
              </a:gs>
            </a:gsLst>
            <a:lin ang="5400000" scaled="1"/>
          </a:gradFill>
          <a:ln w="9525">
            <a:noFill/>
            <a:round/>
            <a:headEnd/>
            <a:tailEnd/>
          </a:ln>
          <a:effectLst>
            <a:outerShdw dist="53882" dir="2700000" algn="ctr" rotWithShape="0">
              <a:schemeClr val="tx1">
                <a:alpha val="50000"/>
              </a:schemeClr>
            </a:outerShdw>
          </a:effectLst>
        </p:spPr>
        <p:txBody>
          <a:bodyPr lIns="91427" tIns="45714" rIns="91427" bIns="45714" anchor="ctr"/>
          <a:lstStyle/>
          <a:p>
            <a:pPr algn="ctr" defTabSz="987425" eaLnBrk="0" hangingPunct="0">
              <a:lnSpc>
                <a:spcPct val="80000"/>
              </a:lnSpc>
              <a:defRPr/>
            </a:pPr>
            <a:r>
              <a:rPr lang="ru-RU" sz="2000" dirty="0" smtClean="0">
                <a:latin typeface="Iris" pitchFamily="18" charset="0"/>
              </a:rPr>
              <a:t>59,6</a:t>
            </a:r>
            <a:endParaRPr lang="ru-RU" sz="2000" dirty="0">
              <a:latin typeface="Iris" pitchFamily="18" charset="0"/>
            </a:endParaRPr>
          </a:p>
          <a:p>
            <a:pPr algn="ctr" defTabSz="987425" eaLnBrk="0" hangingPunct="0">
              <a:lnSpc>
                <a:spcPct val="80000"/>
              </a:lnSpc>
              <a:defRPr/>
            </a:pPr>
            <a:r>
              <a:rPr lang="ru-RU" sz="2000" dirty="0">
                <a:latin typeface="Iris" pitchFamily="18" charset="0"/>
              </a:rPr>
              <a:t>тыс. посетителей</a:t>
            </a:r>
          </a:p>
        </p:txBody>
      </p:sp>
      <p:sp>
        <p:nvSpPr>
          <p:cNvPr id="16" name="Oval 8"/>
          <p:cNvSpPr>
            <a:spLocks noChangeArrowheads="1"/>
          </p:cNvSpPr>
          <p:nvPr/>
        </p:nvSpPr>
        <p:spPr bwMode="auto">
          <a:xfrm>
            <a:off x="239042" y="4124058"/>
            <a:ext cx="248680" cy="248679"/>
          </a:xfrm>
          <a:prstGeom prst="ellipse">
            <a:avLst/>
          </a:prstGeom>
          <a:gradFill rotWithShape="1">
            <a:gsLst>
              <a:gs pos="0">
                <a:srgbClr val="FF0000"/>
              </a:gs>
              <a:gs pos="100000">
                <a:srgbClr val="A90000"/>
              </a:gs>
            </a:gsLst>
            <a:path path="shape">
              <a:fillToRect l="50000" t="50000" r="50000" b="50000"/>
            </a:path>
          </a:gradFill>
          <a:ln w="19050">
            <a:solidFill>
              <a:schemeClr val="bg1"/>
            </a:solidFill>
            <a:round/>
            <a:headEnd/>
            <a:tailEnd/>
          </a:ln>
        </p:spPr>
        <p:txBody>
          <a:bodyPr wrap="none" anchor="ctr"/>
          <a:lstStyle/>
          <a:p>
            <a:endParaRPr lang="ru-RU">
              <a:solidFill>
                <a:srgbClr val="000000"/>
              </a:solidFill>
              <a:latin typeface="Iris" pitchFamily="18" charset="0"/>
            </a:endParaRPr>
          </a:p>
        </p:txBody>
      </p:sp>
      <p:sp>
        <p:nvSpPr>
          <p:cNvPr id="20" name="Oval 8"/>
          <p:cNvSpPr>
            <a:spLocks noChangeArrowheads="1"/>
          </p:cNvSpPr>
          <p:nvPr/>
        </p:nvSpPr>
        <p:spPr bwMode="auto">
          <a:xfrm>
            <a:off x="222714" y="5301208"/>
            <a:ext cx="248680" cy="248679"/>
          </a:xfrm>
          <a:prstGeom prst="ellipse">
            <a:avLst/>
          </a:prstGeom>
          <a:gradFill rotWithShape="1">
            <a:gsLst>
              <a:gs pos="0">
                <a:srgbClr val="FF0000"/>
              </a:gs>
              <a:gs pos="100000">
                <a:srgbClr val="A90000"/>
              </a:gs>
            </a:gsLst>
            <a:path path="shape">
              <a:fillToRect l="50000" t="50000" r="50000" b="50000"/>
            </a:path>
          </a:gradFill>
          <a:ln w="19050">
            <a:solidFill>
              <a:schemeClr val="bg1"/>
            </a:solidFill>
            <a:round/>
            <a:headEnd/>
            <a:tailEnd/>
          </a:ln>
        </p:spPr>
        <p:txBody>
          <a:bodyPr wrap="none" anchor="ctr"/>
          <a:lstStyle/>
          <a:p>
            <a:endParaRPr lang="ru-RU">
              <a:solidFill>
                <a:srgbClr val="000000"/>
              </a:solidFill>
              <a:latin typeface="Iris" pitchFamily="18" charset="0"/>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44624"/>
            <a:ext cx="9144000" cy="523220"/>
          </a:xfrm>
          <a:prstGeom prst="rect">
            <a:avLst/>
          </a:prstGeom>
        </p:spPr>
        <p:txBody>
          <a:bodyPr wrap="square">
            <a:spAutoFit/>
          </a:bodyPr>
          <a:lstStyle/>
          <a:p>
            <a:pPr algn="ctr">
              <a:defRPr/>
            </a:pPr>
            <a:r>
              <a:rPr lang="ru-RU" sz="2800" b="1" dirty="0" smtClean="0">
                <a:solidFill>
                  <a:schemeClr val="tx1">
                    <a:lumMod val="85000"/>
                    <a:lumOff val="15000"/>
                  </a:schemeClr>
                </a:solidFill>
                <a:latin typeface="Iris" pitchFamily="18" charset="0"/>
              </a:rPr>
              <a:t>Информационное продвижение</a:t>
            </a:r>
            <a:endParaRPr lang="ru-RU" sz="2800" b="1" dirty="0">
              <a:solidFill>
                <a:schemeClr val="tx1">
                  <a:lumMod val="85000"/>
                  <a:lumOff val="15000"/>
                </a:schemeClr>
              </a:solidFill>
              <a:latin typeface="Iris" pitchFamily="18" charset="0"/>
            </a:endParaRPr>
          </a:p>
        </p:txBody>
      </p:sp>
      <p:pic>
        <p:nvPicPr>
          <p:cNvPr id="27652" name="Picture 2"/>
          <p:cNvPicPr>
            <a:picLocks noChangeAspect="1" noChangeArrowheads="1"/>
          </p:cNvPicPr>
          <p:nvPr/>
        </p:nvPicPr>
        <p:blipFill>
          <a:blip r:embed="rId3" cstate="print"/>
          <a:srcRect t="-375" b="2435"/>
          <a:stretch>
            <a:fillRect/>
          </a:stretch>
        </p:blipFill>
        <p:spPr bwMode="auto">
          <a:xfrm>
            <a:off x="721894" y="980728"/>
            <a:ext cx="7732295" cy="3744416"/>
          </a:xfrm>
          <a:prstGeom prst="rect">
            <a:avLst/>
          </a:prstGeom>
          <a:noFill/>
          <a:ln w="9525">
            <a:noFill/>
            <a:miter lim="800000"/>
            <a:headEnd/>
            <a:tailEnd/>
          </a:ln>
        </p:spPr>
      </p:pic>
      <p:sp>
        <p:nvSpPr>
          <p:cNvPr id="8"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21</a:t>
            </a:fld>
            <a:endParaRPr lang="ru-RU" sz="1200" b="1" dirty="0">
              <a:solidFill>
                <a:srgbClr val="000000"/>
              </a:solidFill>
              <a:latin typeface="Franklin Gothic Book" pitchFamily="34" charset="0"/>
            </a:endParaRPr>
          </a:p>
        </p:txBody>
      </p:sp>
      <p:sp>
        <p:nvSpPr>
          <p:cNvPr id="9" name="TextBox 8"/>
          <p:cNvSpPr txBox="1"/>
          <p:nvPr/>
        </p:nvSpPr>
        <p:spPr>
          <a:xfrm>
            <a:off x="323528" y="4869160"/>
            <a:ext cx="3672408" cy="1015663"/>
          </a:xfrm>
          <a:prstGeom prst="rect">
            <a:avLst/>
          </a:prstGeom>
          <a:noFill/>
        </p:spPr>
        <p:txBody>
          <a:bodyPr wrap="square" rtlCol="0">
            <a:spAutoFit/>
          </a:bodyPr>
          <a:lstStyle/>
          <a:p>
            <a:pPr lvl="0">
              <a:buFont typeface="Wingdings" pitchFamily="2" charset="2"/>
              <a:buChar char="ü"/>
            </a:pPr>
            <a:r>
              <a:rPr lang="ru-RU" sz="2000" dirty="0" smtClean="0">
                <a:solidFill>
                  <a:schemeClr val="bg1"/>
                </a:solidFill>
                <a:latin typeface="Iris" pitchFamily="18" charset="0"/>
              </a:rPr>
              <a:t> Новый интернет-портал</a:t>
            </a:r>
          </a:p>
          <a:p>
            <a:pPr marL="0" lvl="0" indent="0">
              <a:buFont typeface="Wingdings" pitchFamily="2" charset="2"/>
              <a:buChar char="ü"/>
            </a:pPr>
            <a:r>
              <a:rPr lang="ru-RU" sz="2000" dirty="0" smtClean="0">
                <a:solidFill>
                  <a:schemeClr val="bg1"/>
                </a:solidFill>
                <a:latin typeface="Iris" pitchFamily="18" charset="0"/>
              </a:rPr>
              <a:t> Открытие ТИЦ и НОТСВО</a:t>
            </a:r>
          </a:p>
          <a:p>
            <a:pPr lvl="0">
              <a:buFont typeface="Wingdings" pitchFamily="2" charset="2"/>
              <a:buChar char="ü"/>
            </a:pPr>
            <a:r>
              <a:rPr lang="ru-RU" sz="2000" dirty="0" smtClean="0">
                <a:solidFill>
                  <a:schemeClr val="bg1"/>
                </a:solidFill>
                <a:latin typeface="Iris" pitchFamily="18" charset="0"/>
              </a:rPr>
              <a:t> 15 </a:t>
            </a:r>
            <a:r>
              <a:rPr lang="ru-RU" sz="2000" dirty="0" err="1" smtClean="0">
                <a:solidFill>
                  <a:schemeClr val="bg1"/>
                </a:solidFill>
                <a:latin typeface="Iris" pitchFamily="18" charset="0"/>
              </a:rPr>
              <a:t>инфотуров</a:t>
            </a:r>
            <a:r>
              <a:rPr lang="ru-RU" sz="2000" dirty="0" smtClean="0">
                <a:solidFill>
                  <a:schemeClr val="bg1"/>
                </a:solidFill>
                <a:latin typeface="Iris" pitchFamily="18" charset="0"/>
              </a:rPr>
              <a:t> и пресс-туров</a:t>
            </a:r>
            <a:endParaRPr lang="ru-RU" sz="2000" dirty="0">
              <a:solidFill>
                <a:schemeClr val="bg1"/>
              </a:solidFill>
            </a:endParaRPr>
          </a:p>
        </p:txBody>
      </p:sp>
      <p:sp>
        <p:nvSpPr>
          <p:cNvPr id="10" name="TextBox 9"/>
          <p:cNvSpPr txBox="1"/>
          <p:nvPr/>
        </p:nvSpPr>
        <p:spPr>
          <a:xfrm>
            <a:off x="4716016" y="4869160"/>
            <a:ext cx="4176464" cy="1015663"/>
          </a:xfrm>
          <a:prstGeom prst="rect">
            <a:avLst/>
          </a:prstGeom>
          <a:noFill/>
        </p:spPr>
        <p:txBody>
          <a:bodyPr wrap="square" rtlCol="0">
            <a:spAutoFit/>
          </a:bodyPr>
          <a:lstStyle/>
          <a:p>
            <a:pPr lvl="0">
              <a:buFont typeface="Wingdings" pitchFamily="2" charset="2"/>
              <a:buChar char="ü"/>
            </a:pPr>
            <a:r>
              <a:rPr lang="ru-RU" sz="2000" dirty="0" smtClean="0">
                <a:solidFill>
                  <a:schemeClr val="bg1"/>
                </a:solidFill>
                <a:latin typeface="Iris" pitchFamily="18" charset="0"/>
              </a:rPr>
              <a:t> Проект единого билетного поля</a:t>
            </a:r>
          </a:p>
          <a:p>
            <a:pPr lvl="0">
              <a:buFont typeface="Wingdings" pitchFamily="2" charset="2"/>
              <a:buChar char="ü"/>
            </a:pPr>
            <a:r>
              <a:rPr lang="ru-RU" sz="2000" dirty="0" smtClean="0">
                <a:solidFill>
                  <a:schemeClr val="bg1"/>
                </a:solidFill>
                <a:latin typeface="Iris" pitchFamily="18" charset="0"/>
              </a:rPr>
              <a:t> Стойки бесплатной полиграфии</a:t>
            </a:r>
          </a:p>
          <a:p>
            <a:pPr lvl="0">
              <a:buFont typeface="Wingdings" pitchFamily="2" charset="2"/>
              <a:buChar char="ü"/>
            </a:pPr>
            <a:r>
              <a:rPr lang="ru-RU" sz="2000" dirty="0" smtClean="0">
                <a:solidFill>
                  <a:schemeClr val="bg1"/>
                </a:solidFill>
                <a:latin typeface="Iris" pitchFamily="18" charset="0"/>
              </a:rPr>
              <a:t> Знаки туристской информации</a:t>
            </a:r>
            <a:endParaRPr lang="ru-RU" sz="20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Заголовок 1"/>
          <p:cNvSpPr>
            <a:spLocks noGrp="1"/>
          </p:cNvSpPr>
          <p:nvPr>
            <p:ph type="title" idx="4294967295"/>
          </p:nvPr>
        </p:nvSpPr>
        <p:spPr>
          <a:xfrm>
            <a:off x="1" y="2"/>
            <a:ext cx="9143999" cy="561975"/>
          </a:xfrm>
        </p:spPr>
        <p:txBody>
          <a:bodyPr/>
          <a:lstStyle/>
          <a:p>
            <a:r>
              <a:rPr lang="ru-RU" sz="2800" b="1" dirty="0" smtClean="0">
                <a:solidFill>
                  <a:schemeClr val="tx1">
                    <a:lumMod val="85000"/>
                    <a:lumOff val="15000"/>
                  </a:schemeClr>
                </a:solidFill>
                <a:latin typeface="Iris" pitchFamily="18" charset="0"/>
              </a:rPr>
              <a:t>Участие в туристских выставках</a:t>
            </a:r>
          </a:p>
        </p:txBody>
      </p:sp>
      <p:graphicFrame>
        <p:nvGraphicFramePr>
          <p:cNvPr id="4" name="Содержимое 3"/>
          <p:cNvGraphicFramePr>
            <a:graphicFrameLocks noGrp="1"/>
          </p:cNvGraphicFramePr>
          <p:nvPr>
            <p:ph idx="4294967295"/>
          </p:nvPr>
        </p:nvGraphicFramePr>
        <p:xfrm>
          <a:off x="2051720" y="755513"/>
          <a:ext cx="8200139" cy="5409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Группа 5"/>
          <p:cNvGrpSpPr/>
          <p:nvPr/>
        </p:nvGrpSpPr>
        <p:grpSpPr>
          <a:xfrm>
            <a:off x="5076056" y="2708920"/>
            <a:ext cx="2232248" cy="1444396"/>
            <a:chOff x="1441263" y="39623"/>
            <a:chExt cx="1353841" cy="879997"/>
          </a:xfrm>
          <a:scene3d>
            <a:camera prst="orthographicFront">
              <a:rot lat="0" lon="0" rev="0"/>
            </a:camera>
            <a:lightRig rig="balanced" dir="t">
              <a:rot lat="0" lon="0" rev="8700000"/>
            </a:lightRig>
          </a:scene3d>
        </p:grpSpPr>
        <p:sp>
          <p:nvSpPr>
            <p:cNvPr id="7" name="Скругленный прямоугольник 6"/>
            <p:cNvSpPr/>
            <p:nvPr/>
          </p:nvSpPr>
          <p:spPr>
            <a:xfrm>
              <a:off x="1441263" y="39623"/>
              <a:ext cx="1353841" cy="879997"/>
            </a:xfrm>
            <a:prstGeom prst="roundRect">
              <a:avLst/>
            </a:prstGeom>
            <a:ln/>
          </p:spPr>
          <p:style>
            <a:lnRef idx="0">
              <a:schemeClr val="accent1"/>
            </a:lnRef>
            <a:fillRef idx="3">
              <a:schemeClr val="accent1"/>
            </a:fillRef>
            <a:effectRef idx="3">
              <a:schemeClr val="accent1"/>
            </a:effectRef>
            <a:fontRef idx="minor">
              <a:schemeClr val="lt1"/>
            </a:fontRef>
          </p:style>
        </p:sp>
        <p:sp>
          <p:nvSpPr>
            <p:cNvPr id="8" name="Скругленный прямоугольник 4"/>
            <p:cNvSpPr/>
            <p:nvPr/>
          </p:nvSpPr>
          <p:spPr>
            <a:xfrm>
              <a:off x="1441263" y="39623"/>
              <a:ext cx="1267925" cy="794081"/>
            </a:xfrm>
            <a:prstGeom prst="rect">
              <a:avLst/>
            </a:prstGeom>
            <a:ln/>
          </p:spPr>
          <p:style>
            <a:lnRef idx="0">
              <a:schemeClr val="accent1"/>
            </a:lnRef>
            <a:fillRef idx="3">
              <a:schemeClr val="accent1"/>
            </a:fillRef>
            <a:effectRef idx="3">
              <a:schemeClr val="accent1"/>
            </a:effectRef>
            <a:fontRef idx="minor">
              <a:schemeClr val="lt1"/>
            </a:fontRef>
          </p:style>
          <p:txBody>
            <a:bodyPr lIns="87630" tIns="87630" rIns="87630" bIns="87630" spcCol="1270" anchor="ctr"/>
            <a:lstStyle/>
            <a:p>
              <a:pPr algn="ctr" defTabSz="1022350" fontAlgn="auto">
                <a:lnSpc>
                  <a:spcPct val="90000"/>
                </a:lnSpc>
                <a:spcAft>
                  <a:spcPct val="35000"/>
                </a:spcAft>
                <a:defRPr/>
              </a:pPr>
              <a:r>
                <a:rPr lang="ru-RU" sz="3200" dirty="0">
                  <a:latin typeface="Iris" pitchFamily="18" charset="0"/>
                </a:rPr>
                <a:t>«</a:t>
              </a:r>
              <a:r>
                <a:rPr lang="ru-RU" sz="3200" dirty="0" smtClean="0">
                  <a:latin typeface="Iris" pitchFamily="18" charset="0"/>
                </a:rPr>
                <a:t>Ворота Севера</a:t>
              </a:r>
              <a:r>
                <a:rPr lang="ru-RU" sz="3200" dirty="0">
                  <a:latin typeface="Iris" pitchFamily="18" charset="0"/>
                </a:rPr>
                <a:t>»</a:t>
              </a:r>
            </a:p>
          </p:txBody>
        </p:sp>
      </p:grpSp>
      <p:pic>
        <p:nvPicPr>
          <p:cNvPr id="65542" name="Picture 13" descr="DSC_0097"/>
          <p:cNvPicPr>
            <a:picLocks noChangeAspect="1" noChangeArrowheads="1"/>
          </p:cNvPicPr>
          <p:nvPr/>
        </p:nvPicPr>
        <p:blipFill>
          <a:blip r:embed="rId7" cstate="print"/>
          <a:srcRect/>
          <a:stretch>
            <a:fillRect/>
          </a:stretch>
        </p:blipFill>
        <p:spPr bwMode="auto">
          <a:xfrm>
            <a:off x="179512" y="1403498"/>
            <a:ext cx="2808312" cy="1881486"/>
          </a:xfrm>
          <a:prstGeom prst="rect">
            <a:avLst/>
          </a:prstGeom>
          <a:noFill/>
          <a:ln w="25400">
            <a:noFill/>
            <a:miter lim="800000"/>
            <a:headEnd/>
            <a:tailEnd/>
          </a:ln>
        </p:spPr>
      </p:pic>
      <p:pic>
        <p:nvPicPr>
          <p:cNvPr id="65543" name="Рисунок 22" descr="C:\Documents and Settings\Andreeva.OA\Мои документы\Мои рисунки\Ладья2011\Ладья 2011дек 117 (50).jpg"/>
          <p:cNvPicPr>
            <a:picLocks noChangeAspect="1" noChangeArrowheads="1"/>
          </p:cNvPicPr>
          <p:nvPr/>
        </p:nvPicPr>
        <p:blipFill>
          <a:blip r:embed="rId8" cstate="print"/>
          <a:srcRect t="2782" r="9891" b="18057"/>
          <a:stretch>
            <a:fillRect/>
          </a:stretch>
        </p:blipFill>
        <p:spPr bwMode="auto">
          <a:xfrm>
            <a:off x="179512" y="3428999"/>
            <a:ext cx="2808312" cy="1847443"/>
          </a:xfrm>
          <a:prstGeom prst="rect">
            <a:avLst/>
          </a:prstGeom>
          <a:noFill/>
          <a:ln w="9525">
            <a:noFill/>
            <a:miter lim="800000"/>
            <a:headEnd/>
            <a:tailEnd/>
          </a:ln>
        </p:spPr>
      </p:pic>
      <p:sp>
        <p:nvSpPr>
          <p:cNvPr id="10"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22</a:t>
            </a:fld>
            <a:endParaRPr lang="ru-RU" sz="1200" b="1" dirty="0">
              <a:solidFill>
                <a:srgbClr val="000000"/>
              </a:solidFill>
              <a:latin typeface="Franklin Gothic Book" pitchFamily="34" charset="0"/>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Box 9"/>
          <p:cNvSpPr txBox="1">
            <a:spLocks noChangeArrowheads="1"/>
          </p:cNvSpPr>
          <p:nvPr/>
        </p:nvSpPr>
        <p:spPr bwMode="auto">
          <a:xfrm>
            <a:off x="0" y="2577098"/>
            <a:ext cx="9144000" cy="769441"/>
          </a:xfrm>
          <a:prstGeom prst="rect">
            <a:avLst/>
          </a:prstGeom>
          <a:noFill/>
          <a:ln w="9525">
            <a:noFill/>
            <a:miter lim="800000"/>
            <a:headEnd/>
            <a:tailEnd/>
          </a:ln>
          <a:effectLst>
            <a:glow rad="228600">
              <a:schemeClr val="accent1">
                <a:satMod val="175000"/>
                <a:alpha val="40000"/>
              </a:schemeClr>
            </a:glow>
            <a:outerShdw blurRad="50800" dist="38100" algn="l" rotWithShape="0">
              <a:prstClr val="black">
                <a:alpha val="40000"/>
              </a:prstClr>
            </a:outerShdw>
          </a:effectLst>
        </p:spPr>
        <p:txBody>
          <a:bodyPr wrap="square">
            <a:spAutoFit/>
          </a:bodyPr>
          <a:lstStyle/>
          <a:p>
            <a:pPr algn="ctr"/>
            <a:r>
              <a:rPr lang="ru-RU" sz="4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Iris" pitchFamily="18" charset="0"/>
              </a:rPr>
              <a:t>СПАСИБО ЗА ВНИМАНИЕ!</a:t>
            </a:r>
          </a:p>
        </p:txBody>
      </p:sp>
      <p:sp>
        <p:nvSpPr>
          <p:cNvPr id="4"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23</a:t>
            </a:fld>
            <a:endParaRPr lang="ru-RU" sz="1200" b="1" dirty="0">
              <a:solidFill>
                <a:srgbClr val="000000"/>
              </a:solidFill>
              <a:latin typeface="Franklin Gothic Book" pitchFamily="34" charset="0"/>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2"/>
          <p:cNvSpPr txBox="1">
            <a:spLocks noChangeArrowheads="1"/>
          </p:cNvSpPr>
          <p:nvPr/>
        </p:nvSpPr>
        <p:spPr bwMode="auto">
          <a:xfrm>
            <a:off x="827089" y="-64434"/>
            <a:ext cx="7445375" cy="812530"/>
          </a:xfrm>
          <a:prstGeom prst="rect">
            <a:avLst/>
          </a:prstGeom>
          <a:noFill/>
          <a:ln w="9525">
            <a:noFill/>
            <a:miter lim="800000"/>
            <a:headEnd/>
            <a:tailEnd/>
          </a:ln>
        </p:spPr>
        <p:txBody>
          <a:bodyPr wrap="square">
            <a:spAutoFit/>
          </a:bodyPr>
          <a:lstStyle/>
          <a:p>
            <a:pPr algn="ctr">
              <a:lnSpc>
                <a:spcPct val="90000"/>
              </a:lnSpc>
            </a:pPr>
            <a:r>
              <a:rPr lang="ru-RU" sz="2600" b="1" dirty="0">
                <a:solidFill>
                  <a:schemeClr val="tx1">
                    <a:lumMod val="85000"/>
                    <a:lumOff val="15000"/>
                  </a:schemeClr>
                </a:solidFill>
                <a:latin typeface="Iris" pitchFamily="18" charset="0"/>
              </a:rPr>
              <a:t>Задачи в сфере туризма, поставленные</a:t>
            </a:r>
          </a:p>
          <a:p>
            <a:pPr algn="ctr">
              <a:lnSpc>
                <a:spcPct val="90000"/>
              </a:lnSpc>
            </a:pPr>
            <a:r>
              <a:rPr lang="ru-RU" sz="2600" b="1" dirty="0">
                <a:solidFill>
                  <a:schemeClr val="tx1">
                    <a:lumMod val="85000"/>
                    <a:lumOff val="15000"/>
                  </a:schemeClr>
                </a:solidFill>
                <a:latin typeface="Iris" pitchFamily="18" charset="0"/>
              </a:rPr>
              <a:t>Губернатором области О.А. Кувшинниковым</a:t>
            </a:r>
          </a:p>
        </p:txBody>
      </p:sp>
      <p:sp>
        <p:nvSpPr>
          <p:cNvPr id="10" name="AutoShape 68"/>
          <p:cNvSpPr>
            <a:spLocks noChangeArrowheads="1"/>
          </p:cNvSpPr>
          <p:nvPr/>
        </p:nvSpPr>
        <p:spPr bwMode="auto">
          <a:xfrm>
            <a:off x="611560" y="908720"/>
            <a:ext cx="8208912" cy="1584176"/>
          </a:xfrm>
          <a:prstGeom prst="roundRect">
            <a:avLst>
              <a:gd name="adj" fmla="val 18815"/>
            </a:avLst>
          </a:prstGeom>
          <a:solidFill>
            <a:schemeClr val="bg1">
              <a:lumMod val="85000"/>
            </a:schemeClr>
          </a:solidFill>
          <a:ln w="9525">
            <a:noFill/>
            <a:round/>
            <a:headEnd/>
            <a:tailEnd/>
          </a:ln>
        </p:spPr>
        <p:txBody>
          <a:bodyPr lIns="91429" tIns="45715" rIns="91429" bIns="45715" anchor="ctr"/>
          <a:lstStyle/>
          <a:p>
            <a:pPr algn="ctr" defTabSz="912813">
              <a:lnSpc>
                <a:spcPct val="80000"/>
              </a:lnSpc>
              <a:defRPr/>
            </a:pPr>
            <a:endParaRPr lang="ru-RU" sz="2000" dirty="0"/>
          </a:p>
          <a:p>
            <a:pPr algn="ctr">
              <a:defRPr/>
            </a:pPr>
            <a:r>
              <a:rPr lang="ru-RU" sz="3200" dirty="0" smtClean="0">
                <a:solidFill>
                  <a:schemeClr val="tx1">
                    <a:lumMod val="65000"/>
                    <a:lumOff val="35000"/>
                  </a:schemeClr>
                </a:solidFill>
                <a:latin typeface="Iris" pitchFamily="18" charset="0"/>
              </a:rPr>
              <a:t>Занимать 4-5 </a:t>
            </a:r>
            <a:r>
              <a:rPr lang="ru-RU" sz="3200" dirty="0">
                <a:solidFill>
                  <a:schemeClr val="tx1">
                    <a:lumMod val="65000"/>
                    <a:lumOff val="35000"/>
                  </a:schemeClr>
                </a:solidFill>
                <a:latin typeface="Iris" pitchFamily="18" charset="0"/>
              </a:rPr>
              <a:t>места </a:t>
            </a:r>
            <a:endParaRPr lang="ru-RU" sz="3200" dirty="0" smtClean="0">
              <a:solidFill>
                <a:schemeClr val="tx1">
                  <a:lumMod val="65000"/>
                  <a:lumOff val="35000"/>
                </a:schemeClr>
              </a:solidFill>
              <a:latin typeface="Iris" pitchFamily="18" charset="0"/>
            </a:endParaRPr>
          </a:p>
          <a:p>
            <a:pPr algn="ctr">
              <a:defRPr/>
            </a:pPr>
            <a:r>
              <a:rPr lang="ru-RU" sz="3200" dirty="0" smtClean="0">
                <a:solidFill>
                  <a:schemeClr val="tx1">
                    <a:lumMod val="65000"/>
                    <a:lumOff val="35000"/>
                  </a:schemeClr>
                </a:solidFill>
                <a:latin typeface="Iris" pitchFamily="18" charset="0"/>
              </a:rPr>
              <a:t>в </a:t>
            </a:r>
            <a:r>
              <a:rPr lang="ru-RU" sz="3200" dirty="0">
                <a:solidFill>
                  <a:schemeClr val="tx1">
                    <a:lumMod val="65000"/>
                    <a:lumOff val="35000"/>
                  </a:schemeClr>
                </a:solidFill>
                <a:latin typeface="Iris" pitchFamily="18" charset="0"/>
              </a:rPr>
              <a:t>структуре валового </a:t>
            </a:r>
          </a:p>
          <a:p>
            <a:pPr algn="ctr">
              <a:defRPr/>
            </a:pPr>
            <a:r>
              <a:rPr lang="ru-RU" sz="3200" dirty="0">
                <a:solidFill>
                  <a:schemeClr val="tx1">
                    <a:lumMod val="65000"/>
                    <a:lumOff val="35000"/>
                  </a:schemeClr>
                </a:solidFill>
                <a:latin typeface="Iris" pitchFamily="18" charset="0"/>
              </a:rPr>
              <a:t>регионального продукта области</a:t>
            </a:r>
          </a:p>
          <a:p>
            <a:pPr algn="ctr" defTabSz="912813">
              <a:lnSpc>
                <a:spcPct val="80000"/>
              </a:lnSpc>
              <a:defRPr/>
            </a:pPr>
            <a:endParaRPr lang="ru-RU" sz="2000" b="1" dirty="0">
              <a:solidFill>
                <a:srgbClr val="000000"/>
              </a:solidFill>
            </a:endParaRPr>
          </a:p>
        </p:txBody>
      </p:sp>
      <p:sp>
        <p:nvSpPr>
          <p:cNvPr id="14" name="Rectangle 7"/>
          <p:cNvSpPr txBox="1">
            <a:spLocks noChangeArrowheads="1"/>
          </p:cNvSpPr>
          <p:nvPr/>
        </p:nvSpPr>
        <p:spPr bwMode="auto">
          <a:xfrm>
            <a:off x="611560" y="2636912"/>
            <a:ext cx="7920880" cy="504056"/>
          </a:xfrm>
          <a:prstGeom prst="rect">
            <a:avLst/>
          </a:prstGeom>
          <a:noFill/>
          <a:ln w="9525">
            <a:noFill/>
            <a:miter lim="800000"/>
            <a:headEnd/>
            <a:tailEnd/>
          </a:ln>
        </p:spPr>
        <p:txBody>
          <a:bodyPr lIns="91429" tIns="45715" rIns="91429" bIns="45715" anchor="ctr"/>
          <a:lstStyle/>
          <a:p>
            <a:pPr algn="ctr">
              <a:defRPr/>
            </a:pPr>
            <a:endParaRPr lang="ru-RU" sz="2800" b="1" dirty="0">
              <a:solidFill>
                <a:schemeClr val="bg1"/>
              </a:solidFill>
              <a:latin typeface="+mj-lt"/>
              <a:ea typeface="+mj-ea"/>
              <a:cs typeface="+mj-cs"/>
            </a:endParaRPr>
          </a:p>
          <a:p>
            <a:pPr algn="ctr">
              <a:defRPr/>
            </a:pPr>
            <a:endParaRPr lang="ru-RU" sz="2800" b="1" dirty="0">
              <a:solidFill>
                <a:schemeClr val="bg1"/>
              </a:solidFill>
              <a:latin typeface="+mj-lt"/>
              <a:ea typeface="+mj-ea"/>
              <a:cs typeface="+mj-cs"/>
            </a:endParaRPr>
          </a:p>
          <a:p>
            <a:pPr algn="ctr">
              <a:defRPr/>
            </a:pPr>
            <a:r>
              <a:rPr lang="ru-RU" sz="2400" b="1" dirty="0">
                <a:solidFill>
                  <a:schemeClr val="bg1"/>
                </a:solidFill>
                <a:latin typeface="Iris" pitchFamily="18" charset="0"/>
                <a:ea typeface="+mj-ea"/>
                <a:cs typeface="+mj-cs"/>
              </a:rPr>
              <a:t>Показатели сферы туризма, </a:t>
            </a:r>
            <a:r>
              <a:rPr lang="ru-RU" sz="2400" b="1" dirty="0" smtClean="0">
                <a:solidFill>
                  <a:schemeClr val="bg1"/>
                </a:solidFill>
                <a:latin typeface="Iris" pitchFamily="18" charset="0"/>
                <a:ea typeface="+mj-ea"/>
                <a:cs typeface="+mj-cs"/>
              </a:rPr>
              <a:t>влияющие на </a:t>
            </a:r>
            <a:r>
              <a:rPr lang="ru-RU" sz="2400" b="1" dirty="0">
                <a:solidFill>
                  <a:schemeClr val="bg1"/>
                </a:solidFill>
                <a:latin typeface="Iris" pitchFamily="18" charset="0"/>
                <a:ea typeface="+mj-ea"/>
                <a:cs typeface="+mj-cs"/>
              </a:rPr>
              <a:t>рост ВРП</a:t>
            </a:r>
          </a:p>
          <a:p>
            <a:pPr algn="ctr">
              <a:defRPr/>
            </a:pPr>
            <a:r>
              <a:rPr lang="ru-RU" sz="2400" b="1" dirty="0">
                <a:solidFill>
                  <a:schemeClr val="bg1"/>
                </a:solidFill>
                <a:latin typeface="+mj-lt"/>
                <a:ea typeface="+mj-ea"/>
                <a:cs typeface="+mj-cs"/>
              </a:rPr>
              <a:t> </a:t>
            </a:r>
            <a:endParaRPr lang="ru-RU" sz="1400" b="1" dirty="0">
              <a:solidFill>
                <a:schemeClr val="bg1"/>
              </a:solidFill>
              <a:latin typeface="+mj-lt"/>
              <a:ea typeface="+mj-ea"/>
              <a:cs typeface="+mj-cs"/>
            </a:endParaRPr>
          </a:p>
          <a:p>
            <a:pPr algn="ctr">
              <a:defRPr/>
            </a:pPr>
            <a:endParaRPr lang="ru-RU" sz="1400" b="1" dirty="0">
              <a:solidFill>
                <a:schemeClr val="bg1"/>
              </a:solidFill>
              <a:latin typeface="+mj-lt"/>
              <a:ea typeface="+mj-ea"/>
              <a:cs typeface="+mj-cs"/>
            </a:endParaRPr>
          </a:p>
          <a:p>
            <a:pPr algn="ctr">
              <a:defRPr/>
            </a:pPr>
            <a:endParaRPr lang="ru-RU" sz="1400" b="1" dirty="0">
              <a:solidFill>
                <a:schemeClr val="bg1"/>
              </a:solidFill>
              <a:latin typeface="+mj-lt"/>
              <a:ea typeface="+mj-ea"/>
              <a:cs typeface="+mj-cs"/>
            </a:endParaRPr>
          </a:p>
          <a:p>
            <a:pPr algn="ctr">
              <a:defRPr/>
            </a:pPr>
            <a:endParaRPr lang="ru-RU" sz="1400" b="1" dirty="0">
              <a:solidFill>
                <a:schemeClr val="bg1"/>
              </a:solidFill>
              <a:latin typeface="+mj-lt"/>
              <a:ea typeface="+mj-ea"/>
              <a:cs typeface="+mj-cs"/>
            </a:endParaRPr>
          </a:p>
        </p:txBody>
      </p:sp>
      <p:sp>
        <p:nvSpPr>
          <p:cNvPr id="5127" name="TextBox 15"/>
          <p:cNvSpPr txBox="1">
            <a:spLocks noChangeArrowheads="1"/>
          </p:cNvSpPr>
          <p:nvPr/>
        </p:nvSpPr>
        <p:spPr bwMode="auto">
          <a:xfrm>
            <a:off x="755576" y="3204265"/>
            <a:ext cx="3474028" cy="584775"/>
          </a:xfrm>
          <a:prstGeom prst="rect">
            <a:avLst/>
          </a:prstGeom>
          <a:noFill/>
          <a:ln w="9525">
            <a:noFill/>
            <a:miter lim="800000"/>
            <a:headEnd/>
            <a:tailEnd/>
          </a:ln>
        </p:spPr>
        <p:txBody>
          <a:bodyPr wrap="none">
            <a:spAutoFit/>
          </a:bodyPr>
          <a:lstStyle/>
          <a:p>
            <a:pPr algn="ctr"/>
            <a:r>
              <a:rPr lang="ru-RU" sz="1600" dirty="0">
                <a:solidFill>
                  <a:schemeClr val="bg1"/>
                </a:solidFill>
                <a:latin typeface="Iris" pitchFamily="18" charset="0"/>
              </a:rPr>
              <a:t>Объем инвестиций в сферу </a:t>
            </a:r>
            <a:r>
              <a:rPr lang="ru-RU" sz="1600" dirty="0" smtClean="0">
                <a:solidFill>
                  <a:schemeClr val="bg1"/>
                </a:solidFill>
                <a:latin typeface="Iris" pitchFamily="18" charset="0"/>
              </a:rPr>
              <a:t>туризма,</a:t>
            </a:r>
          </a:p>
          <a:p>
            <a:pPr algn="ctr"/>
            <a:r>
              <a:rPr lang="ru-RU" sz="1600" dirty="0" smtClean="0">
                <a:solidFill>
                  <a:schemeClr val="bg1"/>
                </a:solidFill>
                <a:latin typeface="Iris" pitchFamily="18" charset="0"/>
              </a:rPr>
              <a:t>млн</a:t>
            </a:r>
            <a:r>
              <a:rPr lang="ru-RU" sz="1600" dirty="0">
                <a:solidFill>
                  <a:schemeClr val="bg1"/>
                </a:solidFill>
                <a:latin typeface="Iris" pitchFamily="18" charset="0"/>
              </a:rPr>
              <a:t>. рублей</a:t>
            </a:r>
          </a:p>
        </p:txBody>
      </p:sp>
      <p:sp>
        <p:nvSpPr>
          <p:cNvPr id="5128" name="TextBox 16"/>
          <p:cNvSpPr txBox="1">
            <a:spLocks noChangeArrowheads="1"/>
          </p:cNvSpPr>
          <p:nvPr/>
        </p:nvSpPr>
        <p:spPr bwMode="auto">
          <a:xfrm>
            <a:off x="4283968" y="3212976"/>
            <a:ext cx="4716016" cy="584775"/>
          </a:xfrm>
          <a:prstGeom prst="rect">
            <a:avLst/>
          </a:prstGeom>
          <a:noFill/>
          <a:ln w="9525">
            <a:noFill/>
            <a:miter lim="800000"/>
            <a:headEnd/>
            <a:tailEnd/>
          </a:ln>
        </p:spPr>
        <p:txBody>
          <a:bodyPr wrap="square">
            <a:spAutoFit/>
          </a:bodyPr>
          <a:lstStyle/>
          <a:p>
            <a:pPr algn="ctr"/>
            <a:r>
              <a:rPr lang="ru-RU" sz="1600" dirty="0">
                <a:solidFill>
                  <a:schemeClr val="bg1"/>
                </a:solidFill>
                <a:latin typeface="Iris" pitchFamily="18" charset="0"/>
              </a:rPr>
              <a:t>Объем туристских и гостиничных </a:t>
            </a:r>
            <a:r>
              <a:rPr lang="ru-RU" sz="1600" dirty="0" smtClean="0">
                <a:solidFill>
                  <a:schemeClr val="bg1"/>
                </a:solidFill>
                <a:latin typeface="Iris" pitchFamily="18" charset="0"/>
              </a:rPr>
              <a:t>услуг,</a:t>
            </a:r>
          </a:p>
          <a:p>
            <a:pPr algn="ctr"/>
            <a:r>
              <a:rPr lang="ru-RU" sz="1600" dirty="0" smtClean="0">
                <a:solidFill>
                  <a:schemeClr val="bg1"/>
                </a:solidFill>
                <a:latin typeface="Iris" pitchFamily="18" charset="0"/>
              </a:rPr>
              <a:t>млн</a:t>
            </a:r>
            <a:r>
              <a:rPr lang="ru-RU" sz="1600" dirty="0">
                <a:solidFill>
                  <a:schemeClr val="bg1"/>
                </a:solidFill>
                <a:latin typeface="Iris" pitchFamily="18" charset="0"/>
              </a:rPr>
              <a:t>. рублей</a:t>
            </a:r>
          </a:p>
        </p:txBody>
      </p:sp>
      <p:sp>
        <p:nvSpPr>
          <p:cNvPr id="5129" name="Номер слайда 5"/>
          <p:cNvSpPr>
            <a:spLocks noGrp="1"/>
          </p:cNvSpPr>
          <p:nvPr>
            <p:ph type="sldNum" sz="quarter" idx="10"/>
          </p:nvPr>
        </p:nvSpPr>
        <p:spPr bwMode="auto">
          <a:xfrm>
            <a:off x="8593137" y="6492875"/>
            <a:ext cx="550863" cy="365125"/>
          </a:xfrm>
          <a:noFill/>
          <a:ln>
            <a:miter lim="800000"/>
            <a:headEnd/>
            <a:tailEnd/>
          </a:ln>
        </p:spPr>
        <p:txBody>
          <a:bodyPr wrap="square" numCol="1" anchorCtr="0" compatLnSpc="1">
            <a:prstTxWarp prst="textNoShape">
              <a:avLst/>
            </a:prstTxWarp>
          </a:bodyPr>
          <a:lstStyle/>
          <a:p>
            <a:fld id="{C0475391-577C-4778-B96E-0EBA004151A3}" type="slidenum">
              <a:rPr lang="ru-RU" smtClean="0">
                <a:solidFill>
                  <a:srgbClr val="000000"/>
                </a:solidFill>
              </a:rPr>
              <a:pPr/>
              <a:t>3</a:t>
            </a:fld>
            <a:endParaRPr lang="ru-RU" dirty="0" smtClean="0">
              <a:solidFill>
                <a:srgbClr val="000000"/>
              </a:solidFill>
            </a:endParaRPr>
          </a:p>
        </p:txBody>
      </p:sp>
      <p:graphicFrame>
        <p:nvGraphicFramePr>
          <p:cNvPr id="11" name="Object 3"/>
          <p:cNvGraphicFramePr>
            <a:graphicFrameLocks/>
          </p:cNvGraphicFramePr>
          <p:nvPr/>
        </p:nvGraphicFramePr>
        <p:xfrm>
          <a:off x="4499992" y="3861048"/>
          <a:ext cx="3672210" cy="21602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Диаграмма 5"/>
          <p:cNvGraphicFramePr>
            <a:graphicFrameLocks/>
          </p:cNvGraphicFramePr>
          <p:nvPr/>
        </p:nvGraphicFramePr>
        <p:xfrm>
          <a:off x="755576" y="3861048"/>
          <a:ext cx="3723581" cy="218144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nvGraphicFramePr>
        <p:xfrm>
          <a:off x="395536" y="620688"/>
          <a:ext cx="835292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61"/>
          <p:cNvSpPr txBox="1">
            <a:spLocks noChangeArrowheads="1"/>
          </p:cNvSpPr>
          <p:nvPr/>
        </p:nvSpPr>
        <p:spPr>
          <a:xfrm>
            <a:off x="0" y="0"/>
            <a:ext cx="9144000" cy="527050"/>
          </a:xfrm>
          <a:prstGeom prst="rect">
            <a:avLst/>
          </a:prstGeom>
        </p:spPr>
        <p:txBody>
          <a:bodyPr/>
          <a:lstStyle/>
          <a:p>
            <a:pPr algn="ctr">
              <a:defRPr/>
            </a:pPr>
            <a:r>
              <a:rPr lang="ru-RU" sz="2800" b="1" dirty="0">
                <a:latin typeface="Iris" pitchFamily="18" charset="0"/>
                <a:ea typeface="+mj-ea"/>
                <a:cs typeface="+mj-cs"/>
              </a:rPr>
              <a:t>Состояние сферы туризма в районах области</a:t>
            </a:r>
          </a:p>
        </p:txBody>
      </p:sp>
      <p:sp>
        <p:nvSpPr>
          <p:cNvPr id="5" name="AutoShape 68"/>
          <p:cNvSpPr>
            <a:spLocks noChangeArrowheads="1"/>
          </p:cNvSpPr>
          <p:nvPr/>
        </p:nvSpPr>
        <p:spPr bwMode="auto">
          <a:xfrm>
            <a:off x="1043608" y="5301208"/>
            <a:ext cx="7128792" cy="792088"/>
          </a:xfrm>
          <a:prstGeom prst="roundRect">
            <a:avLst>
              <a:gd name="adj" fmla="val 18815"/>
            </a:avLst>
          </a:prstGeom>
          <a:solidFill>
            <a:schemeClr val="bg1">
              <a:lumMod val="75000"/>
            </a:schemeClr>
          </a:solidFill>
          <a:ln w="9525">
            <a:noFill/>
            <a:round/>
            <a:headEnd/>
            <a:tailEnd/>
          </a:ln>
        </p:spPr>
        <p:txBody>
          <a:bodyPr lIns="91429" tIns="45715" rIns="91429" bIns="45715" anchor="ctr"/>
          <a:lstStyle/>
          <a:p>
            <a:pPr algn="ctr"/>
            <a:r>
              <a:rPr lang="ru-RU" dirty="0" smtClean="0">
                <a:latin typeface="Iris" pitchFamily="18" charset="0"/>
              </a:rPr>
              <a:t>В 2013 году состоялся конкурс</a:t>
            </a:r>
          </a:p>
          <a:p>
            <a:pPr algn="ctr"/>
            <a:r>
              <a:rPr lang="ru-RU" dirty="0" smtClean="0">
                <a:solidFill>
                  <a:srgbClr val="FF0000"/>
                </a:solidFill>
                <a:latin typeface="Iris" pitchFamily="18" charset="0"/>
              </a:rPr>
              <a:t>«Лучший </a:t>
            </a:r>
            <a:r>
              <a:rPr lang="ru-RU" dirty="0">
                <a:solidFill>
                  <a:srgbClr val="FF0000"/>
                </a:solidFill>
                <a:latin typeface="Iris" pitchFamily="18" charset="0"/>
              </a:rPr>
              <a:t>туристский центр Вологодской </a:t>
            </a:r>
            <a:r>
              <a:rPr lang="ru-RU" dirty="0" smtClean="0">
                <a:solidFill>
                  <a:srgbClr val="FF0000"/>
                </a:solidFill>
                <a:latin typeface="Iris" pitchFamily="18" charset="0"/>
              </a:rPr>
              <a:t>области»</a:t>
            </a:r>
          </a:p>
          <a:p>
            <a:pPr algn="ctr"/>
            <a:r>
              <a:rPr lang="ru-RU" dirty="0" smtClean="0">
                <a:latin typeface="Iris" pitchFamily="18" charset="0"/>
              </a:rPr>
              <a:t>среди </a:t>
            </a:r>
            <a:r>
              <a:rPr lang="ru-RU" dirty="0">
                <a:latin typeface="Iris" pitchFamily="18" charset="0"/>
              </a:rPr>
              <a:t>муниципальных районов </a:t>
            </a:r>
            <a:r>
              <a:rPr lang="ru-RU" dirty="0" smtClean="0">
                <a:latin typeface="Iris" pitchFamily="18" charset="0"/>
              </a:rPr>
              <a:t>области</a:t>
            </a:r>
            <a:endParaRPr lang="ru-RU" dirty="0">
              <a:latin typeface="Iris" pitchFamily="18" charset="0"/>
            </a:endParaRPr>
          </a:p>
        </p:txBody>
      </p:sp>
      <p:sp>
        <p:nvSpPr>
          <p:cNvPr id="6" name="Номер слайда 5"/>
          <p:cNvSpPr>
            <a:spLocks noGrp="1"/>
          </p:cNvSpPr>
          <p:nvPr>
            <p:ph type="sldNum" sz="quarter" idx="10"/>
          </p:nvPr>
        </p:nvSpPr>
        <p:spPr bwMode="auto">
          <a:xfrm>
            <a:off x="8593137" y="6492875"/>
            <a:ext cx="550863" cy="365125"/>
          </a:xfrm>
          <a:noFill/>
          <a:ln>
            <a:miter lim="800000"/>
            <a:headEnd/>
            <a:tailEnd/>
          </a:ln>
        </p:spPr>
        <p:txBody>
          <a:bodyPr wrap="square" numCol="1" anchorCtr="0" compatLnSpc="1">
            <a:prstTxWarp prst="textNoShape">
              <a:avLst/>
            </a:prstTxWarp>
          </a:bodyPr>
          <a:lstStyle/>
          <a:p>
            <a:fld id="{C0475391-577C-4778-B96E-0EBA004151A3}" type="slidenum">
              <a:rPr lang="ru-RU" smtClean="0">
                <a:solidFill>
                  <a:srgbClr val="000000"/>
                </a:solidFill>
              </a:rPr>
              <a:pPr/>
              <a:t>4</a:t>
            </a:fld>
            <a:endParaRPr lang="ru-RU" dirty="0" smtClean="0">
              <a:solidFill>
                <a:srgbClr val="000000"/>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8" name="TextBox 6"/>
          <p:cNvSpPr txBox="1">
            <a:spLocks noChangeArrowheads="1"/>
          </p:cNvSpPr>
          <p:nvPr/>
        </p:nvSpPr>
        <p:spPr bwMode="auto">
          <a:xfrm>
            <a:off x="1" y="0"/>
            <a:ext cx="9144000" cy="523220"/>
          </a:xfrm>
          <a:prstGeom prst="rect">
            <a:avLst/>
          </a:prstGeom>
          <a:noFill/>
          <a:ln w="9525">
            <a:noFill/>
            <a:miter lim="800000"/>
            <a:headEnd/>
            <a:tailEnd/>
          </a:ln>
        </p:spPr>
        <p:txBody>
          <a:bodyPr wrap="square">
            <a:spAutoFit/>
          </a:bodyPr>
          <a:lstStyle/>
          <a:p>
            <a:pPr algn="ctr"/>
            <a:r>
              <a:rPr lang="ru-RU" sz="2800" b="1" dirty="0">
                <a:solidFill>
                  <a:schemeClr val="tx1">
                    <a:lumMod val="85000"/>
                    <a:lumOff val="15000"/>
                  </a:schemeClr>
                </a:solidFill>
                <a:latin typeface="Iris" pitchFamily="18" charset="0"/>
              </a:rPr>
              <a:t>Виды туризма и формирование туристского потока</a:t>
            </a:r>
          </a:p>
        </p:txBody>
      </p:sp>
      <p:sp>
        <p:nvSpPr>
          <p:cNvPr id="10" name="TextBox 6"/>
          <p:cNvSpPr txBox="1">
            <a:spLocks noChangeArrowheads="1"/>
          </p:cNvSpPr>
          <p:nvPr/>
        </p:nvSpPr>
        <p:spPr bwMode="auto">
          <a:xfrm>
            <a:off x="1116013" y="836613"/>
            <a:ext cx="2881312" cy="576262"/>
          </a:xfrm>
          <a:prstGeom prst="rect">
            <a:avLst/>
          </a:prstGeom>
          <a:gradFill rotWithShape="1">
            <a:gsLst>
              <a:gs pos="0">
                <a:schemeClr val="bg1"/>
              </a:gs>
              <a:gs pos="100000">
                <a:schemeClr val="bg1">
                  <a:gamma/>
                  <a:shade val="66275"/>
                  <a:invGamma/>
                </a:schemeClr>
              </a:gs>
            </a:gsLst>
            <a:lin ang="5400000" scaled="1"/>
          </a:gradFill>
          <a:ln w="9525">
            <a:noFill/>
            <a:round/>
            <a:headEnd/>
            <a:tailEnd/>
          </a:ln>
          <a:effectLst>
            <a:outerShdw dist="53882" dir="2700000" algn="ctr" rotWithShape="0">
              <a:schemeClr val="tx1">
                <a:alpha val="50000"/>
              </a:schemeClr>
            </a:outerShdw>
          </a:effectLst>
        </p:spPr>
        <p:txBody>
          <a:bodyPr lIns="91427" tIns="45714" rIns="91427" bIns="45714" anchor="ctr"/>
          <a:lstStyle/>
          <a:p>
            <a:pPr algn="ctr" defTabSz="987425" eaLnBrk="0" hangingPunct="0">
              <a:lnSpc>
                <a:spcPct val="80000"/>
              </a:lnSpc>
            </a:pPr>
            <a:r>
              <a:rPr lang="ru-RU" sz="3200" b="1" dirty="0">
                <a:latin typeface="Iris" pitchFamily="18" charset="0"/>
              </a:rPr>
              <a:t>2013 год</a:t>
            </a:r>
          </a:p>
        </p:txBody>
      </p:sp>
      <p:sp>
        <p:nvSpPr>
          <p:cNvPr id="2" name="TextBox 6"/>
          <p:cNvSpPr txBox="1">
            <a:spLocks noChangeArrowheads="1"/>
          </p:cNvSpPr>
          <p:nvPr/>
        </p:nvSpPr>
        <p:spPr bwMode="auto">
          <a:xfrm>
            <a:off x="5435600" y="836613"/>
            <a:ext cx="2881313" cy="576262"/>
          </a:xfrm>
          <a:prstGeom prst="rect">
            <a:avLst/>
          </a:prstGeom>
          <a:gradFill rotWithShape="1">
            <a:gsLst>
              <a:gs pos="0">
                <a:schemeClr val="bg1"/>
              </a:gs>
              <a:gs pos="100000">
                <a:schemeClr val="bg1">
                  <a:gamma/>
                  <a:shade val="66275"/>
                  <a:invGamma/>
                </a:schemeClr>
              </a:gs>
            </a:gsLst>
            <a:lin ang="5400000" scaled="1"/>
          </a:gradFill>
          <a:ln w="9525">
            <a:noFill/>
            <a:round/>
            <a:headEnd/>
            <a:tailEnd/>
          </a:ln>
          <a:effectLst>
            <a:outerShdw dist="53882" dir="2700000" algn="ctr" rotWithShape="0">
              <a:schemeClr val="tx1">
                <a:alpha val="50000"/>
              </a:schemeClr>
            </a:outerShdw>
          </a:effectLst>
        </p:spPr>
        <p:txBody>
          <a:bodyPr lIns="91427" tIns="45714" rIns="91427" bIns="45714" anchor="ctr"/>
          <a:lstStyle/>
          <a:p>
            <a:pPr algn="ctr" defTabSz="987425" eaLnBrk="0" hangingPunct="0">
              <a:lnSpc>
                <a:spcPct val="80000"/>
              </a:lnSpc>
            </a:pPr>
            <a:r>
              <a:rPr lang="ru-RU" sz="3200" b="1" dirty="0">
                <a:latin typeface="Iris" pitchFamily="18" charset="0"/>
              </a:rPr>
              <a:t>2018 год</a:t>
            </a:r>
          </a:p>
        </p:txBody>
      </p:sp>
      <p:graphicFrame>
        <p:nvGraphicFramePr>
          <p:cNvPr id="11" name="Object 8"/>
          <p:cNvGraphicFramePr>
            <a:graphicFrameLocks noChangeAspect="1"/>
          </p:cNvGraphicFramePr>
          <p:nvPr/>
        </p:nvGraphicFramePr>
        <p:xfrm>
          <a:off x="-2124744" y="1700808"/>
          <a:ext cx="8008656" cy="54818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Object 2"/>
          <p:cNvGraphicFramePr>
            <a:graphicFrameLocks noChangeAspect="1"/>
          </p:cNvGraphicFramePr>
          <p:nvPr/>
        </p:nvGraphicFramePr>
        <p:xfrm>
          <a:off x="3131840" y="1628800"/>
          <a:ext cx="7272808" cy="4509120"/>
        </p:xfrm>
        <a:graphic>
          <a:graphicData uri="http://schemas.openxmlformats.org/drawingml/2006/chart">
            <c:chart xmlns:c="http://schemas.openxmlformats.org/drawingml/2006/chart" xmlns:r="http://schemas.openxmlformats.org/officeDocument/2006/relationships" r:id="rId4"/>
          </a:graphicData>
        </a:graphic>
      </p:graphicFrame>
      <p:sp>
        <p:nvSpPr>
          <p:cNvPr id="13" name="Овал 12"/>
          <p:cNvSpPr/>
          <p:nvPr/>
        </p:nvSpPr>
        <p:spPr>
          <a:xfrm>
            <a:off x="1763688" y="2852936"/>
            <a:ext cx="1512168" cy="1512168"/>
          </a:xfrm>
          <a:prstGeom prst="ellipse">
            <a:avLst/>
          </a:prstGeom>
          <a:solidFill>
            <a:schemeClr val="tx1">
              <a:lumMod val="65000"/>
              <a:lumOff val="3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3200" dirty="0" smtClean="0">
                <a:latin typeface="Iris" pitchFamily="18" charset="0"/>
              </a:rPr>
              <a:t>2,2</a:t>
            </a:r>
            <a:r>
              <a:rPr lang="ru-RU" dirty="0" smtClean="0">
                <a:latin typeface="Iris" pitchFamily="18" charset="0"/>
              </a:rPr>
              <a:t> млн. </a:t>
            </a:r>
            <a:r>
              <a:rPr lang="ru-RU" dirty="0" err="1" smtClean="0">
                <a:latin typeface="Iris" pitchFamily="18" charset="0"/>
              </a:rPr>
              <a:t>посети-телей</a:t>
            </a:r>
            <a:endParaRPr lang="ru-RU" dirty="0">
              <a:latin typeface="Iris" pitchFamily="18" charset="0"/>
            </a:endParaRPr>
          </a:p>
        </p:txBody>
      </p:sp>
      <p:sp>
        <p:nvSpPr>
          <p:cNvPr id="14" name="Овал 13"/>
          <p:cNvSpPr/>
          <p:nvPr/>
        </p:nvSpPr>
        <p:spPr>
          <a:xfrm>
            <a:off x="5802828" y="2780928"/>
            <a:ext cx="1512168" cy="1512168"/>
          </a:xfrm>
          <a:prstGeom prst="ellipse">
            <a:avLst/>
          </a:prstGeom>
          <a:solidFill>
            <a:schemeClr val="tx1">
              <a:lumMod val="65000"/>
              <a:lumOff val="3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3200" dirty="0" smtClean="0">
                <a:latin typeface="Iris" pitchFamily="18" charset="0"/>
              </a:rPr>
              <a:t>2,8</a:t>
            </a:r>
            <a:r>
              <a:rPr lang="ru-RU" dirty="0" smtClean="0">
                <a:latin typeface="Iris" pitchFamily="18" charset="0"/>
              </a:rPr>
              <a:t> млн. </a:t>
            </a:r>
            <a:r>
              <a:rPr lang="ru-RU" dirty="0" err="1" smtClean="0">
                <a:latin typeface="Iris" pitchFamily="18" charset="0"/>
              </a:rPr>
              <a:t>посети-телей</a:t>
            </a:r>
            <a:endParaRPr lang="ru-RU" dirty="0" smtClean="0">
              <a:latin typeface="Iris" pitchFamily="18" charset="0"/>
            </a:endParaRPr>
          </a:p>
        </p:txBody>
      </p:sp>
      <p:sp>
        <p:nvSpPr>
          <p:cNvPr id="15"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5</a:t>
            </a:fld>
            <a:endParaRPr lang="ru-RU" sz="1200" b="1" dirty="0">
              <a:solidFill>
                <a:srgbClr val="000000"/>
              </a:solidFill>
              <a:latin typeface="Franklin Gothic Book" pitchFamily="34" charset="0"/>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descr="IMG_7465"/>
          <p:cNvPicPr>
            <a:picLocks noChangeAspect="1" noChangeArrowheads="1"/>
          </p:cNvPicPr>
          <p:nvPr/>
        </p:nvPicPr>
        <p:blipFill>
          <a:blip r:embed="rId3" cstate="print"/>
          <a:srcRect/>
          <a:stretch>
            <a:fillRect/>
          </a:stretch>
        </p:blipFill>
        <p:spPr bwMode="auto">
          <a:xfrm>
            <a:off x="-7938" y="1772816"/>
            <a:ext cx="2094315" cy="1615138"/>
          </a:xfrm>
          <a:prstGeom prst="rect">
            <a:avLst/>
          </a:prstGeom>
          <a:noFill/>
          <a:ln w="9525">
            <a:noFill/>
            <a:miter lim="800000"/>
            <a:headEnd/>
            <a:tailEnd/>
          </a:ln>
        </p:spPr>
      </p:pic>
      <p:sp>
        <p:nvSpPr>
          <p:cNvPr id="10" name="Rectangle 6">
            <a:hlinkClick r:id="rId4" action="ppaction://hlinksldjump"/>
          </p:cNvPr>
          <p:cNvSpPr>
            <a:spLocks noChangeArrowheads="1"/>
          </p:cNvSpPr>
          <p:nvPr/>
        </p:nvSpPr>
        <p:spPr bwMode="auto">
          <a:xfrm>
            <a:off x="2615053" y="928460"/>
            <a:ext cx="1540806" cy="652807"/>
          </a:xfrm>
          <a:prstGeom prst="rect">
            <a:avLst/>
          </a:prstGeom>
          <a:noFill/>
          <a:ln w="9525">
            <a:noFill/>
            <a:miter lim="800000"/>
            <a:headEnd/>
            <a:tailEnd/>
          </a:ln>
          <a:effectLst/>
        </p:spPr>
        <p:txBody>
          <a:bodyPr wrap="none">
            <a:spAutoFit/>
          </a:bodyPr>
          <a:lstStyle/>
          <a:p>
            <a:pPr algn="ctr">
              <a:lnSpc>
                <a:spcPct val="75000"/>
              </a:lnSpc>
              <a:defRPr/>
            </a:pPr>
            <a:r>
              <a:rPr lang="ru-RU" sz="2400" dirty="0">
                <a:solidFill>
                  <a:schemeClr val="bg1"/>
                </a:solidFill>
                <a:latin typeface="Iris" pitchFamily="18" charset="0"/>
                <a:cs typeface="Arial" pitchFamily="34" charset="0"/>
              </a:rPr>
              <a:t>Северная </a:t>
            </a:r>
            <a:br>
              <a:rPr lang="ru-RU" sz="2400" dirty="0">
                <a:solidFill>
                  <a:schemeClr val="bg1"/>
                </a:solidFill>
                <a:latin typeface="Iris" pitchFamily="18" charset="0"/>
                <a:cs typeface="Arial" pitchFamily="34" charset="0"/>
              </a:rPr>
            </a:br>
            <a:r>
              <a:rPr lang="ru-RU" sz="2400" dirty="0">
                <a:solidFill>
                  <a:schemeClr val="bg1"/>
                </a:solidFill>
                <a:latin typeface="Iris" pitchFamily="18" charset="0"/>
                <a:cs typeface="Arial" pitchFamily="34" charset="0"/>
              </a:rPr>
              <a:t>Чернь</a:t>
            </a:r>
          </a:p>
        </p:txBody>
      </p:sp>
      <p:sp>
        <p:nvSpPr>
          <p:cNvPr id="11" name="Rectangle 7">
            <a:hlinkClick r:id="rId5" action="ppaction://hlinksldjump"/>
          </p:cNvPr>
          <p:cNvSpPr>
            <a:spLocks noChangeArrowheads="1"/>
          </p:cNvSpPr>
          <p:nvPr/>
        </p:nvSpPr>
        <p:spPr bwMode="auto">
          <a:xfrm>
            <a:off x="0" y="928465"/>
            <a:ext cx="2253343" cy="647100"/>
          </a:xfrm>
          <a:prstGeom prst="rect">
            <a:avLst/>
          </a:prstGeom>
          <a:noFill/>
          <a:ln w="9525">
            <a:noFill/>
            <a:miter lim="800000"/>
            <a:headEnd/>
            <a:tailEnd/>
          </a:ln>
          <a:effectLst/>
        </p:spPr>
        <p:txBody>
          <a:bodyPr wrap="square">
            <a:spAutoFit/>
          </a:bodyPr>
          <a:lstStyle/>
          <a:p>
            <a:pPr algn="ctr">
              <a:lnSpc>
                <a:spcPct val="75000"/>
              </a:lnSpc>
              <a:defRPr/>
            </a:pPr>
            <a:r>
              <a:rPr lang="ru-RU" sz="2400" dirty="0">
                <a:solidFill>
                  <a:schemeClr val="bg1"/>
                </a:solidFill>
                <a:latin typeface="Iris" pitchFamily="18" charset="0"/>
                <a:cs typeface="Arial" pitchFamily="34" charset="0"/>
              </a:rPr>
              <a:t>Вологодское </a:t>
            </a:r>
          </a:p>
          <a:p>
            <a:pPr algn="ctr">
              <a:lnSpc>
                <a:spcPct val="75000"/>
              </a:lnSpc>
              <a:defRPr/>
            </a:pPr>
            <a:r>
              <a:rPr lang="ru-RU" sz="2400" dirty="0">
                <a:solidFill>
                  <a:schemeClr val="bg1"/>
                </a:solidFill>
                <a:latin typeface="Iris" pitchFamily="18" charset="0"/>
                <a:cs typeface="Arial" pitchFamily="34" charset="0"/>
              </a:rPr>
              <a:t>кружево</a:t>
            </a:r>
          </a:p>
        </p:txBody>
      </p:sp>
      <p:grpSp>
        <p:nvGrpSpPr>
          <p:cNvPr id="3" name="Group 15"/>
          <p:cNvGrpSpPr>
            <a:grpSpLocks/>
          </p:cNvGrpSpPr>
          <p:nvPr/>
        </p:nvGrpSpPr>
        <p:grpSpPr bwMode="auto">
          <a:xfrm>
            <a:off x="0" y="2652942"/>
            <a:ext cx="973138" cy="735013"/>
            <a:chOff x="748" y="387"/>
            <a:chExt cx="1302" cy="984"/>
          </a:xfrm>
        </p:grpSpPr>
        <p:pic>
          <p:nvPicPr>
            <p:cNvPr id="15384" name="Picture 16" descr="54-80f-02">
              <a:hlinkClick r:id="rId5" action="ppaction://hlinksldjump"/>
            </p:cNvPr>
            <p:cNvPicPr>
              <a:picLocks noChangeAspect="1" noChangeArrowheads="1"/>
            </p:cNvPicPr>
            <p:nvPr/>
          </p:nvPicPr>
          <p:blipFill>
            <a:blip r:embed="rId6" cstate="print">
              <a:lum bright="84000"/>
            </a:blip>
            <a:srcRect/>
            <a:stretch>
              <a:fillRect/>
            </a:stretch>
          </p:blipFill>
          <p:spPr bwMode="auto">
            <a:xfrm>
              <a:off x="748" y="391"/>
              <a:ext cx="653" cy="980"/>
            </a:xfrm>
            <a:prstGeom prst="rect">
              <a:avLst/>
            </a:prstGeom>
            <a:noFill/>
            <a:ln w="9525">
              <a:noFill/>
              <a:miter lim="800000"/>
              <a:headEnd/>
              <a:tailEnd/>
            </a:ln>
          </p:spPr>
        </p:pic>
        <p:pic>
          <p:nvPicPr>
            <p:cNvPr id="15385" name="Picture 17" descr="54-80f-02">
              <a:hlinkClick r:id="rId5" action="ppaction://hlinksldjump"/>
            </p:cNvPr>
            <p:cNvPicPr>
              <a:picLocks noChangeAspect="1" noChangeArrowheads="1"/>
            </p:cNvPicPr>
            <p:nvPr/>
          </p:nvPicPr>
          <p:blipFill>
            <a:blip r:embed="rId7" cstate="print">
              <a:lum bright="84000"/>
            </a:blip>
            <a:srcRect/>
            <a:stretch>
              <a:fillRect/>
            </a:stretch>
          </p:blipFill>
          <p:spPr bwMode="auto">
            <a:xfrm>
              <a:off x="1397" y="387"/>
              <a:ext cx="653" cy="980"/>
            </a:xfrm>
            <a:prstGeom prst="rect">
              <a:avLst/>
            </a:prstGeom>
            <a:noFill/>
            <a:ln w="9525">
              <a:noFill/>
              <a:miter lim="800000"/>
              <a:headEnd/>
              <a:tailEnd/>
            </a:ln>
          </p:spPr>
        </p:pic>
      </p:grpSp>
      <p:sp>
        <p:nvSpPr>
          <p:cNvPr id="22" name="Rectangle 20"/>
          <p:cNvSpPr>
            <a:spLocks noChangeArrowheads="1"/>
          </p:cNvSpPr>
          <p:nvPr/>
        </p:nvSpPr>
        <p:spPr bwMode="auto">
          <a:xfrm>
            <a:off x="251520" y="5155792"/>
            <a:ext cx="1907704" cy="684483"/>
          </a:xfrm>
          <a:prstGeom prst="rect">
            <a:avLst/>
          </a:prstGeom>
          <a:noFill/>
          <a:ln w="9525">
            <a:noFill/>
            <a:miter lim="800000"/>
            <a:headEnd/>
            <a:tailEnd/>
          </a:ln>
          <a:effectLst/>
        </p:spPr>
        <p:txBody>
          <a:bodyPr wrap="square" anchor="ctr">
            <a:spAutoFit/>
          </a:bodyPr>
          <a:lstStyle/>
          <a:p>
            <a:pPr algn="ctr">
              <a:lnSpc>
                <a:spcPct val="80000"/>
              </a:lnSpc>
              <a:buClr>
                <a:srgbClr val="FF3300"/>
              </a:buClr>
              <a:buFont typeface="Wingdings" pitchFamily="2" charset="2"/>
              <a:buNone/>
            </a:pPr>
            <a:r>
              <a:rPr lang="ru-RU" sz="1600" b="1" dirty="0">
                <a:solidFill>
                  <a:schemeClr val="bg1"/>
                </a:solidFill>
                <a:latin typeface="Iris" pitchFamily="18" charset="0"/>
              </a:rPr>
              <a:t>Национальный музей </a:t>
            </a:r>
            <a:r>
              <a:rPr lang="ru-RU" sz="1600" b="1" dirty="0" smtClean="0">
                <a:solidFill>
                  <a:schemeClr val="bg1"/>
                </a:solidFill>
                <a:latin typeface="Iris" pitchFamily="18" charset="0"/>
              </a:rPr>
              <a:t> кружева</a:t>
            </a:r>
            <a:r>
              <a:rPr lang="en-US" sz="1600" b="1" dirty="0" smtClean="0">
                <a:solidFill>
                  <a:schemeClr val="bg1"/>
                </a:solidFill>
                <a:latin typeface="Iris" pitchFamily="18" charset="0"/>
              </a:rPr>
              <a:t> </a:t>
            </a:r>
            <a:endParaRPr lang="ru-RU" sz="1600" b="1" dirty="0" smtClean="0">
              <a:solidFill>
                <a:schemeClr val="bg1"/>
              </a:solidFill>
              <a:latin typeface="Iris" pitchFamily="18" charset="0"/>
            </a:endParaRPr>
          </a:p>
          <a:p>
            <a:pPr algn="ctr">
              <a:lnSpc>
                <a:spcPct val="80000"/>
              </a:lnSpc>
              <a:buClr>
                <a:srgbClr val="FF3300"/>
              </a:buClr>
              <a:buFont typeface="Wingdings" pitchFamily="2" charset="2"/>
              <a:buNone/>
            </a:pPr>
            <a:r>
              <a:rPr lang="ru-RU" sz="1600" b="1" dirty="0" smtClean="0">
                <a:solidFill>
                  <a:schemeClr val="bg1"/>
                </a:solidFill>
                <a:latin typeface="Iris" pitchFamily="18" charset="0"/>
              </a:rPr>
              <a:t>в </a:t>
            </a:r>
            <a:r>
              <a:rPr lang="ru-RU" sz="1600" b="1" dirty="0">
                <a:solidFill>
                  <a:schemeClr val="bg1"/>
                </a:solidFill>
                <a:latin typeface="Iris" pitchFamily="18" charset="0"/>
              </a:rPr>
              <a:t>Вологде</a:t>
            </a:r>
          </a:p>
        </p:txBody>
      </p:sp>
      <p:sp>
        <p:nvSpPr>
          <p:cNvPr id="28" name="Rectangle 26"/>
          <p:cNvSpPr>
            <a:spLocks noChangeArrowheads="1"/>
          </p:cNvSpPr>
          <p:nvPr/>
        </p:nvSpPr>
        <p:spPr bwMode="auto">
          <a:xfrm>
            <a:off x="2257097" y="5062484"/>
            <a:ext cx="2530927" cy="881460"/>
          </a:xfrm>
          <a:prstGeom prst="rect">
            <a:avLst/>
          </a:prstGeom>
          <a:noFill/>
          <a:ln w="9525">
            <a:noFill/>
            <a:miter lim="800000"/>
            <a:headEnd/>
            <a:tailEnd/>
          </a:ln>
          <a:effectLst/>
        </p:spPr>
        <p:txBody>
          <a:bodyPr wrap="square" anchor="ctr">
            <a:spAutoFit/>
          </a:bodyPr>
          <a:lstStyle/>
          <a:p>
            <a:pPr algn="ctr">
              <a:lnSpc>
                <a:spcPct val="80000"/>
              </a:lnSpc>
              <a:buClr>
                <a:srgbClr val="FF3300"/>
              </a:buClr>
              <a:buFont typeface="Wingdings" pitchFamily="2" charset="2"/>
              <a:buNone/>
            </a:pPr>
            <a:r>
              <a:rPr lang="ru-RU" sz="1600" b="1" dirty="0">
                <a:solidFill>
                  <a:schemeClr val="bg1"/>
                </a:solidFill>
                <a:latin typeface="Iris" pitchFamily="18" charset="0"/>
              </a:rPr>
              <a:t>Северная чернь – традиционный народный промысел </a:t>
            </a:r>
            <a:endParaRPr lang="ru-RU" sz="1600" b="1" dirty="0" smtClean="0">
              <a:solidFill>
                <a:schemeClr val="bg1"/>
              </a:solidFill>
              <a:latin typeface="Iris" pitchFamily="18" charset="0"/>
            </a:endParaRPr>
          </a:p>
          <a:p>
            <a:pPr algn="ctr">
              <a:lnSpc>
                <a:spcPct val="80000"/>
              </a:lnSpc>
              <a:buClr>
                <a:srgbClr val="FF3300"/>
              </a:buClr>
              <a:buFont typeface="Wingdings" pitchFamily="2" charset="2"/>
              <a:buNone/>
            </a:pPr>
            <a:r>
              <a:rPr lang="ru-RU" sz="1600" b="1" dirty="0" smtClean="0">
                <a:solidFill>
                  <a:schemeClr val="bg1"/>
                </a:solidFill>
                <a:latin typeface="Iris" pitchFamily="18" charset="0"/>
              </a:rPr>
              <a:t>г</a:t>
            </a:r>
            <a:r>
              <a:rPr lang="ru-RU" sz="1600" b="1" dirty="0">
                <a:solidFill>
                  <a:schemeClr val="bg1"/>
                </a:solidFill>
                <a:latin typeface="Iris" pitchFamily="18" charset="0"/>
              </a:rPr>
              <a:t>. В.Устюг</a:t>
            </a:r>
          </a:p>
        </p:txBody>
      </p:sp>
      <p:pic>
        <p:nvPicPr>
          <p:cNvPr id="15380" name="Picture 10" descr="stripe_bottom"/>
          <p:cNvPicPr>
            <a:picLocks noChangeAspect="1" noChangeArrowheads="1"/>
          </p:cNvPicPr>
          <p:nvPr/>
        </p:nvPicPr>
        <p:blipFill>
          <a:blip r:embed="rId8" cstate="print"/>
          <a:srcRect t="89537" b="7315"/>
          <a:stretch>
            <a:fillRect/>
          </a:stretch>
        </p:blipFill>
        <p:spPr bwMode="auto">
          <a:xfrm>
            <a:off x="0" y="1616075"/>
            <a:ext cx="9144000" cy="215900"/>
          </a:xfrm>
          <a:prstGeom prst="rect">
            <a:avLst/>
          </a:prstGeom>
          <a:noFill/>
          <a:ln w="9525">
            <a:noFill/>
            <a:miter lim="800000"/>
            <a:headEnd/>
            <a:tailEnd/>
          </a:ln>
        </p:spPr>
      </p:pic>
      <p:pic>
        <p:nvPicPr>
          <p:cNvPr id="15382" name="Рисунок 28" descr="untitled.bmp"/>
          <p:cNvPicPr>
            <a:picLocks noChangeAspect="1"/>
          </p:cNvPicPr>
          <p:nvPr/>
        </p:nvPicPr>
        <p:blipFill>
          <a:blip r:embed="rId9" cstate="print"/>
          <a:srcRect/>
          <a:stretch>
            <a:fillRect/>
          </a:stretch>
        </p:blipFill>
        <p:spPr bwMode="auto">
          <a:xfrm>
            <a:off x="2730865" y="3645025"/>
            <a:ext cx="1625111" cy="1224136"/>
          </a:xfrm>
          <a:prstGeom prst="rect">
            <a:avLst/>
          </a:prstGeom>
          <a:noFill/>
          <a:ln w="9525">
            <a:noFill/>
            <a:miter lim="800000"/>
            <a:headEnd/>
            <a:tailEnd/>
          </a:ln>
        </p:spPr>
      </p:pic>
      <p:sp>
        <p:nvSpPr>
          <p:cNvPr id="15383" name="Rectangle 31"/>
          <p:cNvSpPr txBox="1">
            <a:spLocks noChangeArrowheads="1"/>
          </p:cNvSpPr>
          <p:nvPr/>
        </p:nvSpPr>
        <p:spPr bwMode="auto">
          <a:xfrm>
            <a:off x="0" y="0"/>
            <a:ext cx="9144000" cy="692150"/>
          </a:xfrm>
          <a:prstGeom prst="rect">
            <a:avLst/>
          </a:prstGeom>
          <a:noFill/>
          <a:ln w="9525">
            <a:noFill/>
            <a:miter lim="800000"/>
            <a:headEnd/>
            <a:tailEnd/>
          </a:ln>
        </p:spPr>
        <p:txBody>
          <a:bodyPr anchor="ctr"/>
          <a:lstStyle/>
          <a:p>
            <a:pPr algn="ctr">
              <a:lnSpc>
                <a:spcPct val="80000"/>
              </a:lnSpc>
            </a:pPr>
            <a:r>
              <a:rPr lang="ru-RU" sz="2800" b="1" dirty="0">
                <a:solidFill>
                  <a:schemeClr val="tx1">
                    <a:lumMod val="85000"/>
                    <a:lumOff val="15000"/>
                  </a:schemeClr>
                </a:solidFill>
                <a:latin typeface="Iris" pitchFamily="18" charset="0"/>
              </a:rPr>
              <a:t>Бренды Вологодской области</a:t>
            </a:r>
          </a:p>
        </p:txBody>
      </p:sp>
      <p:pic>
        <p:nvPicPr>
          <p:cNvPr id="174103" name="Picture 23" descr="фото1"/>
          <p:cNvPicPr>
            <a:picLocks noChangeAspect="1" noChangeArrowheads="1"/>
          </p:cNvPicPr>
          <p:nvPr/>
        </p:nvPicPr>
        <p:blipFill>
          <a:blip r:embed="rId10" cstate="print"/>
          <a:srcRect/>
          <a:stretch>
            <a:fillRect/>
          </a:stretch>
        </p:blipFill>
        <p:spPr bwMode="auto">
          <a:xfrm>
            <a:off x="4716256" y="1764865"/>
            <a:ext cx="2160000" cy="1623090"/>
          </a:xfrm>
          <a:prstGeom prst="rect">
            <a:avLst/>
          </a:prstGeom>
          <a:noFill/>
          <a:ln w="9525">
            <a:noFill/>
            <a:miter lim="800000"/>
            <a:headEnd/>
            <a:tailEnd/>
          </a:ln>
        </p:spPr>
      </p:pic>
      <p:sp>
        <p:nvSpPr>
          <p:cNvPr id="2" name="Rectangle 26"/>
          <p:cNvSpPr>
            <a:spLocks noChangeArrowheads="1"/>
          </p:cNvSpPr>
          <p:nvPr/>
        </p:nvSpPr>
        <p:spPr bwMode="auto">
          <a:xfrm>
            <a:off x="4788024" y="5062419"/>
            <a:ext cx="2016224" cy="880241"/>
          </a:xfrm>
          <a:prstGeom prst="rect">
            <a:avLst/>
          </a:prstGeom>
          <a:noFill/>
          <a:ln w="9525">
            <a:noFill/>
            <a:miter lim="800000"/>
            <a:headEnd/>
            <a:tailEnd/>
          </a:ln>
          <a:effectLst/>
        </p:spPr>
        <p:txBody>
          <a:bodyPr wrap="square" anchor="ctr">
            <a:spAutoFit/>
          </a:bodyPr>
          <a:lstStyle/>
          <a:p>
            <a:pPr algn="ctr">
              <a:lnSpc>
                <a:spcPct val="80000"/>
              </a:lnSpc>
              <a:buClr>
                <a:srgbClr val="FF3300"/>
              </a:buClr>
              <a:buFont typeface="Wingdings" pitchFamily="2" charset="2"/>
              <a:buNone/>
            </a:pPr>
            <a:r>
              <a:rPr lang="ru-RU" sz="1600" b="1" dirty="0">
                <a:solidFill>
                  <a:schemeClr val="bg1"/>
                </a:solidFill>
                <a:latin typeface="Iris" pitchFamily="18" charset="0"/>
              </a:rPr>
              <a:t>Вотчина, </a:t>
            </a:r>
            <a:r>
              <a:rPr lang="ru-RU" sz="1600" b="1" dirty="0" smtClean="0">
                <a:solidFill>
                  <a:schemeClr val="bg1"/>
                </a:solidFill>
                <a:latin typeface="Iris" pitchFamily="18" charset="0"/>
              </a:rPr>
              <a:t> городская </a:t>
            </a:r>
            <a:r>
              <a:rPr lang="ru-RU" sz="1600" b="1" dirty="0">
                <a:solidFill>
                  <a:schemeClr val="bg1"/>
                </a:solidFill>
                <a:latin typeface="Iris" pitchFamily="18" charset="0"/>
              </a:rPr>
              <a:t>резиденция </a:t>
            </a:r>
            <a:endParaRPr lang="ru-RU" sz="1600" b="1" dirty="0" smtClean="0">
              <a:solidFill>
                <a:schemeClr val="bg1"/>
              </a:solidFill>
              <a:latin typeface="Iris" pitchFamily="18" charset="0"/>
            </a:endParaRPr>
          </a:p>
          <a:p>
            <a:pPr algn="ctr">
              <a:lnSpc>
                <a:spcPct val="80000"/>
              </a:lnSpc>
              <a:buClr>
                <a:srgbClr val="FF3300"/>
              </a:buClr>
              <a:buFont typeface="Wingdings" pitchFamily="2" charset="2"/>
              <a:buNone/>
            </a:pPr>
            <a:r>
              <a:rPr lang="ru-RU" sz="1600" b="1" dirty="0" smtClean="0">
                <a:solidFill>
                  <a:schemeClr val="bg1"/>
                </a:solidFill>
                <a:latin typeface="Iris" pitchFamily="18" charset="0"/>
              </a:rPr>
              <a:t>и </a:t>
            </a:r>
            <a:r>
              <a:rPr lang="ru-RU" sz="1600" b="1" dirty="0">
                <a:solidFill>
                  <a:schemeClr val="bg1"/>
                </a:solidFill>
                <a:latin typeface="Iris" pitchFamily="18" charset="0"/>
              </a:rPr>
              <a:t>почта </a:t>
            </a:r>
            <a:endParaRPr lang="ru-RU" sz="1600" b="1" dirty="0" smtClean="0">
              <a:solidFill>
                <a:schemeClr val="bg1"/>
              </a:solidFill>
              <a:latin typeface="Iris" pitchFamily="18" charset="0"/>
            </a:endParaRPr>
          </a:p>
          <a:p>
            <a:pPr algn="ctr">
              <a:lnSpc>
                <a:spcPct val="80000"/>
              </a:lnSpc>
              <a:buClr>
                <a:srgbClr val="FF3300"/>
              </a:buClr>
              <a:buFont typeface="Wingdings" pitchFamily="2" charset="2"/>
              <a:buNone/>
            </a:pPr>
            <a:r>
              <a:rPr lang="ru-RU" sz="1600" b="1" dirty="0" smtClean="0">
                <a:solidFill>
                  <a:schemeClr val="bg1"/>
                </a:solidFill>
                <a:latin typeface="Iris" pitchFamily="18" charset="0"/>
              </a:rPr>
              <a:t>Деда </a:t>
            </a:r>
            <a:r>
              <a:rPr lang="ru-RU" sz="1600" b="1" dirty="0">
                <a:solidFill>
                  <a:schemeClr val="bg1"/>
                </a:solidFill>
                <a:latin typeface="Iris" pitchFamily="18" charset="0"/>
              </a:rPr>
              <a:t>Мороза</a:t>
            </a:r>
          </a:p>
        </p:txBody>
      </p:sp>
      <p:sp>
        <p:nvSpPr>
          <p:cNvPr id="23" name="Rectangle 6">
            <a:hlinkClick r:id="rId4" action="ppaction://hlinksldjump"/>
          </p:cNvPr>
          <p:cNvSpPr>
            <a:spLocks noChangeArrowheads="1"/>
          </p:cNvSpPr>
          <p:nvPr/>
        </p:nvSpPr>
        <p:spPr bwMode="auto">
          <a:xfrm>
            <a:off x="4519819" y="944318"/>
            <a:ext cx="2380460" cy="647100"/>
          </a:xfrm>
          <a:prstGeom prst="rect">
            <a:avLst/>
          </a:prstGeom>
          <a:noFill/>
          <a:ln w="9525">
            <a:noFill/>
            <a:miter lim="800000"/>
            <a:headEnd/>
            <a:tailEnd/>
          </a:ln>
          <a:effectLst/>
        </p:spPr>
        <p:txBody>
          <a:bodyPr wrap="none">
            <a:spAutoFit/>
          </a:bodyPr>
          <a:lstStyle/>
          <a:p>
            <a:pPr algn="ctr">
              <a:lnSpc>
                <a:spcPct val="75000"/>
              </a:lnSpc>
              <a:defRPr/>
            </a:pPr>
            <a:r>
              <a:rPr lang="ru-RU" sz="2400" dirty="0" smtClean="0">
                <a:solidFill>
                  <a:srgbClr val="FFFFFF"/>
                </a:solidFill>
                <a:latin typeface="Iris" pitchFamily="18" charset="0"/>
                <a:cs typeface="Arial" pitchFamily="34" charset="0"/>
              </a:rPr>
              <a:t>Великий Устюг-</a:t>
            </a:r>
          </a:p>
          <a:p>
            <a:pPr algn="ctr">
              <a:lnSpc>
                <a:spcPct val="75000"/>
              </a:lnSpc>
              <a:defRPr/>
            </a:pPr>
            <a:r>
              <a:rPr lang="ru-RU" sz="2400" dirty="0" smtClean="0">
                <a:solidFill>
                  <a:srgbClr val="FFFFFF"/>
                </a:solidFill>
                <a:latin typeface="Iris" pitchFamily="18" charset="0"/>
                <a:cs typeface="Arial" pitchFamily="34" charset="0"/>
              </a:rPr>
              <a:t>Дед Мороз</a:t>
            </a:r>
            <a:endParaRPr lang="ru-RU" sz="2400" dirty="0">
              <a:solidFill>
                <a:srgbClr val="FFFFFF"/>
              </a:solidFill>
              <a:latin typeface="Iris" pitchFamily="18" charset="0"/>
              <a:cs typeface="Arial" pitchFamily="34" charset="0"/>
            </a:endParaRPr>
          </a:p>
        </p:txBody>
      </p:sp>
      <p:pic>
        <p:nvPicPr>
          <p:cNvPr id="24" name="Picture 9" descr="сувенирка М"/>
          <p:cNvPicPr>
            <a:picLocks noChangeAspect="1" noChangeArrowheads="1"/>
          </p:cNvPicPr>
          <p:nvPr/>
        </p:nvPicPr>
        <p:blipFill>
          <a:blip r:embed="rId11" cstate="print"/>
          <a:srcRect/>
          <a:stretch>
            <a:fillRect/>
          </a:stretch>
        </p:blipFill>
        <p:spPr bwMode="auto">
          <a:xfrm>
            <a:off x="6969578" y="1766005"/>
            <a:ext cx="2160000" cy="1621950"/>
          </a:xfrm>
          <a:prstGeom prst="rect">
            <a:avLst/>
          </a:prstGeom>
          <a:noFill/>
          <a:ln w="19050">
            <a:noFill/>
            <a:miter lim="800000"/>
            <a:headEnd/>
            <a:tailEnd/>
          </a:ln>
        </p:spPr>
      </p:pic>
      <p:sp>
        <p:nvSpPr>
          <p:cNvPr id="25" name="Rectangle 7">
            <a:hlinkClick r:id="rId5" action="ppaction://hlinksldjump"/>
          </p:cNvPr>
          <p:cNvSpPr>
            <a:spLocks noChangeArrowheads="1"/>
          </p:cNvSpPr>
          <p:nvPr/>
        </p:nvSpPr>
        <p:spPr bwMode="auto">
          <a:xfrm>
            <a:off x="7067919" y="953446"/>
            <a:ext cx="1975221" cy="646331"/>
          </a:xfrm>
          <a:prstGeom prst="rect">
            <a:avLst/>
          </a:prstGeom>
          <a:noFill/>
          <a:ln w="9525">
            <a:noFill/>
            <a:miter lim="800000"/>
            <a:headEnd/>
            <a:tailEnd/>
          </a:ln>
          <a:effectLst/>
        </p:spPr>
        <p:txBody>
          <a:bodyPr wrap="none">
            <a:spAutoFit/>
          </a:bodyPr>
          <a:lstStyle/>
          <a:p>
            <a:pPr algn="ctr">
              <a:lnSpc>
                <a:spcPct val="75000"/>
              </a:lnSpc>
            </a:pPr>
            <a:r>
              <a:rPr lang="ru-RU" sz="2400" dirty="0">
                <a:solidFill>
                  <a:srgbClr val="FFFFFF"/>
                </a:solidFill>
                <a:latin typeface="Iris" pitchFamily="18" charset="0"/>
              </a:rPr>
              <a:t>Вологодское </a:t>
            </a:r>
          </a:p>
          <a:p>
            <a:pPr algn="ctr">
              <a:lnSpc>
                <a:spcPct val="75000"/>
              </a:lnSpc>
            </a:pPr>
            <a:r>
              <a:rPr lang="ru-RU" sz="2400" dirty="0">
                <a:solidFill>
                  <a:srgbClr val="FFFFFF"/>
                </a:solidFill>
                <a:latin typeface="Iris" pitchFamily="18" charset="0"/>
              </a:rPr>
              <a:t>масло</a:t>
            </a:r>
          </a:p>
        </p:txBody>
      </p:sp>
      <p:pic>
        <p:nvPicPr>
          <p:cNvPr id="26" name="Picture 39" descr="prod"/>
          <p:cNvPicPr>
            <a:picLocks noChangeAspect="1" noChangeArrowheads="1"/>
          </p:cNvPicPr>
          <p:nvPr/>
        </p:nvPicPr>
        <p:blipFill>
          <a:blip r:embed="rId12" cstate="print"/>
          <a:srcRect/>
          <a:stretch>
            <a:fillRect/>
          </a:stretch>
        </p:blipFill>
        <p:spPr bwMode="auto">
          <a:xfrm>
            <a:off x="7116283" y="3645024"/>
            <a:ext cx="1632181" cy="1224136"/>
          </a:xfrm>
          <a:prstGeom prst="rect">
            <a:avLst/>
          </a:prstGeom>
          <a:noFill/>
        </p:spPr>
      </p:pic>
      <p:sp>
        <p:nvSpPr>
          <p:cNvPr id="27" name="Rectangle 33"/>
          <p:cNvSpPr>
            <a:spLocks noChangeArrowheads="1"/>
          </p:cNvSpPr>
          <p:nvPr/>
        </p:nvSpPr>
        <p:spPr bwMode="auto">
          <a:xfrm>
            <a:off x="6807989" y="5229200"/>
            <a:ext cx="2300515" cy="487506"/>
          </a:xfrm>
          <a:prstGeom prst="rect">
            <a:avLst/>
          </a:prstGeom>
          <a:noFill/>
          <a:ln w="9525">
            <a:noFill/>
            <a:miter lim="800000"/>
            <a:headEnd/>
            <a:tailEnd/>
          </a:ln>
          <a:effectLst/>
        </p:spPr>
        <p:txBody>
          <a:bodyPr wrap="square" anchor="ctr">
            <a:spAutoFit/>
          </a:bodyPr>
          <a:lstStyle/>
          <a:p>
            <a:pPr algn="ctr">
              <a:lnSpc>
                <a:spcPct val="80000"/>
              </a:lnSpc>
              <a:buClr>
                <a:srgbClr val="FF3300"/>
              </a:buClr>
            </a:pPr>
            <a:r>
              <a:rPr lang="ru-RU" sz="1600" b="1" dirty="0">
                <a:solidFill>
                  <a:schemeClr val="bg1"/>
                </a:solidFill>
                <a:latin typeface="Iris" pitchFamily="18" charset="0"/>
              </a:rPr>
              <a:t>Экологически чистые </a:t>
            </a:r>
          </a:p>
          <a:p>
            <a:pPr algn="ctr">
              <a:lnSpc>
                <a:spcPct val="80000"/>
              </a:lnSpc>
              <a:buClr>
                <a:srgbClr val="FF3300"/>
              </a:buClr>
            </a:pPr>
            <a:r>
              <a:rPr lang="ru-RU" sz="1600" b="1" dirty="0">
                <a:solidFill>
                  <a:schemeClr val="bg1"/>
                </a:solidFill>
                <a:latin typeface="Iris" pitchFamily="18" charset="0"/>
              </a:rPr>
              <a:t>продукты питания</a:t>
            </a:r>
          </a:p>
        </p:txBody>
      </p:sp>
      <p:sp>
        <p:nvSpPr>
          <p:cNvPr id="30"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6</a:t>
            </a:fld>
            <a:endParaRPr lang="ru-RU" sz="1200" b="1" dirty="0">
              <a:solidFill>
                <a:srgbClr val="000000"/>
              </a:solidFill>
              <a:latin typeface="Franklin Gothic Book" pitchFamily="34" charset="0"/>
            </a:endParaRPr>
          </a:p>
        </p:txBody>
      </p:sp>
      <p:pic>
        <p:nvPicPr>
          <p:cNvPr id="29" name="Рисунок 29" descr="images.jpg"/>
          <p:cNvPicPr>
            <a:picLocks noChangeAspect="1"/>
          </p:cNvPicPr>
          <p:nvPr/>
        </p:nvPicPr>
        <p:blipFill>
          <a:blip r:embed="rId13" cstate="print"/>
          <a:srcRect/>
          <a:stretch>
            <a:fillRect/>
          </a:stretch>
        </p:blipFill>
        <p:spPr bwMode="auto">
          <a:xfrm>
            <a:off x="2195736" y="1772816"/>
            <a:ext cx="2420497" cy="1610111"/>
          </a:xfrm>
          <a:prstGeom prst="rect">
            <a:avLst/>
          </a:prstGeom>
          <a:noFill/>
          <a:ln w="9525">
            <a:noFill/>
            <a:miter lim="800000"/>
            <a:headEnd/>
            <a:tailEnd/>
          </a:ln>
        </p:spPr>
      </p:pic>
      <p:pic>
        <p:nvPicPr>
          <p:cNvPr id="31" name="Picture 8" descr="Круж_2"/>
          <p:cNvPicPr>
            <a:picLocks noChangeAspect="1" noChangeArrowheads="1"/>
          </p:cNvPicPr>
          <p:nvPr/>
        </p:nvPicPr>
        <p:blipFill>
          <a:blip r:embed="rId14" cstate="print"/>
          <a:srcRect l="6448"/>
          <a:stretch>
            <a:fillRect/>
          </a:stretch>
        </p:blipFill>
        <p:spPr bwMode="auto">
          <a:xfrm>
            <a:off x="354324" y="3645024"/>
            <a:ext cx="1697396" cy="1224136"/>
          </a:xfrm>
          <a:prstGeom prst="rect">
            <a:avLst/>
          </a:prstGeom>
          <a:noFill/>
          <a:ln w="28575">
            <a:noFill/>
            <a:miter lim="800000"/>
            <a:headEnd/>
            <a:tailEnd/>
          </a:ln>
        </p:spPr>
      </p:pic>
      <p:pic>
        <p:nvPicPr>
          <p:cNvPr id="32" name="Picture 8" descr="Кружком"/>
          <p:cNvPicPr>
            <a:picLocks noChangeAspect="1" noChangeArrowheads="1"/>
          </p:cNvPicPr>
          <p:nvPr/>
        </p:nvPicPr>
        <p:blipFill>
          <a:blip r:embed="rId15" cstate="print"/>
          <a:srcRect/>
          <a:stretch>
            <a:fillRect/>
          </a:stretch>
        </p:blipFill>
        <p:spPr bwMode="auto">
          <a:xfrm>
            <a:off x="5004048" y="3645024"/>
            <a:ext cx="1512168" cy="121012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05 ИАЦК\Мельникова Света\_Презентации\Доклад_Осиповский\картинки\karta_big.png"/>
          <p:cNvPicPr>
            <a:picLocks noChangeAspect="1" noChangeArrowheads="1"/>
          </p:cNvPicPr>
          <p:nvPr/>
        </p:nvPicPr>
        <p:blipFill>
          <a:blip r:embed="rId3" cstate="print"/>
          <a:srcRect/>
          <a:stretch>
            <a:fillRect/>
          </a:stretch>
        </p:blipFill>
        <p:spPr bwMode="auto">
          <a:xfrm>
            <a:off x="216346" y="1340769"/>
            <a:ext cx="8402253" cy="4135298"/>
          </a:xfrm>
          <a:prstGeom prst="rect">
            <a:avLst/>
          </a:prstGeom>
          <a:noFill/>
        </p:spPr>
      </p:pic>
      <p:sp>
        <p:nvSpPr>
          <p:cNvPr id="8" name="TextBox 14"/>
          <p:cNvSpPr txBox="1">
            <a:spLocks noChangeArrowheads="1"/>
          </p:cNvSpPr>
          <p:nvPr/>
        </p:nvSpPr>
        <p:spPr bwMode="auto">
          <a:xfrm>
            <a:off x="1" y="0"/>
            <a:ext cx="9144000" cy="692696"/>
          </a:xfrm>
          <a:prstGeom prst="rect">
            <a:avLst/>
          </a:prstGeom>
          <a:noFill/>
          <a:ln w="9525">
            <a:noFill/>
            <a:miter lim="800000"/>
            <a:headEnd/>
            <a:tailEnd/>
          </a:ln>
        </p:spPr>
        <p:txBody>
          <a:bodyPr anchor="ctr"/>
          <a:lstStyle/>
          <a:p>
            <a:pPr algn="ctr"/>
            <a:r>
              <a:rPr lang="ru-RU" sz="2400" b="1" dirty="0" smtClean="0">
                <a:solidFill>
                  <a:schemeClr val="tx1">
                    <a:lumMod val="85000"/>
                    <a:lumOff val="15000"/>
                  </a:schemeClr>
                </a:solidFill>
                <a:latin typeface="Iris" pitchFamily="18" charset="0"/>
              </a:rPr>
              <a:t>Приоритетные туристские направления</a:t>
            </a:r>
          </a:p>
          <a:p>
            <a:pPr algn="ctr"/>
            <a:r>
              <a:rPr lang="ru-RU" sz="2400" b="1" dirty="0" smtClean="0">
                <a:solidFill>
                  <a:schemeClr val="tx1">
                    <a:lumMod val="85000"/>
                    <a:lumOff val="15000"/>
                  </a:schemeClr>
                </a:solidFill>
                <a:latin typeface="Iris" pitchFamily="18" charset="0"/>
              </a:rPr>
              <a:t>Вологодской области</a:t>
            </a:r>
          </a:p>
        </p:txBody>
      </p:sp>
      <p:pic>
        <p:nvPicPr>
          <p:cNvPr id="5" name="Рисунок 4" descr="Вид на монастырь сверху.JPG"/>
          <p:cNvPicPr>
            <a:picLocks noChangeAspect="1"/>
          </p:cNvPicPr>
          <p:nvPr/>
        </p:nvPicPr>
        <p:blipFill>
          <a:blip r:embed="rId4" cstate="print"/>
          <a:srcRect b="10902"/>
          <a:stretch>
            <a:fillRect/>
          </a:stretch>
        </p:blipFill>
        <p:spPr bwMode="auto">
          <a:xfrm>
            <a:off x="2987824" y="2666170"/>
            <a:ext cx="1008000" cy="673579"/>
          </a:xfrm>
          <a:prstGeom prst="rect">
            <a:avLst/>
          </a:prstGeom>
          <a:noFill/>
          <a:ln w="19050">
            <a:solidFill>
              <a:schemeClr val="bg1"/>
            </a:solidFill>
            <a:miter lim="800000"/>
            <a:headEnd/>
            <a:tailEnd/>
          </a:ln>
          <a:effectLst>
            <a:outerShdw blurRad="50800" dist="38100" dir="2700000" algn="tl" rotWithShape="0">
              <a:prstClr val="black">
                <a:alpha val="40000"/>
              </a:prstClr>
            </a:outerShdw>
          </a:effectLst>
        </p:spPr>
      </p:pic>
      <p:pic>
        <p:nvPicPr>
          <p:cNvPr id="7" name="Picture 4" descr="M:\05 ИАЦК\Мельникова Света\Проекты\К_туризм\Туризм\Великоустюгский\vel_03.jpg"/>
          <p:cNvPicPr>
            <a:picLocks noChangeAspect="1" noChangeArrowheads="1"/>
          </p:cNvPicPr>
          <p:nvPr/>
        </p:nvPicPr>
        <p:blipFill>
          <a:blip r:embed="rId5" cstate="print"/>
          <a:srcRect/>
          <a:stretch>
            <a:fillRect/>
          </a:stretch>
        </p:blipFill>
        <p:spPr bwMode="auto">
          <a:xfrm>
            <a:off x="7813823" y="1398509"/>
            <a:ext cx="1006649" cy="698343"/>
          </a:xfrm>
          <a:prstGeom prst="rect">
            <a:avLst/>
          </a:prstGeom>
          <a:noFill/>
          <a:ln w="19050">
            <a:solidFill>
              <a:schemeClr val="bg1"/>
            </a:solidFill>
          </a:ln>
          <a:effectLst>
            <a:outerShdw blurRad="50800" dist="38100" dir="2700000" algn="tl" rotWithShape="0">
              <a:prstClr val="black">
                <a:alpha val="40000"/>
              </a:prstClr>
            </a:outerShdw>
          </a:effectLst>
        </p:spPr>
      </p:pic>
      <p:pic>
        <p:nvPicPr>
          <p:cNvPr id="11" name="Picture 2" descr="M:\05 ИАЦК\Мельникова Света\К_туризм\Туризм\Тотемский\Totma_01.jpg"/>
          <p:cNvPicPr>
            <a:picLocks noChangeAspect="1" noChangeArrowheads="1"/>
          </p:cNvPicPr>
          <p:nvPr/>
        </p:nvPicPr>
        <p:blipFill>
          <a:blip r:embed="rId6" cstate="print"/>
          <a:srcRect l="3310" r="7242"/>
          <a:stretch>
            <a:fillRect/>
          </a:stretch>
        </p:blipFill>
        <p:spPr bwMode="auto">
          <a:xfrm>
            <a:off x="5149527" y="2708920"/>
            <a:ext cx="1008112" cy="749497"/>
          </a:xfrm>
          <a:prstGeom prst="rect">
            <a:avLst/>
          </a:prstGeom>
          <a:noFill/>
          <a:ln w="19050">
            <a:solidFill>
              <a:schemeClr val="bg1"/>
            </a:solidFill>
            <a:miter lim="800000"/>
            <a:headEnd/>
            <a:tailEnd/>
          </a:ln>
          <a:effectLst>
            <a:outerShdw blurRad="50800" dist="38100" dir="2700000" algn="tl" rotWithShape="0">
              <a:prstClr val="black">
                <a:alpha val="40000"/>
              </a:prstClr>
            </a:outerShdw>
          </a:effectLst>
        </p:spPr>
      </p:pic>
      <p:pic>
        <p:nvPicPr>
          <p:cNvPr id="12" name="Picture 9" descr="M:\05 ИАЦК\Мельникова Света\Проекты\К_туризм\Туризм\Вытегорский\IMGP5238.JPG"/>
          <p:cNvPicPr>
            <a:picLocks noChangeAspect="1" noChangeArrowheads="1"/>
          </p:cNvPicPr>
          <p:nvPr/>
        </p:nvPicPr>
        <p:blipFill>
          <a:blip r:embed="rId7" cstate="print"/>
          <a:srcRect/>
          <a:stretch>
            <a:fillRect/>
          </a:stretch>
        </p:blipFill>
        <p:spPr bwMode="auto">
          <a:xfrm>
            <a:off x="1079612" y="1232756"/>
            <a:ext cx="1008000" cy="672000"/>
          </a:xfrm>
          <a:prstGeom prst="rect">
            <a:avLst/>
          </a:prstGeom>
          <a:noFill/>
          <a:ln w="19050">
            <a:solidFill>
              <a:schemeClr val="bg1"/>
            </a:solidFill>
          </a:ln>
          <a:effectLst>
            <a:outerShdw blurRad="50800" dist="38100" dir="2700000" algn="tl" rotWithShape="0">
              <a:prstClr val="black">
                <a:alpha val="40000"/>
              </a:prstClr>
            </a:outerShdw>
          </a:effectLst>
        </p:spPr>
      </p:pic>
      <p:pic>
        <p:nvPicPr>
          <p:cNvPr id="13" name="Picture 11" descr="M:\05 ИАЦК\Мельникова Света\_Презентации\Доклад_Осиповский\картинки\01.jpg"/>
          <p:cNvPicPr>
            <a:picLocks noChangeAspect="1" noChangeArrowheads="1"/>
          </p:cNvPicPr>
          <p:nvPr/>
        </p:nvPicPr>
        <p:blipFill>
          <a:blip r:embed="rId8" cstate="print"/>
          <a:srcRect/>
          <a:stretch>
            <a:fillRect/>
          </a:stretch>
        </p:blipFill>
        <p:spPr bwMode="auto">
          <a:xfrm>
            <a:off x="1511660" y="3855993"/>
            <a:ext cx="1007393" cy="640082"/>
          </a:xfrm>
          <a:prstGeom prst="rect">
            <a:avLst/>
          </a:prstGeom>
          <a:noFill/>
          <a:ln w="19050">
            <a:solidFill>
              <a:schemeClr val="bg1"/>
            </a:solidFill>
          </a:ln>
          <a:effectLst>
            <a:outerShdw blurRad="50800" dist="38100" dir="2700000" algn="tl" rotWithShape="0">
              <a:prstClr val="black">
                <a:alpha val="40000"/>
              </a:prstClr>
            </a:outerShdw>
          </a:effectLst>
        </p:spPr>
      </p:pic>
      <p:pic>
        <p:nvPicPr>
          <p:cNvPr id="2" name="Picture 2" descr="\\10.0.1.8\Foto\ВОЛОГОДСКОЕ КРУЖЕВО. МУЗЕЙ КРУЖЕВА\Вологодское кружево (Изделия)\Dscn2383.jpg"/>
          <p:cNvPicPr>
            <a:picLocks noChangeAspect="1" noChangeArrowheads="1"/>
          </p:cNvPicPr>
          <p:nvPr/>
        </p:nvPicPr>
        <p:blipFill>
          <a:blip r:embed="rId9" cstate="print"/>
          <a:srcRect/>
          <a:stretch>
            <a:fillRect/>
          </a:stretch>
        </p:blipFill>
        <p:spPr bwMode="auto">
          <a:xfrm>
            <a:off x="3491824" y="3733006"/>
            <a:ext cx="1008000" cy="763069"/>
          </a:xfrm>
          <a:prstGeom prst="rect">
            <a:avLst/>
          </a:prstGeom>
          <a:noFill/>
          <a:ln w="19050">
            <a:solidFill>
              <a:schemeClr val="bg1"/>
            </a:solidFill>
          </a:ln>
          <a:effectLst>
            <a:outerShdw blurRad="50800" dist="38100" dir="2700000" algn="tl" rotWithShape="0">
              <a:prstClr val="black">
                <a:alpha val="40000"/>
              </a:prstClr>
            </a:outerShdw>
          </a:effectLst>
        </p:spPr>
      </p:pic>
      <p:sp>
        <p:nvSpPr>
          <p:cNvPr id="15" name="TextBox 14"/>
          <p:cNvSpPr txBox="1"/>
          <p:nvPr/>
        </p:nvSpPr>
        <p:spPr>
          <a:xfrm>
            <a:off x="3563888" y="4545124"/>
            <a:ext cx="1332148" cy="261610"/>
          </a:xfrm>
          <a:prstGeom prst="rect">
            <a:avLst/>
          </a:prstGeom>
          <a:noFill/>
        </p:spPr>
        <p:txBody>
          <a:bodyPr wrap="square" rtlCol="0">
            <a:spAutoFit/>
          </a:bodyPr>
          <a:lstStyle/>
          <a:p>
            <a:r>
              <a:rPr lang="ru-RU" sz="1100" b="1" dirty="0" smtClean="0">
                <a:solidFill>
                  <a:schemeClr val="accent6">
                    <a:lumMod val="75000"/>
                  </a:schemeClr>
                </a:solidFill>
                <a:latin typeface="Iris" pitchFamily="18" charset="0"/>
                <a:cs typeface="Times New Roman" pitchFamily="18" charset="0"/>
              </a:rPr>
              <a:t>ВОЛОГДА</a:t>
            </a:r>
            <a:endParaRPr lang="ru-RU" sz="1100" dirty="0">
              <a:latin typeface="Iris" pitchFamily="18" charset="0"/>
            </a:endParaRPr>
          </a:p>
        </p:txBody>
      </p:sp>
      <p:sp>
        <p:nvSpPr>
          <p:cNvPr id="16" name="TextBox 15"/>
          <p:cNvSpPr txBox="1"/>
          <p:nvPr/>
        </p:nvSpPr>
        <p:spPr>
          <a:xfrm>
            <a:off x="2879812" y="3392996"/>
            <a:ext cx="1332148" cy="261610"/>
          </a:xfrm>
          <a:prstGeom prst="rect">
            <a:avLst/>
          </a:prstGeom>
          <a:noFill/>
        </p:spPr>
        <p:txBody>
          <a:bodyPr wrap="square" rtlCol="0">
            <a:spAutoFit/>
          </a:bodyPr>
          <a:lstStyle/>
          <a:p>
            <a:r>
              <a:rPr lang="ru-RU" sz="1100" b="1" dirty="0" smtClean="0">
                <a:solidFill>
                  <a:schemeClr val="accent6">
                    <a:lumMod val="75000"/>
                  </a:schemeClr>
                </a:solidFill>
                <a:latin typeface="Iris" pitchFamily="18" charset="0"/>
                <a:cs typeface="Times New Roman" pitchFamily="18" charset="0"/>
              </a:rPr>
              <a:t>КИРИЛЛОВ</a:t>
            </a:r>
            <a:endParaRPr lang="ru-RU" sz="1100" dirty="0">
              <a:latin typeface="Iris" pitchFamily="18" charset="0"/>
            </a:endParaRPr>
          </a:p>
        </p:txBody>
      </p:sp>
      <p:sp>
        <p:nvSpPr>
          <p:cNvPr id="17" name="TextBox 16"/>
          <p:cNvSpPr txBox="1"/>
          <p:nvPr/>
        </p:nvSpPr>
        <p:spPr>
          <a:xfrm>
            <a:off x="1727684" y="3411063"/>
            <a:ext cx="1332148" cy="261610"/>
          </a:xfrm>
          <a:prstGeom prst="rect">
            <a:avLst/>
          </a:prstGeom>
          <a:noFill/>
        </p:spPr>
        <p:txBody>
          <a:bodyPr wrap="square" rtlCol="0">
            <a:spAutoFit/>
          </a:bodyPr>
          <a:lstStyle/>
          <a:p>
            <a:r>
              <a:rPr lang="ru-RU" sz="1100" b="1" dirty="0" smtClean="0">
                <a:solidFill>
                  <a:schemeClr val="accent6">
                    <a:lumMod val="75000"/>
                  </a:schemeClr>
                </a:solidFill>
                <a:latin typeface="Iris" pitchFamily="18" charset="0"/>
                <a:cs typeface="Times New Roman" pitchFamily="18" charset="0"/>
              </a:rPr>
              <a:t>БЕЛОЗЕРСК</a:t>
            </a:r>
            <a:endParaRPr lang="ru-RU" sz="1100" dirty="0">
              <a:latin typeface="Iris" pitchFamily="18" charset="0"/>
            </a:endParaRPr>
          </a:p>
        </p:txBody>
      </p:sp>
      <p:sp>
        <p:nvSpPr>
          <p:cNvPr id="18" name="TextBox 17"/>
          <p:cNvSpPr txBox="1"/>
          <p:nvPr/>
        </p:nvSpPr>
        <p:spPr>
          <a:xfrm>
            <a:off x="1763688" y="1943254"/>
            <a:ext cx="1332148" cy="261610"/>
          </a:xfrm>
          <a:prstGeom prst="rect">
            <a:avLst/>
          </a:prstGeom>
          <a:noFill/>
        </p:spPr>
        <p:txBody>
          <a:bodyPr wrap="square" rtlCol="0">
            <a:spAutoFit/>
          </a:bodyPr>
          <a:lstStyle/>
          <a:p>
            <a:r>
              <a:rPr lang="ru-RU" sz="1100" b="1" dirty="0" smtClean="0">
                <a:solidFill>
                  <a:schemeClr val="accent6">
                    <a:lumMod val="75000"/>
                  </a:schemeClr>
                </a:solidFill>
                <a:latin typeface="Iris" pitchFamily="18" charset="0"/>
                <a:cs typeface="Times New Roman" pitchFamily="18" charset="0"/>
              </a:rPr>
              <a:t>ВЫТЕГРА</a:t>
            </a:r>
            <a:endParaRPr lang="ru-RU" sz="1100" dirty="0">
              <a:latin typeface="Iris" pitchFamily="18" charset="0"/>
            </a:endParaRPr>
          </a:p>
        </p:txBody>
      </p:sp>
      <p:sp>
        <p:nvSpPr>
          <p:cNvPr id="19" name="TextBox 18"/>
          <p:cNvSpPr txBox="1"/>
          <p:nvPr/>
        </p:nvSpPr>
        <p:spPr>
          <a:xfrm>
            <a:off x="5796136" y="3563434"/>
            <a:ext cx="1332148" cy="261610"/>
          </a:xfrm>
          <a:prstGeom prst="rect">
            <a:avLst/>
          </a:prstGeom>
          <a:noFill/>
        </p:spPr>
        <p:txBody>
          <a:bodyPr wrap="square" rtlCol="0">
            <a:spAutoFit/>
          </a:bodyPr>
          <a:lstStyle/>
          <a:p>
            <a:r>
              <a:rPr lang="ru-RU" sz="1100" b="1" dirty="0" smtClean="0">
                <a:solidFill>
                  <a:schemeClr val="accent6">
                    <a:lumMod val="75000"/>
                  </a:schemeClr>
                </a:solidFill>
                <a:latin typeface="Iris" pitchFamily="18" charset="0"/>
                <a:cs typeface="Times New Roman" pitchFamily="18" charset="0"/>
              </a:rPr>
              <a:t>ТОТЬМА</a:t>
            </a:r>
            <a:endParaRPr lang="ru-RU" sz="1100" dirty="0">
              <a:latin typeface="Iris" pitchFamily="18" charset="0"/>
            </a:endParaRPr>
          </a:p>
        </p:txBody>
      </p:sp>
      <p:sp>
        <p:nvSpPr>
          <p:cNvPr id="20" name="TextBox 19"/>
          <p:cNvSpPr txBox="1"/>
          <p:nvPr/>
        </p:nvSpPr>
        <p:spPr>
          <a:xfrm>
            <a:off x="6552220" y="2879358"/>
            <a:ext cx="1332148" cy="261610"/>
          </a:xfrm>
          <a:prstGeom prst="rect">
            <a:avLst/>
          </a:prstGeom>
          <a:noFill/>
        </p:spPr>
        <p:txBody>
          <a:bodyPr wrap="square" rtlCol="0">
            <a:spAutoFit/>
          </a:bodyPr>
          <a:lstStyle/>
          <a:p>
            <a:r>
              <a:rPr lang="ru-RU" sz="1100" b="1" dirty="0" smtClean="0">
                <a:solidFill>
                  <a:schemeClr val="accent6">
                    <a:lumMod val="75000"/>
                  </a:schemeClr>
                </a:solidFill>
                <a:latin typeface="Iris" pitchFamily="18" charset="0"/>
                <a:cs typeface="Times New Roman" pitchFamily="18" charset="0"/>
              </a:rPr>
              <a:t>НЮКСЕНИЦА</a:t>
            </a:r>
            <a:endParaRPr lang="ru-RU" sz="1100" dirty="0">
              <a:latin typeface="Iris" pitchFamily="18" charset="0"/>
            </a:endParaRPr>
          </a:p>
        </p:txBody>
      </p:sp>
      <p:sp>
        <p:nvSpPr>
          <p:cNvPr id="21" name="TextBox 20"/>
          <p:cNvSpPr txBox="1"/>
          <p:nvPr/>
        </p:nvSpPr>
        <p:spPr>
          <a:xfrm>
            <a:off x="7740352" y="2132856"/>
            <a:ext cx="1332148" cy="261610"/>
          </a:xfrm>
          <a:prstGeom prst="rect">
            <a:avLst/>
          </a:prstGeom>
          <a:noFill/>
        </p:spPr>
        <p:txBody>
          <a:bodyPr wrap="square" rtlCol="0">
            <a:spAutoFit/>
          </a:bodyPr>
          <a:lstStyle/>
          <a:p>
            <a:r>
              <a:rPr lang="ru-RU" sz="1100" b="1" dirty="0" smtClean="0">
                <a:solidFill>
                  <a:schemeClr val="accent6">
                    <a:lumMod val="75000"/>
                  </a:schemeClr>
                </a:solidFill>
                <a:latin typeface="Iris" pitchFamily="18" charset="0"/>
                <a:cs typeface="Times New Roman" pitchFamily="18" charset="0"/>
              </a:rPr>
              <a:t>ВЕЛИКИЙ УСТЮГ</a:t>
            </a:r>
            <a:endParaRPr lang="ru-RU" sz="1100" dirty="0">
              <a:latin typeface="Iris" pitchFamily="18" charset="0"/>
            </a:endParaRPr>
          </a:p>
        </p:txBody>
      </p:sp>
      <p:pic>
        <p:nvPicPr>
          <p:cNvPr id="1027" name="Picture 3" descr="M:\05 ИАЦК\Мельникова Света\Проекты\К_туризм\Туризм\Нюксеница\nuks_04.jpg"/>
          <p:cNvPicPr>
            <a:picLocks noChangeAspect="1" noChangeArrowheads="1"/>
          </p:cNvPicPr>
          <p:nvPr/>
        </p:nvPicPr>
        <p:blipFill>
          <a:blip r:embed="rId10" cstate="print"/>
          <a:srcRect t="7006"/>
          <a:stretch>
            <a:fillRect/>
          </a:stretch>
        </p:blipFill>
        <p:spPr bwMode="auto">
          <a:xfrm>
            <a:off x="6405400" y="2048971"/>
            <a:ext cx="902904" cy="767961"/>
          </a:xfrm>
          <a:prstGeom prst="rect">
            <a:avLst/>
          </a:prstGeom>
          <a:noFill/>
          <a:ln w="19050">
            <a:solidFill>
              <a:schemeClr val="bg1"/>
            </a:solidFill>
          </a:ln>
          <a:effectLst>
            <a:outerShdw blurRad="50800" dist="38100" dir="2700000" algn="tl" rotWithShape="0">
              <a:prstClr val="black">
                <a:alpha val="40000"/>
              </a:prstClr>
            </a:outerShdw>
          </a:effectLst>
        </p:spPr>
      </p:pic>
      <p:pic>
        <p:nvPicPr>
          <p:cNvPr id="1026" name="Picture 2" descr="M:\05 ИАЦК\Мельникова Света\Проекты\К_туризм\Туризм\Белозерский\bel_06.JPG"/>
          <p:cNvPicPr>
            <a:picLocks noChangeAspect="1" noChangeArrowheads="1"/>
          </p:cNvPicPr>
          <p:nvPr/>
        </p:nvPicPr>
        <p:blipFill>
          <a:blip r:embed="rId11" cstate="print"/>
          <a:srcRect/>
          <a:stretch>
            <a:fillRect/>
          </a:stretch>
        </p:blipFill>
        <p:spPr bwMode="auto">
          <a:xfrm>
            <a:off x="1236949" y="2679739"/>
            <a:ext cx="1008000" cy="671669"/>
          </a:xfrm>
          <a:prstGeom prst="rect">
            <a:avLst/>
          </a:prstGeom>
          <a:noFill/>
          <a:ln w="19050">
            <a:solidFill>
              <a:schemeClr val="bg1"/>
            </a:solidFill>
          </a:ln>
          <a:effectLst>
            <a:outerShdw blurRad="50800" dist="38100" dir="2700000" algn="tl" rotWithShape="0">
              <a:prstClr val="black">
                <a:alpha val="40000"/>
              </a:prstClr>
            </a:outerShdw>
          </a:effectLst>
        </p:spPr>
      </p:pic>
      <p:sp>
        <p:nvSpPr>
          <p:cNvPr id="24" name="TextBox 23"/>
          <p:cNvSpPr txBox="1"/>
          <p:nvPr/>
        </p:nvSpPr>
        <p:spPr>
          <a:xfrm>
            <a:off x="5014300" y="4806084"/>
            <a:ext cx="4166212" cy="1215204"/>
          </a:xfrm>
          <a:prstGeom prst="rect">
            <a:avLst/>
          </a:prstGeom>
          <a:noFill/>
        </p:spPr>
        <p:txBody>
          <a:bodyPr wrap="square" rtlCol="0">
            <a:spAutoFit/>
          </a:bodyPr>
          <a:lstStyle/>
          <a:p>
            <a:pPr>
              <a:lnSpc>
                <a:spcPct val="114000"/>
              </a:lnSpc>
            </a:pPr>
            <a:r>
              <a:rPr lang="ru-RU" sz="1600" b="1" dirty="0" smtClean="0">
                <a:solidFill>
                  <a:schemeClr val="bg1"/>
                </a:solidFill>
                <a:latin typeface="Iris" pitchFamily="18" charset="0"/>
                <a:cs typeface="Times New Roman" pitchFamily="18" charset="0"/>
              </a:rPr>
              <a:t>Череповец – горячее сердце Севера</a:t>
            </a:r>
          </a:p>
          <a:p>
            <a:pPr>
              <a:lnSpc>
                <a:spcPct val="114000"/>
              </a:lnSpc>
            </a:pPr>
            <a:r>
              <a:rPr lang="ru-RU" sz="1600" b="1" dirty="0" smtClean="0">
                <a:solidFill>
                  <a:schemeClr val="bg1"/>
                </a:solidFill>
                <a:latin typeface="Iris" pitchFamily="18" charset="0"/>
                <a:cs typeface="Times New Roman" pitchFamily="18" charset="0"/>
              </a:rPr>
              <a:t>Вытегра – обитель батюшки </a:t>
            </a:r>
            <a:r>
              <a:rPr lang="ru-RU" sz="1600" b="1" dirty="0" err="1" smtClean="0">
                <a:solidFill>
                  <a:schemeClr val="bg1"/>
                </a:solidFill>
                <a:latin typeface="Iris" pitchFamily="18" charset="0"/>
                <a:cs typeface="Times New Roman" pitchFamily="18" charset="0"/>
              </a:rPr>
              <a:t>Онего</a:t>
            </a:r>
            <a:endParaRPr lang="ru-RU" sz="1600" b="1" dirty="0" smtClean="0">
              <a:solidFill>
                <a:schemeClr val="bg1"/>
              </a:solidFill>
              <a:latin typeface="Iris" pitchFamily="18" charset="0"/>
              <a:cs typeface="Times New Roman" pitchFamily="18" charset="0"/>
            </a:endParaRPr>
          </a:p>
          <a:p>
            <a:pPr>
              <a:lnSpc>
                <a:spcPct val="114000"/>
              </a:lnSpc>
            </a:pPr>
            <a:r>
              <a:rPr lang="ru-RU" sz="1600" b="1" dirty="0" smtClean="0">
                <a:solidFill>
                  <a:schemeClr val="bg1"/>
                </a:solidFill>
                <a:latin typeface="Iris" pitchFamily="18" charset="0"/>
                <a:cs typeface="Times New Roman" pitchFamily="18" charset="0"/>
              </a:rPr>
              <a:t>Нюксеница – сокровищница народных традиций</a:t>
            </a:r>
            <a:endParaRPr lang="ru-RU" sz="1600" b="1" dirty="0">
              <a:solidFill>
                <a:schemeClr val="bg1"/>
              </a:solidFill>
              <a:latin typeface="Iris" pitchFamily="18" charset="0"/>
              <a:cs typeface="Times New Roman" pitchFamily="18" charset="0"/>
            </a:endParaRPr>
          </a:p>
        </p:txBody>
      </p:sp>
      <p:sp>
        <p:nvSpPr>
          <p:cNvPr id="25" name="TextBox 24"/>
          <p:cNvSpPr txBox="1"/>
          <p:nvPr/>
        </p:nvSpPr>
        <p:spPr>
          <a:xfrm>
            <a:off x="2915816" y="780950"/>
            <a:ext cx="4392488" cy="1495922"/>
          </a:xfrm>
          <a:prstGeom prst="rect">
            <a:avLst/>
          </a:prstGeom>
          <a:noFill/>
        </p:spPr>
        <p:txBody>
          <a:bodyPr wrap="square" rtlCol="0">
            <a:spAutoFit/>
          </a:bodyPr>
          <a:lstStyle/>
          <a:p>
            <a:pPr>
              <a:lnSpc>
                <a:spcPct val="114000"/>
              </a:lnSpc>
            </a:pPr>
            <a:r>
              <a:rPr lang="ru-RU" sz="1600" b="1" dirty="0" smtClean="0">
                <a:solidFill>
                  <a:schemeClr val="bg1"/>
                </a:solidFill>
                <a:latin typeface="Iris" pitchFamily="18" charset="0"/>
                <a:cs typeface="Times New Roman" pitchFamily="18" charset="0"/>
              </a:rPr>
              <a:t>Вологда – кружевная столица России</a:t>
            </a:r>
          </a:p>
          <a:p>
            <a:pPr>
              <a:lnSpc>
                <a:spcPct val="114000"/>
              </a:lnSpc>
            </a:pPr>
            <a:r>
              <a:rPr lang="ru-RU" sz="1600" b="1" dirty="0" smtClean="0">
                <a:solidFill>
                  <a:schemeClr val="bg1"/>
                </a:solidFill>
                <a:latin typeface="Iris" pitchFamily="18" charset="0"/>
                <a:cs typeface="Times New Roman" pitchFamily="18" charset="0"/>
              </a:rPr>
              <a:t>Кириллов – святая земля</a:t>
            </a:r>
          </a:p>
          <a:p>
            <a:pPr>
              <a:lnSpc>
                <a:spcPct val="114000"/>
              </a:lnSpc>
            </a:pPr>
            <a:r>
              <a:rPr lang="ru-RU" sz="1600" b="1" dirty="0" smtClean="0">
                <a:solidFill>
                  <a:schemeClr val="bg1"/>
                </a:solidFill>
                <a:latin typeface="Iris" pitchFamily="18" charset="0"/>
                <a:cs typeface="Times New Roman" pitchFamily="18" charset="0"/>
              </a:rPr>
              <a:t>Великий Устюг – родина Деда Мороза</a:t>
            </a:r>
          </a:p>
          <a:p>
            <a:pPr>
              <a:lnSpc>
                <a:spcPct val="114000"/>
              </a:lnSpc>
            </a:pPr>
            <a:r>
              <a:rPr lang="ru-RU" sz="1600" b="1" dirty="0" smtClean="0">
                <a:solidFill>
                  <a:schemeClr val="bg1"/>
                </a:solidFill>
                <a:latin typeface="Iris" pitchFamily="18" charset="0"/>
                <a:cs typeface="Times New Roman" pitchFamily="18" charset="0"/>
              </a:rPr>
              <a:t>Тотьма – город мореходов</a:t>
            </a:r>
          </a:p>
          <a:p>
            <a:pPr>
              <a:lnSpc>
                <a:spcPct val="114000"/>
              </a:lnSpc>
            </a:pPr>
            <a:r>
              <a:rPr lang="ru-RU" sz="1600" b="1" dirty="0" smtClean="0">
                <a:solidFill>
                  <a:schemeClr val="bg1"/>
                </a:solidFill>
                <a:latin typeface="Iris" pitchFamily="18" charset="0"/>
                <a:cs typeface="Times New Roman" pitchFamily="18" charset="0"/>
              </a:rPr>
              <a:t>Белозерск – былинный город</a:t>
            </a:r>
          </a:p>
        </p:txBody>
      </p:sp>
      <p:sp>
        <p:nvSpPr>
          <p:cNvPr id="26"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7</a:t>
            </a:fld>
            <a:endParaRPr lang="ru-RU" sz="1200" b="1" dirty="0">
              <a:solidFill>
                <a:srgbClr val="000000"/>
              </a:solidFill>
              <a:latin typeface="Franklin Gothic Book" pitchFamily="34"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idx="4294967295"/>
          </p:nvPr>
        </p:nvSpPr>
        <p:spPr>
          <a:xfrm>
            <a:off x="0" y="26392"/>
            <a:ext cx="9144000" cy="522288"/>
          </a:xfrm>
        </p:spPr>
        <p:txBody>
          <a:bodyPr>
            <a:noAutofit/>
          </a:bodyPr>
          <a:lstStyle/>
          <a:p>
            <a:pPr>
              <a:defRPr/>
            </a:pPr>
            <a:r>
              <a:rPr lang="ru-RU" sz="2800" b="1" dirty="0">
                <a:solidFill>
                  <a:schemeClr val="tx1">
                    <a:lumMod val="85000"/>
                    <a:lumOff val="15000"/>
                  </a:schemeClr>
                </a:solidFill>
                <a:latin typeface="Iris" pitchFamily="18" charset="0"/>
              </a:rPr>
              <a:t>Туристские </a:t>
            </a:r>
            <a:r>
              <a:rPr lang="ru-RU" sz="2800" b="1" dirty="0" smtClean="0">
                <a:solidFill>
                  <a:schemeClr val="tx1">
                    <a:lumMod val="85000"/>
                    <a:lumOff val="15000"/>
                  </a:schemeClr>
                </a:solidFill>
                <a:latin typeface="Iris" pitchFamily="18" charset="0"/>
              </a:rPr>
              <a:t>маршруты области</a:t>
            </a:r>
            <a:endParaRPr lang="ru-RU" sz="2800" b="1" dirty="0">
              <a:solidFill>
                <a:schemeClr val="tx1">
                  <a:lumMod val="85000"/>
                  <a:lumOff val="15000"/>
                </a:schemeClr>
              </a:solidFill>
              <a:latin typeface="Iris" pitchFamily="18" charset="0"/>
            </a:endParaRPr>
          </a:p>
        </p:txBody>
      </p:sp>
      <p:sp>
        <p:nvSpPr>
          <p:cNvPr id="5" name="Прямоугольник с двумя скругленными соседними углами 4"/>
          <p:cNvSpPr/>
          <p:nvPr/>
        </p:nvSpPr>
        <p:spPr>
          <a:xfrm>
            <a:off x="251520" y="836712"/>
            <a:ext cx="5472608" cy="494533"/>
          </a:xfrm>
          <a:prstGeom prst="round2SameRect">
            <a:avLst>
              <a:gd name="adj1" fmla="val 0"/>
              <a:gd name="adj2" fmla="val 32468"/>
            </a:avLst>
          </a:prstGeom>
          <a:solidFill>
            <a:schemeClr val="bg1">
              <a:lumMod val="95000"/>
            </a:schemeClr>
          </a:solidFill>
          <a:ln>
            <a:solidFill>
              <a:schemeClr val="bg1"/>
            </a:solid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ru-RU" sz="2400" dirty="0">
                <a:ln w="15875" cap="flat" cmpd="sng">
                  <a:solidFill>
                    <a:srgbClr val="FFFFFF">
                      <a:alpha val="55000"/>
                    </a:srgbClr>
                  </a:solidFill>
                  <a:prstDash val="solid"/>
                </a:ln>
                <a:solidFill>
                  <a:schemeClr val="tx1"/>
                </a:solidFill>
                <a:latin typeface="Iris" pitchFamily="18" charset="0"/>
              </a:rPr>
              <a:t>На территории Вологодской области:</a:t>
            </a:r>
          </a:p>
        </p:txBody>
      </p:sp>
      <p:sp>
        <p:nvSpPr>
          <p:cNvPr id="14" name="TextBox 13"/>
          <p:cNvSpPr txBox="1"/>
          <p:nvPr/>
        </p:nvSpPr>
        <p:spPr>
          <a:xfrm>
            <a:off x="4067175" y="6381750"/>
            <a:ext cx="1584325" cy="368300"/>
          </a:xfrm>
          <a:prstGeom prst="rect">
            <a:avLst/>
          </a:prstGeom>
          <a:solidFill>
            <a:schemeClr val="bg1">
              <a:lumMod val="95000"/>
            </a:schemeClr>
          </a:solidFill>
        </p:spPr>
        <p:txBody>
          <a:bodyPr>
            <a:spAutoFit/>
          </a:bodyPr>
          <a:lstStyle/>
          <a:p>
            <a:pPr>
              <a:defRPr/>
            </a:pPr>
            <a:endParaRPr lang="ru-RU" dirty="0">
              <a:latin typeface="Franklin Gothic Book" pitchFamily="34" charset="0"/>
            </a:endParaRPr>
          </a:p>
        </p:txBody>
      </p:sp>
      <p:pic>
        <p:nvPicPr>
          <p:cNvPr id="40966" name="Picture 8" descr="J:\Управление развития туризма\Фотоматериалы\2013\Кичуга (ВУ)\DSC01613.JPG"/>
          <p:cNvPicPr>
            <a:picLocks noChangeAspect="1" noChangeArrowheads="1"/>
          </p:cNvPicPr>
          <p:nvPr/>
        </p:nvPicPr>
        <p:blipFill>
          <a:blip r:embed="rId3" cstate="print"/>
          <a:srcRect/>
          <a:stretch>
            <a:fillRect/>
          </a:stretch>
        </p:blipFill>
        <p:spPr bwMode="auto">
          <a:xfrm>
            <a:off x="4427984" y="3573016"/>
            <a:ext cx="4230852" cy="2376264"/>
          </a:xfrm>
          <a:prstGeom prst="rect">
            <a:avLst/>
          </a:prstGeom>
          <a:noFill/>
          <a:ln w="9525">
            <a:noFill/>
            <a:miter lim="800000"/>
            <a:headEnd/>
            <a:tailEnd/>
          </a:ln>
        </p:spPr>
      </p:pic>
      <p:pic>
        <p:nvPicPr>
          <p:cNvPr id="40968" name="Picture 10" descr="J:\Управление развития туризма\Общая папка\агеева\PICT0832.JPG"/>
          <p:cNvPicPr>
            <a:picLocks noChangeAspect="1" noChangeArrowheads="1"/>
          </p:cNvPicPr>
          <p:nvPr/>
        </p:nvPicPr>
        <p:blipFill>
          <a:blip r:embed="rId4" cstate="print"/>
          <a:srcRect b="13889"/>
          <a:stretch>
            <a:fillRect/>
          </a:stretch>
        </p:blipFill>
        <p:spPr bwMode="auto">
          <a:xfrm>
            <a:off x="6444208" y="836712"/>
            <a:ext cx="2195364" cy="2520280"/>
          </a:xfrm>
          <a:prstGeom prst="rect">
            <a:avLst/>
          </a:prstGeom>
          <a:noFill/>
          <a:ln w="9525">
            <a:noFill/>
            <a:miter lim="800000"/>
            <a:headEnd/>
            <a:tailEnd/>
          </a:ln>
        </p:spPr>
      </p:pic>
      <p:graphicFrame>
        <p:nvGraphicFramePr>
          <p:cNvPr id="42045" name="Group 61"/>
          <p:cNvGraphicFramePr>
            <a:graphicFrameLocks noGrp="1"/>
          </p:cNvGraphicFramePr>
          <p:nvPr/>
        </p:nvGraphicFramePr>
        <p:xfrm>
          <a:off x="540321" y="1556891"/>
          <a:ext cx="4895850" cy="1647845"/>
        </p:xfrm>
        <a:graphic>
          <a:graphicData uri="http://schemas.openxmlformats.org/drawingml/2006/table">
            <a:tbl>
              <a:tblPr/>
              <a:tblGrid>
                <a:gridCol w="3095625"/>
                <a:gridCol w="863600"/>
                <a:gridCol w="936625"/>
              </a:tblGrid>
              <a:tr h="575965">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ru-RU" sz="1800" b="1" i="0" u="none" strike="noStrike" cap="none" normalizeH="0" baseline="0" dirty="0" smtClean="0">
                          <a:ln>
                            <a:noFill/>
                          </a:ln>
                          <a:solidFill>
                            <a:srgbClr val="FFFFFF"/>
                          </a:solidFill>
                          <a:effectLst/>
                          <a:latin typeface="Iris" pitchFamily="18" charset="0"/>
                          <a:cs typeface="Arial" charset="0"/>
                        </a:rPr>
                        <a:t>Показатели</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ru-RU" sz="1800" b="1" i="0" u="none" strike="noStrike" cap="none" normalizeH="0" baseline="0" dirty="0" smtClean="0">
                          <a:ln>
                            <a:noFill/>
                          </a:ln>
                          <a:solidFill>
                            <a:srgbClr val="FFFFFF"/>
                          </a:solidFill>
                          <a:effectLst/>
                          <a:latin typeface="Iris" pitchFamily="18" charset="0"/>
                          <a:cs typeface="Arial" charset="0"/>
                        </a:rPr>
                        <a:t>2012</a:t>
                      </a:r>
                    </a:p>
                  </a:txBody>
                  <a:tcP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ru-RU" sz="1800" b="1" i="0" u="none" strike="noStrike" cap="none" normalizeH="0" baseline="0" dirty="0" smtClean="0">
                          <a:ln>
                            <a:noFill/>
                          </a:ln>
                          <a:solidFill>
                            <a:srgbClr val="FFFFFF"/>
                          </a:solidFill>
                          <a:effectLst/>
                          <a:latin typeface="Iris" pitchFamily="18" charset="0"/>
                          <a:cs typeface="Arial" charset="0"/>
                        </a:rPr>
                        <a:t>2013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31813">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ru-RU" sz="1800" b="1" i="0" u="none" strike="noStrike" cap="none" normalizeH="0" baseline="0" dirty="0" smtClean="0">
                          <a:ln>
                            <a:noFill/>
                          </a:ln>
                          <a:solidFill>
                            <a:srgbClr val="000000"/>
                          </a:solidFill>
                          <a:effectLst/>
                          <a:latin typeface="Iris" pitchFamily="18" charset="0"/>
                          <a:cs typeface="Arial" charset="0"/>
                        </a:rPr>
                        <a:t>Объекты, наиболее посещаемые туристами</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E2F7"/>
                    </a:solid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ru-RU" sz="1800" b="1" i="0" u="none" strike="noStrike" cap="none" normalizeH="0" baseline="0" dirty="0" smtClean="0">
                          <a:ln>
                            <a:noFill/>
                          </a:ln>
                          <a:solidFill>
                            <a:srgbClr val="000000"/>
                          </a:solidFill>
                          <a:effectLst/>
                          <a:latin typeface="Iris" pitchFamily="18" charset="0"/>
                          <a:cs typeface="Arial" charset="0"/>
                        </a:rPr>
                        <a:t>120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E2F7"/>
                    </a:solid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ru-RU" sz="1800" b="1" i="0" u="none" strike="noStrike" cap="none" normalizeH="0" baseline="0" dirty="0" smtClean="0">
                          <a:ln>
                            <a:noFill/>
                          </a:ln>
                          <a:solidFill>
                            <a:srgbClr val="000000"/>
                          </a:solidFill>
                          <a:effectLst/>
                          <a:latin typeface="Iris" pitchFamily="18" charset="0"/>
                          <a:cs typeface="Arial" charset="0"/>
                        </a:rPr>
                        <a:t>120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E2F7"/>
                    </a:solidFill>
                  </a:tcPr>
                </a:tc>
              </a:tr>
              <a:tr h="431800">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ru-RU" sz="1800" b="1" i="0" u="none" strike="noStrike" cap="none" normalizeH="0" baseline="0" dirty="0" smtClean="0">
                          <a:ln>
                            <a:noFill/>
                          </a:ln>
                          <a:solidFill>
                            <a:srgbClr val="000000"/>
                          </a:solidFill>
                          <a:effectLst/>
                          <a:latin typeface="Iris" pitchFamily="18" charset="0"/>
                          <a:cs typeface="Arial" charset="0"/>
                        </a:rPr>
                        <a:t>Маршрутов и программ</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F1FB"/>
                    </a:solid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ru-RU" sz="1800" b="1" i="0" u="none" strike="noStrike" cap="none" normalizeH="0" baseline="0" dirty="0" smtClean="0">
                          <a:ln>
                            <a:noFill/>
                          </a:ln>
                          <a:solidFill>
                            <a:srgbClr val="000000"/>
                          </a:solidFill>
                          <a:effectLst/>
                          <a:latin typeface="Iris" pitchFamily="18" charset="0"/>
                          <a:cs typeface="Arial" charset="0"/>
                        </a:rPr>
                        <a:t>142</a:t>
                      </a:r>
                    </a:p>
                  </a:txBody>
                  <a:tcP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F1FB"/>
                    </a:solid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ru-RU" sz="1800" b="1" i="0" u="none" strike="noStrike" cap="none" normalizeH="0" baseline="0" dirty="0" smtClean="0">
                          <a:ln>
                            <a:noFill/>
                          </a:ln>
                          <a:solidFill>
                            <a:srgbClr val="000000"/>
                          </a:solidFill>
                          <a:effectLst/>
                          <a:latin typeface="Iris" pitchFamily="18" charset="0"/>
                          <a:cs typeface="Arial" charset="0"/>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F1FB"/>
                    </a:solidFill>
                  </a:tcPr>
                </a:tc>
              </a:tr>
            </a:tbl>
          </a:graphicData>
        </a:graphic>
      </p:graphicFrame>
      <p:sp>
        <p:nvSpPr>
          <p:cNvPr id="10"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8</a:t>
            </a:fld>
            <a:endParaRPr lang="ru-RU" sz="1200" b="1" dirty="0">
              <a:solidFill>
                <a:srgbClr val="000000"/>
              </a:solidFill>
              <a:latin typeface="Franklin Gothic Book" pitchFamily="34" charset="0"/>
            </a:endParaRPr>
          </a:p>
        </p:txBody>
      </p:sp>
      <p:pic>
        <p:nvPicPr>
          <p:cNvPr id="11" name="Рисунок 10" descr="Вид на монастырь сверху.JPG"/>
          <p:cNvPicPr>
            <a:picLocks noChangeAspect="1"/>
          </p:cNvPicPr>
          <p:nvPr/>
        </p:nvPicPr>
        <p:blipFill>
          <a:blip r:embed="rId5" cstate="print"/>
          <a:srcRect b="10902"/>
          <a:stretch>
            <a:fillRect/>
          </a:stretch>
        </p:blipFill>
        <p:spPr bwMode="auto">
          <a:xfrm>
            <a:off x="611560" y="3573016"/>
            <a:ext cx="3568746" cy="238475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9" descr="Агеевой Лене3"/>
          <p:cNvPicPr>
            <a:picLocks noChangeAspect="1" noChangeArrowheads="1"/>
          </p:cNvPicPr>
          <p:nvPr/>
        </p:nvPicPr>
        <p:blipFill>
          <a:blip r:embed="rId3" cstate="print"/>
          <a:srcRect/>
          <a:stretch>
            <a:fillRect/>
          </a:stretch>
        </p:blipFill>
        <p:spPr bwMode="auto">
          <a:xfrm>
            <a:off x="0" y="0"/>
            <a:ext cx="9144000" cy="4946650"/>
          </a:xfrm>
          <a:prstGeom prst="rect">
            <a:avLst/>
          </a:prstGeom>
          <a:noFill/>
          <a:ln w="9525">
            <a:noFill/>
            <a:miter lim="800000"/>
            <a:headEnd/>
            <a:tailEnd/>
          </a:ln>
        </p:spPr>
      </p:pic>
      <p:sp>
        <p:nvSpPr>
          <p:cNvPr id="97282" name="Oval 5">
            <a:hlinkClick r:id="rId4" action="ppaction://hlinksldjump"/>
          </p:cNvPr>
          <p:cNvSpPr>
            <a:spLocks noChangeArrowheads="1"/>
          </p:cNvSpPr>
          <p:nvPr/>
        </p:nvSpPr>
        <p:spPr bwMode="auto">
          <a:xfrm>
            <a:off x="838200" y="457200"/>
            <a:ext cx="1828800" cy="1198563"/>
          </a:xfrm>
          <a:prstGeom prst="ellipse">
            <a:avLst/>
          </a:prstGeom>
          <a:solidFill>
            <a:schemeClr val="tx1">
              <a:alpha val="10196"/>
            </a:schemeClr>
          </a:solidFill>
          <a:ln w="38100">
            <a:solidFill>
              <a:schemeClr val="bg1"/>
            </a:solidFill>
            <a:prstDash val="sysDot"/>
            <a:round/>
            <a:headEnd/>
            <a:tailEnd/>
          </a:ln>
        </p:spPr>
        <p:txBody>
          <a:bodyPr wrap="none" anchor="ctr"/>
          <a:lstStyle/>
          <a:p>
            <a:endParaRPr lang="ru-RU">
              <a:latin typeface="Iris" pitchFamily="18" charset="0"/>
            </a:endParaRPr>
          </a:p>
        </p:txBody>
      </p:sp>
      <p:sp>
        <p:nvSpPr>
          <p:cNvPr id="97283" name="Oval 6">
            <a:hlinkClick r:id="rId5" action="ppaction://hlinksldjump"/>
          </p:cNvPr>
          <p:cNvSpPr>
            <a:spLocks noChangeArrowheads="1"/>
          </p:cNvSpPr>
          <p:nvPr/>
        </p:nvSpPr>
        <p:spPr bwMode="auto">
          <a:xfrm rot="2609414">
            <a:off x="1982788" y="1782763"/>
            <a:ext cx="1600200" cy="1143000"/>
          </a:xfrm>
          <a:prstGeom prst="ellipse">
            <a:avLst/>
          </a:prstGeom>
          <a:solidFill>
            <a:schemeClr val="tx1">
              <a:alpha val="10196"/>
            </a:schemeClr>
          </a:solidFill>
          <a:ln w="38100">
            <a:solidFill>
              <a:schemeClr val="bg1"/>
            </a:solidFill>
            <a:prstDash val="sysDot"/>
            <a:round/>
            <a:headEnd/>
            <a:tailEnd/>
          </a:ln>
        </p:spPr>
        <p:txBody>
          <a:bodyPr wrap="none" anchor="ctr"/>
          <a:lstStyle/>
          <a:p>
            <a:endParaRPr lang="ru-RU">
              <a:latin typeface="Iris" pitchFamily="18" charset="0"/>
            </a:endParaRPr>
          </a:p>
        </p:txBody>
      </p:sp>
      <p:sp>
        <p:nvSpPr>
          <p:cNvPr id="97284" name="Oval 7">
            <a:hlinkClick r:id="rId6" action="ppaction://hlinksldjump"/>
          </p:cNvPr>
          <p:cNvSpPr>
            <a:spLocks noChangeArrowheads="1"/>
          </p:cNvSpPr>
          <p:nvPr/>
        </p:nvSpPr>
        <p:spPr bwMode="auto">
          <a:xfrm>
            <a:off x="2133600" y="3352800"/>
            <a:ext cx="914400" cy="457200"/>
          </a:xfrm>
          <a:prstGeom prst="ellipse">
            <a:avLst/>
          </a:prstGeom>
          <a:solidFill>
            <a:srgbClr val="000000">
              <a:alpha val="10196"/>
            </a:srgbClr>
          </a:solidFill>
          <a:ln w="38100">
            <a:solidFill>
              <a:schemeClr val="bg1"/>
            </a:solidFill>
            <a:prstDash val="sysDot"/>
            <a:round/>
            <a:headEnd/>
            <a:tailEnd/>
          </a:ln>
        </p:spPr>
        <p:txBody>
          <a:bodyPr wrap="none" anchor="ctr"/>
          <a:lstStyle/>
          <a:p>
            <a:endParaRPr lang="ru-RU">
              <a:latin typeface="Iris" pitchFamily="18" charset="0"/>
            </a:endParaRPr>
          </a:p>
        </p:txBody>
      </p:sp>
      <p:sp>
        <p:nvSpPr>
          <p:cNvPr id="97285" name="Oval 8">
            <a:hlinkClick r:id="rId7" action="ppaction://hlinksldjump"/>
          </p:cNvPr>
          <p:cNvSpPr>
            <a:spLocks noChangeArrowheads="1"/>
          </p:cNvSpPr>
          <p:nvPr/>
        </p:nvSpPr>
        <p:spPr bwMode="auto">
          <a:xfrm>
            <a:off x="7086600" y="762000"/>
            <a:ext cx="1600200" cy="914400"/>
          </a:xfrm>
          <a:prstGeom prst="ellipse">
            <a:avLst/>
          </a:prstGeom>
          <a:solidFill>
            <a:schemeClr val="tx1">
              <a:alpha val="10196"/>
            </a:schemeClr>
          </a:solidFill>
          <a:ln w="38100">
            <a:solidFill>
              <a:schemeClr val="bg1"/>
            </a:solidFill>
            <a:prstDash val="sysDot"/>
            <a:round/>
            <a:headEnd/>
            <a:tailEnd/>
          </a:ln>
        </p:spPr>
        <p:txBody>
          <a:bodyPr wrap="none" anchor="ctr"/>
          <a:lstStyle/>
          <a:p>
            <a:endParaRPr lang="ru-RU">
              <a:latin typeface="Iris" pitchFamily="18" charset="0"/>
            </a:endParaRPr>
          </a:p>
        </p:txBody>
      </p:sp>
      <p:sp>
        <p:nvSpPr>
          <p:cNvPr id="97286" name="Oval 10">
            <a:hlinkClick r:id="rId6" action="ppaction://hlinksldjump"/>
          </p:cNvPr>
          <p:cNvSpPr>
            <a:spLocks noChangeArrowheads="1"/>
          </p:cNvSpPr>
          <p:nvPr/>
        </p:nvSpPr>
        <p:spPr bwMode="auto">
          <a:xfrm>
            <a:off x="2533650" y="3498850"/>
            <a:ext cx="152400" cy="152400"/>
          </a:xfrm>
          <a:prstGeom prst="ellipse">
            <a:avLst/>
          </a:prstGeom>
          <a:gradFill rotWithShape="1">
            <a:gsLst>
              <a:gs pos="0">
                <a:srgbClr val="FF0000"/>
              </a:gs>
              <a:gs pos="100000">
                <a:srgbClr val="760000"/>
              </a:gs>
            </a:gsLst>
            <a:path path="shape">
              <a:fillToRect l="50000" t="50000" r="50000" b="50000"/>
            </a:path>
          </a:gradFill>
          <a:ln w="28575">
            <a:solidFill>
              <a:srgbClr val="FFFFFF"/>
            </a:solidFill>
            <a:round/>
            <a:headEnd/>
            <a:tailEnd/>
          </a:ln>
        </p:spPr>
        <p:txBody>
          <a:bodyPr wrap="none" anchor="ctr"/>
          <a:lstStyle/>
          <a:p>
            <a:endParaRPr lang="ru-RU">
              <a:latin typeface="Iris" pitchFamily="18" charset="0"/>
            </a:endParaRPr>
          </a:p>
        </p:txBody>
      </p:sp>
      <p:sp>
        <p:nvSpPr>
          <p:cNvPr id="4108" name="Text Box 12">
            <a:hlinkClick r:id="rId6" action="ppaction://hlinksldjump"/>
          </p:cNvPr>
          <p:cNvSpPr txBox="1">
            <a:spLocks noChangeArrowheads="1"/>
          </p:cNvSpPr>
          <p:nvPr/>
        </p:nvSpPr>
        <p:spPr bwMode="auto">
          <a:xfrm>
            <a:off x="2657475" y="3416300"/>
            <a:ext cx="902811" cy="276999"/>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defRPr/>
            </a:pPr>
            <a:r>
              <a:rPr lang="ru-RU" sz="1200">
                <a:solidFill>
                  <a:schemeClr val="bg1"/>
                </a:solidFill>
                <a:latin typeface="Iris" pitchFamily="18" charset="0"/>
              </a:rPr>
              <a:t>Череповец</a:t>
            </a:r>
          </a:p>
        </p:txBody>
      </p:sp>
      <p:sp>
        <p:nvSpPr>
          <p:cNvPr id="4110" name="Text Box 14"/>
          <p:cNvSpPr txBox="1">
            <a:spLocks noChangeArrowheads="1"/>
          </p:cNvSpPr>
          <p:nvPr/>
        </p:nvSpPr>
        <p:spPr bwMode="auto">
          <a:xfrm>
            <a:off x="3943350" y="3257550"/>
            <a:ext cx="729687" cy="276999"/>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defRPr/>
            </a:pPr>
            <a:r>
              <a:rPr lang="ru-RU" sz="1200" dirty="0">
                <a:solidFill>
                  <a:schemeClr val="bg1"/>
                </a:solidFill>
                <a:latin typeface="Iris" pitchFamily="18" charset="0"/>
              </a:rPr>
              <a:t>Вологда</a:t>
            </a:r>
          </a:p>
        </p:txBody>
      </p:sp>
      <p:sp>
        <p:nvSpPr>
          <p:cNvPr id="97289" name="Oval 15">
            <a:hlinkClick r:id="rId5" action="ppaction://hlinksldjump"/>
          </p:cNvPr>
          <p:cNvSpPr>
            <a:spLocks noChangeArrowheads="1"/>
          </p:cNvSpPr>
          <p:nvPr/>
        </p:nvSpPr>
        <p:spPr bwMode="auto">
          <a:xfrm>
            <a:off x="2854325" y="2514600"/>
            <a:ext cx="152400" cy="152400"/>
          </a:xfrm>
          <a:prstGeom prst="ellipse">
            <a:avLst/>
          </a:prstGeom>
          <a:gradFill rotWithShape="1">
            <a:gsLst>
              <a:gs pos="0">
                <a:srgbClr val="FF0000"/>
              </a:gs>
              <a:gs pos="100000">
                <a:srgbClr val="760000"/>
              </a:gs>
            </a:gsLst>
            <a:path path="shape">
              <a:fillToRect l="50000" t="50000" r="50000" b="50000"/>
            </a:path>
          </a:gradFill>
          <a:ln w="28575">
            <a:solidFill>
              <a:srgbClr val="FFFFFF"/>
            </a:solidFill>
            <a:round/>
            <a:headEnd/>
            <a:tailEnd/>
          </a:ln>
        </p:spPr>
        <p:txBody>
          <a:bodyPr wrap="none" anchor="ctr"/>
          <a:lstStyle/>
          <a:p>
            <a:endParaRPr lang="ru-RU">
              <a:latin typeface="Iris" pitchFamily="18" charset="0"/>
            </a:endParaRPr>
          </a:p>
        </p:txBody>
      </p:sp>
      <p:sp>
        <p:nvSpPr>
          <p:cNvPr id="4112" name="Text Box 16">
            <a:hlinkClick r:id="rId5" action="ppaction://hlinksldjump"/>
          </p:cNvPr>
          <p:cNvSpPr txBox="1">
            <a:spLocks noChangeArrowheads="1"/>
          </p:cNvSpPr>
          <p:nvPr/>
        </p:nvSpPr>
        <p:spPr bwMode="auto">
          <a:xfrm>
            <a:off x="2978150" y="2432050"/>
            <a:ext cx="822661" cy="276999"/>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defRPr/>
            </a:pPr>
            <a:r>
              <a:rPr lang="ru-RU" sz="1200">
                <a:solidFill>
                  <a:schemeClr val="bg1"/>
                </a:solidFill>
                <a:latin typeface="Iris" pitchFamily="18" charset="0"/>
              </a:rPr>
              <a:t>Кириллов</a:t>
            </a:r>
          </a:p>
        </p:txBody>
      </p:sp>
      <p:sp>
        <p:nvSpPr>
          <p:cNvPr id="97291" name="Oval 17">
            <a:hlinkClick r:id="rId5" action="ppaction://hlinksldjump"/>
          </p:cNvPr>
          <p:cNvSpPr>
            <a:spLocks noChangeArrowheads="1"/>
          </p:cNvSpPr>
          <p:nvPr/>
        </p:nvSpPr>
        <p:spPr bwMode="auto">
          <a:xfrm>
            <a:off x="2457450" y="2279650"/>
            <a:ext cx="152400" cy="152400"/>
          </a:xfrm>
          <a:prstGeom prst="ellipse">
            <a:avLst/>
          </a:prstGeom>
          <a:gradFill rotWithShape="1">
            <a:gsLst>
              <a:gs pos="0">
                <a:srgbClr val="FF0000"/>
              </a:gs>
              <a:gs pos="100000">
                <a:srgbClr val="760000"/>
              </a:gs>
            </a:gsLst>
            <a:path path="shape">
              <a:fillToRect l="50000" t="50000" r="50000" b="50000"/>
            </a:path>
          </a:gradFill>
          <a:ln w="28575">
            <a:solidFill>
              <a:srgbClr val="FFFFFF"/>
            </a:solidFill>
            <a:round/>
            <a:headEnd/>
            <a:tailEnd/>
          </a:ln>
        </p:spPr>
        <p:txBody>
          <a:bodyPr wrap="none" anchor="ctr"/>
          <a:lstStyle/>
          <a:p>
            <a:endParaRPr lang="ru-RU">
              <a:latin typeface="Iris" pitchFamily="18" charset="0"/>
            </a:endParaRPr>
          </a:p>
        </p:txBody>
      </p:sp>
      <p:sp>
        <p:nvSpPr>
          <p:cNvPr id="4114" name="Text Box 18">
            <a:hlinkClick r:id="rId5" action="ppaction://hlinksldjump"/>
          </p:cNvPr>
          <p:cNvSpPr txBox="1">
            <a:spLocks noChangeArrowheads="1"/>
          </p:cNvSpPr>
          <p:nvPr/>
        </p:nvSpPr>
        <p:spPr bwMode="auto">
          <a:xfrm>
            <a:off x="2581275" y="2197100"/>
            <a:ext cx="886781" cy="276999"/>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defRPr/>
            </a:pPr>
            <a:r>
              <a:rPr lang="ru-RU" sz="1200">
                <a:solidFill>
                  <a:schemeClr val="bg1"/>
                </a:solidFill>
                <a:latin typeface="Iris" pitchFamily="18" charset="0"/>
              </a:rPr>
              <a:t>Белозерск</a:t>
            </a:r>
          </a:p>
        </p:txBody>
      </p:sp>
      <p:sp>
        <p:nvSpPr>
          <p:cNvPr id="97293" name="Oval 19">
            <a:hlinkClick r:id="rId5" action="ppaction://hlinksldjump"/>
          </p:cNvPr>
          <p:cNvSpPr>
            <a:spLocks noChangeArrowheads="1"/>
          </p:cNvSpPr>
          <p:nvPr/>
        </p:nvSpPr>
        <p:spPr bwMode="auto">
          <a:xfrm>
            <a:off x="2625725" y="1955800"/>
            <a:ext cx="152400" cy="152400"/>
          </a:xfrm>
          <a:prstGeom prst="ellipse">
            <a:avLst/>
          </a:prstGeom>
          <a:gradFill rotWithShape="1">
            <a:gsLst>
              <a:gs pos="0">
                <a:srgbClr val="FF0000"/>
              </a:gs>
              <a:gs pos="100000">
                <a:srgbClr val="760000"/>
              </a:gs>
            </a:gsLst>
            <a:path path="shape">
              <a:fillToRect l="50000" t="50000" r="50000" b="50000"/>
            </a:path>
          </a:gradFill>
          <a:ln w="28575">
            <a:solidFill>
              <a:srgbClr val="FFFFFF"/>
            </a:solidFill>
            <a:round/>
            <a:headEnd/>
            <a:tailEnd/>
          </a:ln>
        </p:spPr>
        <p:txBody>
          <a:bodyPr wrap="none" anchor="ctr"/>
          <a:lstStyle/>
          <a:p>
            <a:endParaRPr lang="ru-RU">
              <a:latin typeface="Iris" pitchFamily="18" charset="0"/>
            </a:endParaRPr>
          </a:p>
        </p:txBody>
      </p:sp>
      <p:sp>
        <p:nvSpPr>
          <p:cNvPr id="4116" name="Text Box 20">
            <a:hlinkClick r:id="rId5" action="ppaction://hlinksldjump"/>
          </p:cNvPr>
          <p:cNvSpPr txBox="1">
            <a:spLocks noChangeArrowheads="1"/>
          </p:cNvSpPr>
          <p:nvPr/>
        </p:nvSpPr>
        <p:spPr bwMode="auto">
          <a:xfrm>
            <a:off x="2749550" y="1873250"/>
            <a:ext cx="901209" cy="276999"/>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defRPr/>
            </a:pPr>
            <a:r>
              <a:rPr lang="ru-RU" sz="1200">
                <a:solidFill>
                  <a:schemeClr val="bg1"/>
                </a:solidFill>
                <a:latin typeface="Iris" pitchFamily="18" charset="0"/>
              </a:rPr>
              <a:t>Липин Бор</a:t>
            </a:r>
          </a:p>
        </p:txBody>
      </p:sp>
      <p:sp>
        <p:nvSpPr>
          <p:cNvPr id="97295" name="Oval 21">
            <a:hlinkClick r:id="rId4" action="ppaction://hlinksldjump"/>
          </p:cNvPr>
          <p:cNvSpPr>
            <a:spLocks noChangeArrowheads="1"/>
          </p:cNvSpPr>
          <p:nvPr/>
        </p:nvSpPr>
        <p:spPr bwMode="auto">
          <a:xfrm>
            <a:off x="1616075" y="920750"/>
            <a:ext cx="152400" cy="152400"/>
          </a:xfrm>
          <a:prstGeom prst="ellipse">
            <a:avLst/>
          </a:prstGeom>
          <a:gradFill rotWithShape="1">
            <a:gsLst>
              <a:gs pos="0">
                <a:srgbClr val="FF0000"/>
              </a:gs>
              <a:gs pos="100000">
                <a:srgbClr val="760000"/>
              </a:gs>
            </a:gsLst>
            <a:path path="shape">
              <a:fillToRect l="50000" t="50000" r="50000" b="50000"/>
            </a:path>
          </a:gradFill>
          <a:ln w="28575">
            <a:solidFill>
              <a:srgbClr val="FFFFFF"/>
            </a:solidFill>
            <a:round/>
            <a:headEnd/>
            <a:tailEnd/>
          </a:ln>
        </p:spPr>
        <p:txBody>
          <a:bodyPr wrap="none" anchor="ctr"/>
          <a:lstStyle/>
          <a:p>
            <a:endParaRPr lang="ru-RU">
              <a:latin typeface="Iris" pitchFamily="18" charset="0"/>
            </a:endParaRPr>
          </a:p>
        </p:txBody>
      </p:sp>
      <p:sp>
        <p:nvSpPr>
          <p:cNvPr id="4118" name="Text Box 22">
            <a:hlinkClick r:id="rId4" action="ppaction://hlinksldjump"/>
          </p:cNvPr>
          <p:cNvSpPr txBox="1">
            <a:spLocks noChangeArrowheads="1"/>
          </p:cNvSpPr>
          <p:nvPr/>
        </p:nvSpPr>
        <p:spPr bwMode="auto">
          <a:xfrm>
            <a:off x="1739900" y="838200"/>
            <a:ext cx="744114" cy="276999"/>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defRPr/>
            </a:pPr>
            <a:r>
              <a:rPr lang="ru-RU" sz="1200">
                <a:solidFill>
                  <a:schemeClr val="bg1"/>
                </a:solidFill>
                <a:latin typeface="Iris" pitchFamily="18" charset="0"/>
              </a:rPr>
              <a:t>Вытегра</a:t>
            </a:r>
          </a:p>
        </p:txBody>
      </p:sp>
      <p:sp>
        <p:nvSpPr>
          <p:cNvPr id="97297" name="Oval 23">
            <a:hlinkClick r:id="rId7" action="ppaction://hlinksldjump"/>
          </p:cNvPr>
          <p:cNvSpPr>
            <a:spLocks noChangeArrowheads="1"/>
          </p:cNvSpPr>
          <p:nvPr/>
        </p:nvSpPr>
        <p:spPr bwMode="auto">
          <a:xfrm>
            <a:off x="8029575" y="1025525"/>
            <a:ext cx="152400" cy="152400"/>
          </a:xfrm>
          <a:prstGeom prst="ellipse">
            <a:avLst/>
          </a:prstGeom>
          <a:gradFill rotWithShape="1">
            <a:gsLst>
              <a:gs pos="0">
                <a:srgbClr val="FF0000"/>
              </a:gs>
              <a:gs pos="100000">
                <a:srgbClr val="760000"/>
              </a:gs>
            </a:gsLst>
            <a:path path="shape">
              <a:fillToRect l="50000" t="50000" r="50000" b="50000"/>
            </a:path>
          </a:gradFill>
          <a:ln w="28575">
            <a:solidFill>
              <a:srgbClr val="FFFFFF"/>
            </a:solidFill>
            <a:round/>
            <a:headEnd/>
            <a:tailEnd/>
          </a:ln>
        </p:spPr>
        <p:txBody>
          <a:bodyPr wrap="none" anchor="ctr"/>
          <a:lstStyle/>
          <a:p>
            <a:endParaRPr lang="ru-RU">
              <a:latin typeface="Iris" pitchFamily="18" charset="0"/>
            </a:endParaRPr>
          </a:p>
        </p:txBody>
      </p:sp>
      <p:sp>
        <p:nvSpPr>
          <p:cNvPr id="4120" name="Text Box 24">
            <a:hlinkClick r:id="rId7" action="ppaction://hlinksldjump"/>
          </p:cNvPr>
          <p:cNvSpPr txBox="1">
            <a:spLocks noChangeArrowheads="1"/>
          </p:cNvSpPr>
          <p:nvPr/>
        </p:nvSpPr>
        <p:spPr bwMode="auto">
          <a:xfrm>
            <a:off x="7309337" y="949325"/>
            <a:ext cx="737701" cy="424732"/>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lgn="r">
              <a:lnSpc>
                <a:spcPct val="90000"/>
              </a:lnSpc>
              <a:defRPr/>
            </a:pPr>
            <a:r>
              <a:rPr lang="ru-RU" sz="1200">
                <a:solidFill>
                  <a:schemeClr val="bg1"/>
                </a:solidFill>
                <a:latin typeface="Iris" pitchFamily="18" charset="0"/>
              </a:rPr>
              <a:t>Великий</a:t>
            </a:r>
          </a:p>
          <a:p>
            <a:pPr algn="r">
              <a:lnSpc>
                <a:spcPct val="90000"/>
              </a:lnSpc>
              <a:defRPr/>
            </a:pPr>
            <a:r>
              <a:rPr lang="ru-RU" sz="1200">
                <a:solidFill>
                  <a:schemeClr val="bg1"/>
                </a:solidFill>
                <a:latin typeface="Iris" pitchFamily="18" charset="0"/>
              </a:rPr>
              <a:t>Устюг</a:t>
            </a:r>
          </a:p>
        </p:txBody>
      </p:sp>
      <p:sp>
        <p:nvSpPr>
          <p:cNvPr id="97299" name="Rectangle 28"/>
          <p:cNvSpPr>
            <a:spLocks noChangeArrowheads="1"/>
          </p:cNvSpPr>
          <p:nvPr/>
        </p:nvSpPr>
        <p:spPr bwMode="auto">
          <a:xfrm>
            <a:off x="0" y="5300663"/>
            <a:ext cx="9144000" cy="1200329"/>
          </a:xfrm>
          <a:prstGeom prst="rect">
            <a:avLst/>
          </a:prstGeom>
          <a:noFill/>
          <a:ln w="9525">
            <a:noFill/>
            <a:miter lim="800000"/>
            <a:headEnd/>
            <a:tailEnd/>
          </a:ln>
        </p:spPr>
        <p:txBody>
          <a:bodyPr>
            <a:spAutoFit/>
          </a:bodyPr>
          <a:lstStyle/>
          <a:p>
            <a:pPr algn="ctr"/>
            <a:r>
              <a:rPr lang="ru-RU" sz="3600" b="1" dirty="0">
                <a:solidFill>
                  <a:schemeClr val="tx1">
                    <a:lumMod val="85000"/>
                    <a:lumOff val="15000"/>
                  </a:schemeClr>
                </a:solidFill>
                <a:latin typeface="Iris" pitchFamily="18" charset="0"/>
              </a:rPr>
              <a:t>Туристский кластер Вологодской области </a:t>
            </a:r>
          </a:p>
          <a:p>
            <a:pPr algn="ctr"/>
            <a:r>
              <a:rPr lang="en-US" sz="3600" b="1" dirty="0">
                <a:solidFill>
                  <a:schemeClr val="tx1">
                    <a:lumMod val="85000"/>
                    <a:lumOff val="15000"/>
                  </a:schemeClr>
                </a:solidFill>
                <a:latin typeface="Iris" pitchFamily="18" charset="0"/>
              </a:rPr>
              <a:t>«</a:t>
            </a:r>
            <a:r>
              <a:rPr lang="ru-RU" sz="3600" b="1" dirty="0">
                <a:solidFill>
                  <a:schemeClr val="tx1">
                    <a:lumMod val="85000"/>
                    <a:lumOff val="15000"/>
                  </a:schemeClr>
                </a:solidFill>
                <a:latin typeface="Iris" pitchFamily="18" charset="0"/>
              </a:rPr>
              <a:t>Ворота Севера</a:t>
            </a:r>
            <a:r>
              <a:rPr lang="en-US" sz="3600" b="1" dirty="0">
                <a:solidFill>
                  <a:schemeClr val="tx1">
                    <a:lumMod val="85000"/>
                    <a:lumOff val="15000"/>
                  </a:schemeClr>
                </a:solidFill>
                <a:latin typeface="Iris" pitchFamily="18" charset="0"/>
              </a:rPr>
              <a:t>»</a:t>
            </a:r>
            <a:endParaRPr lang="ru-RU" sz="3600" b="1" dirty="0">
              <a:solidFill>
                <a:schemeClr val="tx1">
                  <a:lumMod val="85000"/>
                  <a:lumOff val="15000"/>
                </a:schemeClr>
              </a:solidFill>
              <a:latin typeface="Iris" pitchFamily="18" charset="0"/>
            </a:endParaRPr>
          </a:p>
        </p:txBody>
      </p:sp>
      <p:sp>
        <p:nvSpPr>
          <p:cNvPr id="97300" name="Oval 6">
            <a:hlinkClick r:id="rId5" action="ppaction://hlinksldjump"/>
          </p:cNvPr>
          <p:cNvSpPr>
            <a:spLocks noChangeArrowheads="1"/>
          </p:cNvSpPr>
          <p:nvPr/>
        </p:nvSpPr>
        <p:spPr bwMode="auto">
          <a:xfrm rot="2609414">
            <a:off x="3443288" y="3009900"/>
            <a:ext cx="1047750" cy="681038"/>
          </a:xfrm>
          <a:prstGeom prst="ellipse">
            <a:avLst/>
          </a:prstGeom>
          <a:solidFill>
            <a:schemeClr val="tx1">
              <a:alpha val="10196"/>
            </a:schemeClr>
          </a:solidFill>
          <a:ln w="38100">
            <a:solidFill>
              <a:schemeClr val="bg1"/>
            </a:solidFill>
            <a:prstDash val="sysDot"/>
            <a:round/>
            <a:headEnd/>
            <a:tailEnd/>
          </a:ln>
        </p:spPr>
        <p:txBody>
          <a:bodyPr wrap="none" anchor="ctr"/>
          <a:lstStyle/>
          <a:p>
            <a:endParaRPr lang="ru-RU">
              <a:latin typeface="Iris" pitchFamily="18" charset="0"/>
            </a:endParaRPr>
          </a:p>
        </p:txBody>
      </p:sp>
      <p:sp>
        <p:nvSpPr>
          <p:cNvPr id="97301" name="Oval 17">
            <a:hlinkClick r:id="rId5" action="ppaction://hlinksldjump"/>
          </p:cNvPr>
          <p:cNvSpPr>
            <a:spLocks noChangeArrowheads="1"/>
          </p:cNvSpPr>
          <p:nvPr/>
        </p:nvSpPr>
        <p:spPr bwMode="auto">
          <a:xfrm>
            <a:off x="3886200" y="3352800"/>
            <a:ext cx="152400" cy="152400"/>
          </a:xfrm>
          <a:prstGeom prst="ellipse">
            <a:avLst/>
          </a:prstGeom>
          <a:gradFill rotWithShape="1">
            <a:gsLst>
              <a:gs pos="0">
                <a:srgbClr val="FF0000"/>
              </a:gs>
              <a:gs pos="100000">
                <a:srgbClr val="760000"/>
              </a:gs>
            </a:gsLst>
            <a:path path="shape">
              <a:fillToRect l="50000" t="50000" r="50000" b="50000"/>
            </a:path>
          </a:gradFill>
          <a:ln w="28575">
            <a:solidFill>
              <a:srgbClr val="FFFFFF"/>
            </a:solidFill>
            <a:round/>
            <a:headEnd/>
            <a:tailEnd/>
          </a:ln>
        </p:spPr>
        <p:txBody>
          <a:bodyPr wrap="none" anchor="ctr"/>
          <a:lstStyle/>
          <a:p>
            <a:endParaRPr lang="ru-RU">
              <a:latin typeface="Iris" pitchFamily="18" charset="0"/>
            </a:endParaRPr>
          </a:p>
        </p:txBody>
      </p:sp>
      <p:sp>
        <p:nvSpPr>
          <p:cNvPr id="97302" name="Oval 6">
            <a:hlinkClick r:id="rId5" action="ppaction://hlinksldjump"/>
          </p:cNvPr>
          <p:cNvSpPr>
            <a:spLocks noChangeArrowheads="1"/>
          </p:cNvSpPr>
          <p:nvPr/>
        </p:nvSpPr>
        <p:spPr bwMode="auto">
          <a:xfrm rot="2609414">
            <a:off x="5575300" y="2151063"/>
            <a:ext cx="593725" cy="430212"/>
          </a:xfrm>
          <a:prstGeom prst="ellipse">
            <a:avLst/>
          </a:prstGeom>
          <a:solidFill>
            <a:schemeClr val="tx1">
              <a:alpha val="10196"/>
            </a:schemeClr>
          </a:solidFill>
          <a:ln w="38100">
            <a:solidFill>
              <a:schemeClr val="bg1"/>
            </a:solidFill>
            <a:prstDash val="sysDot"/>
            <a:round/>
            <a:headEnd/>
            <a:tailEnd/>
          </a:ln>
        </p:spPr>
        <p:txBody>
          <a:bodyPr wrap="none" anchor="ctr"/>
          <a:lstStyle/>
          <a:p>
            <a:endParaRPr lang="ru-RU">
              <a:latin typeface="Iris" pitchFamily="18" charset="0"/>
            </a:endParaRPr>
          </a:p>
        </p:txBody>
      </p:sp>
      <p:sp>
        <p:nvSpPr>
          <p:cNvPr id="97303" name="Oval 17">
            <a:hlinkClick r:id="rId5" action="ppaction://hlinksldjump"/>
          </p:cNvPr>
          <p:cNvSpPr>
            <a:spLocks noChangeArrowheads="1"/>
          </p:cNvSpPr>
          <p:nvPr/>
        </p:nvSpPr>
        <p:spPr bwMode="auto">
          <a:xfrm>
            <a:off x="5791200" y="2286000"/>
            <a:ext cx="152400" cy="152400"/>
          </a:xfrm>
          <a:prstGeom prst="ellipse">
            <a:avLst/>
          </a:prstGeom>
          <a:gradFill rotWithShape="1">
            <a:gsLst>
              <a:gs pos="0">
                <a:srgbClr val="FF0000"/>
              </a:gs>
              <a:gs pos="100000">
                <a:srgbClr val="760000"/>
              </a:gs>
            </a:gsLst>
            <a:path path="shape">
              <a:fillToRect l="50000" t="50000" r="50000" b="50000"/>
            </a:path>
          </a:gradFill>
          <a:ln w="28575">
            <a:solidFill>
              <a:srgbClr val="FFFFFF"/>
            </a:solidFill>
            <a:round/>
            <a:headEnd/>
            <a:tailEnd/>
          </a:ln>
        </p:spPr>
        <p:txBody>
          <a:bodyPr wrap="none" anchor="ctr"/>
          <a:lstStyle/>
          <a:p>
            <a:endParaRPr lang="ru-RU">
              <a:latin typeface="Iris" pitchFamily="18" charset="0"/>
            </a:endParaRPr>
          </a:p>
        </p:txBody>
      </p:sp>
      <p:sp>
        <p:nvSpPr>
          <p:cNvPr id="27" name="Text Box 14"/>
          <p:cNvSpPr txBox="1">
            <a:spLocks noChangeArrowheads="1"/>
          </p:cNvSpPr>
          <p:nvPr/>
        </p:nvSpPr>
        <p:spPr bwMode="auto">
          <a:xfrm>
            <a:off x="5943600" y="2209800"/>
            <a:ext cx="670376" cy="276999"/>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defRPr/>
            </a:pPr>
            <a:r>
              <a:rPr lang="ru-RU" sz="1200" dirty="0">
                <a:solidFill>
                  <a:schemeClr val="bg1"/>
                </a:solidFill>
                <a:latin typeface="Iris" pitchFamily="18" charset="0"/>
              </a:rPr>
              <a:t>Тотьма</a:t>
            </a:r>
          </a:p>
        </p:txBody>
      </p:sp>
      <p:sp>
        <p:nvSpPr>
          <p:cNvPr id="97305" name="TextBox 28"/>
          <p:cNvSpPr txBox="1">
            <a:spLocks noChangeArrowheads="1"/>
          </p:cNvSpPr>
          <p:nvPr/>
        </p:nvSpPr>
        <p:spPr bwMode="auto">
          <a:xfrm>
            <a:off x="838200" y="4953000"/>
            <a:ext cx="184150" cy="369888"/>
          </a:xfrm>
          <a:prstGeom prst="rect">
            <a:avLst/>
          </a:prstGeom>
          <a:noFill/>
          <a:ln w="9525">
            <a:noFill/>
            <a:miter lim="800000"/>
            <a:headEnd/>
            <a:tailEnd/>
          </a:ln>
        </p:spPr>
        <p:txBody>
          <a:bodyPr wrap="none">
            <a:spAutoFit/>
          </a:bodyPr>
          <a:lstStyle/>
          <a:p>
            <a:endParaRPr lang="ru-RU">
              <a:latin typeface="Iris" pitchFamily="18" charset="0"/>
            </a:endParaRPr>
          </a:p>
        </p:txBody>
      </p:sp>
      <p:sp>
        <p:nvSpPr>
          <p:cNvPr id="97306" name="Oval 7">
            <a:hlinkClick r:id="rId6" action="ppaction://hlinksldjump"/>
          </p:cNvPr>
          <p:cNvSpPr>
            <a:spLocks noChangeArrowheads="1"/>
          </p:cNvSpPr>
          <p:nvPr/>
        </p:nvSpPr>
        <p:spPr bwMode="auto">
          <a:xfrm>
            <a:off x="5435600" y="4365625"/>
            <a:ext cx="647700" cy="312738"/>
          </a:xfrm>
          <a:prstGeom prst="ellipse">
            <a:avLst/>
          </a:prstGeom>
          <a:solidFill>
            <a:schemeClr val="tx1">
              <a:alpha val="10196"/>
            </a:schemeClr>
          </a:solidFill>
          <a:ln w="38100">
            <a:solidFill>
              <a:schemeClr val="tx1"/>
            </a:solidFill>
            <a:prstDash val="sysDot"/>
            <a:round/>
            <a:headEnd/>
            <a:tailEnd/>
          </a:ln>
        </p:spPr>
        <p:txBody>
          <a:bodyPr wrap="none" anchor="ctr"/>
          <a:lstStyle/>
          <a:p>
            <a:endParaRPr lang="ru-RU">
              <a:latin typeface="Iris" pitchFamily="18" charset="0"/>
            </a:endParaRPr>
          </a:p>
        </p:txBody>
      </p:sp>
      <p:sp>
        <p:nvSpPr>
          <p:cNvPr id="97307" name="Прямоугольник 25"/>
          <p:cNvSpPr>
            <a:spLocks noChangeArrowheads="1"/>
          </p:cNvSpPr>
          <p:nvPr/>
        </p:nvSpPr>
        <p:spPr bwMode="auto">
          <a:xfrm>
            <a:off x="6227763" y="4221163"/>
            <a:ext cx="2258952" cy="618631"/>
          </a:xfrm>
          <a:prstGeom prst="rect">
            <a:avLst/>
          </a:prstGeom>
          <a:noFill/>
          <a:ln w="9525">
            <a:noFill/>
            <a:miter lim="800000"/>
            <a:headEnd/>
            <a:tailEnd/>
          </a:ln>
        </p:spPr>
        <p:txBody>
          <a:bodyPr wrap="none">
            <a:spAutoFit/>
          </a:bodyPr>
          <a:lstStyle/>
          <a:p>
            <a:pPr>
              <a:lnSpc>
                <a:spcPct val="95000"/>
              </a:lnSpc>
            </a:pPr>
            <a:r>
              <a:rPr lang="ru-RU" b="1">
                <a:latin typeface="Iris" pitchFamily="18" charset="0"/>
              </a:rPr>
              <a:t>Районы реализации </a:t>
            </a:r>
          </a:p>
          <a:p>
            <a:pPr>
              <a:lnSpc>
                <a:spcPct val="95000"/>
              </a:lnSpc>
            </a:pPr>
            <a:r>
              <a:rPr lang="ru-RU" b="1">
                <a:latin typeface="Iris" pitchFamily="18" charset="0"/>
              </a:rPr>
              <a:t>инвестпроектов</a:t>
            </a:r>
          </a:p>
        </p:txBody>
      </p:sp>
      <p:sp>
        <p:nvSpPr>
          <p:cNvPr id="30" name="Номер слайда 5"/>
          <p:cNvSpPr txBox="1">
            <a:spLocks noGrp="1"/>
          </p:cNvSpPr>
          <p:nvPr/>
        </p:nvSpPr>
        <p:spPr bwMode="auto">
          <a:xfrm>
            <a:off x="8593137" y="6492875"/>
            <a:ext cx="550863" cy="365125"/>
          </a:xfrm>
          <a:prstGeom prst="rect">
            <a:avLst/>
          </a:prstGeom>
          <a:noFill/>
          <a:ln w="9525">
            <a:noFill/>
            <a:miter lim="800000"/>
            <a:headEnd/>
            <a:tailEnd/>
          </a:ln>
        </p:spPr>
        <p:txBody>
          <a:bodyPr lIns="91429" tIns="45715" rIns="91429" bIns="45715" anchor="ctr"/>
          <a:lstStyle/>
          <a:p>
            <a:pPr algn="r"/>
            <a:fld id="{268435E1-51EA-4E77-BD8A-6934E106F8BF}" type="slidenum">
              <a:rPr lang="ru-RU" sz="1200" b="1">
                <a:solidFill>
                  <a:srgbClr val="000000"/>
                </a:solidFill>
                <a:latin typeface="Franklin Gothic Book" pitchFamily="34" charset="0"/>
              </a:rPr>
              <a:pPr algn="r"/>
              <a:t>9</a:t>
            </a:fld>
            <a:endParaRPr lang="ru-RU" sz="1200" b="1" dirty="0">
              <a:solidFill>
                <a:srgbClr val="000000"/>
              </a:solidFill>
              <a:latin typeface="Franklin Gothic Book" pitchFamily="34" charset="0"/>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1_Тема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Тема Office">
      <a:majorFont>
        <a:latin typeface="Calibri"/>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Тема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18260</TotalTime>
  <Words>5938</Words>
  <Application>Microsoft Office PowerPoint</Application>
  <PresentationFormat>Экран (4:3)</PresentationFormat>
  <Paragraphs>599</Paragraphs>
  <Slides>23</Slides>
  <Notes>23</Notes>
  <HiddenSlides>0</HiddenSlides>
  <MMClips>0</MMClips>
  <ScaleCrop>false</ScaleCrop>
  <HeadingPairs>
    <vt:vector size="6" baseType="variant">
      <vt:variant>
        <vt:lpstr>Использованные шрифты</vt:lpstr>
      </vt:variant>
      <vt:variant>
        <vt:i4>8</vt:i4>
      </vt:variant>
      <vt:variant>
        <vt:lpstr>Тема</vt:lpstr>
      </vt:variant>
      <vt:variant>
        <vt:i4>2</vt:i4>
      </vt:variant>
      <vt:variant>
        <vt:lpstr>Заголовки слайдов</vt:lpstr>
      </vt:variant>
      <vt:variant>
        <vt:i4>23</vt:i4>
      </vt:variant>
    </vt:vector>
  </HeadingPairs>
  <TitlesOfParts>
    <vt:vector size="33" baseType="lpstr">
      <vt:lpstr>Arial</vt:lpstr>
      <vt:lpstr>Franklin Gothic Book</vt:lpstr>
      <vt:lpstr>Iris</vt:lpstr>
      <vt:lpstr>Calibri</vt:lpstr>
      <vt:lpstr>Times New Roman</vt:lpstr>
      <vt:lpstr>Garamond</vt:lpstr>
      <vt:lpstr>Wingdings</vt:lpstr>
      <vt:lpstr>Verdana</vt:lpstr>
      <vt:lpstr>Тема Office</vt:lpstr>
      <vt:lpstr>1_Тема Office</vt:lpstr>
      <vt:lpstr>Слайд 1</vt:lpstr>
      <vt:lpstr>Слайд 2</vt:lpstr>
      <vt:lpstr>Слайд 3</vt:lpstr>
      <vt:lpstr>Слайд 4</vt:lpstr>
      <vt:lpstr>Слайд 5</vt:lpstr>
      <vt:lpstr>Слайд 6</vt:lpstr>
      <vt:lpstr>Слайд 7</vt:lpstr>
      <vt:lpstr>Туристские маршруты области</vt:lpstr>
      <vt:lpstr>Слайд 9</vt:lpstr>
      <vt:lpstr>Вологда - кружевная столица Русского Севера</vt:lpstr>
      <vt:lpstr>Слайд 11</vt:lpstr>
      <vt:lpstr>Слайд 12</vt:lpstr>
      <vt:lpstr>Череповец - горячее сердце Севера</vt:lpstr>
      <vt:lpstr>Слайд 14</vt:lpstr>
      <vt:lpstr>Кириллов – святая земля</vt:lpstr>
      <vt:lpstr>Белозерск - былинный город</vt:lpstr>
      <vt:lpstr>Великий Устюг - родина Деда Мороза</vt:lpstr>
      <vt:lpstr>Слайд 18</vt:lpstr>
      <vt:lpstr>Тотьма – город купцов и мореходов</vt:lpstr>
      <vt:lpstr>Вытегра - активный туризм</vt:lpstr>
      <vt:lpstr>Слайд 21</vt:lpstr>
      <vt:lpstr>Участие в туристских выставках</vt:lpstr>
      <vt:lpstr>Слайд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Vitikov</dc:creator>
  <cp:lastModifiedBy>cev</cp:lastModifiedBy>
  <cp:revision>1262</cp:revision>
  <cp:lastPrinted>2012-10-17T11:22:26Z</cp:lastPrinted>
  <dcterms:created xsi:type="dcterms:W3CDTF">2010-06-18T17:56:37Z</dcterms:created>
  <dcterms:modified xsi:type="dcterms:W3CDTF">2014-02-12T12:58:45Z</dcterms:modified>
</cp:coreProperties>
</file>