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1" r:id="rId4"/>
    <p:sldId id="267" r:id="rId5"/>
    <p:sldId id="262" r:id="rId6"/>
    <p:sldId id="263" r:id="rId7"/>
    <p:sldId id="257" r:id="rId8"/>
    <p:sldId id="269" r:id="rId9"/>
    <p:sldId id="265" r:id="rId10"/>
    <p:sldId id="268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00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52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E87D2-5510-4004-9567-5AF3C9768D8D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EC353-71D1-46C8-9502-9B4BC4EE7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34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2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55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4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65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5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6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1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27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14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0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5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>
              <a:lumMod val="75000"/>
            </a:schemeClr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9656-CEE6-4ADE-BE14-889C0FB96098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852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ilbox@urbaneconomics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3" r="369"/>
          <a:stretch/>
        </p:blipFill>
        <p:spPr>
          <a:xfrm>
            <a:off x="1" y="-103411"/>
            <a:ext cx="9144000" cy="698129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6912768" cy="511256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Демографическая политика в контексте стратегического планирования на муниципальном уровне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А.В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 Орлов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директор направления «Муниципальное экономическое развитие»</a:t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Фонда «Институт экономики города»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79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Приоритетные направления развития науки, технологий и техники в Российской Федерации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3" y="1772816"/>
            <a:ext cx="7872173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Безопасность </a:t>
            </a:r>
            <a:r>
              <a:rPr lang="ru-RU" dirty="0"/>
              <a:t>и противодействие </a:t>
            </a:r>
            <a:r>
              <a:rPr lang="ru-RU" dirty="0" smtClean="0"/>
              <a:t>терроризму</a:t>
            </a:r>
            <a:endParaRPr lang="ru-RU" dirty="0"/>
          </a:p>
          <a:p>
            <a:r>
              <a:rPr lang="ru-RU" dirty="0" smtClean="0"/>
              <a:t>Индустрия </a:t>
            </a:r>
            <a:r>
              <a:rPr lang="ru-RU" dirty="0" err="1" smtClean="0"/>
              <a:t>наносистем</a:t>
            </a:r>
            <a:endParaRPr lang="ru-RU" dirty="0"/>
          </a:p>
          <a:p>
            <a:r>
              <a:rPr lang="ru-RU" dirty="0" smtClean="0"/>
              <a:t>Информационно-телекоммуникационные системы</a:t>
            </a:r>
            <a:endParaRPr lang="ru-RU" dirty="0"/>
          </a:p>
          <a:p>
            <a:r>
              <a:rPr lang="ru-RU" dirty="0" smtClean="0"/>
              <a:t>Науки </a:t>
            </a:r>
            <a:r>
              <a:rPr lang="ru-RU" dirty="0"/>
              <a:t>о </a:t>
            </a:r>
            <a:r>
              <a:rPr lang="ru-RU" dirty="0" smtClean="0"/>
              <a:t>жизни</a:t>
            </a:r>
          </a:p>
          <a:p>
            <a:r>
              <a:rPr lang="ru-RU" dirty="0" smtClean="0"/>
              <a:t>Перспективные </a:t>
            </a:r>
            <a:r>
              <a:rPr lang="ru-RU" dirty="0"/>
              <a:t>виды вооружения, военной и специальной </a:t>
            </a:r>
            <a:r>
              <a:rPr lang="ru-RU" dirty="0" smtClean="0"/>
              <a:t>техники</a:t>
            </a:r>
            <a:endParaRPr lang="ru-RU" dirty="0"/>
          </a:p>
          <a:p>
            <a:r>
              <a:rPr lang="ru-RU" dirty="0" smtClean="0"/>
              <a:t>Рациональное природопользование</a:t>
            </a:r>
            <a:endParaRPr lang="ru-RU" dirty="0"/>
          </a:p>
          <a:p>
            <a:r>
              <a:rPr lang="ru-RU" dirty="0" smtClean="0"/>
              <a:t>Робототехнические </a:t>
            </a:r>
            <a:r>
              <a:rPr lang="ru-RU" dirty="0"/>
              <a:t>комплексы (системы) военного, специального и двойного </a:t>
            </a:r>
            <a:r>
              <a:rPr lang="ru-RU" dirty="0" smtClean="0"/>
              <a:t>назначения</a:t>
            </a:r>
            <a:endParaRPr lang="ru-RU" dirty="0"/>
          </a:p>
          <a:p>
            <a:r>
              <a:rPr lang="ru-RU" dirty="0" smtClean="0"/>
              <a:t>Транспортные </a:t>
            </a:r>
            <a:r>
              <a:rPr lang="ru-RU" dirty="0"/>
              <a:t>и космические </a:t>
            </a:r>
            <a:r>
              <a:rPr lang="ru-RU" dirty="0" smtClean="0"/>
              <a:t>системы</a:t>
            </a:r>
            <a:endParaRPr lang="ru-RU" dirty="0"/>
          </a:p>
          <a:p>
            <a:r>
              <a:rPr lang="ru-RU" dirty="0" smtClean="0"/>
              <a:t>Энергоэффективность</a:t>
            </a:r>
            <a:r>
              <a:rPr lang="ru-RU" dirty="0"/>
              <a:t>, энергосбережение, ядерная </a:t>
            </a:r>
            <a:r>
              <a:rPr lang="ru-RU" dirty="0" smtClean="0"/>
              <a:t>энергетика</a:t>
            </a:r>
            <a:endParaRPr lang="ru-RU" dirty="0"/>
          </a:p>
          <a:p>
            <a:pPr marL="0" indent="0" algn="r">
              <a:buNone/>
            </a:pPr>
            <a:r>
              <a:rPr lang="ru-RU" i="1" dirty="0"/>
              <a:t>Утв. Указом Президента РФ от 7 июля 2011 г. №899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82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3" r="-355"/>
          <a:stretch/>
        </p:blipFill>
        <p:spPr>
          <a:xfrm>
            <a:off x="0" y="0"/>
            <a:ext cx="9180512" cy="6858000"/>
          </a:xfrm>
        </p:spPr>
      </p:pic>
      <p:sp>
        <p:nvSpPr>
          <p:cNvPr id="5" name="TextBox 4"/>
          <p:cNvSpPr txBox="1"/>
          <p:nvPr/>
        </p:nvSpPr>
        <p:spPr>
          <a:xfrm>
            <a:off x="2749860" y="1064889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НАШИ КОНТАКТЫ</a:t>
            </a:r>
            <a:endParaRPr lang="ru-RU" sz="20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9235" y="1556791"/>
            <a:ext cx="266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Россия, 125009 Москва </a:t>
            </a:r>
          </a:p>
          <a:p>
            <a:pPr algn="ctr"/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ул. Тверская, 20, стр. 1</a:t>
            </a:r>
            <a:endParaRPr lang="ru-RU" sz="16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2316942"/>
            <a:ext cx="41769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spc="50" dirty="0" smtClean="0">
              <a:solidFill>
                <a:srgbClr val="3399FF"/>
              </a:solidFill>
              <a:latin typeface="Arial" pitchFamily="34" charset="0"/>
              <a:cs typeface="Arial" pitchFamily="34" charset="0"/>
              <a:hlinkClick r:id="rId3"/>
            </a:endParaRPr>
          </a:p>
          <a:p>
            <a:r>
              <a:rPr lang="ru-RU" sz="16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  <a:hlinkClick r:id="rId3"/>
              </a:rPr>
              <a:t>mailbox@urbaneconomics.ru</a:t>
            </a:r>
            <a:r>
              <a:rPr lang="ru-RU" sz="1600" b="1" spc="50" dirty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spc="50" dirty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тел</a:t>
            </a:r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./факс: </a:t>
            </a:r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+7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(495</a:t>
            </a:r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363 50 47</a:t>
            </a:r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+7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(495</a:t>
            </a:r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787 45 20</a:t>
            </a:r>
          </a:p>
          <a:p>
            <a:pPr algn="ctr"/>
            <a:endParaRPr lang="ru-RU" sz="1600" b="1" spc="50" dirty="0" smtClean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facebook.com/</a:t>
            </a:r>
            <a:r>
              <a:rPr lang="en-US" sz="1600" b="1" spc="5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UrbanEconomics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b="1" spc="5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defTabSz="355600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twitter.com/</a:t>
            </a:r>
            <a:r>
              <a:rPr lang="en-US" sz="1600" b="1" spc="5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UrbanEconRu</a:t>
            </a:r>
            <a:r>
              <a:rPr lang="ru-RU" sz="16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spc="50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27" y="3573016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27" y="4083528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3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Важность демографической политики сегодня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Население – основной ресурс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развития городов, сейчас – 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в особенности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снижение роли иных ресурсов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рост конкуренции между городами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рост внимания бизнеса к человеческому капиталу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Наиболее ценно – население нужных городу квалификаций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Демографическая политика – комплекс мер, направленных на максимиза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ц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ию этого ресурса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Приоритеты демографической политики – в 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документах стратегического планирования  </a:t>
            </a:r>
            <a:endParaRPr lang="ru-RU" sz="2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2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Органы местного самоуправления и демографическая политика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556792"/>
            <a:ext cx="7792493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Инструменты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прямого влияния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 демографическую ситуацию у МО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отсутствуют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НО!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Косвенное стимулирование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через проведение миграционной политики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территориальный маркетинг, ориентированный на мигрантов (в т.ч. нужных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городу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категорий)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содействие «укоренению» мигрантов (регистрации проживающих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незареги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трированно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содействие повышению качества населения (образовательные программы)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Совместное проведение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демографической политики с другими агентами в ходе реализации стратегии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Участие в соответствующих федеральных и региональных программах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3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Демографический прогноз – основа прогноза социально-экономического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развития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820462"/>
              </p:ext>
            </p:extLst>
          </p:nvPr>
        </p:nvGraphicFramePr>
        <p:xfrm>
          <a:off x="899592" y="2247623"/>
          <a:ext cx="6984776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87729"/>
                <a:gridCol w="825065"/>
                <a:gridCol w="3271982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Общая численность населения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Потребность в инфраструктуре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Количество трудовых ресурсов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Потребность в кадрах и налоговая база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Половозрастной состав населения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Социальная нагрузка на бюджет и потребность в социальных услугах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трелка вправо 5"/>
          <p:cNvSpPr/>
          <p:nvPr/>
        </p:nvSpPr>
        <p:spPr>
          <a:xfrm>
            <a:off x="3931422" y="3717032"/>
            <a:ext cx="648072" cy="4846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931422" y="3014686"/>
            <a:ext cx="648072" cy="4846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931422" y="2348880"/>
            <a:ext cx="648072" cy="4846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12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Прогнозы в системе стратегического планирования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12271" y="2503680"/>
            <a:ext cx="2088232" cy="10570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Стратегия социально-экономического развития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086380" y="3560762"/>
            <a:ext cx="3852" cy="449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036889" y="5922152"/>
            <a:ext cx="2095129" cy="7396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Муниципальные программы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12271" y="4045141"/>
            <a:ext cx="2115853" cy="14704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План мероприятий по реализации стратегии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086380" y="5515577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012271" y="1360307"/>
            <a:ext cx="2088232" cy="7532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Долгосрочный прогноз социально-экономического развития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4082528" y="2113565"/>
            <a:ext cx="3852" cy="376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683568" y="1354407"/>
            <a:ext cx="1214765" cy="7532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007D">
                    <a:lumMod val="75000"/>
                  </a:srgbClr>
                </a:solidFill>
              </a:rPr>
              <a:t>Долгосрочный бюджетный прогноз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887693" y="1650251"/>
            <a:ext cx="112457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108724" y="1889336"/>
            <a:ext cx="0" cy="21507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172619" y="4045142"/>
            <a:ext cx="1420867" cy="14704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Среднесрочный прогноз социально-экономического развития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108723" y="1889336"/>
            <a:ext cx="9035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884587" y="2113565"/>
            <a:ext cx="0" cy="3807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825955" y="5515577"/>
            <a:ext cx="0" cy="4055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683568" y="5921078"/>
            <a:ext cx="1942009" cy="7242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Местный бюджет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2593487" y="6270501"/>
            <a:ext cx="4187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593487" y="4761420"/>
            <a:ext cx="4187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1550056" y="2120591"/>
            <a:ext cx="0" cy="836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550056" y="2956623"/>
            <a:ext cx="145887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550056" y="3291999"/>
            <a:ext cx="1486833" cy="3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550056" y="3288836"/>
            <a:ext cx="0" cy="7284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8" name="Рисунок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5487910" y="2318385"/>
            <a:ext cx="36008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/>
              <a:t>Федеральный </a:t>
            </a:r>
            <a:r>
              <a:rPr lang="ru-RU" b="1" dirty="0" smtClean="0"/>
              <a:t>закон</a:t>
            </a:r>
          </a:p>
          <a:p>
            <a:pPr algn="ctr"/>
            <a:r>
              <a:rPr lang="ru-RU" b="1" dirty="0" smtClean="0"/>
              <a:t>от </a:t>
            </a:r>
            <a:r>
              <a:rPr lang="ru-RU" b="1" dirty="0"/>
              <a:t>28 июня 2014 г. </a:t>
            </a:r>
            <a:r>
              <a:rPr lang="ru-RU" b="1" dirty="0" smtClean="0"/>
              <a:t>№ </a:t>
            </a:r>
            <a:r>
              <a:rPr lang="ru-RU" b="1" dirty="0"/>
              <a:t>172-ФЗ</a:t>
            </a:r>
          </a:p>
          <a:p>
            <a:pPr algn="ctr"/>
            <a:r>
              <a:rPr lang="ru-RU" b="1" dirty="0" smtClean="0"/>
              <a:t>«О </a:t>
            </a:r>
            <a:r>
              <a:rPr lang="ru-RU" b="1" dirty="0"/>
              <a:t>стратегическом </a:t>
            </a:r>
            <a:r>
              <a:rPr lang="ru-RU" b="1" dirty="0" smtClean="0"/>
              <a:t>планировании</a:t>
            </a:r>
          </a:p>
          <a:p>
            <a:pPr algn="ctr"/>
            <a:r>
              <a:rPr lang="ru-RU" b="1" dirty="0" smtClean="0"/>
              <a:t>в </a:t>
            </a:r>
            <a:r>
              <a:rPr lang="ru-RU" b="1" dirty="0"/>
              <a:t>Российской </a:t>
            </a:r>
            <a:r>
              <a:rPr lang="ru-RU" b="1" dirty="0" smtClean="0"/>
              <a:t>Федерации»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9070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Прогноз социально-экономического развития на долгосрочный  и среднесрочный период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445545"/>
              </p:ext>
            </p:extLst>
          </p:nvPr>
        </p:nvGraphicFramePr>
        <p:xfrm>
          <a:off x="251520" y="1772817"/>
          <a:ext cx="8640960" cy="430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672408"/>
                <a:gridCol w="3096344"/>
              </a:tblGrid>
              <a:tr h="4320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 среднесрочный  период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 долгосрочный период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90189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ОСНОВАНИЕ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Прогноз СЭР субъекта РФ на среднесрочный период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Стратегия СЭР МО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Прогноз СЭР субъекта РФ на долгосрочный период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53061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СРОКИ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3-6 лет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Более 6 лет</a:t>
                      </a:r>
                      <a:endParaRPr lang="ru-RU" sz="2000" dirty="0"/>
                    </a:p>
                  </a:txBody>
                  <a:tcPr/>
                </a:tc>
              </a:tr>
              <a:tr h="1037704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ЦЕЛИ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Бюджет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Стратегия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Бюджетный прогноз </a:t>
                      </a:r>
                      <a:endParaRPr lang="ru-RU" sz="2000" dirty="0"/>
                    </a:p>
                  </a:txBody>
                  <a:tcPr/>
                </a:tc>
              </a:tr>
              <a:tr h="1214434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ПОКАЗАТЕЛИ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Ориентация на доходы бюджета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0" dirty="0" smtClean="0"/>
                    </a:p>
                    <a:p>
                      <a:r>
                        <a:rPr lang="ru-RU" sz="2000" b="0" dirty="0" smtClean="0"/>
                        <a:t>Комплексная оценка перспектив развития </a:t>
                      </a:r>
                      <a:endParaRPr lang="ru-RU" sz="20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93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Проблемы построения демографических прогнозов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222" y="1196752"/>
            <a:ext cx="779249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Неадекватный учёт текущей численности населения официальной статистикой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«неучтённое» население (фактически проживает, но не зареги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трировано)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«фиктивное» население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(зарегистрировано,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но фактически не проживает)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Приблизительность учёта миграционных потоков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Административные преобразования, создающие «шум»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«Односторонность» и нестабильность прогнозов социально-экономического развития РФ и субъектов РФ</a:t>
            </a:r>
            <a:endParaRPr lang="ru-RU" sz="25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Показатели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прогноза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социально-экономического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развития</a:t>
            </a:r>
            <a:br>
              <a:rPr lang="ru-RU" sz="28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latin typeface="Arial" pitchFamily="34" charset="0"/>
                <a:cs typeface="Arial" pitchFamily="34" charset="0"/>
              </a:rPr>
              <a:t>Российской Федерации на 2015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-2018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годы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499979"/>
              </p:ext>
            </p:extLst>
          </p:nvPr>
        </p:nvGraphicFramePr>
        <p:xfrm>
          <a:off x="539552" y="1772816"/>
          <a:ext cx="8229601" cy="4035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728"/>
                <a:gridCol w="720080"/>
                <a:gridCol w="936104"/>
                <a:gridCol w="648072"/>
                <a:gridCol w="864096"/>
                <a:gridCol w="792088"/>
                <a:gridCol w="802433"/>
              </a:tblGrid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вариант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9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оценка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прогноз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Цены на нефть Urals (мировые), долл. / барр.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effectLst/>
                        </a:rPr>
                        <a:t>Б.Ц</a:t>
                      </a:r>
                      <a:r>
                        <a:rPr lang="ru-RU" sz="1200" u="none" strike="noStrike" dirty="0">
                          <a:effectLst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98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53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52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9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97,6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53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Инфляция (ИПЦ) за период, прирост цен 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11,4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12,2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6,4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6,0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5,1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11,4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12,2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8,3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6,7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5,5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Ц.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11,4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12,2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6,2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5,5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4,0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Курс доллара (среднегодовой), рублей за доллар США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61,0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63,3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63,1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62,5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9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38,4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61,0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72,6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75,4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75,4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557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Ц.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61,0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60,5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58,0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55,7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07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Индекс реального эффективного  обменного курса рубля,        % к предыдущему году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91,6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83,6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98,2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102,4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102,9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189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К.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91,6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83,6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86,7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98,6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101,9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994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Ц.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91,6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83,6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102,0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105,3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104,7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207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Демографическая ситуация в среднем за год, млн. чел.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332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207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Численность населения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332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Б.К.Ц.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143,8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146,5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146,9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147,3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147,5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207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Численность населения трудоспособного возраста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332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Б.К.Ц.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84,6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84,9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83,8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82,9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82,0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207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Численность населения старше трудоспособного возраста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332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Б.К.Ц.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34,1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35,7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36,5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37,3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38,0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  <a:tr h="243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Численность экономически активного населения, млн. чел.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332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effectLst/>
                        </a:rPr>
                        <a:t>Б.К.Ц</a:t>
                      </a:r>
                      <a:r>
                        <a:rPr lang="ru-RU" sz="1200" u="none" strike="noStrike" dirty="0">
                          <a:effectLst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71,7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72,6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72,4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72,2</a:t>
                      </a:r>
                      <a:endParaRPr lang="ru-RU" sz="1200" b="0" i="0" u="none" strike="noStrike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71,9</a:t>
                      </a:r>
                      <a:endParaRPr lang="ru-RU" sz="1200" b="0" i="0" u="none" strike="noStrike" dirty="0">
                        <a:solidFill>
                          <a:srgbClr val="0D0D0D"/>
                        </a:solidFill>
                        <a:effectLst/>
                        <a:latin typeface="Arial"/>
                      </a:endParaRPr>
                    </a:p>
                  </a:txBody>
                  <a:tcPr marL="9037" marR="9037" marT="9037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76056" y="5952978"/>
            <a:ext cx="3259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Данные на 26 октября 2015 г.</a:t>
            </a:r>
            <a:endParaRPr lang="ru-RU" b="1" i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45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Что делать?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222" y="1196752"/>
            <a:ext cx="779249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Мониторинг демографической ситуации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Инновационная политика на базе адекватной оценки инвестиционных рисков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Повышение открытости управления на муниципальном уровне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Совершенствование механизмов стратегического планирования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5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619</Words>
  <Application>Microsoft Office PowerPoint</Application>
  <PresentationFormat>Экран (4:3)</PresentationFormat>
  <Paragraphs>222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   Демографическая политика в контексте стратегического планирования на муниципальном уровне   А.В. Орлов директор направления «Муниципальное экономическое развитие» Фонда «Институт экономики города»       </vt:lpstr>
      <vt:lpstr>Важность демографической политики сегодня</vt:lpstr>
      <vt:lpstr>Органы местного самоуправления и демографическая политика</vt:lpstr>
      <vt:lpstr>Демографический прогноз – основа прогноза социально-экономического развития</vt:lpstr>
      <vt:lpstr>Прогнозы в системе стратегического планирования </vt:lpstr>
      <vt:lpstr>Прогноз социально-экономического развития на долгосрочный  и среднесрочный период</vt:lpstr>
      <vt:lpstr>Проблемы построения демографических прогнозов </vt:lpstr>
      <vt:lpstr>Показатели прогноза социально-экономического развития Российской Федерации на 2015 -2018 годы</vt:lpstr>
      <vt:lpstr>Что делать?</vt:lpstr>
      <vt:lpstr>Приоритетные направления развития науки, технологий и техники в Российской Федерации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Sofiko</dc:creator>
  <cp:lastModifiedBy>Роман Попов</cp:lastModifiedBy>
  <cp:revision>69</cp:revision>
  <dcterms:created xsi:type="dcterms:W3CDTF">2015-05-28T20:00:48Z</dcterms:created>
  <dcterms:modified xsi:type="dcterms:W3CDTF">2016-02-16T13:55:36Z</dcterms:modified>
</cp:coreProperties>
</file>