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drawings/drawing3.xml" ContentType="application/vnd.openxmlformats-officedocument.drawingml.chartshapes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39"/>
  </p:notesMasterIdLst>
  <p:handoutMasterIdLst>
    <p:handoutMasterId r:id="rId40"/>
  </p:handoutMasterIdLst>
  <p:sldIdLst>
    <p:sldId id="437" r:id="rId3"/>
    <p:sldId id="404" r:id="rId4"/>
    <p:sldId id="441" r:id="rId5"/>
    <p:sldId id="403" r:id="rId6"/>
    <p:sldId id="405" r:id="rId7"/>
    <p:sldId id="406" r:id="rId8"/>
    <p:sldId id="415" r:id="rId9"/>
    <p:sldId id="407" r:id="rId10"/>
    <p:sldId id="416" r:id="rId11"/>
    <p:sldId id="408" r:id="rId12"/>
    <p:sldId id="428" r:id="rId13"/>
    <p:sldId id="429" r:id="rId14"/>
    <p:sldId id="409" r:id="rId15"/>
    <p:sldId id="426" r:id="rId16"/>
    <p:sldId id="449" r:id="rId17"/>
    <p:sldId id="411" r:id="rId18"/>
    <p:sldId id="412" r:id="rId19"/>
    <p:sldId id="446" r:id="rId20"/>
    <p:sldId id="414" r:id="rId21"/>
    <p:sldId id="417" r:id="rId22"/>
    <p:sldId id="419" r:id="rId23"/>
    <p:sldId id="420" r:id="rId24"/>
    <p:sldId id="423" r:id="rId25"/>
    <p:sldId id="418" r:id="rId26"/>
    <p:sldId id="436" r:id="rId27"/>
    <p:sldId id="421" r:id="rId28"/>
    <p:sldId id="422" r:id="rId29"/>
    <p:sldId id="438" r:id="rId30"/>
    <p:sldId id="450" r:id="rId31"/>
    <p:sldId id="425" r:id="rId32"/>
    <p:sldId id="447" r:id="rId33"/>
    <p:sldId id="448" r:id="rId34"/>
    <p:sldId id="443" r:id="rId35"/>
    <p:sldId id="433" r:id="rId36"/>
    <p:sldId id="435" r:id="rId37"/>
    <p:sldId id="434" r:id="rId38"/>
  </p:sldIdLst>
  <p:sldSz cx="9144000" cy="6858000" type="screen4x3"/>
  <p:notesSz cx="9942513" cy="67611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30">
          <p15:clr>
            <a:srgbClr val="A4A3A4"/>
          </p15:clr>
        </p15:guide>
        <p15:guide id="2" pos="313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979"/>
    <a:srgbClr val="663300"/>
    <a:srgbClr val="003A1A"/>
    <a:srgbClr val="B050A2"/>
    <a:srgbClr val="3D2351"/>
    <a:srgbClr val="EAF0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5659" autoAdjust="0"/>
  </p:normalViewPr>
  <p:slideViewPr>
    <p:cSldViewPr snapToGrid="0">
      <p:cViewPr>
        <p:scale>
          <a:sx n="80" d="100"/>
          <a:sy n="80" d="100"/>
        </p:scale>
        <p:origin x="-1242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-864" y="-90"/>
      </p:cViewPr>
      <p:guideLst>
        <p:guide orient="horz" pos="2130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851431745727192"/>
          <c:y val="1.8026513614360837E-2"/>
          <c:w val="0.78885410581619952"/>
          <c:h val="0.84387437105970664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Численноссть обучающихся (человек)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 (прогноз)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14955</c:v>
                </c:pt>
                <c:pt idx="1">
                  <c:v>15217</c:v>
                </c:pt>
                <c:pt idx="2">
                  <c:v>15423</c:v>
                </c:pt>
                <c:pt idx="3">
                  <c:v>15637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shape val="box"/>
        <c:axId val="176699648"/>
        <c:axId val="176735744"/>
        <c:axId val="0"/>
      </c:bar3DChart>
      <c:catAx>
        <c:axId val="176699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2">
                    <a:lumMod val="50000"/>
                  </a:schemeClr>
                </a:solidFill>
              </a:defRPr>
            </a:pPr>
            <a:endParaRPr lang="ru-RU"/>
          </a:p>
        </c:txPr>
        <c:crossAx val="176735744"/>
        <c:crosses val="autoZero"/>
        <c:auto val="1"/>
        <c:lblAlgn val="ctr"/>
        <c:lblOffset val="100"/>
        <c:noMultiLvlLbl val="0"/>
      </c:catAx>
      <c:valAx>
        <c:axId val="176735744"/>
        <c:scaling>
          <c:orientation val="minMax"/>
          <c:max val="16000"/>
          <c:min val="145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bg2">
                    <a:lumMod val="50000"/>
                  </a:schemeClr>
                </a:solidFill>
              </a:defRPr>
            </a:pPr>
            <a:endParaRPr lang="ru-RU"/>
          </a:p>
        </c:txPr>
        <c:crossAx val="176699648"/>
        <c:crosses val="autoZero"/>
        <c:crossBetween val="between"/>
        <c:majorUnit val="5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Количество молодых специалистов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44450"/>
            </a:sp3d>
          </c:spPr>
          <c:invertIfNegative val="0"/>
          <c:dLbls>
            <c:dLbl>
              <c:idx val="0"/>
              <c:layout>
                <c:manualLayout>
                  <c:x val="4.1666666666666683E-3"/>
                  <c:y val="-7.9883206977389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3333333333333367E-3"/>
                  <c:y val="-6.790072593078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833333333331806E-3"/>
                  <c:y val="-5.9912405233042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103</c:v>
                </c:pt>
                <c:pt idx="1">
                  <c:v>146</c:v>
                </c:pt>
                <c:pt idx="2">
                  <c:v>211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8"/>
        <c:shape val="box"/>
        <c:axId val="178433024"/>
        <c:axId val="178733824"/>
        <c:axId val="0"/>
      </c:bar3DChart>
      <c:catAx>
        <c:axId val="178433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8733824"/>
        <c:crosses val="autoZero"/>
        <c:auto val="1"/>
        <c:lblAlgn val="ctr"/>
        <c:lblOffset val="100"/>
        <c:noMultiLvlLbl val="0"/>
      </c:catAx>
      <c:valAx>
        <c:axId val="178733824"/>
        <c:scaling>
          <c:orientation val="minMax"/>
          <c:max val="21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8433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 smtClean="0">
                <a:solidFill>
                  <a:schemeClr val="accent4"/>
                </a:solidFill>
              </a:rPr>
              <a:t>Динамика участия педагогов в мероприятиях ММС</a:t>
            </a:r>
            <a:endParaRPr lang="ru-RU" sz="1600" dirty="0">
              <a:solidFill>
                <a:schemeClr val="accent4"/>
              </a:solidFill>
            </a:endParaRPr>
          </a:p>
        </c:rich>
      </c:tx>
      <c:overlay val="0"/>
    </c:title>
    <c:autoTitleDeleted val="0"/>
    <c:view3D>
      <c:rotX val="2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  <c:pt idx="3">
                  <c:v>2014 год</c:v>
                </c:pt>
                <c:pt idx="4">
                  <c:v>2015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1985</c:v>
                </c:pt>
                <c:pt idx="1">
                  <c:v>2136</c:v>
                </c:pt>
                <c:pt idx="2">
                  <c:v>2521</c:v>
                </c:pt>
                <c:pt idx="3">
                  <c:v>4489</c:v>
                </c:pt>
                <c:pt idx="4">
                  <c:v>6564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gapDepth val="388"/>
        <c:shape val="box"/>
        <c:axId val="179147904"/>
        <c:axId val="179149440"/>
        <c:axId val="0"/>
      </c:bar3DChart>
      <c:catAx>
        <c:axId val="1791479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accent4"/>
                </a:solidFill>
              </a:defRPr>
            </a:pPr>
            <a:endParaRPr lang="ru-RU"/>
          </a:p>
        </c:txPr>
        <c:crossAx val="179149440"/>
        <c:crosses val="autoZero"/>
        <c:auto val="1"/>
        <c:lblAlgn val="ctr"/>
        <c:lblOffset val="100"/>
        <c:noMultiLvlLbl val="0"/>
      </c:catAx>
      <c:valAx>
        <c:axId val="1791494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accent4"/>
                </a:solidFill>
              </a:defRPr>
            </a:pPr>
            <a:endParaRPr lang="ru-RU"/>
          </a:p>
        </c:txPr>
        <c:crossAx val="1791479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851431745727192"/>
          <c:y val="8.0682320085913167E-2"/>
          <c:w val="0.78885410581619952"/>
          <c:h val="0.76737347145509194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Численноссть обучающихся (человек)</c:v>
                </c:pt>
              </c:strCache>
            </c:strRef>
          </c:tx>
          <c:spPr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 (прогноз)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21441</c:v>
                </c:pt>
                <c:pt idx="1">
                  <c:v>22233</c:v>
                </c:pt>
                <c:pt idx="2">
                  <c:v>22955</c:v>
                </c:pt>
                <c:pt idx="3">
                  <c:v>23426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shape val="box"/>
        <c:axId val="177938816"/>
        <c:axId val="177940352"/>
        <c:axId val="0"/>
      </c:bar3DChart>
      <c:catAx>
        <c:axId val="177938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2">
                    <a:lumMod val="50000"/>
                  </a:schemeClr>
                </a:solidFill>
              </a:defRPr>
            </a:pPr>
            <a:endParaRPr lang="ru-RU"/>
          </a:p>
        </c:txPr>
        <c:crossAx val="177940352"/>
        <c:crosses val="autoZero"/>
        <c:auto val="1"/>
        <c:lblAlgn val="ctr"/>
        <c:lblOffset val="100"/>
        <c:noMultiLvlLbl val="0"/>
      </c:catAx>
      <c:valAx>
        <c:axId val="177940352"/>
        <c:scaling>
          <c:orientation val="minMax"/>
          <c:max val="24000"/>
          <c:min val="20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bg2">
                    <a:lumMod val="50000"/>
                  </a:schemeClr>
                </a:solidFill>
              </a:defRPr>
            </a:pPr>
            <a:endParaRPr lang="ru-RU"/>
          </a:p>
        </c:txPr>
        <c:crossAx val="177938816"/>
        <c:crosses val="autoZero"/>
        <c:crossBetween val="between"/>
        <c:majorUnit val="5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Количество</a:t>
            </a:r>
            <a:r>
              <a:rPr lang="ru-RU" sz="2800" baseline="0" dirty="0" smtClean="0">
                <a:solidFill>
                  <a:schemeClr val="bg2">
                    <a:lumMod val="50000"/>
                  </a:schemeClr>
                </a:solidFill>
              </a:rPr>
              <a:t> школ, работающих в 2 смены</a:t>
            </a: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3.13292931446906E-4"/>
          <c:y val="3.0887399862198515E-3"/>
        </c:manualLayout>
      </c:layout>
      <c:overlay val="0"/>
    </c:title>
    <c:autoTitleDeleted val="0"/>
    <c:view3D>
      <c:rotX val="10"/>
      <c:rotY val="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1514170054283423E-2"/>
          <c:y val="0.18893044230513506"/>
          <c:w val="0.93302809789685992"/>
          <c:h val="0.694001204851802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школ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545773204885666E-3"/>
                  <c:y val="-3.08873998621984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457732048856101E-3"/>
                  <c:y val="-3.7064879834638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5457732048857842E-3"/>
                  <c:y val="-3.0887399862198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1830928195427794E-3"/>
                  <c:y val="-2.7798659875978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  <c:pt idx="3">
                  <c:v>2015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shape val="box"/>
        <c:axId val="178023040"/>
        <c:axId val="178024832"/>
        <c:axId val="0"/>
      </c:bar3DChart>
      <c:catAx>
        <c:axId val="178023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2">
                    <a:lumMod val="50000"/>
                  </a:schemeClr>
                </a:solidFill>
              </a:defRPr>
            </a:pPr>
            <a:endParaRPr lang="ru-RU"/>
          </a:p>
        </c:txPr>
        <c:crossAx val="178024832"/>
        <c:crosses val="autoZero"/>
        <c:auto val="1"/>
        <c:lblAlgn val="ctr"/>
        <c:lblOffset val="100"/>
        <c:noMultiLvlLbl val="0"/>
      </c:catAx>
      <c:valAx>
        <c:axId val="178024832"/>
        <c:scaling>
          <c:orientation val="minMax"/>
          <c:max val="5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2">
                    <a:lumMod val="50000"/>
                  </a:schemeClr>
                </a:solidFill>
              </a:defRPr>
            </a:pPr>
            <a:endParaRPr lang="ru-RU"/>
          </a:p>
        </c:txPr>
        <c:crossAx val="1780230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20"/>
      <c:rotY val="1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715627843659029"/>
          <c:y val="3.5515752493498392E-4"/>
          <c:w val="0.88284372156341062"/>
          <c:h val="0.8806728238260901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215900" h="266700"/>
            </a:sp3d>
          </c:spPr>
          <c:explosion val="53"/>
          <c:dPt>
            <c:idx val="0"/>
            <c:bubble3D val="0"/>
            <c:explosion val="62"/>
          </c:dPt>
          <c:dPt>
            <c:idx val="1"/>
            <c:bubble3D val="0"/>
            <c:spPr>
              <a:solidFill>
                <a:srgbClr val="B050A2"/>
              </a:solidFill>
              <a:scene3d>
                <a:camera prst="orthographicFront"/>
                <a:lightRig rig="threePt" dir="t"/>
              </a:scene3d>
              <a:sp3d>
                <a:bevelT w="215900" h="266700"/>
              </a:sp3d>
            </c:spPr>
          </c:dPt>
          <c:dPt>
            <c:idx val="2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>
                <a:bevelT w="215900" h="266700"/>
              </a:sp3d>
            </c:spPr>
          </c:dPt>
          <c:dPt>
            <c:idx val="3"/>
            <c:bubble3D val="0"/>
            <c:spPr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>
                <a:bevelT w="215900" h="266700"/>
              </a:sp3d>
            </c:spPr>
          </c:dPt>
          <c:dLbls>
            <c:dLbl>
              <c:idx val="0"/>
              <c:layout>
                <c:manualLayout>
                  <c:x val="0.27943235213302825"/>
                  <c:y val="-2.1571587660963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0083334171521613E-2"/>
                  <c:y val="-3.4657687968886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1181094523628012E-2"/>
                  <c:y val="9.52477449157692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9843623194632334"/>
                  <c:y val="0.130892558296883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1">
                    <a:solidFill>
                      <a:schemeClr val="bg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очная - 97.7%</c:v>
                </c:pt>
                <c:pt idx="1">
                  <c:v>очно-заочная - 1.1%</c:v>
                </c:pt>
                <c:pt idx="2">
                  <c:v>заочная - 1.1%</c:v>
                </c:pt>
                <c:pt idx="3">
                  <c:v>семейная - 0.1%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97.7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6.9608488492921229E-4"/>
          <c:y val="0.60185033619168826"/>
          <c:w val="0.38992521897615545"/>
          <c:h val="0.27551842151626788"/>
        </c:manualLayout>
      </c:layout>
      <c:overlay val="0"/>
      <c:txPr>
        <a:bodyPr/>
        <a:lstStyle/>
        <a:p>
          <a:pPr>
            <a:defRPr sz="2400">
              <a:solidFill>
                <a:schemeClr val="bg2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bg2">
                    <a:lumMod val="50000"/>
                  </a:schemeClr>
                </a:solidFill>
              </a:defRPr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Реализуемые</a:t>
            </a:r>
            <a:r>
              <a:rPr lang="ru-RU" baseline="0" dirty="0" smtClean="0">
                <a:solidFill>
                  <a:schemeClr val="bg2">
                    <a:lumMod val="50000"/>
                  </a:schemeClr>
                </a:solidFill>
              </a:rPr>
              <a:t> профили (%)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1262416116408235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019513441547125"/>
          <c:y val="0.14836999271880871"/>
          <c:w val="0.36840615972423812"/>
          <c:h val="0.5586952850630332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11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Физико-математический - 14%</c:v>
                </c:pt>
                <c:pt idx="1">
                  <c:v>Химико-биологический - 5%</c:v>
                </c:pt>
                <c:pt idx="2">
                  <c:v>Социально-экономический - 19%</c:v>
                </c:pt>
                <c:pt idx="3">
                  <c:v>Филологический - 30%</c:v>
                </c:pt>
                <c:pt idx="4">
                  <c:v>Художественно-эстетический - 0.3%</c:v>
                </c:pt>
                <c:pt idx="5">
                  <c:v>Другие - 27.7% 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14</c:v>
                </c:pt>
                <c:pt idx="1">
                  <c:v>5</c:v>
                </c:pt>
                <c:pt idx="2">
                  <c:v>19</c:v>
                </c:pt>
                <c:pt idx="3">
                  <c:v>30</c:v>
                </c:pt>
                <c:pt idx="4">
                  <c:v>0.30000000000000032</c:v>
                </c:pt>
                <c:pt idx="5">
                  <c:v>27.7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4.5605739949203132E-2"/>
          <c:y val="0.76786158133441762"/>
          <c:w val="0.95296908067738462"/>
          <c:h val="0.21124885591721163"/>
        </c:manualLayout>
      </c:layout>
      <c:overlay val="0"/>
      <c:txPr>
        <a:bodyPr/>
        <a:lstStyle/>
        <a:p>
          <a:pPr>
            <a:defRPr sz="2000">
              <a:solidFill>
                <a:schemeClr val="bg2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04761904761921E-2"/>
          <c:y val="4.6574451219290568E-2"/>
          <c:w val="0.96258503401360562"/>
          <c:h val="0.525069010770205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explosion val="33"/>
          <c:dPt>
            <c:idx val="0"/>
            <c:bubble3D val="0"/>
            <c:spPr>
              <a:solidFill>
                <a:srgbClr val="99FF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CCCC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FFFFCC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rgbClr val="FF9933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rgbClr val="FF9966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bubble3D val="0"/>
            <c:spPr>
              <a:solidFill>
                <a:srgbClr val="CC99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6"/>
            <c:bubble3D val="0"/>
            <c:spPr>
              <a:solidFill>
                <a:srgbClr val="CCCC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8"/>
            <c:bubble3D val="0"/>
            <c:spPr>
              <a:solidFill>
                <a:srgbClr val="FFFF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-1.0204081632653118E-2"/>
                  <c:y val="3.989303714062089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1904761904761921E-2"/>
                  <c:y val="-2.58131416792253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5510204081632647E-2"/>
                  <c:y val="-6.805282806341200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3605442176870748E-2"/>
                  <c:y val="-0.1079458652040328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2312925170068035E-2"/>
                  <c:y val="-6.335952957628014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306122448979661E-2"/>
                  <c:y val="-8.95165226707646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4.5918367346938924E-2"/>
                  <c:y val="-1.17332462178296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8707482993197282E-2"/>
                  <c:y val="1.642654470496158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Техническое творчество - 2.3%</c:v>
                </c:pt>
                <c:pt idx="1">
                  <c:v>Спортивно-техническое творчество - 0.7%</c:v>
                </c:pt>
                <c:pt idx="2">
                  <c:v>Экологическое воспитание - 2.3%</c:v>
                </c:pt>
                <c:pt idx="3">
                  <c:v>Туристические объединения - 0.6%</c:v>
                </c:pt>
                <c:pt idx="4">
                  <c:v>Спортивные секции - 15.4%</c:v>
                </c:pt>
                <c:pt idx="5">
                  <c:v>Художественные объединения - 24.4%</c:v>
                </c:pt>
                <c:pt idx="6">
                  <c:v>Культурологические объединения - 23.4%</c:v>
                </c:pt>
                <c:pt idx="7">
                  <c:v>Естественно-научные объединения - 12.3%</c:v>
                </c:pt>
                <c:pt idx="8">
                  <c:v>Гражданско-патриотическое воспитание - 2.4%</c:v>
                </c:pt>
                <c:pt idx="9">
                  <c:v>Другие - 16.2%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2.2999999999999998</c:v>
                </c:pt>
                <c:pt idx="1">
                  <c:v>0.70000000000000062</c:v>
                </c:pt>
                <c:pt idx="2">
                  <c:v>2.2999999999999998</c:v>
                </c:pt>
                <c:pt idx="3">
                  <c:v>0.60000000000000064</c:v>
                </c:pt>
                <c:pt idx="4">
                  <c:v>15.4</c:v>
                </c:pt>
                <c:pt idx="5">
                  <c:v>24.4</c:v>
                </c:pt>
                <c:pt idx="6">
                  <c:v>23.4</c:v>
                </c:pt>
                <c:pt idx="7">
                  <c:v>12.3</c:v>
                </c:pt>
                <c:pt idx="8">
                  <c:v>2.4</c:v>
                </c:pt>
                <c:pt idx="9">
                  <c:v>16.2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0"/>
          <c:y val="0.68114761113154265"/>
          <c:w val="0.99852884460870961"/>
          <c:h val="0.31885238886845979"/>
        </c:manualLayout>
      </c:layout>
      <c:overlay val="0"/>
      <c:txPr>
        <a:bodyPr/>
        <a:lstStyle/>
        <a:p>
          <a:pPr>
            <a:defRPr sz="1600" b="1">
              <a:solidFill>
                <a:schemeClr val="bg2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219395010126323"/>
          <c:y val="0.15078304791531141"/>
          <c:w val="0.75348713888605057"/>
          <c:h val="0.703473225197199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Pt>
            <c:idx val="0"/>
            <c:invertIfNegative val="0"/>
            <c:bubble3D val="0"/>
            <c:explosion val="7"/>
            <c:spPr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explosion val="13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 35 лет</c:v>
                </c:pt>
                <c:pt idx="1">
                  <c:v>35 -55 лет</c:v>
                </c:pt>
                <c:pt idx="2">
                  <c:v>старше 55 лет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0.28300000000000008</c:v>
                </c:pt>
                <c:pt idx="1">
                  <c:v>0.53700000000000003</c:v>
                </c:pt>
                <c:pt idx="2">
                  <c:v>0.18000000000000024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77912064"/>
        <c:axId val="177910528"/>
        <c:axId val="0"/>
      </c:bar3DChart>
      <c:valAx>
        <c:axId val="177910528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2">
                    <a:lumMod val="50000"/>
                  </a:schemeClr>
                </a:solidFill>
              </a:defRPr>
            </a:pPr>
            <a:endParaRPr lang="ru-RU"/>
          </a:p>
        </c:txPr>
        <c:crossAx val="177912064"/>
        <c:crosses val="autoZero"/>
        <c:crossBetween val="between"/>
      </c:valAx>
      <c:catAx>
        <c:axId val="177912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2">
                    <a:lumMod val="50000"/>
                  </a:schemeClr>
                </a:solidFill>
              </a:defRPr>
            </a:pPr>
            <a:endParaRPr lang="ru-RU"/>
          </a:p>
        </c:txPr>
        <c:crossAx val="177910528"/>
        <c:crosses val="autoZero"/>
        <c:auto val="1"/>
        <c:lblAlgn val="ctr"/>
        <c:lblOffset val="100"/>
        <c:noMultiLvlLbl val="0"/>
      </c:cat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750551854665761"/>
          <c:y val="0.1465761369445952"/>
          <c:w val="0.82262173252107884"/>
          <c:h val="0.68243421507287061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797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1.8749999999999999E-2"/>
                  <c:y val="-3.7834691501746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583333333333341E-2"/>
                  <c:y val="-1.4551804423748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9166666666666667E-2"/>
                  <c:y val="-3.49243306169965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chemeClr val="bg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1 кв. категория</c:v>
                </c:pt>
                <c:pt idx="1">
                  <c:v>высшая кв. категория</c:v>
                </c:pt>
                <c:pt idx="2">
                  <c:v>соответсвие занимаемой должности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</c:v>
                </c:pt>
                <c:pt idx="1">
                  <c:v>0.45</c:v>
                </c:pt>
                <c:pt idx="2">
                  <c:v>0.35000000000000031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7807360"/>
        <c:axId val="177808896"/>
        <c:axId val="0"/>
      </c:bar3DChart>
      <c:catAx>
        <c:axId val="1778073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2">
                    <a:lumMod val="50000"/>
                  </a:schemeClr>
                </a:solidFill>
              </a:defRPr>
            </a:pPr>
            <a:endParaRPr lang="ru-RU"/>
          </a:p>
        </c:txPr>
        <c:crossAx val="177808896"/>
        <c:crosses val="autoZero"/>
        <c:auto val="1"/>
        <c:lblAlgn val="ctr"/>
        <c:lblOffset val="100"/>
        <c:noMultiLvlLbl val="0"/>
      </c:catAx>
      <c:valAx>
        <c:axId val="177808896"/>
        <c:scaling>
          <c:orientation val="minMax"/>
          <c:max val="0.60000000000000064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2">
                    <a:lumMod val="50000"/>
                  </a:schemeClr>
                </a:solidFill>
              </a:defRPr>
            </a:pPr>
            <a:endParaRPr lang="ru-RU"/>
          </a:p>
        </c:txPr>
        <c:crossAx val="177807360"/>
        <c:crosses val="autoZero"/>
        <c:crossBetween val="between"/>
        <c:majorUnit val="0.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explosion val="5"/>
          <c:dPt>
            <c:idx val="0"/>
            <c:bubble3D val="0"/>
            <c:spPr>
              <a:solidFill>
                <a:srgbClr val="FF797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txPr>
              <a:bodyPr/>
              <a:lstStyle/>
              <a:p>
                <a:pPr>
                  <a:defRPr sz="2000" b="1">
                    <a:solidFill>
                      <a:schemeClr val="bg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1 кв. категория</c:v>
                </c:pt>
                <c:pt idx="1">
                  <c:v>высшая кв. категория</c:v>
                </c:pt>
                <c:pt idx="2">
                  <c:v>соответствие занимаемой должности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</c:v>
                </c:pt>
                <c:pt idx="1">
                  <c:v>0.45</c:v>
                </c:pt>
                <c:pt idx="2">
                  <c:v>0.35000000000000031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0"/>
      </c:pieChart>
    </c:plotArea>
    <c:legend>
      <c:legendPos val="b"/>
      <c:overlay val="0"/>
      <c:txPr>
        <a:bodyPr/>
        <a:lstStyle/>
        <a:p>
          <a:pPr>
            <a:defRPr b="1">
              <a:solidFill>
                <a:schemeClr val="bg2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09FACB-C147-472B-A550-194E8B927D1F}" type="doc">
      <dgm:prSet loTypeId="urn:microsoft.com/office/officeart/2005/8/layout/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BCADD9-FE32-485E-921F-F69FD7D81EE0}">
      <dgm:prSet phldrT="[Текст]" custT="1"/>
      <dgm:spPr/>
      <dgm:t>
        <a:bodyPr/>
        <a:lstStyle/>
        <a:p>
          <a:r>
            <a:rPr lang="ru-RU" sz="2000" b="1" dirty="0" smtClean="0">
              <a:latin typeface="Georgia" pitchFamily="18" charset="0"/>
            </a:rPr>
            <a:t>Комплексы инновационного развития</a:t>
          </a:r>
          <a:endParaRPr lang="ru-RU" sz="2000" dirty="0"/>
        </a:p>
      </dgm:t>
    </dgm:pt>
    <dgm:pt modelId="{DD26FF55-0385-403A-B41D-DF56C0234813}" type="parTrans" cxnId="{4036308C-6368-4BDC-B7BA-B012DBCB3FD5}">
      <dgm:prSet/>
      <dgm:spPr/>
      <dgm:t>
        <a:bodyPr/>
        <a:lstStyle/>
        <a:p>
          <a:endParaRPr lang="ru-RU"/>
        </a:p>
      </dgm:t>
    </dgm:pt>
    <dgm:pt modelId="{C0ED4BCC-1372-4100-8010-971BDBBD721F}" type="sibTrans" cxnId="{4036308C-6368-4BDC-B7BA-B012DBCB3FD5}">
      <dgm:prSet/>
      <dgm:spPr/>
      <dgm:t>
        <a:bodyPr/>
        <a:lstStyle/>
        <a:p>
          <a:endParaRPr lang="ru-RU"/>
        </a:p>
      </dgm:t>
    </dgm:pt>
    <dgm:pt modelId="{083AB91C-45A6-4DFD-81E3-89BBB44E32C5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Georgia" pitchFamily="18" charset="0"/>
            </a:rPr>
            <a:t>Центры результативного опыта</a:t>
          </a:r>
          <a:endParaRPr lang="ru-RU" sz="2000" dirty="0"/>
        </a:p>
      </dgm:t>
    </dgm:pt>
    <dgm:pt modelId="{CBC218EB-EFD1-4DB3-878D-155D79A543D8}" type="parTrans" cxnId="{6C27EAAA-25AE-4278-BFA7-545F4EFBFA43}">
      <dgm:prSet/>
      <dgm:spPr/>
      <dgm:t>
        <a:bodyPr/>
        <a:lstStyle/>
        <a:p>
          <a:endParaRPr lang="ru-RU"/>
        </a:p>
      </dgm:t>
    </dgm:pt>
    <dgm:pt modelId="{DD0A09E2-A8BB-4101-A28F-3350B8C6DB68}" type="sibTrans" cxnId="{6C27EAAA-25AE-4278-BFA7-545F4EFBFA43}">
      <dgm:prSet/>
      <dgm:spPr/>
      <dgm:t>
        <a:bodyPr/>
        <a:lstStyle/>
        <a:p>
          <a:endParaRPr lang="ru-RU"/>
        </a:p>
      </dgm:t>
    </dgm:pt>
    <dgm:pt modelId="{31068552-8346-4691-99D0-56AE78F04D25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Georgia" pitchFamily="18" charset="0"/>
            </a:rPr>
            <a:t>Центры потенциального роста</a:t>
          </a:r>
          <a:endParaRPr lang="ru-RU" sz="2000" b="1" dirty="0">
            <a:solidFill>
              <a:schemeClr val="bg1"/>
            </a:solidFill>
            <a:latin typeface="Georgia" pitchFamily="18" charset="0"/>
          </a:endParaRPr>
        </a:p>
      </dgm:t>
    </dgm:pt>
    <dgm:pt modelId="{C455BBE5-7F4F-4415-BD59-B2C78812B2F5}" type="parTrans" cxnId="{FB544447-7D1D-4AB8-9FA1-515B2F4B9774}">
      <dgm:prSet/>
      <dgm:spPr/>
      <dgm:t>
        <a:bodyPr/>
        <a:lstStyle/>
        <a:p>
          <a:endParaRPr lang="ru-RU"/>
        </a:p>
      </dgm:t>
    </dgm:pt>
    <dgm:pt modelId="{C7BF0D8B-3EFE-45A2-B646-F2781636EBD2}" type="sibTrans" cxnId="{FB544447-7D1D-4AB8-9FA1-515B2F4B9774}">
      <dgm:prSet/>
      <dgm:spPr/>
      <dgm:t>
        <a:bodyPr/>
        <a:lstStyle/>
        <a:p>
          <a:endParaRPr lang="ru-RU"/>
        </a:p>
      </dgm:t>
    </dgm:pt>
    <dgm:pt modelId="{B7E526F8-E102-410B-AA19-94BA23DAF290}">
      <dgm:prSet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Georgia" pitchFamily="18" charset="0"/>
            </a:rPr>
            <a:t>Стажировочные площадки </a:t>
          </a:r>
        </a:p>
      </dgm:t>
    </dgm:pt>
    <dgm:pt modelId="{D8098A4E-7C73-4716-B8A7-65C2EFA58622}" type="parTrans" cxnId="{2C576882-E752-4043-B108-2E6D21E528FF}">
      <dgm:prSet/>
      <dgm:spPr/>
      <dgm:t>
        <a:bodyPr/>
        <a:lstStyle/>
        <a:p>
          <a:endParaRPr lang="ru-RU"/>
        </a:p>
      </dgm:t>
    </dgm:pt>
    <dgm:pt modelId="{31887BFA-7A06-41DB-9CC6-3DC07B08AEA2}" type="sibTrans" cxnId="{2C576882-E752-4043-B108-2E6D21E528FF}">
      <dgm:prSet/>
      <dgm:spPr/>
      <dgm:t>
        <a:bodyPr/>
        <a:lstStyle/>
        <a:p>
          <a:endParaRPr lang="ru-RU"/>
        </a:p>
      </dgm:t>
    </dgm:pt>
    <dgm:pt modelId="{A885C5C7-9A74-4981-B996-70C39A1A57F0}">
      <dgm:prSet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Georgia" pitchFamily="18" charset="0"/>
            </a:rPr>
            <a:t>Сетевые сообщества</a:t>
          </a:r>
        </a:p>
      </dgm:t>
    </dgm:pt>
    <dgm:pt modelId="{284BC972-8F7E-4834-AB00-E7BD77B0B955}" type="parTrans" cxnId="{920642BF-28E4-4EAE-8C94-0A852D7325DD}">
      <dgm:prSet/>
      <dgm:spPr/>
      <dgm:t>
        <a:bodyPr/>
        <a:lstStyle/>
        <a:p>
          <a:endParaRPr lang="ru-RU"/>
        </a:p>
      </dgm:t>
    </dgm:pt>
    <dgm:pt modelId="{7171AA1B-FC41-432C-8091-E14522E0E650}" type="sibTrans" cxnId="{920642BF-28E4-4EAE-8C94-0A852D7325DD}">
      <dgm:prSet/>
      <dgm:spPr/>
      <dgm:t>
        <a:bodyPr/>
        <a:lstStyle/>
        <a:p>
          <a:endParaRPr lang="ru-RU"/>
        </a:p>
      </dgm:t>
    </dgm:pt>
    <dgm:pt modelId="{25CDC07B-4829-4C66-A37D-1CBF33EBCC3A}" type="pres">
      <dgm:prSet presAssocID="{8109FACB-C147-472B-A550-194E8B927D1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0C8073-0670-4A24-A0AF-6AEBCA14DDB2}" type="pres">
      <dgm:prSet presAssocID="{5EBCADD9-FE32-485E-921F-F69FD7D81EE0}" presName="parentLin" presStyleCnt="0"/>
      <dgm:spPr/>
    </dgm:pt>
    <dgm:pt modelId="{8E391F8A-1378-4791-A789-B62AD8FA3187}" type="pres">
      <dgm:prSet presAssocID="{5EBCADD9-FE32-485E-921F-F69FD7D81EE0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9FB4727-ADCC-49C3-A90A-1E0F0F38070B}" type="pres">
      <dgm:prSet presAssocID="{5EBCADD9-FE32-485E-921F-F69FD7D81EE0}" presName="parentText" presStyleLbl="node1" presStyleIdx="0" presStyleCnt="5" custScaleX="1068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267B42-6AC7-46FD-A624-564831335A49}" type="pres">
      <dgm:prSet presAssocID="{5EBCADD9-FE32-485E-921F-F69FD7D81EE0}" presName="negativeSpace" presStyleCnt="0"/>
      <dgm:spPr/>
    </dgm:pt>
    <dgm:pt modelId="{C9AA2D7A-877E-497A-9D4A-9AE708C6E2CA}" type="pres">
      <dgm:prSet presAssocID="{5EBCADD9-FE32-485E-921F-F69FD7D81EE0}" presName="childText" presStyleLbl="conFgAcc1" presStyleIdx="0" presStyleCnt="5">
        <dgm:presLayoutVars>
          <dgm:bulletEnabled val="1"/>
        </dgm:presLayoutVars>
      </dgm:prSet>
      <dgm:spPr/>
    </dgm:pt>
    <dgm:pt modelId="{CB4F52C3-5213-4DB3-AC07-9719D8C4992F}" type="pres">
      <dgm:prSet presAssocID="{C0ED4BCC-1372-4100-8010-971BDBBD721F}" presName="spaceBetweenRectangles" presStyleCnt="0"/>
      <dgm:spPr/>
    </dgm:pt>
    <dgm:pt modelId="{B2159F45-73E9-47EA-8EF2-39919CB51EF0}" type="pres">
      <dgm:prSet presAssocID="{083AB91C-45A6-4DFD-81E3-89BBB44E32C5}" presName="parentLin" presStyleCnt="0"/>
      <dgm:spPr/>
    </dgm:pt>
    <dgm:pt modelId="{1E78A065-E342-4D24-801B-EBDA4DE993EF}" type="pres">
      <dgm:prSet presAssocID="{083AB91C-45A6-4DFD-81E3-89BBB44E32C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CF503535-D897-478B-B5C5-2D4352AEF1FF}" type="pres">
      <dgm:prSet presAssocID="{083AB91C-45A6-4DFD-81E3-89BBB44E32C5}" presName="parentText" presStyleLbl="node1" presStyleIdx="1" presStyleCnt="5" custScaleX="1102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30FCF-D2A3-4AD3-9B72-28DC3B10DE3C}" type="pres">
      <dgm:prSet presAssocID="{083AB91C-45A6-4DFD-81E3-89BBB44E32C5}" presName="negativeSpace" presStyleCnt="0"/>
      <dgm:spPr/>
    </dgm:pt>
    <dgm:pt modelId="{1F482E4A-A5A5-4A84-B11B-0D7FE90340C9}" type="pres">
      <dgm:prSet presAssocID="{083AB91C-45A6-4DFD-81E3-89BBB44E32C5}" presName="childText" presStyleLbl="conFgAcc1" presStyleIdx="1" presStyleCnt="5">
        <dgm:presLayoutVars>
          <dgm:bulletEnabled val="1"/>
        </dgm:presLayoutVars>
      </dgm:prSet>
      <dgm:spPr/>
    </dgm:pt>
    <dgm:pt modelId="{07E94F26-16E1-4BF6-8A5E-51B8A1F934E3}" type="pres">
      <dgm:prSet presAssocID="{DD0A09E2-A8BB-4101-A28F-3350B8C6DB68}" presName="spaceBetweenRectangles" presStyleCnt="0"/>
      <dgm:spPr/>
    </dgm:pt>
    <dgm:pt modelId="{AB8C56AA-3D0B-430E-945C-DFE3CAB5E1B3}" type="pres">
      <dgm:prSet presAssocID="{31068552-8346-4691-99D0-56AE78F04D25}" presName="parentLin" presStyleCnt="0"/>
      <dgm:spPr/>
    </dgm:pt>
    <dgm:pt modelId="{A6B6A464-660A-415D-B247-1E8D9E92F9B1}" type="pres">
      <dgm:prSet presAssocID="{31068552-8346-4691-99D0-56AE78F04D25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C16789CF-193F-46CF-925E-51EC9971F8B5}" type="pres">
      <dgm:prSet presAssocID="{31068552-8346-4691-99D0-56AE78F04D25}" presName="parentText" presStyleLbl="node1" presStyleIdx="2" presStyleCnt="5" custScaleX="1102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E90303-63F0-4716-A01A-B7DD2B5AAA90}" type="pres">
      <dgm:prSet presAssocID="{31068552-8346-4691-99D0-56AE78F04D25}" presName="negativeSpace" presStyleCnt="0"/>
      <dgm:spPr/>
    </dgm:pt>
    <dgm:pt modelId="{2A7BE8B0-4BBA-43AC-B7DB-62FE45C10B18}" type="pres">
      <dgm:prSet presAssocID="{31068552-8346-4691-99D0-56AE78F04D25}" presName="childText" presStyleLbl="conFgAcc1" presStyleIdx="2" presStyleCnt="5">
        <dgm:presLayoutVars>
          <dgm:bulletEnabled val="1"/>
        </dgm:presLayoutVars>
      </dgm:prSet>
      <dgm:spPr/>
    </dgm:pt>
    <dgm:pt modelId="{BB8B18FD-D8AC-49FA-ACE0-0721C246E01E}" type="pres">
      <dgm:prSet presAssocID="{C7BF0D8B-3EFE-45A2-B646-F2781636EBD2}" presName="spaceBetweenRectangles" presStyleCnt="0"/>
      <dgm:spPr/>
    </dgm:pt>
    <dgm:pt modelId="{CC1E19C4-D10D-492B-AD24-2F6F5CD59573}" type="pres">
      <dgm:prSet presAssocID="{B7E526F8-E102-410B-AA19-94BA23DAF290}" presName="parentLin" presStyleCnt="0"/>
      <dgm:spPr/>
    </dgm:pt>
    <dgm:pt modelId="{005E90A1-304B-407F-B977-F27F0EF86247}" type="pres">
      <dgm:prSet presAssocID="{B7E526F8-E102-410B-AA19-94BA23DAF290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4662A24A-E751-4D3E-BDE4-ADFD1F328815}" type="pres">
      <dgm:prSet presAssocID="{B7E526F8-E102-410B-AA19-94BA23DAF290}" presName="parentText" presStyleLbl="node1" presStyleIdx="3" presStyleCnt="5" custScaleX="1102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7AFE3A-0C4B-4DE5-8622-D9C33013222E}" type="pres">
      <dgm:prSet presAssocID="{B7E526F8-E102-410B-AA19-94BA23DAF290}" presName="negativeSpace" presStyleCnt="0"/>
      <dgm:spPr/>
    </dgm:pt>
    <dgm:pt modelId="{FAF3CFEE-61F8-477F-B2D7-8FEA7B859D8D}" type="pres">
      <dgm:prSet presAssocID="{B7E526F8-E102-410B-AA19-94BA23DAF290}" presName="childText" presStyleLbl="conFgAcc1" presStyleIdx="3" presStyleCnt="5">
        <dgm:presLayoutVars>
          <dgm:bulletEnabled val="1"/>
        </dgm:presLayoutVars>
      </dgm:prSet>
      <dgm:spPr/>
    </dgm:pt>
    <dgm:pt modelId="{F782FD32-E2C2-4386-B6EF-7EDCA453A3C5}" type="pres">
      <dgm:prSet presAssocID="{31887BFA-7A06-41DB-9CC6-3DC07B08AEA2}" presName="spaceBetweenRectangles" presStyleCnt="0"/>
      <dgm:spPr/>
    </dgm:pt>
    <dgm:pt modelId="{D8A96465-8820-4270-801F-88B19F705AE4}" type="pres">
      <dgm:prSet presAssocID="{A885C5C7-9A74-4981-B996-70C39A1A57F0}" presName="parentLin" presStyleCnt="0"/>
      <dgm:spPr/>
    </dgm:pt>
    <dgm:pt modelId="{BCCFAAD1-3150-408F-BCB3-3FFE3E0EDB2D}" type="pres">
      <dgm:prSet presAssocID="{A885C5C7-9A74-4981-B996-70C39A1A57F0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8316E188-AED6-4ED7-9345-2DBCF6A79A83}" type="pres">
      <dgm:prSet presAssocID="{A885C5C7-9A74-4981-B996-70C39A1A57F0}" presName="parentText" presStyleLbl="node1" presStyleIdx="4" presStyleCnt="5" custScaleX="1102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216B72-58F1-487A-9C28-45F90ADD61C7}" type="pres">
      <dgm:prSet presAssocID="{A885C5C7-9A74-4981-B996-70C39A1A57F0}" presName="negativeSpace" presStyleCnt="0"/>
      <dgm:spPr/>
    </dgm:pt>
    <dgm:pt modelId="{C9D050B5-0C30-4620-93DE-013CBAA77CF2}" type="pres">
      <dgm:prSet presAssocID="{A885C5C7-9A74-4981-B996-70C39A1A57F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920642BF-28E4-4EAE-8C94-0A852D7325DD}" srcId="{8109FACB-C147-472B-A550-194E8B927D1F}" destId="{A885C5C7-9A74-4981-B996-70C39A1A57F0}" srcOrd="4" destOrd="0" parTransId="{284BC972-8F7E-4834-AB00-E7BD77B0B955}" sibTransId="{7171AA1B-FC41-432C-8091-E14522E0E650}"/>
    <dgm:cxn modelId="{A3F1B62E-306A-4C7C-BD3D-FF4C65498A54}" type="presOf" srcId="{31068552-8346-4691-99D0-56AE78F04D25}" destId="{A6B6A464-660A-415D-B247-1E8D9E92F9B1}" srcOrd="0" destOrd="0" presId="urn:microsoft.com/office/officeart/2005/8/layout/list1"/>
    <dgm:cxn modelId="{8CB01F7D-B418-44A8-84F5-71E1C6EB89B0}" type="presOf" srcId="{083AB91C-45A6-4DFD-81E3-89BBB44E32C5}" destId="{1E78A065-E342-4D24-801B-EBDA4DE993EF}" srcOrd="0" destOrd="0" presId="urn:microsoft.com/office/officeart/2005/8/layout/list1"/>
    <dgm:cxn modelId="{02C63FE4-0466-418A-9D3E-15775C71778B}" type="presOf" srcId="{B7E526F8-E102-410B-AA19-94BA23DAF290}" destId="{4662A24A-E751-4D3E-BDE4-ADFD1F328815}" srcOrd="1" destOrd="0" presId="urn:microsoft.com/office/officeart/2005/8/layout/list1"/>
    <dgm:cxn modelId="{5F311AD5-B0C5-4EC1-A840-62D8A13762ED}" type="presOf" srcId="{31068552-8346-4691-99D0-56AE78F04D25}" destId="{C16789CF-193F-46CF-925E-51EC9971F8B5}" srcOrd="1" destOrd="0" presId="urn:microsoft.com/office/officeart/2005/8/layout/list1"/>
    <dgm:cxn modelId="{2C576882-E752-4043-B108-2E6D21E528FF}" srcId="{8109FACB-C147-472B-A550-194E8B927D1F}" destId="{B7E526F8-E102-410B-AA19-94BA23DAF290}" srcOrd="3" destOrd="0" parTransId="{D8098A4E-7C73-4716-B8A7-65C2EFA58622}" sibTransId="{31887BFA-7A06-41DB-9CC6-3DC07B08AEA2}"/>
    <dgm:cxn modelId="{32E95B33-38E1-4BA8-BCD2-CD7D11674E2E}" type="presOf" srcId="{5EBCADD9-FE32-485E-921F-F69FD7D81EE0}" destId="{59FB4727-ADCC-49C3-A90A-1E0F0F38070B}" srcOrd="1" destOrd="0" presId="urn:microsoft.com/office/officeart/2005/8/layout/list1"/>
    <dgm:cxn modelId="{A722DD3F-017F-46F8-834A-6FEF7912566D}" type="presOf" srcId="{083AB91C-45A6-4DFD-81E3-89BBB44E32C5}" destId="{CF503535-D897-478B-B5C5-2D4352AEF1FF}" srcOrd="1" destOrd="0" presId="urn:microsoft.com/office/officeart/2005/8/layout/list1"/>
    <dgm:cxn modelId="{4036308C-6368-4BDC-B7BA-B012DBCB3FD5}" srcId="{8109FACB-C147-472B-A550-194E8B927D1F}" destId="{5EBCADD9-FE32-485E-921F-F69FD7D81EE0}" srcOrd="0" destOrd="0" parTransId="{DD26FF55-0385-403A-B41D-DF56C0234813}" sibTransId="{C0ED4BCC-1372-4100-8010-971BDBBD721F}"/>
    <dgm:cxn modelId="{00F1C2D1-BBAF-4338-AA2C-734541B8421E}" type="presOf" srcId="{8109FACB-C147-472B-A550-194E8B927D1F}" destId="{25CDC07B-4829-4C66-A37D-1CBF33EBCC3A}" srcOrd="0" destOrd="0" presId="urn:microsoft.com/office/officeart/2005/8/layout/list1"/>
    <dgm:cxn modelId="{EEEE0EC4-E59C-4D9E-96B1-30C805DEAB2A}" type="presOf" srcId="{A885C5C7-9A74-4981-B996-70C39A1A57F0}" destId="{BCCFAAD1-3150-408F-BCB3-3FFE3E0EDB2D}" srcOrd="0" destOrd="0" presId="urn:microsoft.com/office/officeart/2005/8/layout/list1"/>
    <dgm:cxn modelId="{FB544447-7D1D-4AB8-9FA1-515B2F4B9774}" srcId="{8109FACB-C147-472B-A550-194E8B927D1F}" destId="{31068552-8346-4691-99D0-56AE78F04D25}" srcOrd="2" destOrd="0" parTransId="{C455BBE5-7F4F-4415-BD59-B2C78812B2F5}" sibTransId="{C7BF0D8B-3EFE-45A2-B646-F2781636EBD2}"/>
    <dgm:cxn modelId="{85E713CD-681A-49E5-BD9C-BD8942DBCF60}" type="presOf" srcId="{5EBCADD9-FE32-485E-921F-F69FD7D81EE0}" destId="{8E391F8A-1378-4791-A789-B62AD8FA3187}" srcOrd="0" destOrd="0" presId="urn:microsoft.com/office/officeart/2005/8/layout/list1"/>
    <dgm:cxn modelId="{DC424527-0F4A-4C38-9CB7-00854A12EA32}" type="presOf" srcId="{B7E526F8-E102-410B-AA19-94BA23DAF290}" destId="{005E90A1-304B-407F-B977-F27F0EF86247}" srcOrd="0" destOrd="0" presId="urn:microsoft.com/office/officeart/2005/8/layout/list1"/>
    <dgm:cxn modelId="{67B8221F-2731-47D0-9F61-F2423B4A76B7}" type="presOf" srcId="{A885C5C7-9A74-4981-B996-70C39A1A57F0}" destId="{8316E188-AED6-4ED7-9345-2DBCF6A79A83}" srcOrd="1" destOrd="0" presId="urn:microsoft.com/office/officeart/2005/8/layout/list1"/>
    <dgm:cxn modelId="{6C27EAAA-25AE-4278-BFA7-545F4EFBFA43}" srcId="{8109FACB-C147-472B-A550-194E8B927D1F}" destId="{083AB91C-45A6-4DFD-81E3-89BBB44E32C5}" srcOrd="1" destOrd="0" parTransId="{CBC218EB-EFD1-4DB3-878D-155D79A543D8}" sibTransId="{DD0A09E2-A8BB-4101-A28F-3350B8C6DB68}"/>
    <dgm:cxn modelId="{A86BF2DB-4B2D-4C42-83B9-B3119D9A6A06}" type="presParOf" srcId="{25CDC07B-4829-4C66-A37D-1CBF33EBCC3A}" destId="{F80C8073-0670-4A24-A0AF-6AEBCA14DDB2}" srcOrd="0" destOrd="0" presId="urn:microsoft.com/office/officeart/2005/8/layout/list1"/>
    <dgm:cxn modelId="{A51020A2-D49A-4F69-BBA8-C493B40176C4}" type="presParOf" srcId="{F80C8073-0670-4A24-A0AF-6AEBCA14DDB2}" destId="{8E391F8A-1378-4791-A789-B62AD8FA3187}" srcOrd="0" destOrd="0" presId="urn:microsoft.com/office/officeart/2005/8/layout/list1"/>
    <dgm:cxn modelId="{5AC45E4F-728E-4D25-A35A-060F4123D8BD}" type="presParOf" srcId="{F80C8073-0670-4A24-A0AF-6AEBCA14DDB2}" destId="{59FB4727-ADCC-49C3-A90A-1E0F0F38070B}" srcOrd="1" destOrd="0" presId="urn:microsoft.com/office/officeart/2005/8/layout/list1"/>
    <dgm:cxn modelId="{FCEA961E-85BE-4816-B383-E098C8A78200}" type="presParOf" srcId="{25CDC07B-4829-4C66-A37D-1CBF33EBCC3A}" destId="{91267B42-6AC7-46FD-A624-564831335A49}" srcOrd="1" destOrd="0" presId="urn:microsoft.com/office/officeart/2005/8/layout/list1"/>
    <dgm:cxn modelId="{68EC2423-33E3-4915-B387-25F8DF61F6ED}" type="presParOf" srcId="{25CDC07B-4829-4C66-A37D-1CBF33EBCC3A}" destId="{C9AA2D7A-877E-497A-9D4A-9AE708C6E2CA}" srcOrd="2" destOrd="0" presId="urn:microsoft.com/office/officeart/2005/8/layout/list1"/>
    <dgm:cxn modelId="{E8E2E88B-B1D5-4F4A-B55C-1141EA163CB2}" type="presParOf" srcId="{25CDC07B-4829-4C66-A37D-1CBF33EBCC3A}" destId="{CB4F52C3-5213-4DB3-AC07-9719D8C4992F}" srcOrd="3" destOrd="0" presId="urn:microsoft.com/office/officeart/2005/8/layout/list1"/>
    <dgm:cxn modelId="{00013137-C18D-4C22-8757-D30CD1D1843A}" type="presParOf" srcId="{25CDC07B-4829-4C66-A37D-1CBF33EBCC3A}" destId="{B2159F45-73E9-47EA-8EF2-39919CB51EF0}" srcOrd="4" destOrd="0" presId="urn:microsoft.com/office/officeart/2005/8/layout/list1"/>
    <dgm:cxn modelId="{1A495873-2BD0-4B40-AD1C-72DC50A09860}" type="presParOf" srcId="{B2159F45-73E9-47EA-8EF2-39919CB51EF0}" destId="{1E78A065-E342-4D24-801B-EBDA4DE993EF}" srcOrd="0" destOrd="0" presId="urn:microsoft.com/office/officeart/2005/8/layout/list1"/>
    <dgm:cxn modelId="{824B7782-AE97-4D60-B144-85C26451D7D4}" type="presParOf" srcId="{B2159F45-73E9-47EA-8EF2-39919CB51EF0}" destId="{CF503535-D897-478B-B5C5-2D4352AEF1FF}" srcOrd="1" destOrd="0" presId="urn:microsoft.com/office/officeart/2005/8/layout/list1"/>
    <dgm:cxn modelId="{32D58A2D-7CC1-47DA-9BDD-DE0AE90B5D14}" type="presParOf" srcId="{25CDC07B-4829-4C66-A37D-1CBF33EBCC3A}" destId="{CC230FCF-D2A3-4AD3-9B72-28DC3B10DE3C}" srcOrd="5" destOrd="0" presId="urn:microsoft.com/office/officeart/2005/8/layout/list1"/>
    <dgm:cxn modelId="{6CE184E2-C2F8-41D8-A695-069F374466E8}" type="presParOf" srcId="{25CDC07B-4829-4C66-A37D-1CBF33EBCC3A}" destId="{1F482E4A-A5A5-4A84-B11B-0D7FE90340C9}" srcOrd="6" destOrd="0" presId="urn:microsoft.com/office/officeart/2005/8/layout/list1"/>
    <dgm:cxn modelId="{A32CBE11-377C-4C7E-9CE8-8FA9D129EB48}" type="presParOf" srcId="{25CDC07B-4829-4C66-A37D-1CBF33EBCC3A}" destId="{07E94F26-16E1-4BF6-8A5E-51B8A1F934E3}" srcOrd="7" destOrd="0" presId="urn:microsoft.com/office/officeart/2005/8/layout/list1"/>
    <dgm:cxn modelId="{571511C0-AFB0-4356-9322-26A2BC4FC919}" type="presParOf" srcId="{25CDC07B-4829-4C66-A37D-1CBF33EBCC3A}" destId="{AB8C56AA-3D0B-430E-945C-DFE3CAB5E1B3}" srcOrd="8" destOrd="0" presId="urn:microsoft.com/office/officeart/2005/8/layout/list1"/>
    <dgm:cxn modelId="{55F07634-2323-47DA-858D-CB116FB03C51}" type="presParOf" srcId="{AB8C56AA-3D0B-430E-945C-DFE3CAB5E1B3}" destId="{A6B6A464-660A-415D-B247-1E8D9E92F9B1}" srcOrd="0" destOrd="0" presId="urn:microsoft.com/office/officeart/2005/8/layout/list1"/>
    <dgm:cxn modelId="{3B436AA2-BDDE-4814-880D-692CD1633B68}" type="presParOf" srcId="{AB8C56AA-3D0B-430E-945C-DFE3CAB5E1B3}" destId="{C16789CF-193F-46CF-925E-51EC9971F8B5}" srcOrd="1" destOrd="0" presId="urn:microsoft.com/office/officeart/2005/8/layout/list1"/>
    <dgm:cxn modelId="{733005A0-DDA4-4D28-80E2-D9FD2B17D76D}" type="presParOf" srcId="{25CDC07B-4829-4C66-A37D-1CBF33EBCC3A}" destId="{5FE90303-63F0-4716-A01A-B7DD2B5AAA90}" srcOrd="9" destOrd="0" presId="urn:microsoft.com/office/officeart/2005/8/layout/list1"/>
    <dgm:cxn modelId="{360B5A61-3660-4FEB-AA59-B1AAC8E70624}" type="presParOf" srcId="{25CDC07B-4829-4C66-A37D-1CBF33EBCC3A}" destId="{2A7BE8B0-4BBA-43AC-B7DB-62FE45C10B18}" srcOrd="10" destOrd="0" presId="urn:microsoft.com/office/officeart/2005/8/layout/list1"/>
    <dgm:cxn modelId="{A6198C13-4C2B-4155-95E9-435FCB00E944}" type="presParOf" srcId="{25CDC07B-4829-4C66-A37D-1CBF33EBCC3A}" destId="{BB8B18FD-D8AC-49FA-ACE0-0721C246E01E}" srcOrd="11" destOrd="0" presId="urn:microsoft.com/office/officeart/2005/8/layout/list1"/>
    <dgm:cxn modelId="{A515E0AE-2FD2-404C-83C3-398CD306CBC0}" type="presParOf" srcId="{25CDC07B-4829-4C66-A37D-1CBF33EBCC3A}" destId="{CC1E19C4-D10D-492B-AD24-2F6F5CD59573}" srcOrd="12" destOrd="0" presId="urn:microsoft.com/office/officeart/2005/8/layout/list1"/>
    <dgm:cxn modelId="{4FA2EB66-86DE-414E-81EB-B4F74B9ED207}" type="presParOf" srcId="{CC1E19C4-D10D-492B-AD24-2F6F5CD59573}" destId="{005E90A1-304B-407F-B977-F27F0EF86247}" srcOrd="0" destOrd="0" presId="urn:microsoft.com/office/officeart/2005/8/layout/list1"/>
    <dgm:cxn modelId="{EA1AB09F-0B25-4690-BA72-B7B2E4AF2937}" type="presParOf" srcId="{CC1E19C4-D10D-492B-AD24-2F6F5CD59573}" destId="{4662A24A-E751-4D3E-BDE4-ADFD1F328815}" srcOrd="1" destOrd="0" presId="urn:microsoft.com/office/officeart/2005/8/layout/list1"/>
    <dgm:cxn modelId="{91C53C37-133D-4FBE-B90C-DCD258D41A8F}" type="presParOf" srcId="{25CDC07B-4829-4C66-A37D-1CBF33EBCC3A}" destId="{CA7AFE3A-0C4B-4DE5-8622-D9C33013222E}" srcOrd="13" destOrd="0" presId="urn:microsoft.com/office/officeart/2005/8/layout/list1"/>
    <dgm:cxn modelId="{00B127AD-BA36-4F01-B1E6-7B3997CCF6E4}" type="presParOf" srcId="{25CDC07B-4829-4C66-A37D-1CBF33EBCC3A}" destId="{FAF3CFEE-61F8-477F-B2D7-8FEA7B859D8D}" srcOrd="14" destOrd="0" presId="urn:microsoft.com/office/officeart/2005/8/layout/list1"/>
    <dgm:cxn modelId="{09D2266A-9DD4-4324-A1C6-3C0E5A7FE4E1}" type="presParOf" srcId="{25CDC07B-4829-4C66-A37D-1CBF33EBCC3A}" destId="{F782FD32-E2C2-4386-B6EF-7EDCA453A3C5}" srcOrd="15" destOrd="0" presId="urn:microsoft.com/office/officeart/2005/8/layout/list1"/>
    <dgm:cxn modelId="{CE573030-2BB3-43C0-A74A-F47708E29F48}" type="presParOf" srcId="{25CDC07B-4829-4C66-A37D-1CBF33EBCC3A}" destId="{D8A96465-8820-4270-801F-88B19F705AE4}" srcOrd="16" destOrd="0" presId="urn:microsoft.com/office/officeart/2005/8/layout/list1"/>
    <dgm:cxn modelId="{378DBF44-B1C6-49D3-8456-61B128C7F192}" type="presParOf" srcId="{D8A96465-8820-4270-801F-88B19F705AE4}" destId="{BCCFAAD1-3150-408F-BCB3-3FFE3E0EDB2D}" srcOrd="0" destOrd="0" presId="urn:microsoft.com/office/officeart/2005/8/layout/list1"/>
    <dgm:cxn modelId="{EB181AD4-F11E-4356-B462-24A678145526}" type="presParOf" srcId="{D8A96465-8820-4270-801F-88B19F705AE4}" destId="{8316E188-AED6-4ED7-9345-2DBCF6A79A83}" srcOrd="1" destOrd="0" presId="urn:microsoft.com/office/officeart/2005/8/layout/list1"/>
    <dgm:cxn modelId="{BE137222-58D8-45B6-AA5D-34E5E63D6EE8}" type="presParOf" srcId="{25CDC07B-4829-4C66-A37D-1CBF33EBCC3A}" destId="{5D216B72-58F1-487A-9C28-45F90ADD61C7}" srcOrd="17" destOrd="0" presId="urn:microsoft.com/office/officeart/2005/8/layout/list1"/>
    <dgm:cxn modelId="{022CE943-F6DE-411D-B992-9B925D8BDCAD}" type="presParOf" srcId="{25CDC07B-4829-4C66-A37D-1CBF33EBCC3A}" destId="{C9D050B5-0C30-4620-93DE-013CBAA77CF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09FACB-C147-472B-A550-194E8B927D1F}" type="doc">
      <dgm:prSet loTypeId="urn:microsoft.com/office/officeart/2005/8/layout/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BCADD9-FE32-485E-921F-F69FD7D81EE0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Georgia" panose="02040502050405020303" pitchFamily="18" charset="0"/>
            </a:rPr>
            <a:t>Работа с одаренными учащимися</a:t>
          </a:r>
          <a:endParaRPr lang="ru-RU" sz="2000" dirty="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DD26FF55-0385-403A-B41D-DF56C0234813}" type="parTrans" cxnId="{4036308C-6368-4BDC-B7BA-B012DBCB3FD5}">
      <dgm:prSet/>
      <dgm:spPr/>
      <dgm:t>
        <a:bodyPr/>
        <a:lstStyle/>
        <a:p>
          <a:endParaRPr lang="ru-RU"/>
        </a:p>
      </dgm:t>
    </dgm:pt>
    <dgm:pt modelId="{C0ED4BCC-1372-4100-8010-971BDBBD721F}" type="sibTrans" cxnId="{4036308C-6368-4BDC-B7BA-B012DBCB3FD5}">
      <dgm:prSet/>
      <dgm:spPr/>
      <dgm:t>
        <a:bodyPr/>
        <a:lstStyle/>
        <a:p>
          <a:endParaRPr lang="ru-RU"/>
        </a:p>
      </dgm:t>
    </dgm:pt>
    <dgm:pt modelId="{083AB91C-45A6-4DFD-81E3-89BBB44E32C5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Georgia" panose="02040502050405020303" pitchFamily="18" charset="0"/>
            </a:rPr>
            <a:t>Работа в условиях реализации программ инклюзивного образования</a:t>
          </a:r>
          <a:endParaRPr lang="ru-RU" sz="2000" dirty="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CBC218EB-EFD1-4DB3-878D-155D79A543D8}" type="parTrans" cxnId="{6C27EAAA-25AE-4278-BFA7-545F4EFBFA43}">
      <dgm:prSet/>
      <dgm:spPr/>
      <dgm:t>
        <a:bodyPr/>
        <a:lstStyle/>
        <a:p>
          <a:endParaRPr lang="ru-RU"/>
        </a:p>
      </dgm:t>
    </dgm:pt>
    <dgm:pt modelId="{DD0A09E2-A8BB-4101-A28F-3350B8C6DB68}" type="sibTrans" cxnId="{6C27EAAA-25AE-4278-BFA7-545F4EFBFA43}">
      <dgm:prSet/>
      <dgm:spPr/>
      <dgm:t>
        <a:bodyPr/>
        <a:lstStyle/>
        <a:p>
          <a:endParaRPr lang="ru-RU"/>
        </a:p>
      </dgm:t>
    </dgm:pt>
    <dgm:pt modelId="{31068552-8346-4691-99D0-56AE78F04D25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Georgia" panose="02040502050405020303" pitchFamily="18" charset="0"/>
            </a:rPr>
            <a:t>Преподавание русского языка учащимся, для которых он не является родным</a:t>
          </a:r>
          <a:endParaRPr lang="ru-RU" sz="2000" b="1" dirty="0">
            <a:solidFill>
              <a:schemeClr val="bg1"/>
            </a:solidFill>
            <a:latin typeface="Georgia" pitchFamily="18" charset="0"/>
          </a:endParaRPr>
        </a:p>
      </dgm:t>
    </dgm:pt>
    <dgm:pt modelId="{C455BBE5-7F4F-4415-BD59-B2C78812B2F5}" type="parTrans" cxnId="{FB544447-7D1D-4AB8-9FA1-515B2F4B9774}">
      <dgm:prSet/>
      <dgm:spPr/>
      <dgm:t>
        <a:bodyPr/>
        <a:lstStyle/>
        <a:p>
          <a:endParaRPr lang="ru-RU"/>
        </a:p>
      </dgm:t>
    </dgm:pt>
    <dgm:pt modelId="{C7BF0D8B-3EFE-45A2-B646-F2781636EBD2}" type="sibTrans" cxnId="{FB544447-7D1D-4AB8-9FA1-515B2F4B9774}">
      <dgm:prSet/>
      <dgm:spPr/>
      <dgm:t>
        <a:bodyPr/>
        <a:lstStyle/>
        <a:p>
          <a:endParaRPr lang="ru-RU"/>
        </a:p>
      </dgm:t>
    </dgm:pt>
    <dgm:pt modelId="{B7E526F8-E102-410B-AA19-94BA23DAF290}">
      <dgm:prSet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Georgia" pitchFamily="18" charset="0"/>
            </a:rPr>
            <a:t>Работа с учащимися, имеющими проблемы в развитии</a:t>
          </a:r>
        </a:p>
      </dgm:t>
    </dgm:pt>
    <dgm:pt modelId="{D8098A4E-7C73-4716-B8A7-65C2EFA58622}" type="parTrans" cxnId="{2C576882-E752-4043-B108-2E6D21E528FF}">
      <dgm:prSet/>
      <dgm:spPr/>
      <dgm:t>
        <a:bodyPr/>
        <a:lstStyle/>
        <a:p>
          <a:endParaRPr lang="ru-RU"/>
        </a:p>
      </dgm:t>
    </dgm:pt>
    <dgm:pt modelId="{31887BFA-7A06-41DB-9CC6-3DC07B08AEA2}" type="sibTrans" cxnId="{2C576882-E752-4043-B108-2E6D21E528FF}">
      <dgm:prSet/>
      <dgm:spPr/>
      <dgm:t>
        <a:bodyPr/>
        <a:lstStyle/>
        <a:p>
          <a:endParaRPr lang="ru-RU"/>
        </a:p>
      </dgm:t>
    </dgm:pt>
    <dgm:pt modelId="{A885C5C7-9A74-4981-B996-70C39A1A57F0}">
      <dgm:prSet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Georgia" pitchFamily="18" charset="0"/>
            </a:rPr>
            <a:t>Работа с девиантными, зависимыми, социально запущенными детьми, в том числе с отклонениями в социальном поведении</a:t>
          </a:r>
        </a:p>
      </dgm:t>
    </dgm:pt>
    <dgm:pt modelId="{284BC972-8F7E-4834-AB00-E7BD77B0B955}" type="parTrans" cxnId="{920642BF-28E4-4EAE-8C94-0A852D7325DD}">
      <dgm:prSet/>
      <dgm:spPr/>
      <dgm:t>
        <a:bodyPr/>
        <a:lstStyle/>
        <a:p>
          <a:endParaRPr lang="ru-RU"/>
        </a:p>
      </dgm:t>
    </dgm:pt>
    <dgm:pt modelId="{7171AA1B-FC41-432C-8091-E14522E0E650}" type="sibTrans" cxnId="{920642BF-28E4-4EAE-8C94-0A852D7325DD}">
      <dgm:prSet/>
      <dgm:spPr/>
      <dgm:t>
        <a:bodyPr/>
        <a:lstStyle/>
        <a:p>
          <a:endParaRPr lang="ru-RU"/>
        </a:p>
      </dgm:t>
    </dgm:pt>
    <dgm:pt modelId="{25CDC07B-4829-4C66-A37D-1CBF33EBCC3A}" type="pres">
      <dgm:prSet presAssocID="{8109FACB-C147-472B-A550-194E8B927D1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0C8073-0670-4A24-A0AF-6AEBCA14DDB2}" type="pres">
      <dgm:prSet presAssocID="{5EBCADD9-FE32-485E-921F-F69FD7D81EE0}" presName="parentLin" presStyleCnt="0"/>
      <dgm:spPr/>
    </dgm:pt>
    <dgm:pt modelId="{8E391F8A-1378-4791-A789-B62AD8FA3187}" type="pres">
      <dgm:prSet presAssocID="{5EBCADD9-FE32-485E-921F-F69FD7D81EE0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9FB4727-ADCC-49C3-A90A-1E0F0F38070B}" type="pres">
      <dgm:prSet presAssocID="{5EBCADD9-FE32-485E-921F-F69FD7D81EE0}" presName="parentText" presStyleLbl="node1" presStyleIdx="0" presStyleCnt="5" custScaleX="1114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267B42-6AC7-46FD-A624-564831335A49}" type="pres">
      <dgm:prSet presAssocID="{5EBCADD9-FE32-485E-921F-F69FD7D81EE0}" presName="negativeSpace" presStyleCnt="0"/>
      <dgm:spPr/>
    </dgm:pt>
    <dgm:pt modelId="{C9AA2D7A-877E-497A-9D4A-9AE708C6E2CA}" type="pres">
      <dgm:prSet presAssocID="{5EBCADD9-FE32-485E-921F-F69FD7D81EE0}" presName="childText" presStyleLbl="conFgAcc1" presStyleIdx="0" presStyleCnt="5">
        <dgm:presLayoutVars>
          <dgm:bulletEnabled val="1"/>
        </dgm:presLayoutVars>
      </dgm:prSet>
      <dgm:spPr/>
    </dgm:pt>
    <dgm:pt modelId="{CB4F52C3-5213-4DB3-AC07-9719D8C4992F}" type="pres">
      <dgm:prSet presAssocID="{C0ED4BCC-1372-4100-8010-971BDBBD721F}" presName="spaceBetweenRectangles" presStyleCnt="0"/>
      <dgm:spPr/>
    </dgm:pt>
    <dgm:pt modelId="{B2159F45-73E9-47EA-8EF2-39919CB51EF0}" type="pres">
      <dgm:prSet presAssocID="{083AB91C-45A6-4DFD-81E3-89BBB44E32C5}" presName="parentLin" presStyleCnt="0"/>
      <dgm:spPr/>
    </dgm:pt>
    <dgm:pt modelId="{1E78A065-E342-4D24-801B-EBDA4DE993EF}" type="pres">
      <dgm:prSet presAssocID="{083AB91C-45A6-4DFD-81E3-89BBB44E32C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CF503535-D897-478B-B5C5-2D4352AEF1FF}" type="pres">
      <dgm:prSet presAssocID="{083AB91C-45A6-4DFD-81E3-89BBB44E32C5}" presName="parentText" presStyleLbl="node1" presStyleIdx="1" presStyleCnt="5" custScaleX="1102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30FCF-D2A3-4AD3-9B72-28DC3B10DE3C}" type="pres">
      <dgm:prSet presAssocID="{083AB91C-45A6-4DFD-81E3-89BBB44E32C5}" presName="negativeSpace" presStyleCnt="0"/>
      <dgm:spPr/>
    </dgm:pt>
    <dgm:pt modelId="{1F482E4A-A5A5-4A84-B11B-0D7FE90340C9}" type="pres">
      <dgm:prSet presAssocID="{083AB91C-45A6-4DFD-81E3-89BBB44E32C5}" presName="childText" presStyleLbl="conFgAcc1" presStyleIdx="1" presStyleCnt="5">
        <dgm:presLayoutVars>
          <dgm:bulletEnabled val="1"/>
        </dgm:presLayoutVars>
      </dgm:prSet>
      <dgm:spPr/>
    </dgm:pt>
    <dgm:pt modelId="{07E94F26-16E1-4BF6-8A5E-51B8A1F934E3}" type="pres">
      <dgm:prSet presAssocID="{DD0A09E2-A8BB-4101-A28F-3350B8C6DB68}" presName="spaceBetweenRectangles" presStyleCnt="0"/>
      <dgm:spPr/>
    </dgm:pt>
    <dgm:pt modelId="{AB8C56AA-3D0B-430E-945C-DFE3CAB5E1B3}" type="pres">
      <dgm:prSet presAssocID="{31068552-8346-4691-99D0-56AE78F04D25}" presName="parentLin" presStyleCnt="0"/>
      <dgm:spPr/>
    </dgm:pt>
    <dgm:pt modelId="{A6B6A464-660A-415D-B247-1E8D9E92F9B1}" type="pres">
      <dgm:prSet presAssocID="{31068552-8346-4691-99D0-56AE78F04D25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C16789CF-193F-46CF-925E-51EC9971F8B5}" type="pres">
      <dgm:prSet presAssocID="{31068552-8346-4691-99D0-56AE78F04D25}" presName="parentText" presStyleLbl="node1" presStyleIdx="2" presStyleCnt="5" custScaleX="110204" custScaleY="1312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E90303-63F0-4716-A01A-B7DD2B5AAA90}" type="pres">
      <dgm:prSet presAssocID="{31068552-8346-4691-99D0-56AE78F04D25}" presName="negativeSpace" presStyleCnt="0"/>
      <dgm:spPr/>
    </dgm:pt>
    <dgm:pt modelId="{2A7BE8B0-4BBA-43AC-B7DB-62FE45C10B18}" type="pres">
      <dgm:prSet presAssocID="{31068552-8346-4691-99D0-56AE78F04D25}" presName="childText" presStyleLbl="conFgAcc1" presStyleIdx="2" presStyleCnt="5">
        <dgm:presLayoutVars>
          <dgm:bulletEnabled val="1"/>
        </dgm:presLayoutVars>
      </dgm:prSet>
      <dgm:spPr/>
    </dgm:pt>
    <dgm:pt modelId="{BB8B18FD-D8AC-49FA-ACE0-0721C246E01E}" type="pres">
      <dgm:prSet presAssocID="{C7BF0D8B-3EFE-45A2-B646-F2781636EBD2}" presName="spaceBetweenRectangles" presStyleCnt="0"/>
      <dgm:spPr/>
    </dgm:pt>
    <dgm:pt modelId="{CC1E19C4-D10D-492B-AD24-2F6F5CD59573}" type="pres">
      <dgm:prSet presAssocID="{B7E526F8-E102-410B-AA19-94BA23DAF290}" presName="parentLin" presStyleCnt="0"/>
      <dgm:spPr/>
    </dgm:pt>
    <dgm:pt modelId="{005E90A1-304B-407F-B977-F27F0EF86247}" type="pres">
      <dgm:prSet presAssocID="{B7E526F8-E102-410B-AA19-94BA23DAF290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4662A24A-E751-4D3E-BDE4-ADFD1F328815}" type="pres">
      <dgm:prSet presAssocID="{B7E526F8-E102-410B-AA19-94BA23DAF290}" presName="parentText" presStyleLbl="node1" presStyleIdx="3" presStyleCnt="5" custScaleX="1102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7AFE3A-0C4B-4DE5-8622-D9C33013222E}" type="pres">
      <dgm:prSet presAssocID="{B7E526F8-E102-410B-AA19-94BA23DAF290}" presName="negativeSpace" presStyleCnt="0"/>
      <dgm:spPr/>
    </dgm:pt>
    <dgm:pt modelId="{FAF3CFEE-61F8-477F-B2D7-8FEA7B859D8D}" type="pres">
      <dgm:prSet presAssocID="{B7E526F8-E102-410B-AA19-94BA23DAF290}" presName="childText" presStyleLbl="conFgAcc1" presStyleIdx="3" presStyleCnt="5">
        <dgm:presLayoutVars>
          <dgm:bulletEnabled val="1"/>
        </dgm:presLayoutVars>
      </dgm:prSet>
      <dgm:spPr/>
    </dgm:pt>
    <dgm:pt modelId="{F782FD32-E2C2-4386-B6EF-7EDCA453A3C5}" type="pres">
      <dgm:prSet presAssocID="{31887BFA-7A06-41DB-9CC6-3DC07B08AEA2}" presName="spaceBetweenRectangles" presStyleCnt="0"/>
      <dgm:spPr/>
    </dgm:pt>
    <dgm:pt modelId="{D8A96465-8820-4270-801F-88B19F705AE4}" type="pres">
      <dgm:prSet presAssocID="{A885C5C7-9A74-4981-B996-70C39A1A57F0}" presName="parentLin" presStyleCnt="0"/>
      <dgm:spPr/>
    </dgm:pt>
    <dgm:pt modelId="{BCCFAAD1-3150-408F-BCB3-3FFE3E0EDB2D}" type="pres">
      <dgm:prSet presAssocID="{A885C5C7-9A74-4981-B996-70C39A1A57F0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8316E188-AED6-4ED7-9345-2DBCF6A79A83}" type="pres">
      <dgm:prSet presAssocID="{A885C5C7-9A74-4981-B996-70C39A1A57F0}" presName="parentText" presStyleLbl="node1" presStyleIdx="4" presStyleCnt="5" custScaleX="118793" custScaleY="1975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216B72-58F1-487A-9C28-45F90ADD61C7}" type="pres">
      <dgm:prSet presAssocID="{A885C5C7-9A74-4981-B996-70C39A1A57F0}" presName="negativeSpace" presStyleCnt="0"/>
      <dgm:spPr/>
    </dgm:pt>
    <dgm:pt modelId="{C9D050B5-0C30-4620-93DE-013CBAA77CF2}" type="pres">
      <dgm:prSet presAssocID="{A885C5C7-9A74-4981-B996-70C39A1A57F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36FCB45C-9CC5-4F46-98C1-522AB2FC7505}" type="presOf" srcId="{8109FACB-C147-472B-A550-194E8B927D1F}" destId="{25CDC07B-4829-4C66-A37D-1CBF33EBCC3A}" srcOrd="0" destOrd="0" presId="urn:microsoft.com/office/officeart/2005/8/layout/list1"/>
    <dgm:cxn modelId="{2BAB9BCF-6463-4D77-BF7B-91523AE20FEB}" type="presOf" srcId="{B7E526F8-E102-410B-AA19-94BA23DAF290}" destId="{4662A24A-E751-4D3E-BDE4-ADFD1F328815}" srcOrd="1" destOrd="0" presId="urn:microsoft.com/office/officeart/2005/8/layout/list1"/>
    <dgm:cxn modelId="{920642BF-28E4-4EAE-8C94-0A852D7325DD}" srcId="{8109FACB-C147-472B-A550-194E8B927D1F}" destId="{A885C5C7-9A74-4981-B996-70C39A1A57F0}" srcOrd="4" destOrd="0" parTransId="{284BC972-8F7E-4834-AB00-E7BD77B0B955}" sibTransId="{7171AA1B-FC41-432C-8091-E14522E0E650}"/>
    <dgm:cxn modelId="{A06ABE05-E5FA-403D-819E-0E4827C0A883}" type="presOf" srcId="{A885C5C7-9A74-4981-B996-70C39A1A57F0}" destId="{BCCFAAD1-3150-408F-BCB3-3FFE3E0EDB2D}" srcOrd="0" destOrd="0" presId="urn:microsoft.com/office/officeart/2005/8/layout/list1"/>
    <dgm:cxn modelId="{23D29AFF-EF23-4F6E-9386-610FF0C8CC7D}" type="presOf" srcId="{A885C5C7-9A74-4981-B996-70C39A1A57F0}" destId="{8316E188-AED6-4ED7-9345-2DBCF6A79A83}" srcOrd="1" destOrd="0" presId="urn:microsoft.com/office/officeart/2005/8/layout/list1"/>
    <dgm:cxn modelId="{9C3A8EFB-3745-4098-89CE-7CEC37233FBA}" type="presOf" srcId="{5EBCADD9-FE32-485E-921F-F69FD7D81EE0}" destId="{8E391F8A-1378-4791-A789-B62AD8FA3187}" srcOrd="0" destOrd="0" presId="urn:microsoft.com/office/officeart/2005/8/layout/list1"/>
    <dgm:cxn modelId="{2C576882-E752-4043-B108-2E6D21E528FF}" srcId="{8109FACB-C147-472B-A550-194E8B927D1F}" destId="{B7E526F8-E102-410B-AA19-94BA23DAF290}" srcOrd="3" destOrd="0" parTransId="{D8098A4E-7C73-4716-B8A7-65C2EFA58622}" sibTransId="{31887BFA-7A06-41DB-9CC6-3DC07B08AEA2}"/>
    <dgm:cxn modelId="{97D18CF7-D342-4C27-AD9B-72F57D07026B}" type="presOf" srcId="{B7E526F8-E102-410B-AA19-94BA23DAF290}" destId="{005E90A1-304B-407F-B977-F27F0EF86247}" srcOrd="0" destOrd="0" presId="urn:microsoft.com/office/officeart/2005/8/layout/list1"/>
    <dgm:cxn modelId="{4036308C-6368-4BDC-B7BA-B012DBCB3FD5}" srcId="{8109FACB-C147-472B-A550-194E8B927D1F}" destId="{5EBCADD9-FE32-485E-921F-F69FD7D81EE0}" srcOrd="0" destOrd="0" parTransId="{DD26FF55-0385-403A-B41D-DF56C0234813}" sibTransId="{C0ED4BCC-1372-4100-8010-971BDBBD721F}"/>
    <dgm:cxn modelId="{63453199-6AB4-492B-9845-09621DE10949}" type="presOf" srcId="{5EBCADD9-FE32-485E-921F-F69FD7D81EE0}" destId="{59FB4727-ADCC-49C3-A90A-1E0F0F38070B}" srcOrd="1" destOrd="0" presId="urn:microsoft.com/office/officeart/2005/8/layout/list1"/>
    <dgm:cxn modelId="{A85721C2-55CE-4BAD-93BD-661F4D1D192B}" type="presOf" srcId="{083AB91C-45A6-4DFD-81E3-89BBB44E32C5}" destId="{CF503535-D897-478B-B5C5-2D4352AEF1FF}" srcOrd="1" destOrd="0" presId="urn:microsoft.com/office/officeart/2005/8/layout/list1"/>
    <dgm:cxn modelId="{FB544447-7D1D-4AB8-9FA1-515B2F4B9774}" srcId="{8109FACB-C147-472B-A550-194E8B927D1F}" destId="{31068552-8346-4691-99D0-56AE78F04D25}" srcOrd="2" destOrd="0" parTransId="{C455BBE5-7F4F-4415-BD59-B2C78812B2F5}" sibTransId="{C7BF0D8B-3EFE-45A2-B646-F2781636EBD2}"/>
    <dgm:cxn modelId="{F383D775-57BF-4163-936F-1D5E48C18660}" type="presOf" srcId="{31068552-8346-4691-99D0-56AE78F04D25}" destId="{A6B6A464-660A-415D-B247-1E8D9E92F9B1}" srcOrd="0" destOrd="0" presId="urn:microsoft.com/office/officeart/2005/8/layout/list1"/>
    <dgm:cxn modelId="{C1E95E69-53E6-481C-A846-C8BE6B9AAC50}" type="presOf" srcId="{31068552-8346-4691-99D0-56AE78F04D25}" destId="{C16789CF-193F-46CF-925E-51EC9971F8B5}" srcOrd="1" destOrd="0" presId="urn:microsoft.com/office/officeart/2005/8/layout/list1"/>
    <dgm:cxn modelId="{B7999300-710D-409E-8028-E3E42AD2979B}" type="presOf" srcId="{083AB91C-45A6-4DFD-81E3-89BBB44E32C5}" destId="{1E78A065-E342-4D24-801B-EBDA4DE993EF}" srcOrd="0" destOrd="0" presId="urn:microsoft.com/office/officeart/2005/8/layout/list1"/>
    <dgm:cxn modelId="{6C27EAAA-25AE-4278-BFA7-545F4EFBFA43}" srcId="{8109FACB-C147-472B-A550-194E8B927D1F}" destId="{083AB91C-45A6-4DFD-81E3-89BBB44E32C5}" srcOrd="1" destOrd="0" parTransId="{CBC218EB-EFD1-4DB3-878D-155D79A543D8}" sibTransId="{DD0A09E2-A8BB-4101-A28F-3350B8C6DB68}"/>
    <dgm:cxn modelId="{62C6EEA7-839B-40AB-8208-8485415C33B1}" type="presParOf" srcId="{25CDC07B-4829-4C66-A37D-1CBF33EBCC3A}" destId="{F80C8073-0670-4A24-A0AF-6AEBCA14DDB2}" srcOrd="0" destOrd="0" presId="urn:microsoft.com/office/officeart/2005/8/layout/list1"/>
    <dgm:cxn modelId="{913AADA8-E310-4481-B3DC-BB3E2F878916}" type="presParOf" srcId="{F80C8073-0670-4A24-A0AF-6AEBCA14DDB2}" destId="{8E391F8A-1378-4791-A789-B62AD8FA3187}" srcOrd="0" destOrd="0" presId="urn:microsoft.com/office/officeart/2005/8/layout/list1"/>
    <dgm:cxn modelId="{48FFB436-CCCF-4348-905B-F61958EFC3EC}" type="presParOf" srcId="{F80C8073-0670-4A24-A0AF-6AEBCA14DDB2}" destId="{59FB4727-ADCC-49C3-A90A-1E0F0F38070B}" srcOrd="1" destOrd="0" presId="urn:microsoft.com/office/officeart/2005/8/layout/list1"/>
    <dgm:cxn modelId="{52D50864-6379-4B0D-B52C-CD76E0BC4B7B}" type="presParOf" srcId="{25CDC07B-4829-4C66-A37D-1CBF33EBCC3A}" destId="{91267B42-6AC7-46FD-A624-564831335A49}" srcOrd="1" destOrd="0" presId="urn:microsoft.com/office/officeart/2005/8/layout/list1"/>
    <dgm:cxn modelId="{8862334F-27D5-49D1-914C-F85E8F10C8CA}" type="presParOf" srcId="{25CDC07B-4829-4C66-A37D-1CBF33EBCC3A}" destId="{C9AA2D7A-877E-497A-9D4A-9AE708C6E2CA}" srcOrd="2" destOrd="0" presId="urn:microsoft.com/office/officeart/2005/8/layout/list1"/>
    <dgm:cxn modelId="{1CAD460C-E8E3-40A3-829E-841C5EC6779F}" type="presParOf" srcId="{25CDC07B-4829-4C66-A37D-1CBF33EBCC3A}" destId="{CB4F52C3-5213-4DB3-AC07-9719D8C4992F}" srcOrd="3" destOrd="0" presId="urn:microsoft.com/office/officeart/2005/8/layout/list1"/>
    <dgm:cxn modelId="{A2A69A5F-8CCE-45DD-9C42-D2BB780700FD}" type="presParOf" srcId="{25CDC07B-4829-4C66-A37D-1CBF33EBCC3A}" destId="{B2159F45-73E9-47EA-8EF2-39919CB51EF0}" srcOrd="4" destOrd="0" presId="urn:microsoft.com/office/officeart/2005/8/layout/list1"/>
    <dgm:cxn modelId="{262BDDDC-18D8-4A7A-8C15-649456B7898E}" type="presParOf" srcId="{B2159F45-73E9-47EA-8EF2-39919CB51EF0}" destId="{1E78A065-E342-4D24-801B-EBDA4DE993EF}" srcOrd="0" destOrd="0" presId="urn:microsoft.com/office/officeart/2005/8/layout/list1"/>
    <dgm:cxn modelId="{4B6AC587-4CB2-4331-8630-634C0B6A6B99}" type="presParOf" srcId="{B2159F45-73E9-47EA-8EF2-39919CB51EF0}" destId="{CF503535-D897-478B-B5C5-2D4352AEF1FF}" srcOrd="1" destOrd="0" presId="urn:microsoft.com/office/officeart/2005/8/layout/list1"/>
    <dgm:cxn modelId="{53341CEB-304E-4929-8E0D-9C6DAB1B6F64}" type="presParOf" srcId="{25CDC07B-4829-4C66-A37D-1CBF33EBCC3A}" destId="{CC230FCF-D2A3-4AD3-9B72-28DC3B10DE3C}" srcOrd="5" destOrd="0" presId="urn:microsoft.com/office/officeart/2005/8/layout/list1"/>
    <dgm:cxn modelId="{7CB4AF0B-9F3E-4A56-B190-2F674A9D55D2}" type="presParOf" srcId="{25CDC07B-4829-4C66-A37D-1CBF33EBCC3A}" destId="{1F482E4A-A5A5-4A84-B11B-0D7FE90340C9}" srcOrd="6" destOrd="0" presId="urn:microsoft.com/office/officeart/2005/8/layout/list1"/>
    <dgm:cxn modelId="{5DA3D1AE-8E2A-4321-A8B3-23EB33DF1FB2}" type="presParOf" srcId="{25CDC07B-4829-4C66-A37D-1CBF33EBCC3A}" destId="{07E94F26-16E1-4BF6-8A5E-51B8A1F934E3}" srcOrd="7" destOrd="0" presId="urn:microsoft.com/office/officeart/2005/8/layout/list1"/>
    <dgm:cxn modelId="{5007FE80-BB56-42BF-9AC4-879E50A4921A}" type="presParOf" srcId="{25CDC07B-4829-4C66-A37D-1CBF33EBCC3A}" destId="{AB8C56AA-3D0B-430E-945C-DFE3CAB5E1B3}" srcOrd="8" destOrd="0" presId="urn:microsoft.com/office/officeart/2005/8/layout/list1"/>
    <dgm:cxn modelId="{5CEC7CA1-2CDB-4BE2-AC24-C5DCB581B51F}" type="presParOf" srcId="{AB8C56AA-3D0B-430E-945C-DFE3CAB5E1B3}" destId="{A6B6A464-660A-415D-B247-1E8D9E92F9B1}" srcOrd="0" destOrd="0" presId="urn:microsoft.com/office/officeart/2005/8/layout/list1"/>
    <dgm:cxn modelId="{A3D74B77-44BE-419F-B09C-95BBC812C6CB}" type="presParOf" srcId="{AB8C56AA-3D0B-430E-945C-DFE3CAB5E1B3}" destId="{C16789CF-193F-46CF-925E-51EC9971F8B5}" srcOrd="1" destOrd="0" presId="urn:microsoft.com/office/officeart/2005/8/layout/list1"/>
    <dgm:cxn modelId="{4BC3A325-E539-4E5E-823B-FF48B5384D0B}" type="presParOf" srcId="{25CDC07B-4829-4C66-A37D-1CBF33EBCC3A}" destId="{5FE90303-63F0-4716-A01A-B7DD2B5AAA90}" srcOrd="9" destOrd="0" presId="urn:microsoft.com/office/officeart/2005/8/layout/list1"/>
    <dgm:cxn modelId="{1C706C2F-77F7-4408-A888-86B0450B39FB}" type="presParOf" srcId="{25CDC07B-4829-4C66-A37D-1CBF33EBCC3A}" destId="{2A7BE8B0-4BBA-43AC-B7DB-62FE45C10B18}" srcOrd="10" destOrd="0" presId="urn:microsoft.com/office/officeart/2005/8/layout/list1"/>
    <dgm:cxn modelId="{FFDD1A43-3D98-4C72-B78C-4259A488171C}" type="presParOf" srcId="{25CDC07B-4829-4C66-A37D-1CBF33EBCC3A}" destId="{BB8B18FD-D8AC-49FA-ACE0-0721C246E01E}" srcOrd="11" destOrd="0" presId="urn:microsoft.com/office/officeart/2005/8/layout/list1"/>
    <dgm:cxn modelId="{35ED3F0B-8950-4D6E-9722-B4252E05415E}" type="presParOf" srcId="{25CDC07B-4829-4C66-A37D-1CBF33EBCC3A}" destId="{CC1E19C4-D10D-492B-AD24-2F6F5CD59573}" srcOrd="12" destOrd="0" presId="urn:microsoft.com/office/officeart/2005/8/layout/list1"/>
    <dgm:cxn modelId="{373B5184-B386-4E85-9F6D-C520E86A024A}" type="presParOf" srcId="{CC1E19C4-D10D-492B-AD24-2F6F5CD59573}" destId="{005E90A1-304B-407F-B977-F27F0EF86247}" srcOrd="0" destOrd="0" presId="urn:microsoft.com/office/officeart/2005/8/layout/list1"/>
    <dgm:cxn modelId="{6BF8FE91-E1E0-4EB8-BFAE-2EF3E1FB14D0}" type="presParOf" srcId="{CC1E19C4-D10D-492B-AD24-2F6F5CD59573}" destId="{4662A24A-E751-4D3E-BDE4-ADFD1F328815}" srcOrd="1" destOrd="0" presId="urn:microsoft.com/office/officeart/2005/8/layout/list1"/>
    <dgm:cxn modelId="{475E0553-AC39-48CB-9F12-D9C1F3D5F3A2}" type="presParOf" srcId="{25CDC07B-4829-4C66-A37D-1CBF33EBCC3A}" destId="{CA7AFE3A-0C4B-4DE5-8622-D9C33013222E}" srcOrd="13" destOrd="0" presId="urn:microsoft.com/office/officeart/2005/8/layout/list1"/>
    <dgm:cxn modelId="{EFEBF2BF-4268-4191-9D0D-5B55B276ADBA}" type="presParOf" srcId="{25CDC07B-4829-4C66-A37D-1CBF33EBCC3A}" destId="{FAF3CFEE-61F8-477F-B2D7-8FEA7B859D8D}" srcOrd="14" destOrd="0" presId="urn:microsoft.com/office/officeart/2005/8/layout/list1"/>
    <dgm:cxn modelId="{66343A9B-BFB9-4CED-8B61-EDBB6D5F78DF}" type="presParOf" srcId="{25CDC07B-4829-4C66-A37D-1CBF33EBCC3A}" destId="{F782FD32-E2C2-4386-B6EF-7EDCA453A3C5}" srcOrd="15" destOrd="0" presId="urn:microsoft.com/office/officeart/2005/8/layout/list1"/>
    <dgm:cxn modelId="{7911F6A8-5751-4490-BBF3-51D3E6BDE5A6}" type="presParOf" srcId="{25CDC07B-4829-4C66-A37D-1CBF33EBCC3A}" destId="{D8A96465-8820-4270-801F-88B19F705AE4}" srcOrd="16" destOrd="0" presId="urn:microsoft.com/office/officeart/2005/8/layout/list1"/>
    <dgm:cxn modelId="{7C22678B-8F3D-4F1A-ADBF-2075D401A1A3}" type="presParOf" srcId="{D8A96465-8820-4270-801F-88B19F705AE4}" destId="{BCCFAAD1-3150-408F-BCB3-3FFE3E0EDB2D}" srcOrd="0" destOrd="0" presId="urn:microsoft.com/office/officeart/2005/8/layout/list1"/>
    <dgm:cxn modelId="{67356950-3D12-4898-AE2B-6882DB2A96AB}" type="presParOf" srcId="{D8A96465-8820-4270-801F-88B19F705AE4}" destId="{8316E188-AED6-4ED7-9345-2DBCF6A79A83}" srcOrd="1" destOrd="0" presId="urn:microsoft.com/office/officeart/2005/8/layout/list1"/>
    <dgm:cxn modelId="{C15E58EE-426F-4625-BCD1-22F6A7E3F0B1}" type="presParOf" srcId="{25CDC07B-4829-4C66-A37D-1CBF33EBCC3A}" destId="{5D216B72-58F1-487A-9C28-45F90ADD61C7}" srcOrd="17" destOrd="0" presId="urn:microsoft.com/office/officeart/2005/8/layout/list1"/>
    <dgm:cxn modelId="{D505A462-CD5C-4565-BC96-A97FF2FFB396}" type="presParOf" srcId="{25CDC07B-4829-4C66-A37D-1CBF33EBCC3A}" destId="{C9D050B5-0C30-4620-93DE-013CBAA77CF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0.65455</cdr:x>
      <cdr:y>0.26185</cdr:y>
    </cdr:from>
    <cdr:to>
      <cdr:x>0.777</cdr:x>
      <cdr:y>0.46875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887920" y="115728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0.63542</cdr:x>
      <cdr:y>0.13254</cdr:y>
    </cdr:from>
    <cdr:to>
      <cdr:x>0.75787</cdr:x>
      <cdr:y>0.33944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745044" y="58577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0.08972</cdr:x>
      <cdr:y>0</cdr:y>
    </cdr:from>
    <cdr:to>
      <cdr:x>0.89465</cdr:x>
      <cdr:y>0.1596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6443" y="0"/>
          <a:ext cx="3735977" cy="836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bg2">
                  <a:lumMod val="50000"/>
                </a:schemeClr>
              </a:solidFill>
            </a:rPr>
            <a:t>Возрастной состав</a:t>
          </a:r>
        </a:p>
        <a:p xmlns:a="http://schemas.openxmlformats.org/drawingml/2006/main">
          <a:pPr algn="ctr"/>
          <a:r>
            <a:rPr lang="ru-RU" sz="2000" b="1" dirty="0" smtClean="0">
              <a:solidFill>
                <a:schemeClr val="bg2">
                  <a:lumMod val="50000"/>
                </a:schemeClr>
              </a:solidFill>
            </a:rPr>
            <a:t>педагогических кадров</a:t>
          </a:r>
          <a:endParaRPr lang="ru-RU" sz="2000" b="1" dirty="0">
            <a:solidFill>
              <a:schemeClr val="bg2">
                <a:lumMod val="50000"/>
              </a:scheme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0.01329</cdr:x>
      <cdr:y>1.96794E-7</cdr:y>
    </cdr:from>
    <cdr:to>
      <cdr:x>1</cdr:x>
      <cdr:y>0.1847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0061" y="1"/>
          <a:ext cx="4459688" cy="9385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bg2">
                  <a:lumMod val="50000"/>
                </a:schemeClr>
              </a:solidFill>
            </a:rPr>
            <a:t>Квалификация</a:t>
          </a:r>
        </a:p>
        <a:p xmlns:a="http://schemas.openxmlformats.org/drawingml/2006/main">
          <a:pPr algn="ctr"/>
          <a:r>
            <a:rPr lang="ru-RU" sz="2000" b="1" dirty="0" smtClean="0">
              <a:solidFill>
                <a:schemeClr val="bg2">
                  <a:lumMod val="50000"/>
                </a:schemeClr>
              </a:solidFill>
            </a:rPr>
            <a:t>педагогических кадров</a:t>
          </a:r>
          <a:endParaRPr lang="ru-RU" sz="2000" b="1" dirty="0">
            <a:solidFill>
              <a:schemeClr val="bg2">
                <a:lumMod val="50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2365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1458C0E-791F-471F-A6EE-741FE293B8B7}" type="datetimeFigureOut">
              <a:rPr lang="ru-RU"/>
              <a:pPr>
                <a:defRPr/>
              </a:pPr>
              <a:t>07.04.2016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2154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2365" y="642154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D9AB3BD-60BF-4B3F-9E58-5937D3F940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47363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ru-RU" sz="1200"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2365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ru-RU" sz="1200">
                <a:latin typeface="+mn-lt"/>
              </a:defRPr>
            </a:lvl1pPr>
          </a:lstStyle>
          <a:p>
            <a:pPr>
              <a:defRPr/>
            </a:pPr>
            <a:fld id="{00977F43-9AE5-4697-9B8A-477A54639F5C}" type="datetimeFigureOut">
              <a:rPr lang="ru-RU"/>
              <a:pPr>
                <a:defRPr/>
              </a:pPr>
              <a:t>07.04.2016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06413"/>
            <a:ext cx="3382963" cy="2536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252" y="3211553"/>
            <a:ext cx="7954010" cy="3042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Щелкните здесь, чтобы изменить образцы стилей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2154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ru-RU" sz="1200"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2365" y="642154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ru-RU" sz="1200">
                <a:latin typeface="+mn-lt"/>
              </a:defRPr>
            </a:lvl1pPr>
          </a:lstStyle>
          <a:p>
            <a:pPr>
              <a:defRPr/>
            </a:pPr>
            <a:fld id="{C993DC96-0C54-4B83-9E4E-150F392F4C45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58777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000" dirty="0"/>
              <a:t>Для того, чтобы создать необходимые условия для развития каждого ребенка и учесть запросы населения муниципальная система образования города предоставила широкую сеть </a:t>
            </a:r>
            <a:r>
              <a:rPr lang="ru-RU" sz="2000" dirty="0" smtClean="0"/>
              <a:t>учреждений, подведомственных</a:t>
            </a:r>
            <a:r>
              <a:rPr lang="ru-RU" sz="2000" baseline="0" dirty="0" smtClean="0"/>
              <a:t> комитету по образованию и в рамках межведомственного взаимодействия использует ресурсы государственных образовательных учреждений и учреждений другой ведомственной принадлежности.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2000" dirty="0"/>
          </a:p>
          <a:p>
            <a:r>
              <a:rPr lang="ru-RU" sz="2000" dirty="0" smtClean="0"/>
              <a:t>Это 111 </a:t>
            </a:r>
            <a:r>
              <a:rPr lang="ru-RU" sz="2000" dirty="0"/>
              <a:t>муниципальных </a:t>
            </a:r>
            <a:r>
              <a:rPr lang="ru-RU" sz="2000" dirty="0" smtClean="0"/>
              <a:t>и государственных образовательных учреждений </a:t>
            </a:r>
            <a:r>
              <a:rPr lang="ru-RU" sz="2000" dirty="0"/>
              <a:t>различных типов и видов: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B7A58-BE1E-4EFC-BF82-6CE60DDDF9BA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216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93DC96-0C54-4B83-9E4E-150F392F4C45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7349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-100013"/>
            <a:ext cx="8391525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800100"/>
            <a:ext cx="8391525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2459038"/>
            <a:ext cx="8391525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0000">
                <a:schemeClr val="bg2"/>
              </a:gs>
              <a:gs pos="100000">
                <a:schemeClr val="bg2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9963" y="1627188"/>
            <a:ext cx="2017712" cy="1512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4" cstate="print"/>
          <a:srcRect r="10193"/>
          <a:stretch>
            <a:fillRect/>
          </a:stretch>
        </p:blipFill>
        <p:spPr bwMode="auto">
          <a:xfrm>
            <a:off x="950913" y="3197225"/>
            <a:ext cx="2055812" cy="151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3300" y="4868863"/>
            <a:ext cx="2016125" cy="1512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1713" y="-12700"/>
            <a:ext cx="2016125" cy="151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1267485"/>
            <a:ext cx="3651533" cy="5133316"/>
          </a:xfrm>
        </p:spPr>
        <p:txBody>
          <a:bodyPr anchor="ctr" anchorCtr="0"/>
          <a:lstStyle>
            <a:lvl1pPr latinLnBrk="0">
              <a:lnSpc>
                <a:spcPct val="90000"/>
              </a:lnSpc>
              <a:defRPr lang="ru-RU" sz="7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201702"/>
            <a:ext cx="2605134" cy="949569"/>
          </a:xfrm>
        </p:spPr>
        <p:txBody>
          <a:bodyPr>
            <a:normAutofit/>
          </a:bodyPr>
          <a:lstStyle>
            <a:lvl1pPr marL="0" indent="0" algn="r" latinLnBrk="0">
              <a:buNone/>
              <a:defRPr lang="ru-RU" sz="2400">
                <a:solidFill>
                  <a:schemeClr val="tx1"/>
                </a:solidFill>
              </a:defRPr>
            </a:lvl1pPr>
            <a:lvl2pPr marL="457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FBCAA-FE40-4506-9AAA-E484B1CE8503}" type="datetimeFigureOut">
              <a:rPr lang="ru-RU"/>
              <a:pPr>
                <a:defRPr/>
              </a:pPr>
              <a:t>07.04.2016</a:t>
            </a:fld>
            <a:endParaRPr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225" y="236538"/>
            <a:ext cx="785813" cy="365125"/>
          </a:xfrm>
        </p:spPr>
        <p:txBody>
          <a:bodyPr/>
          <a:lstStyle>
            <a:lvl1pPr latinLnBrk="0">
              <a:defRPr lang="ru-RU" sz="1400"/>
            </a:lvl1pPr>
          </a:lstStyle>
          <a:p>
            <a:pPr>
              <a:defRPr/>
            </a:pPr>
            <a:fld id="{220D9DA6-4143-4C04-A7B4-2E91D732E03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8993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E56D9-88E1-4525-A9DB-BB021909344D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9EC53-2969-45ED-9322-E4A95FC42221}" type="datetimeFigureOut">
              <a:rPr lang="ru-RU"/>
              <a:pPr>
                <a:defRPr/>
              </a:pPr>
              <a:t>07.04.2016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782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9B52E-78B3-408C-835D-EB0EF2F42BD0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39A1C-4426-43F2-B579-8CD0AFC463F8}" type="datetimeFigureOut">
              <a:rPr lang="ru-RU"/>
              <a:pPr>
                <a:defRPr/>
              </a:pPr>
              <a:t>07.04.2016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1767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4"/>
          <p:cNvGrpSpPr>
            <a:grpSpLocks/>
          </p:cNvGrpSpPr>
          <p:nvPr userDrawn="1"/>
        </p:nvGrpSpPr>
        <p:grpSpPr bwMode="auto">
          <a:xfrm>
            <a:off x="250825" y="0"/>
            <a:ext cx="6683375" cy="6858000"/>
            <a:chOff x="2605140" y="0"/>
            <a:chExt cx="6538860" cy="6858000"/>
          </a:xfrm>
        </p:grpSpPr>
        <p:pic>
          <p:nvPicPr>
            <p:cNvPr id="5" name="Рисунок 10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5140" y="0"/>
              <a:ext cx="6538860" cy="378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1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5140" y="1484784"/>
              <a:ext cx="6538860" cy="378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5140" y="3073872"/>
              <a:ext cx="6538860" cy="378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Группа 16"/>
          <p:cNvGrpSpPr>
            <a:grpSpLocks/>
          </p:cNvGrpSpPr>
          <p:nvPr userDrawn="1"/>
        </p:nvGrpSpPr>
        <p:grpSpPr bwMode="auto">
          <a:xfrm>
            <a:off x="2605088" y="0"/>
            <a:ext cx="6538912" cy="6858000"/>
            <a:chOff x="2605140" y="0"/>
            <a:chExt cx="6538860" cy="6858000"/>
          </a:xfrm>
        </p:grpSpPr>
        <p:pic>
          <p:nvPicPr>
            <p:cNvPr id="9" name="Рисунок 1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5140" y="0"/>
              <a:ext cx="6538860" cy="378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1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5140" y="1484784"/>
              <a:ext cx="6538860" cy="378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5140" y="3073872"/>
              <a:ext cx="6538860" cy="378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239000" cy="1143000"/>
          </a:xfrm>
        </p:spPr>
        <p:txBody>
          <a:bodyPr anchor="ctr" anchorCtr="0"/>
          <a:lstStyle>
            <a:lvl1pPr algn="l" latinLnBrk="0">
              <a:lnSpc>
                <a:spcPct val="90000"/>
              </a:lnSpc>
              <a:defRPr lang="ru-RU" sz="4800" baseline="0">
                <a:ln w="12700">
                  <a:noFill/>
                </a:ln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556792"/>
            <a:ext cx="7467600" cy="4419600"/>
          </a:xfrm>
        </p:spPr>
        <p:txBody>
          <a:bodyPr>
            <a:normAutofit/>
          </a:bodyPr>
          <a:lstStyle>
            <a:lvl1pPr latinLnBrk="0">
              <a:defRPr lang="ru-RU" sz="2800"/>
            </a:lvl1pPr>
            <a:lvl2pPr latinLnBrk="0">
              <a:defRPr lang="ru-RU" sz="1800">
                <a:solidFill>
                  <a:schemeClr val="tx1"/>
                </a:solidFill>
              </a:defRPr>
            </a:lvl2pPr>
            <a:lvl3pPr latinLnBrk="0">
              <a:defRPr lang="ru-RU" sz="1800">
                <a:solidFill>
                  <a:schemeClr val="tx1"/>
                </a:solidFill>
              </a:defRPr>
            </a:lvl3pPr>
            <a:lvl4pPr latinLnBrk="0">
              <a:defRPr lang="ru-RU" sz="1800">
                <a:solidFill>
                  <a:schemeClr val="tx1"/>
                </a:solidFill>
              </a:defRPr>
            </a:lvl4pPr>
            <a:lvl5pPr latinLnBrk="0">
              <a:defRPr lang="ru-RU"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6E2AB-4E05-4887-864C-2BFB773D96D2}" type="datetimeFigureOut">
              <a:rPr lang="ru-RU"/>
              <a:pPr>
                <a:defRPr/>
              </a:pPr>
              <a:t>07.04.2016</a:t>
            </a:fld>
            <a:endParaRPr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045AC-934B-4F04-99A0-A8A72DB1F975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8577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 latinLnBrk="0">
              <a:buNone/>
              <a:defRPr lang="ru-RU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/>
          <a:lstStyle>
            <a:lvl1pPr algn="l" latinLnBrk="0">
              <a:defRPr lang="ru-RU"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F91D7-8E93-49EC-90EA-29BBB04E72B6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B9165-7667-4248-8811-94968FD78133}" type="datetimeFigureOut">
              <a:rPr lang="ru-RU"/>
              <a:pPr>
                <a:defRPr/>
              </a:pPr>
              <a:t>07.04.2016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9404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ru-RU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01DFB-0ABE-4393-A979-7EFE6F47D4BD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7D120-03CA-4DEC-A422-9130B0242DCA}" type="datetimeFigureOut">
              <a:rPr lang="ru-RU"/>
              <a:pPr>
                <a:defRPr/>
              </a:pPr>
              <a:t>07.04.2016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8226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ru-RU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>
            <a:normAutofit/>
          </a:bodyPr>
          <a:lstStyle>
            <a:lvl1pPr marL="0" indent="0" latinLnBrk="0">
              <a:buNone/>
              <a:defRPr lang="ru-RU" sz="1800" b="1"/>
            </a:lvl1pPr>
            <a:lvl2pPr marL="457200" indent="0" latinLnBrk="0">
              <a:buNone/>
              <a:defRPr lang="ru-RU" sz="2000" b="1"/>
            </a:lvl2pPr>
            <a:lvl3pPr marL="914400" indent="0" latinLnBrk="0">
              <a:buNone/>
              <a:defRPr lang="ru-RU" sz="1800" b="1"/>
            </a:lvl3pPr>
            <a:lvl4pPr marL="1371600" indent="0" latinLnBrk="0">
              <a:buNone/>
              <a:defRPr lang="ru-RU" sz="1600" b="1"/>
            </a:lvl4pPr>
            <a:lvl5pPr marL="1828800" indent="0" latinLnBrk="0">
              <a:buNone/>
              <a:defRPr lang="ru-RU" sz="1600" b="1"/>
            </a:lvl5pPr>
            <a:lvl6pPr marL="2286000" indent="0" latinLnBrk="0">
              <a:buNone/>
              <a:defRPr lang="ru-RU" sz="1600" b="1"/>
            </a:lvl6pPr>
            <a:lvl7pPr marL="2743200" indent="0" latinLnBrk="0">
              <a:buNone/>
              <a:defRPr lang="ru-RU" sz="1600" b="1"/>
            </a:lvl7pPr>
            <a:lvl8pPr marL="3200400" indent="0" latinLnBrk="0">
              <a:buNone/>
              <a:defRPr lang="ru-RU" sz="1600" b="1"/>
            </a:lvl8pPr>
            <a:lvl9pPr marL="3657600" indent="0" latinLnBrk="0">
              <a:buNone/>
              <a:defRPr lang="ru-RU"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>
            <a:normAutofit/>
          </a:bodyPr>
          <a:lstStyle>
            <a:lvl1pPr marL="0" indent="0" latinLnBrk="0">
              <a:buNone/>
              <a:defRPr lang="ru-RU" sz="1800" b="1"/>
            </a:lvl1pPr>
            <a:lvl2pPr marL="457200" indent="0" latinLnBrk="0">
              <a:buNone/>
              <a:defRPr lang="ru-RU" sz="2000" b="1"/>
            </a:lvl2pPr>
            <a:lvl3pPr marL="914400" indent="0" latinLnBrk="0">
              <a:buNone/>
              <a:defRPr lang="ru-RU" sz="1800" b="1"/>
            </a:lvl3pPr>
            <a:lvl4pPr marL="1371600" indent="0" latinLnBrk="0">
              <a:buNone/>
              <a:defRPr lang="ru-RU" sz="1600" b="1"/>
            </a:lvl4pPr>
            <a:lvl5pPr marL="1828800" indent="0" latinLnBrk="0">
              <a:buNone/>
              <a:defRPr lang="ru-RU" sz="1600" b="1"/>
            </a:lvl5pPr>
            <a:lvl6pPr marL="2286000" indent="0" latinLnBrk="0">
              <a:buNone/>
              <a:defRPr lang="ru-RU" sz="1600" b="1"/>
            </a:lvl6pPr>
            <a:lvl7pPr marL="2743200" indent="0" latinLnBrk="0">
              <a:buNone/>
              <a:defRPr lang="ru-RU" sz="1600" b="1"/>
            </a:lvl7pPr>
            <a:lvl8pPr marL="3200400" indent="0" latinLnBrk="0">
              <a:buNone/>
              <a:defRPr lang="ru-RU" sz="1600" b="1"/>
            </a:lvl8pPr>
            <a:lvl9pPr marL="3657600" indent="0" latinLnBrk="0">
              <a:buNone/>
              <a:defRPr lang="ru-RU"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77F69-27BB-49D5-9F9D-830E04AEA2D4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3383A-4E5B-470A-A9BE-78E1AFF75C12}" type="datetimeFigureOut">
              <a:rPr lang="ru-RU"/>
              <a:pPr>
                <a:defRPr/>
              </a:pPr>
              <a:t>07.04.2016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4921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ru-RU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957BA-7527-4E64-AF86-B45EB77EE94A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0F75E-0D97-4648-A521-182A8FBB4EAC}" type="datetimeFigureOut">
              <a:rPr lang="ru-RU"/>
              <a:pPr>
                <a:defRPr/>
              </a:pPr>
              <a:t>07.04.2016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38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4FA83-1221-4D68-B3BE-5923FE2B7126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93B8C-2DBE-4651-9E7C-DA23ADFAAF42}" type="datetimeFigureOut">
              <a:rPr lang="ru-RU"/>
              <a:pPr>
                <a:defRPr/>
              </a:pPr>
              <a:t>07.04.2016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986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/>
          <a:lstStyle>
            <a:lvl1pPr algn="l" latinLnBrk="0">
              <a:defRPr lang="ru-RU"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 latinLnBrk="0">
              <a:buNone/>
              <a:defRPr lang="ru-RU"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latinLnBrk="0">
              <a:buNone/>
              <a:defRPr lang="ru-RU" sz="1200"/>
            </a:lvl2pPr>
            <a:lvl3pPr marL="914400" indent="0" latinLnBrk="0">
              <a:buNone/>
              <a:defRPr lang="ru-RU" sz="1000"/>
            </a:lvl3pPr>
            <a:lvl4pPr marL="1371600" indent="0" latinLnBrk="0">
              <a:buNone/>
              <a:defRPr lang="ru-RU" sz="900"/>
            </a:lvl4pPr>
            <a:lvl5pPr marL="1828800" indent="0" latinLnBrk="0">
              <a:buNone/>
              <a:defRPr lang="ru-RU" sz="900"/>
            </a:lvl5pPr>
            <a:lvl6pPr marL="2286000" indent="0" latinLnBrk="0">
              <a:buNone/>
              <a:defRPr lang="ru-RU" sz="900"/>
            </a:lvl6pPr>
            <a:lvl7pPr marL="2743200" indent="0" latinLnBrk="0">
              <a:buNone/>
              <a:defRPr lang="ru-RU" sz="900"/>
            </a:lvl7pPr>
            <a:lvl8pPr marL="3200400" indent="0" latinLnBrk="0">
              <a:buNone/>
              <a:defRPr lang="ru-RU" sz="900"/>
            </a:lvl8pPr>
            <a:lvl9pPr marL="3657600" indent="0" latinLnBrk="0">
              <a:buNone/>
              <a:defRPr lang="ru-RU"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B2262-7FE2-465A-A267-1BFF65F6CA1F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465F1-7023-48BD-A4FA-B160CD508FA1}" type="datetimeFigureOut">
              <a:rPr lang="ru-RU"/>
              <a:pPr>
                <a:defRPr/>
              </a:pPr>
              <a:t>07.04.2016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5938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/>
          <a:lstStyle>
            <a:lvl1pPr algn="l" latinLnBrk="0">
              <a:defRPr lang="ru-RU"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 rtlCol="0">
            <a:normAutofit/>
          </a:bodyPr>
          <a:lstStyle>
            <a:lvl1pPr marL="0" indent="0" latinLnBrk="0">
              <a:buNone/>
              <a:defRPr lang="ru-RU" sz="3200"/>
            </a:lvl1pPr>
            <a:lvl2pPr marL="457200" indent="0" latinLnBrk="0">
              <a:buNone/>
              <a:defRPr lang="ru-RU" sz="2800"/>
            </a:lvl2pPr>
            <a:lvl3pPr marL="914400" indent="0" latinLnBrk="0">
              <a:buNone/>
              <a:defRPr lang="ru-RU" sz="2400"/>
            </a:lvl3pPr>
            <a:lvl4pPr marL="1371600" indent="0" latinLnBrk="0">
              <a:buNone/>
              <a:defRPr lang="ru-RU" sz="2000"/>
            </a:lvl4pPr>
            <a:lvl5pPr marL="1828800" indent="0" latinLnBrk="0">
              <a:buNone/>
              <a:defRPr lang="ru-RU" sz="2000"/>
            </a:lvl5pPr>
            <a:lvl6pPr marL="2286000" indent="0" latinLnBrk="0">
              <a:buNone/>
              <a:defRPr lang="ru-RU" sz="2000"/>
            </a:lvl6pPr>
            <a:lvl7pPr marL="2743200" indent="0" latinLnBrk="0">
              <a:buNone/>
              <a:defRPr lang="ru-RU" sz="2000"/>
            </a:lvl7pPr>
            <a:lvl8pPr marL="3200400" indent="0" latinLnBrk="0">
              <a:buNone/>
              <a:defRPr lang="ru-RU" sz="2000"/>
            </a:lvl8pPr>
            <a:lvl9pPr marL="3657600" indent="0" latinLnBrk="0">
              <a:buNone/>
              <a:defRPr lang="ru-RU"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 latinLnBrk="0">
              <a:buNone/>
              <a:defRPr lang="ru-RU" sz="1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ru-RU" sz="1200"/>
            </a:lvl2pPr>
            <a:lvl3pPr marL="914400" indent="0" latinLnBrk="0">
              <a:buNone/>
              <a:defRPr lang="ru-RU" sz="1000"/>
            </a:lvl3pPr>
            <a:lvl4pPr marL="1371600" indent="0" latinLnBrk="0">
              <a:buNone/>
              <a:defRPr lang="ru-RU" sz="900"/>
            </a:lvl4pPr>
            <a:lvl5pPr marL="1828800" indent="0" latinLnBrk="0">
              <a:buNone/>
              <a:defRPr lang="ru-RU" sz="900"/>
            </a:lvl5pPr>
            <a:lvl6pPr marL="2286000" indent="0" latinLnBrk="0">
              <a:buNone/>
              <a:defRPr lang="ru-RU" sz="900"/>
            </a:lvl6pPr>
            <a:lvl7pPr marL="2743200" indent="0" latinLnBrk="0">
              <a:buNone/>
              <a:defRPr lang="ru-RU" sz="900"/>
            </a:lvl7pPr>
            <a:lvl8pPr marL="3200400" indent="0" latinLnBrk="0">
              <a:buNone/>
              <a:defRPr lang="ru-RU" sz="900"/>
            </a:lvl8pPr>
            <a:lvl9pPr marL="3657600" indent="0" latinLnBrk="0">
              <a:buNone/>
              <a:defRPr lang="ru-RU"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A66A2-09F6-4971-A66E-E67C5974DD03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AF304-2DEB-409A-B7D5-F4CBE8011D9F}" type="datetimeFigureOut">
              <a:rPr lang="ru-RU"/>
              <a:pPr>
                <a:defRPr/>
              </a:pPr>
              <a:t>07.04.2016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5451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0000">
                <a:schemeClr val="bg2"/>
              </a:gs>
              <a:gs pos="100000">
                <a:schemeClr val="bg2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ru-RU"/>
          </a:p>
        </p:txBody>
      </p:sp>
      <p:sp>
        <p:nvSpPr>
          <p:cNvPr id="103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1511300"/>
            <a:ext cx="7467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8888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ru-RU" sz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ru-RU" sz="1200" b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B95E71-24CF-4FCD-8A6A-1E45D7557489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563" y="4821238"/>
            <a:ext cx="262572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ru-RU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166B3865-7E1E-44D6-B331-6B546714D0B1}" type="datetimeFigureOut">
              <a:rPr lang="ru-RU"/>
              <a:pPr>
                <a:defRPr/>
              </a:pPr>
              <a:t>07.04.2016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ru-RU" sz="4800" b="1" kern="1200">
          <a:ln w="12700">
            <a:noFill/>
          </a:ln>
          <a:solidFill>
            <a:schemeClr val="tx1"/>
          </a:solidFill>
          <a:effectLst>
            <a:outerShdw blurRad="762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ru-RU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˃"/>
        <a:defRPr lang="ru-RU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alibri" pitchFamily="34" charset="0"/>
        <a:buChar char="+"/>
        <a:defRPr lang="ru-RU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8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 flipV="1">
            <a:off x="1230974" y="1511300"/>
            <a:ext cx="7913026" cy="6350"/>
          </a:xfrm>
          <a:prstGeom prst="line">
            <a:avLst/>
          </a:prstGeom>
          <a:ln w="476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9872" y="1470655"/>
            <a:ext cx="5023141" cy="513331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Система образования Великого Новгорода: инновации, инвестиции, инициативы</a:t>
            </a:r>
            <a:endParaRPr lang="ru-RU" sz="4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3263" y="267608"/>
            <a:ext cx="5306317" cy="1361192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0"/>
              </a:spcBef>
            </a:pP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Матвеева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Светлана Борисовна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,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pPr>
              <a:spcBef>
                <a:spcPts val="0"/>
              </a:spcBef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председатель комитета по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образованию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Администрации Великого Новгорода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026" name="Picture 2" descr="X:\2015\АВГУСТОВСКАЯ КОНФЕРЕНЦИЯ\фото для презентации\сл.11\DSC_03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14" y="1628800"/>
            <a:ext cx="205222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:\2015\АВГУСТОВСКАЯ КОНФЕРЕНЦИЯ\фото для презентации\сл.11\DSC011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06" y="3194194"/>
            <a:ext cx="2078248" cy="152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niana\Desktop\ЕГЭ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869160"/>
            <a:ext cx="2095500" cy="1638300"/>
          </a:xfrm>
          <a:prstGeom prst="rect">
            <a:avLst/>
          </a:prstGeom>
          <a:noFill/>
        </p:spPr>
      </p:pic>
      <p:pic>
        <p:nvPicPr>
          <p:cNvPr id="6" name="Picture 4" descr="C:\Users\niana\Desktop\реб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8761" y="0"/>
            <a:ext cx="2052499" cy="1514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958" y="-106326"/>
            <a:ext cx="9027042" cy="866571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Численность воспитанников в ДОУ</a:t>
            </a:r>
            <a:endParaRPr lang="ru-RU" sz="36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0612444"/>
              </p:ext>
            </p:extLst>
          </p:nvPr>
        </p:nvGraphicFramePr>
        <p:xfrm>
          <a:off x="225812" y="585942"/>
          <a:ext cx="4464496" cy="6272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195" name="Picture 3" descr="X:\2015\08\Для Августовской конференции\Дебют\сады\DSC022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46" y="598470"/>
            <a:ext cx="3868686" cy="290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kevi.EDUCOM\Рабочий стол\p14_img_26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46" y="3765253"/>
            <a:ext cx="3868686" cy="290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43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4312"/>
            <a:ext cx="8568952" cy="956416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Создание мест в детских садах</a:t>
            </a:r>
            <a:endParaRPr lang="ru-RU" sz="40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7765900"/>
              </p:ext>
            </p:extLst>
          </p:nvPr>
        </p:nvGraphicFramePr>
        <p:xfrm>
          <a:off x="508486" y="1296537"/>
          <a:ext cx="4077161" cy="5116804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256519"/>
                <a:gridCol w="2820642"/>
              </a:tblGrid>
              <a:tr h="717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Год</a:t>
                      </a:r>
                      <a:endParaRPr lang="ru-RU" sz="20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Кол-во  созданных</a:t>
                      </a:r>
                      <a:endParaRPr lang="ru-RU" sz="20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мест</a:t>
                      </a:r>
                      <a:endParaRPr lang="ru-RU" sz="20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</a:tr>
              <a:tr h="7155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2011</a:t>
                      </a:r>
                      <a:endParaRPr lang="ru-RU" sz="20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420</a:t>
                      </a:r>
                      <a:endParaRPr lang="ru-RU" sz="28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 anchor="ctr"/>
                </a:tc>
              </a:tr>
              <a:tr h="7155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2012</a:t>
                      </a:r>
                      <a:endParaRPr lang="ru-RU" sz="20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396 </a:t>
                      </a:r>
                      <a:endParaRPr lang="ru-RU" sz="28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 anchor="ctr"/>
                </a:tc>
              </a:tr>
              <a:tr h="7155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2013</a:t>
                      </a:r>
                      <a:endParaRPr lang="ru-RU" sz="20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649 </a:t>
                      </a:r>
                      <a:endParaRPr lang="ru-RU" sz="28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 anchor="ctr"/>
                </a:tc>
              </a:tr>
              <a:tr h="721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2014</a:t>
                      </a:r>
                      <a:endParaRPr lang="ru-RU" sz="20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471</a:t>
                      </a:r>
                      <a:endParaRPr lang="ru-RU" sz="28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 anchor="ctr"/>
                </a:tc>
              </a:tr>
              <a:tr h="721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20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28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 anchor="ctr"/>
                </a:tc>
              </a:tr>
              <a:tr h="809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ИТОГО</a:t>
                      </a:r>
                      <a:endParaRPr lang="ru-RU" sz="2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2536</a:t>
                      </a:r>
                      <a:endParaRPr lang="ru-RU" sz="28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 descr="C:\Documents and Settings\kevi.EDUCOM\Рабочий стол\Публ\42_доступная\Образовательная деятельность (инклюзивное образование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86" y="980728"/>
            <a:ext cx="389635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kevi.EDUCOM\Рабочий стол\Публ\11са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87" y="3787028"/>
            <a:ext cx="3879934" cy="258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87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9108930" cy="908720"/>
          </a:xfrm>
        </p:spPr>
        <p:txBody>
          <a:bodyPr/>
          <a:lstStyle/>
          <a:p>
            <a:pPr eaLnBrk="1" hangingPunct="1"/>
            <a:r>
              <a:rPr lang="ru-RU" altLang="ru-RU" sz="30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  <a:cs typeface="Calibri" pitchFamily="34" charset="0"/>
              </a:rPr>
              <a:t>Модернизация детских садов в 2015 </a:t>
            </a:r>
            <a:r>
              <a:rPr lang="ru-RU" altLang="ru-RU" sz="3000" dirty="0">
                <a:solidFill>
                  <a:schemeClr val="bg2">
                    <a:lumMod val="25000"/>
                  </a:schemeClr>
                </a:solidFill>
                <a:latin typeface="Georgia" pitchFamily="18" charset="0"/>
                <a:cs typeface="Calibri" pitchFamily="34" charset="0"/>
              </a:rPr>
              <a:t>году</a:t>
            </a:r>
          </a:p>
        </p:txBody>
      </p:sp>
      <p:pic>
        <p:nvPicPr>
          <p:cNvPr id="6146" name="Picture 2" descr="C:\Documents and Settings\kevi.EDUCOM\Рабочий стол\Публ\75сад_фа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836712"/>
            <a:ext cx="3566085" cy="26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Documents and Settings\kevi.EDUCOM\Рабочий стол\Публ\Гармония\Фаса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846" y="836713"/>
            <a:ext cx="4171981" cy="267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7" y="3554126"/>
            <a:ext cx="390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МАДОУ «Детский сад № 75 «Дельфин» – 25 мест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66394" y="3537600"/>
            <a:ext cx="3888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МАОУ «Гимназия «Гармония» – 300мест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993260"/>
              </p:ext>
            </p:extLst>
          </p:nvPr>
        </p:nvGraphicFramePr>
        <p:xfrm>
          <a:off x="1525664" y="4246238"/>
          <a:ext cx="6096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4091"/>
                <a:gridCol w="252190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 района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мест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Микрорайон</a:t>
                      </a:r>
                      <a:r>
                        <a:rPr lang="ru-RU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«Восточный»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25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Микрорайон</a:t>
                      </a:r>
                      <a:r>
                        <a:rPr lang="ru-RU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«</a:t>
                      </a:r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Западный»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450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Микрорайон «Северный»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25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Микрорайон «Центральный»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75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Микрорайон «Деревяницкий»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25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Всего</a:t>
                      </a:r>
                      <a:r>
                        <a:rPr lang="ru-RU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:</a:t>
                      </a:r>
                      <a:endParaRPr lang="ru-RU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600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86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430" y="0"/>
            <a:ext cx="8750636" cy="792088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Численность обучающихся в ОУ</a:t>
            </a:r>
            <a:endParaRPr lang="ru-RU" sz="36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6665431"/>
              </p:ext>
            </p:extLst>
          </p:nvPr>
        </p:nvGraphicFramePr>
        <p:xfrm>
          <a:off x="179511" y="574158"/>
          <a:ext cx="4753993" cy="6283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219" name="Picture 3" descr="X:\2015\08\Для Августовской конференции\Дебют\школы\DSC021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565" y="748354"/>
            <a:ext cx="3982561" cy="298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kevi.EDUCOM\Рабочий стол\p87_dsc_0512_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115" y="4053527"/>
            <a:ext cx="3975011" cy="263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68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9" y="0"/>
            <a:ext cx="8601264" cy="1143000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Вторая смена обучения в школах</a:t>
            </a:r>
            <a:endParaRPr lang="ru-RU" sz="36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947579002"/>
              </p:ext>
            </p:extLst>
          </p:nvPr>
        </p:nvGraphicFramePr>
        <p:xfrm>
          <a:off x="382137" y="1306451"/>
          <a:ext cx="8215953" cy="4111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05468" y="6035096"/>
            <a:ext cx="7151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МАОУ «СОШ № 13»,       МАОУ «СОШ № 14» 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759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63235" y="116632"/>
            <a:ext cx="9283143" cy="879655"/>
          </a:xfrm>
        </p:spPr>
        <p:txBody>
          <a:bodyPr/>
          <a:lstStyle/>
          <a:p>
            <a:pPr algn="r"/>
            <a:r>
              <a:rPr lang="ru-RU" sz="39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Формы получения образования</a:t>
            </a:r>
            <a:endParaRPr lang="ru-RU" sz="39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pic>
        <p:nvPicPr>
          <p:cNvPr id="7170" name="Picture 2" descr="C:\Documents and Settings\kevi.EDUCOM\Рабочий стол\Публ\надомно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2" y="1213650"/>
            <a:ext cx="378042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003357356"/>
              </p:ext>
            </p:extLst>
          </p:nvPr>
        </p:nvGraphicFramePr>
        <p:xfrm>
          <a:off x="1555845" y="1213650"/>
          <a:ext cx="7588155" cy="6084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1049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407" y="22394"/>
            <a:ext cx="7239000" cy="958334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Профильное обучение</a:t>
            </a:r>
            <a:endParaRPr lang="ru-RU" sz="40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350" y="794151"/>
            <a:ext cx="841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100 % учащихся 10-11 классов обучаются по профильным программам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817186765"/>
              </p:ext>
            </p:extLst>
          </p:nvPr>
        </p:nvGraphicFramePr>
        <p:xfrm>
          <a:off x="0" y="1348149"/>
          <a:ext cx="8911159" cy="5471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C:\Documents and Settings\kevi.EDUCOM\Рабочий стол\Публ\Новоскул\DSC09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579" y="1907084"/>
            <a:ext cx="3934580" cy="295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20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49" y="843701"/>
            <a:ext cx="3517466" cy="227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913" y="0"/>
            <a:ext cx="7239000" cy="700336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Доступная среда</a:t>
            </a:r>
            <a:endParaRPr lang="ru-RU" sz="44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pic>
        <p:nvPicPr>
          <p:cNvPr id="4098" name="Picture 2" descr="C:\Documents and Settings\kevi.EDUCOM\Рабочий стол\Публ\42_доступная\сенсорная комната МАДОУ-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39" y="4076503"/>
            <a:ext cx="3431579" cy="229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45777"/>
            <a:ext cx="3408418" cy="229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821" y="804303"/>
            <a:ext cx="3310051" cy="22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713" y="2322748"/>
            <a:ext cx="3602927" cy="249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06630" y="3319337"/>
            <a:ext cx="2443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МАОУ «Гимназия «Квант»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031" y="6310344"/>
            <a:ext cx="3651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МАДОУ «Детский сад № 42»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89194" y="4924629"/>
            <a:ext cx="257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МАОУ «Гимназия «Новоскул»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5294" y="3347263"/>
            <a:ext cx="2443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МАОУ «Гимназия «Квант»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01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168" y="81516"/>
            <a:ext cx="8572560" cy="750997"/>
          </a:xfrm>
        </p:spPr>
        <p:txBody>
          <a:bodyPr/>
          <a:lstStyle/>
          <a:p>
            <a:pPr algn="ctr"/>
            <a:r>
              <a:rPr sz="3200" dirty="0" err="1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Дополнительное</a:t>
            </a:r>
            <a:r>
              <a:rPr sz="32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 </a:t>
            </a:r>
            <a:r>
              <a:rPr sz="3200" dirty="0" err="1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образование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7390497"/>
              </p:ext>
            </p:extLst>
          </p:nvPr>
        </p:nvGraphicFramePr>
        <p:xfrm>
          <a:off x="188536" y="708113"/>
          <a:ext cx="8955464" cy="6052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X:\2015\АВГУСТОВСКАЯ КОНФЕРЕНЦИЯ\фото для презентации\сл.11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791" y="3581731"/>
            <a:ext cx="3769139" cy="252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420" y="-313261"/>
            <a:ext cx="8784976" cy="114300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Военно-патриотическое воспитание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pic>
        <p:nvPicPr>
          <p:cNvPr id="5122" name="Picture 2" descr="X:\2015\АВГУСТОВСКАЯ КОНФЕРЕНЦИЯ\фото для презентации\сл.11\IMG_68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0" y="3581731"/>
            <a:ext cx="3691357" cy="256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X:\2015\АВГУСТОВСКАЯ КОНФЕРЕНЦИЯ\фото для презентации\сл.11\DSC080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836" y="533191"/>
            <a:ext cx="3823855" cy="258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X:\2015\АВГУСТОВСКАЯ КОНФЕРЕНЦИЯ\фото для презентации\сл.11\пос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0" y="500222"/>
            <a:ext cx="3635940" cy="264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4170" y="3115325"/>
            <a:ext cx="306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Пост № 1 у Вечного огня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170" y="6172096"/>
            <a:ext cx="4760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Экскурсия в музей</a:t>
            </a:r>
          </a:p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Зала Воинской Славы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71530" y="6139575"/>
            <a:ext cx="4537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Участники акции</a:t>
            </a:r>
          </a:p>
          <a:p>
            <a:pPr algn="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«Бессмертный полк»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0837" y="3090412"/>
            <a:ext cx="468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Патриотические мероприятия в ДОУ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9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91" y="-1"/>
            <a:ext cx="8354289" cy="1399309"/>
          </a:xfrm>
        </p:spPr>
        <p:txBody>
          <a:bodyPr/>
          <a:lstStyle/>
          <a:p>
            <a:r>
              <a:rPr lang="ru-RU" sz="44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Федеральные программы</a:t>
            </a:r>
            <a:endParaRPr lang="ru-RU" sz="44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80920" cy="504056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Font typeface="Wingdings" pitchFamily="2" charset="2"/>
              <a:buChar char="ü"/>
            </a:pPr>
            <a:r>
              <a:rPr sz="3600" b="1" i="1" dirty="0" smtClean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sz="3600" b="1" dirty="0" smtClean="0">
                <a:solidFill>
                  <a:schemeClr val="bg2">
                    <a:lumMod val="25000"/>
                  </a:schemeClr>
                </a:solidFill>
              </a:rPr>
              <a:t>Модернизация региональных систем общего образования в 2011-2013 гг.</a:t>
            </a:r>
          </a:p>
          <a:p>
            <a:pPr>
              <a:spcBef>
                <a:spcPts val="0"/>
              </a:spcBef>
            </a:pPr>
            <a:endParaRPr sz="36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Char char="ü"/>
            </a:pP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  Модернизация </a:t>
            </a:r>
            <a:r>
              <a:rPr lang="ru-RU" sz="3600" b="1" dirty="0">
                <a:solidFill>
                  <a:schemeClr val="bg2">
                    <a:lumMod val="25000"/>
                  </a:schemeClr>
                </a:solidFill>
              </a:rPr>
              <a:t>дошкольного образования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в 2014-2015 гг.  </a:t>
            </a:r>
            <a:endParaRPr lang="ru-RU" sz="3600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sz="36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Char char="ü"/>
            </a:pPr>
            <a:r>
              <a:rPr sz="3600" b="1" i="1" dirty="0" smtClean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sz="3600" b="1" dirty="0" smtClean="0">
                <a:solidFill>
                  <a:schemeClr val="bg2">
                    <a:lumMod val="25000"/>
                  </a:schemeClr>
                </a:solidFill>
              </a:rPr>
              <a:t>Государственная программа РФ "Доступная среда" на 2011 - 2015 гг.</a:t>
            </a:r>
          </a:p>
          <a:p>
            <a:pPr marL="0" indent="0">
              <a:spcBef>
                <a:spcPts val="0"/>
              </a:spcBef>
              <a:buNone/>
            </a:pPr>
            <a:endParaRPr sz="36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77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003" y="334286"/>
            <a:ext cx="8582997" cy="1143000"/>
          </a:xfrm>
        </p:spPr>
        <p:txBody>
          <a:bodyPr/>
          <a:lstStyle/>
          <a:p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Формирование</a:t>
            </a:r>
            <a:br>
              <a:rPr lang="ru-RU" sz="40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</a:b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гражданской</a:t>
            </a:r>
            <a:br>
              <a:rPr lang="ru-RU" sz="40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</a:b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позиции</a:t>
            </a:r>
            <a:endParaRPr lang="ru-RU" sz="40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pic>
        <p:nvPicPr>
          <p:cNvPr id="7171" name="Picture 3" descr="X:\2015\АВГУСТОВСКАЯ КОНФЕРЕНЦИЯ\фото для презентации\сл.12 самоуправление,лидеры\IMG_69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07" y="2043707"/>
            <a:ext cx="3019180" cy="402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X:\2015\АВГУСТОВСКАЯ КОНФЕРЕНЦИЯ\фото для презентации\сл.12 самоуправление,лидеры\IMG_69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68" y="3563769"/>
            <a:ext cx="4725456" cy="315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X:\2015\АВГУСТОВСКАЯ КОНФЕРЕНЦИЯ\фото для презентации\сл.12 самоуправление,лидеры\DSC_02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918" y="240750"/>
            <a:ext cx="3645306" cy="242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7945" y="6069279"/>
            <a:ext cx="3881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Природоохранительные акции в трудовых отрядах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3401" y="2600823"/>
            <a:ext cx="3881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Профильная смена лидеров</a:t>
            </a:r>
          </a:p>
          <a:p>
            <a:pPr algn="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в Центре «Гверстянец»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747" y="0"/>
            <a:ext cx="8824253" cy="770709"/>
          </a:xfrm>
        </p:spPr>
        <p:txBody>
          <a:bodyPr/>
          <a:lstStyle/>
          <a:p>
            <a:r>
              <a:rPr lang="ru-RU" sz="3400" dirty="0" smtClean="0">
                <a:solidFill>
                  <a:schemeClr val="bg2">
                    <a:lumMod val="25000"/>
                  </a:schemeClr>
                </a:solidFill>
                <a:effectLst/>
                <a:latin typeface="Georgia" pitchFamily="18" charset="0"/>
              </a:rPr>
              <a:t>Сохранение и укрепление здоровья</a:t>
            </a:r>
            <a:endParaRPr lang="ru-RU" sz="3400" dirty="0">
              <a:solidFill>
                <a:schemeClr val="bg2">
                  <a:lumMod val="25000"/>
                </a:schemeClr>
              </a:solidFill>
              <a:effectLst/>
              <a:latin typeface="Georgia" pitchFamily="18" charset="0"/>
            </a:endParaRPr>
          </a:p>
        </p:txBody>
      </p:sp>
      <p:pic>
        <p:nvPicPr>
          <p:cNvPr id="9218" name="Picture 2" descr="X:\2015\АВГУСТОВСКАЯ КОНФЕРЕНЦИЯ\фото для презентации\Сл.15 Здоровье\IMG_16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34" y="888273"/>
            <a:ext cx="4051591" cy="289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X:\2015\АВГУСТОВСКАЯ КОНФЕРЕНЦИЯ\фото для презентации\Сл.15 Здоровье\IMG_16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43" y="888274"/>
            <a:ext cx="4138259" cy="576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6" t="15755" r="386" b="-1543"/>
          <a:stretch>
            <a:fillRect/>
          </a:stretch>
        </p:blipFill>
        <p:spPr bwMode="auto">
          <a:xfrm>
            <a:off x="4880442" y="3971109"/>
            <a:ext cx="4082042" cy="271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45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572" y="0"/>
            <a:ext cx="8461730" cy="718457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Физическое воспитание</a:t>
            </a:r>
            <a:endParaRPr lang="ru-RU" sz="36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pic>
        <p:nvPicPr>
          <p:cNvPr id="10242" name="Picture 2" descr="X:\2015\АВГУСТОВСКАЯ КОНФЕРЕНЦИЯ\фото для презентации\Сл.16 Физическое воспитание\Шпага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84" y="4830639"/>
            <a:ext cx="2790290" cy="185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X:\2015\АВГУСТОВСКАЯ КОНФЕРЕНЦИЯ\фото для презентации\Сл.16 Физическое воспитание\растяж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55" y="757857"/>
            <a:ext cx="2784256" cy="392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X:\2015\АВГУСТОВСКАЯ КОНФЕРЕНЦИЯ\фото для презентации\Сл.16 Физическое воспитание\прыжок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841" y="744583"/>
            <a:ext cx="2577696" cy="39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X:\2015\АВГУСТОВСКАЯ КОНФЕРЕНЦИЯ\фото для презентации\Сл.16 Физическое воспитание\прыжо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445" y="4735513"/>
            <a:ext cx="2922104" cy="194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X:\2015\АВГУСТОВСКАЯ КОНФЕРЕНЦИЯ\фото для презентации\Сл.16 Физическое воспитание\новая  спорт.пл.Гармонии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619" y="4833258"/>
            <a:ext cx="2468626" cy="185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X:\2015\АВГУСТОВСКАЯ КОНФЕРЕНЦИЯ\фото для презентации\Сл.16 Физическое воспитание\кросс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257" y="709956"/>
            <a:ext cx="2909041" cy="193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X:\2015\АВГУСТОВСКАЯ КОНФЕРЕНЦИЯ\фото для презентации\Сл.16 Физическое воспитание\метание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406" y="2717248"/>
            <a:ext cx="2960922" cy="191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7202" y="0"/>
            <a:ext cx="7220449" cy="729529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Техническое творчество</a:t>
            </a:r>
            <a:endParaRPr lang="ru-RU" sz="40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pic>
        <p:nvPicPr>
          <p:cNvPr id="13316" name="Picture 4" descr="X:\2015\АВГУСТОВСКАЯ КОНФЕРЕНЦИЯ\фото для презентации\Техтворч\авиа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98" y="3477622"/>
            <a:ext cx="4061977" cy="268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фото школы\КЭШ\img_86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263" y="651554"/>
            <a:ext cx="3780189" cy="244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2904" y="6323818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Конкурс по робототехнике</a:t>
            </a:r>
            <a:endParaRPr lang="ru-RU" sz="1600" b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149" y="6237795"/>
            <a:ext cx="4075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Объединение авиамоделизма ДДЮТ</a:t>
            </a:r>
            <a:endParaRPr lang="ru-RU" sz="1600" b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5338" y="3084991"/>
            <a:ext cx="368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Профильная смена по робототехнике</a:t>
            </a:r>
            <a:endParaRPr lang="ru-RU" sz="1600" b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026" name="Picture 2" descr="C:\Documents and Settings\kevi.EDUCOM\Рабочий стол\Публ\тик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97" y="651553"/>
            <a:ext cx="4024677" cy="243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6072" y="3102708"/>
            <a:ext cx="2557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Тико-моделирование</a:t>
            </a:r>
            <a:endParaRPr lang="ru-RU" sz="1600" b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5" name="Picture 2" descr="C:\Documents and Settings\kevi.EDUCOM\Рабочий стол\Публ\Эврика_роботы\MWQ-QETG1y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781" y="3683726"/>
            <a:ext cx="3772671" cy="259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89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549" y="0"/>
            <a:ext cx="8690241" cy="864097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Конкурсные  мероприятия</a:t>
            </a:r>
            <a:endParaRPr lang="ru-RU" sz="40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pic>
        <p:nvPicPr>
          <p:cNvPr id="8195" name="Picture 3" descr="X:\2015\АВГУСТОВСКАЯ КОНФЕРЕНЦИЯ\фото для презентации\сл.14Одаренные и олимпиады\DSC_06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90" y="4034422"/>
            <a:ext cx="4007300" cy="267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X:\2015\АВГУСТОВСКАЯ КОНФЕРЕНЦИЯ\фото для презентации\сл.14Одаренные и олимпиады\капелл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90" y="980730"/>
            <a:ext cx="4007299" cy="267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X:\2015\АВГУСТОВСКАЯ КОНФЕРЕНЦИЯ\фото для презентации\сл.14Одаренные и олимпиады\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977122"/>
            <a:ext cx="4021896" cy="267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X:\2015\АВГУСТОВСКАЯ КОНФЕРЕНЦИЯ\фото для презентации\сл.14Одаренные и олимпиады\гитар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6" y="4034422"/>
            <a:ext cx="4023332" cy="267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54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543" y="0"/>
            <a:ext cx="6555737" cy="864096"/>
          </a:xfrm>
        </p:spPr>
        <p:txBody>
          <a:bodyPr/>
          <a:lstStyle/>
          <a:p>
            <a:pPr algn="r"/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Олимпиадное движение</a:t>
            </a:r>
            <a:endParaRPr lang="ru-RU" sz="36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231048"/>
            <a:ext cx="6254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Участниками олимпиад и конкурсов</a:t>
            </a:r>
          </a:p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в 2015 году стали 21 078 учащихся,</a:t>
            </a:r>
          </a:p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что составляет 99 % от общей численности обучающихся</a:t>
            </a:r>
          </a:p>
        </p:txBody>
      </p:sp>
      <p:pic>
        <p:nvPicPr>
          <p:cNvPr id="7172" name="Picture 4" descr="X:\2015\АВГУСТОВСКАЯ КОНФЕРЕНЦИЯ\фото для презентации\сл.14Одаренные и олимпиады\x_4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899" y="3347032"/>
            <a:ext cx="5028993" cy="33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X:\2015\АВГУСТОВСКАЯ КОНФЕРЕНЦИЯ\фото для презентации\сл.14Одаренные и олимпиады\9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360" y="674035"/>
            <a:ext cx="2272532" cy="248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X:\2015\АВГУСТОВСКАЯ КОНФЕРЕНЦИЯ\фото для презентации\сл.14Одаренные и олимпиады\premia_1450_2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33" y="3347032"/>
            <a:ext cx="2882132" cy="33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9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8" y="0"/>
            <a:ext cx="9144000" cy="789709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Безопасность дорожного движения </a:t>
            </a:r>
            <a:endParaRPr lang="ru-RU" sz="36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pic>
        <p:nvPicPr>
          <p:cNvPr id="11266" name="Picture 2" descr="X:\2015\АВГУСТОВСКАЯ КОНФЕРЕНЦИЯ\фото для презентации\сл.16Безопасность\DSC_0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60"/>
          <a:stretch>
            <a:fillRect/>
          </a:stretch>
        </p:blipFill>
        <p:spPr bwMode="auto">
          <a:xfrm>
            <a:off x="5129817" y="657903"/>
            <a:ext cx="3369237" cy="263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X:\2015\АВГУСТОВСКАЯ КОНФЕРЕНЦИЯ\фото для презентации\сл.16Безопасность\DSC_00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47"/>
          <a:stretch>
            <a:fillRect/>
          </a:stretch>
        </p:blipFill>
        <p:spPr bwMode="auto">
          <a:xfrm>
            <a:off x="5124120" y="3939871"/>
            <a:ext cx="3451844" cy="272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X:\2015\АВГУСТОВСКАЯ КОНФЕРЕНЦИЯ\фото для презентации\сл.16Безопасность\SDC136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"/>
          <a:stretch>
            <a:fillRect/>
          </a:stretch>
        </p:blipFill>
        <p:spPr bwMode="auto">
          <a:xfrm>
            <a:off x="318655" y="644047"/>
            <a:ext cx="3394363" cy="265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IMG_11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055" y="4014265"/>
            <a:ext cx="3661130" cy="2608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88512" y="3451139"/>
            <a:ext cx="462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Занятия ЮИД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013309" y="3445231"/>
            <a:ext cx="462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Автогородок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1268" name="Picture 4" descr="X:\2015\АВГУСТОВСКАЯ КОНФЕРЕНЦИЯ\фото для презентации\сл.16Безопасность\IMG_11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72" y="2619473"/>
            <a:ext cx="3248672" cy="216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0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101" y="-187264"/>
            <a:ext cx="7239000" cy="1143000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Летний отдых</a:t>
            </a:r>
            <a:endParaRPr lang="ru-RU" sz="44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pic>
        <p:nvPicPr>
          <p:cNvPr id="12290" name="Picture 2" descr="X:\2015\АВГУСТОВСКАЯ КОНФЕРЕНЦИЯ\фото для презентации\Сл.17 Каникулы\IMGP27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63" y="3806135"/>
            <a:ext cx="384048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X:\2015\АВГУСТОВСКАЯ КОНФЕРЕНЦИЯ\фото для презентации\Сл.17 Каникулы\rom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37" y="835321"/>
            <a:ext cx="3829516" cy="278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X:\2015\АВГУСТОВСКАЯ КОНФЕРЕНЦИЯ\фото для презентации\Сл.17 Каникулы\Былина и Гаспромраспределение-экоакц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73" y="875946"/>
            <a:ext cx="4324778" cy="274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футбол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273" y="3806135"/>
            <a:ext cx="4324777" cy="2880360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416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8991" y="0"/>
            <a:ext cx="6441993" cy="88328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Кадровый ресурс</a:t>
            </a:r>
            <a:endParaRPr lang="ru-RU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201" y="764248"/>
            <a:ext cx="84479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В ОУ города –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5336 работников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Педагогов – 2717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человек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219663222"/>
              </p:ext>
            </p:extLst>
          </p:nvPr>
        </p:nvGraphicFramePr>
        <p:xfrm>
          <a:off x="367329" y="1619794"/>
          <a:ext cx="4641400" cy="5238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4624251" y="1619795"/>
          <a:ext cx="4519749" cy="5238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6854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2547257" y="1775821"/>
          <a:ext cx="4785360" cy="4585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2489112" y="369336"/>
            <a:ext cx="4459688" cy="96747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800" b="1" dirty="0" smtClean="0">
                <a:ln w="12700"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762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ea typeface="+mj-ea"/>
                <a:cs typeface="+mj-cs"/>
              </a:rPr>
              <a:t>Квалификация</a:t>
            </a:r>
          </a:p>
          <a:p>
            <a:pPr algn="ctr"/>
            <a:r>
              <a:rPr lang="ru-RU" sz="4800" b="1" dirty="0" smtClean="0">
                <a:ln w="12700"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762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ea typeface="+mj-ea"/>
                <a:cs typeface="+mj-cs"/>
              </a:rPr>
              <a:t>педагогических кадров</a:t>
            </a:r>
            <a:endParaRPr lang="ru-RU" sz="4800" b="1" dirty="0">
              <a:ln w="12700"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76200" dist="38100" dir="8100000" algn="tr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383" y="0"/>
            <a:ext cx="7630616" cy="891952"/>
          </a:xfrm>
        </p:spPr>
        <p:txBody>
          <a:bodyPr/>
          <a:lstStyle/>
          <a:p>
            <a:r>
              <a:rPr lang="ru-RU" sz="3600" dirty="0">
                <a:solidFill>
                  <a:srgbClr val="002060"/>
                </a:solidFill>
                <a:latin typeface="Georgia" pitchFamily="18" charset="0"/>
              </a:rPr>
              <a:t>Сеть ОУ Великого </a:t>
            </a:r>
            <a:r>
              <a:rPr lang="ru-RU" sz="3600" dirty="0" smtClean="0">
                <a:solidFill>
                  <a:srgbClr val="002060"/>
                </a:solidFill>
                <a:latin typeface="Georgia" pitchFamily="18" charset="0"/>
              </a:rPr>
              <a:t>Новгорода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Блок-схема: сохраненные данные 4"/>
          <p:cNvSpPr/>
          <p:nvPr/>
        </p:nvSpPr>
        <p:spPr>
          <a:xfrm>
            <a:off x="5394961" y="1368667"/>
            <a:ext cx="3749040" cy="1584176"/>
          </a:xfrm>
          <a:prstGeom prst="flowChartOnlineStorag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ru-RU" sz="2000" b="1" dirty="0" smtClean="0">
                <a:latin typeface="Cambria" pitchFamily="18" charset="0"/>
              </a:rPr>
              <a:t>МОУ, </a:t>
            </a:r>
          </a:p>
          <a:p>
            <a:pPr algn="ctr"/>
            <a:r>
              <a:rPr lang="ru-RU" sz="2000" b="1" dirty="0" smtClean="0">
                <a:latin typeface="Cambria" pitchFamily="18" charset="0"/>
              </a:rPr>
              <a:t>подведомственные</a:t>
            </a:r>
          </a:p>
          <a:p>
            <a:pPr algn="ctr"/>
            <a:r>
              <a:rPr lang="ru-RU" sz="2000" b="1" dirty="0" smtClean="0">
                <a:latin typeface="Cambria" pitchFamily="18" charset="0"/>
              </a:rPr>
              <a:t>комитету (85)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10" name="Блок-схема: сохраненные данные 9"/>
          <p:cNvSpPr/>
          <p:nvPr/>
        </p:nvSpPr>
        <p:spPr>
          <a:xfrm>
            <a:off x="5791621" y="3221386"/>
            <a:ext cx="3352379" cy="1602008"/>
          </a:xfrm>
          <a:prstGeom prst="flowChartOnlineStorag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mbria" pitchFamily="18" charset="0"/>
              </a:rPr>
              <a:t>МОУ других ведомств (10)</a:t>
            </a:r>
            <a:endParaRPr lang="ru-RU" sz="2400" b="1" dirty="0">
              <a:latin typeface="Cambria" pitchFamily="18" charset="0"/>
            </a:endParaRPr>
          </a:p>
        </p:txBody>
      </p:sp>
      <p:sp>
        <p:nvSpPr>
          <p:cNvPr id="11" name="Блок-схема: сохраненные данные 10"/>
          <p:cNvSpPr/>
          <p:nvPr/>
        </p:nvSpPr>
        <p:spPr>
          <a:xfrm>
            <a:off x="5831539" y="5052748"/>
            <a:ext cx="3275856" cy="1602008"/>
          </a:xfrm>
          <a:prstGeom prst="flowChartOnlineStorag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mbria" pitchFamily="18" charset="0"/>
              </a:rPr>
              <a:t>ГОУ (6)</a:t>
            </a:r>
            <a:endParaRPr lang="ru-RU" sz="2400" b="1" dirty="0">
              <a:latin typeface="Cambria" pitchFamily="18" charset="0"/>
            </a:endParaRPr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356810" y="2339055"/>
            <a:ext cx="1784208" cy="801111"/>
          </a:xfrm>
          <a:prstGeom prst="round1Rect">
            <a:avLst>
              <a:gd name="adj" fmla="val 31818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50 дошкольных учреждения</a:t>
            </a:r>
            <a:endParaRPr lang="ru-RU" dirty="0"/>
          </a:p>
        </p:txBody>
      </p:sp>
      <p:sp>
        <p:nvSpPr>
          <p:cNvPr id="13" name="Прямоугольник с одним скругленным углом 12"/>
          <p:cNvSpPr/>
          <p:nvPr/>
        </p:nvSpPr>
        <p:spPr>
          <a:xfrm>
            <a:off x="2114892" y="1915337"/>
            <a:ext cx="1784208" cy="801111"/>
          </a:xfrm>
          <a:prstGeom prst="round1Rect">
            <a:avLst>
              <a:gd name="adj" fmla="val 27778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30 обще-образовательное учреждение</a:t>
            </a:r>
            <a:endParaRPr lang="ru-RU" sz="1600" dirty="0"/>
          </a:p>
        </p:txBody>
      </p:sp>
      <p:sp>
        <p:nvSpPr>
          <p:cNvPr id="14" name="Прямоугольник с одним скругленным углом 13"/>
          <p:cNvSpPr/>
          <p:nvPr/>
        </p:nvSpPr>
        <p:spPr>
          <a:xfrm>
            <a:off x="3893863" y="1429718"/>
            <a:ext cx="1794280" cy="801111"/>
          </a:xfrm>
          <a:prstGeom prst="round1Rect">
            <a:avLst>
              <a:gd name="adj" fmla="val 26768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5 учреждений дополнительного образования</a:t>
            </a:r>
            <a:endParaRPr lang="ru-RU" sz="1600" dirty="0"/>
          </a:p>
        </p:txBody>
      </p:sp>
      <p:sp>
        <p:nvSpPr>
          <p:cNvPr id="16" name="Прямоугольник с одним скругленным углом 15"/>
          <p:cNvSpPr/>
          <p:nvPr/>
        </p:nvSpPr>
        <p:spPr>
          <a:xfrm>
            <a:off x="367289" y="3829113"/>
            <a:ext cx="1784208" cy="801111"/>
          </a:xfrm>
          <a:prstGeom prst="round1Rect">
            <a:avLst>
              <a:gd name="adj" fmla="val 34588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5 спортивных школ</a:t>
            </a:r>
            <a:endParaRPr lang="ru-RU" sz="1600" dirty="0"/>
          </a:p>
        </p:txBody>
      </p:sp>
      <p:sp>
        <p:nvSpPr>
          <p:cNvPr id="17" name="Прямоугольник с одним скругленным углом 16"/>
          <p:cNvSpPr/>
          <p:nvPr/>
        </p:nvSpPr>
        <p:spPr>
          <a:xfrm>
            <a:off x="2269820" y="3829114"/>
            <a:ext cx="1784208" cy="801111"/>
          </a:xfrm>
          <a:prstGeom prst="round1Rect">
            <a:avLst>
              <a:gd name="adj" fmla="val 34588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1 художественная школа</a:t>
            </a:r>
            <a:endParaRPr lang="ru-RU" sz="1600" dirty="0"/>
          </a:p>
        </p:txBody>
      </p:sp>
      <p:sp>
        <p:nvSpPr>
          <p:cNvPr id="18" name="Прямоугольник с одним скругленным углом 17"/>
          <p:cNvSpPr/>
          <p:nvPr/>
        </p:nvSpPr>
        <p:spPr>
          <a:xfrm>
            <a:off x="4172351" y="3829115"/>
            <a:ext cx="1526738" cy="801111"/>
          </a:xfrm>
          <a:prstGeom prst="round1Rect">
            <a:avLst>
              <a:gd name="adj" fmla="val 2767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4 музыкальных школы</a:t>
            </a:r>
            <a:endParaRPr lang="ru-RU" sz="1600" dirty="0"/>
          </a:p>
        </p:txBody>
      </p:sp>
      <p:sp>
        <p:nvSpPr>
          <p:cNvPr id="19" name="Прямоугольник с одним скругленным углом 18"/>
          <p:cNvSpPr/>
          <p:nvPr/>
        </p:nvSpPr>
        <p:spPr>
          <a:xfrm>
            <a:off x="2233215" y="5453196"/>
            <a:ext cx="1526738" cy="801111"/>
          </a:xfrm>
          <a:prstGeom prst="round1Rect">
            <a:avLst>
              <a:gd name="adj" fmla="val 27671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5 ОУ для детей с ОВЗ</a:t>
            </a:r>
            <a:endParaRPr lang="ru-RU" sz="1600" dirty="0"/>
          </a:p>
        </p:txBody>
      </p:sp>
      <p:sp>
        <p:nvSpPr>
          <p:cNvPr id="20" name="Прямоугольник с одним скругленным углом 19"/>
          <p:cNvSpPr/>
          <p:nvPr/>
        </p:nvSpPr>
        <p:spPr>
          <a:xfrm>
            <a:off x="4135746" y="5453196"/>
            <a:ext cx="1526738" cy="801111"/>
          </a:xfrm>
          <a:prstGeom prst="round1Rect">
            <a:avLst>
              <a:gd name="adj" fmla="val 22483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Клуб юных моряков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7196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626" y="0"/>
            <a:ext cx="7666522" cy="801112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Молодые специалисты</a:t>
            </a:r>
            <a:endParaRPr lang="ru-RU" sz="44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pic>
        <p:nvPicPr>
          <p:cNvPr id="4" name="Рисунок 22" descr="C:\Documents and Settings\vormp\Local Settings\Temp\notesFFF692\Фото_молодых_специалистов_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05"/>
          <a:stretch>
            <a:fillRect/>
          </a:stretch>
        </p:blipFill>
        <p:spPr bwMode="auto">
          <a:xfrm>
            <a:off x="179513" y="4258465"/>
            <a:ext cx="8856984" cy="239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557640476"/>
              </p:ext>
            </p:extLst>
          </p:nvPr>
        </p:nvGraphicFramePr>
        <p:xfrm>
          <a:off x="1254265" y="801112"/>
          <a:ext cx="6457445" cy="3281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6859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708" y="171416"/>
            <a:ext cx="7239000" cy="1143000"/>
          </a:xfrm>
        </p:spPr>
        <p:txBody>
          <a:bodyPr/>
          <a:lstStyle/>
          <a:p>
            <a:pPr>
              <a:defRPr/>
            </a:pPr>
            <a:r>
              <a:rPr sz="3200" dirty="0" smtClean="0">
                <a:solidFill>
                  <a:srgbClr val="002060"/>
                </a:solidFill>
                <a:latin typeface="Georgia" pitchFamily="18" charset="0"/>
              </a:rPr>
              <a:t>Муниципальная методическая </a:t>
            </a:r>
            <a:br>
              <a:rPr sz="320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sz="3200" dirty="0" smtClean="0">
                <a:solidFill>
                  <a:srgbClr val="002060"/>
                </a:solidFill>
                <a:latin typeface="Georgia" pitchFamily="18" charset="0"/>
              </a:rPr>
              <a:t>служба </a:t>
            </a:r>
            <a:endParaRPr sz="3200" dirty="0">
              <a:solidFill>
                <a:srgbClr val="002060"/>
              </a:solidFill>
              <a:latin typeface="Georg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500174"/>
          <a:ext cx="5715040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4" descr="G:\Выступления\фото - общественный совет\фото 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1000108"/>
            <a:ext cx="3071813" cy="1871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639074542"/>
              </p:ext>
            </p:extLst>
          </p:nvPr>
        </p:nvGraphicFramePr>
        <p:xfrm>
          <a:off x="5181600" y="3087328"/>
          <a:ext cx="4041058" cy="3770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370" y="0"/>
            <a:ext cx="7239000" cy="857250"/>
          </a:xfrm>
        </p:spPr>
        <p:txBody>
          <a:bodyPr/>
          <a:lstStyle/>
          <a:p>
            <a:pPr>
              <a:defRPr/>
            </a:pPr>
            <a:r>
              <a:rPr sz="3200" dirty="0" err="1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Конкурсное</a:t>
            </a:r>
            <a:r>
              <a:rPr sz="32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 </a:t>
            </a:r>
            <a:r>
              <a:rPr sz="3200" dirty="0" err="1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движение</a:t>
            </a:r>
            <a:endParaRPr sz="32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pic>
        <p:nvPicPr>
          <p:cNvPr id="37891" name="Picture 2" descr="X:\2015\08\Для Августовской конференции\Дебют\школы\DSC02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3" y="3857625"/>
            <a:ext cx="3871912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X:\2015\08\Для Августовской конференции\Дебют\сады\DSC02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3" y="765175"/>
            <a:ext cx="3840162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2" descr="X:\2015\08\Для Августовской конференции\Дебют\школы\DSC021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913" y="3816350"/>
            <a:ext cx="4187825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Box 3"/>
          <p:cNvSpPr txBox="1">
            <a:spLocks noChangeArrowheads="1"/>
          </p:cNvSpPr>
          <p:nvPr/>
        </p:nvSpPr>
        <p:spPr bwMode="auto">
          <a:xfrm>
            <a:off x="323850" y="765175"/>
            <a:ext cx="467995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ФЕСТИВАЛИ: </a:t>
            </a:r>
          </a:p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«Мастер – класс»;</a:t>
            </a:r>
          </a:p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«Цифровых образовательных ресурсов» ;</a:t>
            </a:r>
          </a:p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«Детство – это я и ты!»</a:t>
            </a:r>
          </a:p>
          <a:p>
            <a:endParaRPr lang="ru-RU" sz="1600" b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КОНКУРСЫ: </a:t>
            </a:r>
          </a:p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«Учитель года»;</a:t>
            </a:r>
          </a:p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«Самый классный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классный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»;</a:t>
            </a:r>
          </a:p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«За нравственный подвиг учителя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»;      </a:t>
            </a:r>
          </a:p>
          <a:p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«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Сердце отдаю детям» 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14111" y="0"/>
            <a:ext cx="7239000" cy="980728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Новые компетенции профессионального стандарта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039359"/>
              </p:ext>
            </p:extLst>
          </p:nvPr>
        </p:nvGraphicFramePr>
        <p:xfrm>
          <a:off x="881055" y="1300758"/>
          <a:ext cx="7808662" cy="5412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559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638" y="34944"/>
            <a:ext cx="8873362" cy="768620"/>
          </a:xfrm>
        </p:spPr>
        <p:txBody>
          <a:bodyPr/>
          <a:lstStyle/>
          <a:p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Информационная открытость</a:t>
            </a:r>
            <a:endParaRPr lang="ru-RU" sz="40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5445224"/>
            <a:ext cx="8172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Официальное представительство комитета по образованию в сети Интернет – это информационный социально-ориентированный ресурс, имеющий четко определенную законченную смысловую нагрузку, доступ к которому открыт всем желающим.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72545"/>
            <a:ext cx="6840760" cy="448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21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8124"/>
            <a:ext cx="8640960" cy="1143000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Мониторинговые исследования</a:t>
            </a:r>
            <a:endParaRPr lang="ru-RU" sz="36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88558"/>
            <a:ext cx="7944900" cy="495324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Мониторинг обеспеченности обучающихся учебниками и учебными пособиями;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Мониторинг обеспеченности обучающихся горячим питанием;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Мониторинг обеспеченности ОУ современным компьютерным оборудованием;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Мониторинг качества предоставления муниципальных услуг;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Мониторинг удовлетворенности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населения качеством общего и дополнительного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45704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8692" y="741012"/>
            <a:ext cx="6927272" cy="4634552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sz="40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Как много дел считалось невозможными, </a:t>
            </a:r>
            <a:br>
              <a:rPr sz="40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</a:br>
            <a:r>
              <a:rPr sz="40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пока они не были осуществлены.</a:t>
            </a:r>
            <a:r>
              <a:rPr sz="4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/>
            </a:r>
            <a:br>
              <a:rPr sz="4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</a:br>
            <a:r>
              <a:rPr sz="4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/>
            </a:r>
            <a:br>
              <a:rPr sz="4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</a:br>
            <a:r>
              <a:rPr sz="28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Плиний Старший</a:t>
            </a:r>
            <a:endParaRPr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5122" name="Picture 2" descr="D:\ФОТО\к презентации мАТВЕЕВОЙ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2048954" cy="149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ФОТО\к презентации мАТВЕЕВОЙ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03" y="3189566"/>
            <a:ext cx="2049815" cy="153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ФОТО\к презентации мАТВЕЕВОЙ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556258"/>
            <a:ext cx="2031619" cy="159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kevi.EDUCOM\Рабочий стол\Публ\Гармония\20150326_1243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51" y="989355"/>
            <a:ext cx="3914149" cy="249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Documents and Settings\kevi.EDUCOM\Рабочий стол\Публ\Новоскул\IMG_31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06" y="3694680"/>
            <a:ext cx="3921796" cy="294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Documents and Settings\kevi.EDUCOM\Рабочий стол\Публ\17школа\DSCN28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019" y="3691479"/>
            <a:ext cx="3700764" cy="295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cuments and Settings\kevi.EDUCOM\Рабочий стол\Публ\Фото для комитета\DSC091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309" y="732691"/>
            <a:ext cx="2471636" cy="282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2398" y="13855"/>
            <a:ext cx="9088581" cy="955964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Информационно - библиотечные центры</a:t>
            </a:r>
            <a:endParaRPr lang="ru-RU" sz="40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63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91" y="-138549"/>
            <a:ext cx="9088582" cy="1108367"/>
          </a:xfrm>
        </p:spPr>
        <p:txBody>
          <a:bodyPr/>
          <a:lstStyle/>
          <a:p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Кабинеты внеурочной деятельности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pic>
        <p:nvPicPr>
          <p:cNvPr id="1026" name="Picture 2" descr="C:\Documents and Settings\kevi.EDUCOM\Рабочий стол\Публ\23_внеурочка\DSC_05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961" y="3687401"/>
            <a:ext cx="4014290" cy="275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kevi.EDUCOM\Рабочий стол\Публ\23_внеурочка\DSC_05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53" y="821714"/>
            <a:ext cx="3970039" cy="252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kevi.EDUCOM\Рабочий стол\Публ\20_внеурочка\DSC_00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83" y="849773"/>
            <a:ext cx="3994437" cy="252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5243" y="3315450"/>
            <a:ext cx="40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МАОУ «СОШ № 23»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91010" y="3327101"/>
            <a:ext cx="3405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МАОУ «Школа № 20»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5441" y="6488668"/>
            <a:ext cx="3405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МАОУ «СОШ № 10»</a:t>
            </a:r>
          </a:p>
        </p:txBody>
      </p:sp>
      <p:pic>
        <p:nvPicPr>
          <p:cNvPr id="3" name="Picture 2" descr="C:\Documents and Settings\kevi.EDUCOM\Рабочий стол\3912414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55" y="3739265"/>
            <a:ext cx="3953802" cy="272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01449" y="6488668"/>
            <a:ext cx="40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МАОУ «СОШ № 23»</a:t>
            </a:r>
          </a:p>
        </p:txBody>
      </p:sp>
    </p:spTree>
    <p:extLst>
      <p:ext uri="{BB962C8B-B14F-4D97-AF65-F5344CB8AC3E}">
        <p14:creationId xmlns:p14="http://schemas.microsoft.com/office/powerpoint/2010/main" val="7052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619" y="-55420"/>
            <a:ext cx="8159320" cy="875211"/>
          </a:xfrm>
        </p:spPr>
        <p:txBody>
          <a:bodyPr/>
          <a:lstStyle/>
          <a:p>
            <a:pPr algn="ctr"/>
            <a:r>
              <a:rPr sz="44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М</a:t>
            </a:r>
            <a:r>
              <a:rPr lang="ru-RU" sz="44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едицинские кабинеты</a:t>
            </a:r>
            <a:endParaRPr lang="ru-RU" sz="44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pic>
        <p:nvPicPr>
          <p:cNvPr id="2050" name="Picture 2" descr="C:\Documents and Settings\kevi.EDUCOM\Рабочий стол\Публ\10_мед\IMG_42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79" y="718457"/>
            <a:ext cx="3788424" cy="258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kevi.EDUCOM\Рабочий стол\Публ\10_мед\IMG_42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137" y="694559"/>
            <a:ext cx="3915157" cy="264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cuments and Settings\kevi.EDUCOM\Рабочий стол\Публ\кабинеты Гимназии1\IMG_29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79" y="3807173"/>
            <a:ext cx="3814550" cy="286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kevi.EDUCOM\Рабочий стол\Публ\70_мед_пищеблок\DSCN27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55" y="3799628"/>
            <a:ext cx="3832688" cy="287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3310063"/>
            <a:ext cx="914400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 smtClean="0">
                <a:solidFill>
                  <a:schemeClr val="bg2">
                    <a:lumMod val="50000"/>
                  </a:schemeClr>
                </a:solidFill>
              </a:rPr>
              <a:t>100 медицинских кабинетов оснащены современным оборудованием</a:t>
            </a:r>
            <a:endParaRPr lang="ru-RU" sz="19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5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Documents and Settings\kevi.EDUCOM\Рабочий стол\Публ\Гимн4_пищеблок\пищебло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29" y="3721395"/>
            <a:ext cx="3948305" cy="296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9781" y="0"/>
            <a:ext cx="4248472" cy="747936"/>
          </a:xfrm>
        </p:spPr>
        <p:txBody>
          <a:bodyPr/>
          <a:lstStyle/>
          <a:p>
            <a:pPr algn="ctr"/>
            <a:r>
              <a:rPr sz="44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Пищеблоки</a:t>
            </a:r>
            <a:endParaRPr lang="ru-RU" sz="44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pic>
        <p:nvPicPr>
          <p:cNvPr id="4098" name="Picture 2" descr="C:\Documents and Settings\kevi.EDUCOM\Рабочий стол\Публ\81_пищеблок\SAM_25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3" y="639229"/>
            <a:ext cx="3719601" cy="25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kevi.EDUCOM\Рабочий стол\Публ\81_пищеблок\SAM_25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29" y="639229"/>
            <a:ext cx="3974302" cy="25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9489" y="3211300"/>
            <a:ext cx="8984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В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образовательных учреждениях 101 пищеблок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099" name="Picture 3" descr="C:\Documents and Settings\kevi.EDUCOM\Рабочий стол\Публ\81_пищеблок\SAM_25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954" y="3721395"/>
            <a:ext cx="3758790" cy="303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7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6" y="-127266"/>
            <a:ext cx="864469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Школьные столовые</a:t>
            </a:r>
            <a:endParaRPr lang="ru-RU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pic>
        <p:nvPicPr>
          <p:cNvPr id="3078" name="Picture 6" descr="C:\Documents and Settings\kevi.EDUCOM\Рабочий стол\Публ\Гимн4_пищеблок\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539" y="787135"/>
            <a:ext cx="3674585" cy="275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kevi.EDUCOM\Рабочий стол\Публ\СОШ2_столовая\столовая после ремонта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03" y="3677855"/>
            <a:ext cx="3677808" cy="275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Documents and Settings\kevi.EDUCOM\Рабочий стол\Публ\Гимн4_пищеблок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540" y="3617884"/>
            <a:ext cx="3674585" cy="275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kevi.EDUCOM\Рабочий стол\Публ\квант_ДС\кван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03" y="787135"/>
            <a:ext cx="3661619" cy="243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5703" y="3248552"/>
            <a:ext cx="355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МАОУ «Гимназия «Квант»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703" y="6443035"/>
            <a:ext cx="355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МАОУ «СОШ № 2»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63688" y="6376762"/>
            <a:ext cx="355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МАОУ «Гимназия № 4»</a:t>
            </a:r>
          </a:p>
        </p:txBody>
      </p:sp>
    </p:spTree>
    <p:extLst>
      <p:ext uri="{BB962C8B-B14F-4D97-AF65-F5344CB8AC3E}">
        <p14:creationId xmlns:p14="http://schemas.microsoft.com/office/powerpoint/2010/main" val="106020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kevi.EDUCOM\Рабочий стол\Публ\20_внеурочка\классы робототехники\IMG_1225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322" y="163812"/>
            <a:ext cx="2040459" cy="272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1553" y="12212"/>
            <a:ext cx="7088094" cy="864096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Кабинеты робототехники </a:t>
            </a:r>
            <a:endParaRPr lang="ru-RU" sz="3600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pic>
        <p:nvPicPr>
          <p:cNvPr id="6146" name="Picture 2" descr="C:\Documents and Settings\kevi.EDUCOM\Рабочий стол\Публ\кабинеты Гимназии1\IMG_29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9" y="3621956"/>
            <a:ext cx="3656956" cy="274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Documents and Settings\kevi.EDUCOM\Рабочий стол\Публ\Эврика_роботы\6h8rTUVvOF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9" y="764705"/>
            <a:ext cx="3427427" cy="208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Documents and Settings\kevi.EDUCOM\Рабочий стол\Публ\Эврика_роботы\GKrVl7qJkW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187" y="3621956"/>
            <a:ext cx="4110392" cy="279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45" y="2959963"/>
            <a:ext cx="3288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МАОУ «Гимназия «Эврика» (КЭШ)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345" y="6427272"/>
            <a:ext cx="2797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МАОУ «Гимназия № 1»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25926" y="6488668"/>
            <a:ext cx="2093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МАУ ДО «ДДЮТ»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63322" y="2942019"/>
            <a:ext cx="2038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МАОУ «Школа № 20»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2781" y="2884424"/>
            <a:ext cx="2881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МАОУ «Гимназия «Новоскул»</a:t>
            </a:r>
          </a:p>
        </p:txBody>
      </p:sp>
      <p:pic>
        <p:nvPicPr>
          <p:cNvPr id="4098" name="Picture 2" descr="C:\Documents and Settings\kevi.EDUCOM\Рабочий стол\Публ\Новоскул\DSC038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535" y="764703"/>
            <a:ext cx="2779214" cy="208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49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митет официально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Базовая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629DD1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Thermal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hermal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15875" cap="flat" cmpd="sng" algn="ctr">
        <a:solidFill>
          <a:schemeClr val="phClr"/>
        </a:solidFill>
        <a:prstDash val="solid"/>
      </a:ln>
      <a:ln w="3175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63500" dist="38100" dir="8100000" rotWithShape="0">
            <a:srgbClr val="000000">
              <a:alpha val="45000"/>
            </a:srgbClr>
          </a:outerShdw>
        </a:effectLst>
      </a:effectStyle>
      <a:effectStyle>
        <a:effectLst>
          <a:outerShdw blurRad="101600" dist="63500" dir="81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3000000"/>
          </a:lightRig>
        </a:scene3d>
        <a:sp3d>
          <a:bevelT h="1905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100000"/>
              <a:lumMod val="125000"/>
            </a:schemeClr>
          </a:gs>
          <a:gs pos="55000">
            <a:schemeClr val="phClr">
              <a:shade val="100000"/>
              <a:satMod val="100000"/>
              <a:lumMod val="100000"/>
            </a:schemeClr>
          </a:gs>
          <a:gs pos="100000">
            <a:schemeClr val="phClr">
              <a:shade val="90000"/>
              <a:satMod val="300000"/>
              <a:lumMod val="95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8000"/>
              <a:satMod val="130000"/>
            </a:schemeClr>
          </a:duotone>
        </a:blip>
        <a:tile tx="0" ty="0" sx="100000" sy="100000" flip="none" algn="tl"/>
      </a:blip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81B247E-1DC5-4925-969B-5E19502B4B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733</Words>
  <Application>Microsoft Office PowerPoint</Application>
  <PresentationFormat>Экран (4:3)</PresentationFormat>
  <Paragraphs>168</Paragraphs>
  <Slides>36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комитет официально</vt:lpstr>
      <vt:lpstr>Система образования Великого Новгорода: инновации, инвестиции, инициативы</vt:lpstr>
      <vt:lpstr>Федеральные программы</vt:lpstr>
      <vt:lpstr>Сеть ОУ Великого Новгорода</vt:lpstr>
      <vt:lpstr>Информационно - библиотечные центры</vt:lpstr>
      <vt:lpstr>Кабинеты внеурочной деятельности</vt:lpstr>
      <vt:lpstr>Медицинские кабинеты</vt:lpstr>
      <vt:lpstr>Пищеблоки</vt:lpstr>
      <vt:lpstr>Школьные столовые</vt:lpstr>
      <vt:lpstr>Кабинеты робототехники </vt:lpstr>
      <vt:lpstr>Численность воспитанников в ДОУ</vt:lpstr>
      <vt:lpstr>Создание мест в детских садах</vt:lpstr>
      <vt:lpstr>Модернизация детских садов в 2015 году</vt:lpstr>
      <vt:lpstr>Численность обучающихся в ОУ</vt:lpstr>
      <vt:lpstr>Вторая смена обучения в школах</vt:lpstr>
      <vt:lpstr>Формы получения образования</vt:lpstr>
      <vt:lpstr>Профильное обучение</vt:lpstr>
      <vt:lpstr>Доступная среда</vt:lpstr>
      <vt:lpstr>Дополнительное образование</vt:lpstr>
      <vt:lpstr>Военно-патриотическое воспитание</vt:lpstr>
      <vt:lpstr>Формирование гражданской позиции</vt:lpstr>
      <vt:lpstr>Сохранение и укрепление здоровья</vt:lpstr>
      <vt:lpstr>Физическое воспитание</vt:lpstr>
      <vt:lpstr>Техническое творчество</vt:lpstr>
      <vt:lpstr>Конкурсные  мероприятия</vt:lpstr>
      <vt:lpstr>Олимпиадное движение</vt:lpstr>
      <vt:lpstr>Безопасность дорожного движения </vt:lpstr>
      <vt:lpstr>Летний отдых</vt:lpstr>
      <vt:lpstr>Кадровый ресурс</vt:lpstr>
      <vt:lpstr>Презентация PowerPoint</vt:lpstr>
      <vt:lpstr>Молодые специалисты</vt:lpstr>
      <vt:lpstr>Муниципальная методическая  служба </vt:lpstr>
      <vt:lpstr>Конкурсное движение</vt:lpstr>
      <vt:lpstr>Новые компетенции профессионального стандарта</vt:lpstr>
      <vt:lpstr>Информационная открытость</vt:lpstr>
      <vt:lpstr>Мониторинговые исследования</vt:lpstr>
      <vt:lpstr>Как много дел считалось невозможными,  пока они не были осуществлены.  Плиний Старший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2012-07-04T11:54:13Z</dcterms:created>
  <dcterms:modified xsi:type="dcterms:W3CDTF">2016-04-07T12:23:33Z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TC022643329991</vt:lpwstr>
  </property>
</Properties>
</file>