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72" r:id="rId5"/>
    <p:sldId id="273" r:id="rId6"/>
    <p:sldId id="270" r:id="rId7"/>
    <p:sldId id="265" r:id="rId8"/>
    <p:sldId id="266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9" autoAdjust="0"/>
    <p:restoredTop sz="94660"/>
  </p:normalViewPr>
  <p:slideViewPr>
    <p:cSldViewPr>
      <p:cViewPr>
        <p:scale>
          <a:sx n="75" d="100"/>
          <a:sy n="75" d="100"/>
        </p:scale>
        <p:origin x="-259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367936800944246"/>
          <c:y val="7.794954076390216E-3"/>
          <c:w val="0.70931363751605969"/>
          <c:h val="0.89107643385312918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00FFFF"/>
            </a:solidFill>
            <a:ln w="10656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1313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Лист1!$A$2:$A$25</c:f>
              <c:strCache>
                <c:ptCount val="24"/>
                <c:pt idx="0">
                  <c:v>Вликий Устюг</c:v>
                </c:pt>
                <c:pt idx="1">
                  <c:v>Ярославль</c:v>
                </c:pt>
                <c:pt idx="2">
                  <c:v>Иваново</c:v>
                </c:pt>
                <c:pt idx="3">
                  <c:v>Тверь</c:v>
                </c:pt>
                <c:pt idx="4">
                  <c:v>Калининград</c:v>
                </c:pt>
                <c:pt idx="5">
                  <c:v>Архангельск</c:v>
                </c:pt>
                <c:pt idx="6">
                  <c:v>Кострома</c:v>
                </c:pt>
                <c:pt idx="7">
                  <c:v>Смоленск</c:v>
                </c:pt>
                <c:pt idx="8">
                  <c:v>Владимир</c:v>
                </c:pt>
                <c:pt idx="9">
                  <c:v>Рыбинск</c:v>
                </c:pt>
                <c:pt idx="10">
                  <c:v>Боровичи</c:v>
                </c:pt>
                <c:pt idx="11">
                  <c:v>Сыктывкар</c:v>
                </c:pt>
                <c:pt idx="12">
                  <c:v>Петрозаводск</c:v>
                </c:pt>
                <c:pt idx="13">
                  <c:v>Псков</c:v>
                </c:pt>
                <c:pt idx="14">
                  <c:v>Вологда</c:v>
                </c:pt>
                <c:pt idx="15">
                  <c:v>Шуя</c:v>
                </c:pt>
                <c:pt idx="16">
                  <c:v>Череповец</c:v>
                </c:pt>
                <c:pt idx="17">
                  <c:v>Великий Новгород</c:v>
                </c:pt>
                <c:pt idx="18">
                  <c:v>Котлас</c:v>
                </c:pt>
                <c:pt idx="19">
                  <c:v>Северодвинск</c:v>
                </c:pt>
                <c:pt idx="20">
                  <c:v>Старая Русса</c:v>
                </c:pt>
                <c:pt idx="21">
                  <c:v>Новодвинск</c:v>
                </c:pt>
                <c:pt idx="22">
                  <c:v>Нарьян-Мар</c:v>
                </c:pt>
                <c:pt idx="23">
                  <c:v>Коряжма</c:v>
                </c:pt>
              </c:strCache>
            </c:strRef>
          </c:cat>
          <c:val>
            <c:numRef>
              <c:f>Лист1!$B$2:$B$25</c:f>
              <c:numCache>
                <c:formatCode>#,##0.0</c:formatCode>
                <c:ptCount val="24"/>
                <c:pt idx="0">
                  <c:v>1240.8</c:v>
                </c:pt>
                <c:pt idx="1">
                  <c:v>754.1</c:v>
                </c:pt>
                <c:pt idx="2">
                  <c:v>660.9</c:v>
                </c:pt>
                <c:pt idx="3">
                  <c:v>597.4</c:v>
                </c:pt>
                <c:pt idx="4">
                  <c:v>572.20000000000005</c:v>
                </c:pt>
                <c:pt idx="5">
                  <c:v>551</c:v>
                </c:pt>
                <c:pt idx="6">
                  <c:v>441.8</c:v>
                </c:pt>
                <c:pt idx="7">
                  <c:v>383.44</c:v>
                </c:pt>
                <c:pt idx="8">
                  <c:v>377.7</c:v>
                </c:pt>
                <c:pt idx="9">
                  <c:v>372.8</c:v>
                </c:pt>
                <c:pt idx="10">
                  <c:v>370.93</c:v>
                </c:pt>
                <c:pt idx="11">
                  <c:v>323</c:v>
                </c:pt>
                <c:pt idx="12">
                  <c:v>317.8</c:v>
                </c:pt>
                <c:pt idx="13">
                  <c:v>314.83999999999997</c:v>
                </c:pt>
                <c:pt idx="14">
                  <c:v>296.89999999999998</c:v>
                </c:pt>
                <c:pt idx="15">
                  <c:v>224.6</c:v>
                </c:pt>
                <c:pt idx="16">
                  <c:v>223.13</c:v>
                </c:pt>
                <c:pt idx="17">
                  <c:v>218.1</c:v>
                </c:pt>
                <c:pt idx="18">
                  <c:v>177.31700000000001</c:v>
                </c:pt>
                <c:pt idx="19">
                  <c:v>166.1</c:v>
                </c:pt>
                <c:pt idx="20">
                  <c:v>106.3</c:v>
                </c:pt>
                <c:pt idx="21">
                  <c:v>42.4</c:v>
                </c:pt>
                <c:pt idx="22">
                  <c:v>37.799999999999997</c:v>
                </c:pt>
                <c:pt idx="23">
                  <c:v>8.1219999999999999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overlap val="-68"/>
        <c:axId val="120973184"/>
        <c:axId val="120974720"/>
      </c:barChart>
      <c:catAx>
        <c:axId val="1209731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50" baseline="0"/>
            </a:pPr>
            <a:endParaRPr lang="ru-RU"/>
          </a:p>
        </c:txPr>
        <c:crossAx val="120974720"/>
        <c:crossesAt val="0"/>
        <c:auto val="1"/>
        <c:lblAlgn val="ctr"/>
        <c:lblOffset val="50"/>
        <c:noMultiLvlLbl val="0"/>
      </c:catAx>
      <c:valAx>
        <c:axId val="120974720"/>
        <c:scaling>
          <c:orientation val="minMax"/>
        </c:scaling>
        <c:delete val="1"/>
        <c:axPos val="b"/>
        <c:numFmt formatCode="#,##0.0" sourceLinked="1"/>
        <c:majorTickMark val="out"/>
        <c:minorTickMark val="none"/>
        <c:tickLblPos val="nextTo"/>
        <c:crossAx val="1209731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343" baseline="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367936800944246"/>
          <c:y val="7.794954076390216E-3"/>
          <c:w val="0.70931363751605969"/>
          <c:h val="0.89107643385312918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993366"/>
            </a:solidFill>
            <a:ln w="11608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3215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Лист1!$A$2:$A$24</c:f>
              <c:strCache>
                <c:ptCount val="23"/>
                <c:pt idx="0">
                  <c:v>Сыктывкар</c:v>
                </c:pt>
                <c:pt idx="1">
                  <c:v>Вликий Устюг</c:v>
                </c:pt>
                <c:pt idx="2">
                  <c:v>Калининград</c:v>
                </c:pt>
                <c:pt idx="3">
                  <c:v>Новодвинск</c:v>
                </c:pt>
                <c:pt idx="4">
                  <c:v>Архангельск</c:v>
                </c:pt>
                <c:pt idx="5">
                  <c:v>Нарьян-Мар</c:v>
                </c:pt>
                <c:pt idx="6">
                  <c:v>Северодвинск</c:v>
                </c:pt>
                <c:pt idx="7">
                  <c:v>Петрозаводск</c:v>
                </c:pt>
                <c:pt idx="8">
                  <c:v>Кострома</c:v>
                </c:pt>
                <c:pt idx="9">
                  <c:v>Смоленск</c:v>
                </c:pt>
                <c:pt idx="10">
                  <c:v>Тверь</c:v>
                </c:pt>
                <c:pt idx="11">
                  <c:v>Иваново</c:v>
                </c:pt>
                <c:pt idx="12">
                  <c:v>Владимир</c:v>
                </c:pt>
                <c:pt idx="13">
                  <c:v>Великий Новгород</c:v>
                </c:pt>
                <c:pt idx="14">
                  <c:v>Старая Русса</c:v>
                </c:pt>
                <c:pt idx="15">
                  <c:v>Коряжма</c:v>
                </c:pt>
                <c:pt idx="16">
                  <c:v>Рыбинск</c:v>
                </c:pt>
                <c:pt idx="17">
                  <c:v>Боровичи</c:v>
                </c:pt>
                <c:pt idx="18">
                  <c:v>Череповец</c:v>
                </c:pt>
                <c:pt idx="19">
                  <c:v>Псков</c:v>
                </c:pt>
                <c:pt idx="20">
                  <c:v>Котлас</c:v>
                </c:pt>
                <c:pt idx="21">
                  <c:v>Шуя</c:v>
                </c:pt>
                <c:pt idx="22">
                  <c:v>Вологда</c:v>
                </c:pt>
              </c:strCache>
            </c:strRef>
          </c:cat>
          <c:val>
            <c:numRef>
              <c:f>Лист1!$B$2:$B$24</c:f>
              <c:numCache>
                <c:formatCode>General</c:formatCode>
                <c:ptCount val="23"/>
                <c:pt idx="0">
                  <c:v>3178</c:v>
                </c:pt>
                <c:pt idx="1">
                  <c:v>2090</c:v>
                </c:pt>
                <c:pt idx="2">
                  <c:v>1314.6</c:v>
                </c:pt>
                <c:pt idx="3">
                  <c:v>1307</c:v>
                </c:pt>
                <c:pt idx="4">
                  <c:v>1227</c:v>
                </c:pt>
                <c:pt idx="5">
                  <c:v>1221.56</c:v>
                </c:pt>
                <c:pt idx="6">
                  <c:v>1200</c:v>
                </c:pt>
                <c:pt idx="7">
                  <c:v>1102.46</c:v>
                </c:pt>
                <c:pt idx="8">
                  <c:v>944.9</c:v>
                </c:pt>
                <c:pt idx="9">
                  <c:v>918.34</c:v>
                </c:pt>
                <c:pt idx="10">
                  <c:v>910.69</c:v>
                </c:pt>
                <c:pt idx="11">
                  <c:v>905.67</c:v>
                </c:pt>
                <c:pt idx="12">
                  <c:v>811.29</c:v>
                </c:pt>
                <c:pt idx="13">
                  <c:v>770</c:v>
                </c:pt>
                <c:pt idx="14">
                  <c:v>748</c:v>
                </c:pt>
                <c:pt idx="15">
                  <c:v>730.29</c:v>
                </c:pt>
                <c:pt idx="16">
                  <c:v>688.5</c:v>
                </c:pt>
                <c:pt idx="17">
                  <c:v>580.827</c:v>
                </c:pt>
                <c:pt idx="18">
                  <c:v>445.17</c:v>
                </c:pt>
                <c:pt idx="19">
                  <c:v>386.04</c:v>
                </c:pt>
                <c:pt idx="20">
                  <c:v>200.34</c:v>
                </c:pt>
                <c:pt idx="21">
                  <c:v>103.3</c:v>
                </c:pt>
                <c:pt idx="22">
                  <c:v>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overlap val="-68"/>
        <c:axId val="166582528"/>
        <c:axId val="169304064"/>
      </c:barChart>
      <c:catAx>
        <c:axId val="1665825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50" baseline="0"/>
            </a:pPr>
            <a:endParaRPr lang="ru-RU"/>
          </a:p>
        </c:txPr>
        <c:crossAx val="169304064"/>
        <c:crossesAt val="0"/>
        <c:auto val="1"/>
        <c:lblAlgn val="ctr"/>
        <c:lblOffset val="50"/>
        <c:noMultiLvlLbl val="0"/>
      </c:catAx>
      <c:valAx>
        <c:axId val="1693040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65825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62" baseline="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367936800944246"/>
          <c:y val="7.794954076390216E-3"/>
          <c:w val="0.70931363751605969"/>
          <c:h val="0.89107643385312918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008000"/>
            </a:solidFill>
            <a:ln w="11201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2403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Лист1!$A$2:$A$21</c:f>
              <c:strCache>
                <c:ptCount val="20"/>
                <c:pt idx="0">
                  <c:v>Вологда</c:v>
                </c:pt>
                <c:pt idx="1">
                  <c:v>Калининград</c:v>
                </c:pt>
                <c:pt idx="2">
                  <c:v>Вликий Устюг</c:v>
                </c:pt>
                <c:pt idx="3">
                  <c:v>Сыктывкар</c:v>
                </c:pt>
                <c:pt idx="4">
                  <c:v>Новодвинск</c:v>
                </c:pt>
                <c:pt idx="5">
                  <c:v>Архангельск</c:v>
                </c:pt>
                <c:pt idx="6">
                  <c:v>Ярославль</c:v>
                </c:pt>
                <c:pt idx="7">
                  <c:v>Кострома</c:v>
                </c:pt>
                <c:pt idx="8">
                  <c:v>Шуя</c:v>
                </c:pt>
                <c:pt idx="9">
                  <c:v>Петрозаводск</c:v>
                </c:pt>
                <c:pt idx="10">
                  <c:v>Великий Новгород</c:v>
                </c:pt>
                <c:pt idx="11">
                  <c:v>Тверь</c:v>
                </c:pt>
                <c:pt idx="12">
                  <c:v>Старая Русса</c:v>
                </c:pt>
                <c:pt idx="13">
                  <c:v>Котлас</c:v>
                </c:pt>
                <c:pt idx="14">
                  <c:v>Коряжма</c:v>
                </c:pt>
                <c:pt idx="15">
                  <c:v>Череповец</c:v>
                </c:pt>
                <c:pt idx="16">
                  <c:v>Рыбинск</c:v>
                </c:pt>
                <c:pt idx="17">
                  <c:v>Владимир</c:v>
                </c:pt>
                <c:pt idx="18">
                  <c:v>Смоленск</c:v>
                </c:pt>
                <c:pt idx="19">
                  <c:v>Боровичи</c:v>
                </c:pt>
              </c:strCache>
            </c:strRef>
          </c:cat>
          <c:val>
            <c:numRef>
              <c:f>Лист1!$B$2:$B$21</c:f>
              <c:numCache>
                <c:formatCode>#,##0.0</c:formatCode>
                <c:ptCount val="20"/>
                <c:pt idx="0">
                  <c:v>3900</c:v>
                </c:pt>
                <c:pt idx="1">
                  <c:v>3400</c:v>
                </c:pt>
                <c:pt idx="2">
                  <c:v>3082</c:v>
                </c:pt>
                <c:pt idx="3">
                  <c:v>2238</c:v>
                </c:pt>
                <c:pt idx="4">
                  <c:v>1474</c:v>
                </c:pt>
                <c:pt idx="5">
                  <c:v>1322</c:v>
                </c:pt>
                <c:pt idx="6">
                  <c:v>1320</c:v>
                </c:pt>
                <c:pt idx="7">
                  <c:v>1297</c:v>
                </c:pt>
                <c:pt idx="8">
                  <c:v>1279</c:v>
                </c:pt>
                <c:pt idx="9">
                  <c:v>1274.52</c:v>
                </c:pt>
                <c:pt idx="10">
                  <c:v>1240.55</c:v>
                </c:pt>
                <c:pt idx="11">
                  <c:v>972.99</c:v>
                </c:pt>
                <c:pt idx="12">
                  <c:v>875.1</c:v>
                </c:pt>
                <c:pt idx="13">
                  <c:v>866.58</c:v>
                </c:pt>
                <c:pt idx="14">
                  <c:v>761.6</c:v>
                </c:pt>
                <c:pt idx="15">
                  <c:v>747.32</c:v>
                </c:pt>
                <c:pt idx="16">
                  <c:v>632.29999999999995</c:v>
                </c:pt>
                <c:pt idx="17">
                  <c:v>621</c:v>
                </c:pt>
                <c:pt idx="18">
                  <c:v>598.4</c:v>
                </c:pt>
                <c:pt idx="19">
                  <c:v>500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overlap val="-68"/>
        <c:axId val="19364480"/>
        <c:axId val="19390848"/>
      </c:barChart>
      <c:catAx>
        <c:axId val="193644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3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9390848"/>
        <c:crossesAt val="0"/>
        <c:auto val="1"/>
        <c:lblAlgn val="ctr"/>
        <c:lblOffset val="50"/>
        <c:noMultiLvlLbl val="0"/>
      </c:catAx>
      <c:valAx>
        <c:axId val="19390848"/>
        <c:scaling>
          <c:orientation val="minMax"/>
        </c:scaling>
        <c:delete val="1"/>
        <c:axPos val="b"/>
        <c:numFmt formatCode="#,##0.0" sourceLinked="1"/>
        <c:majorTickMark val="out"/>
        <c:minorTickMark val="none"/>
        <c:tickLblPos val="nextTo"/>
        <c:crossAx val="193644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11" baseline="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367936800944246"/>
          <c:y val="7.794954076390216E-3"/>
          <c:w val="0.70931363751605969"/>
          <c:h val="0.89107643385312918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11201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2403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Лист1!$A$2:$A$25</c:f>
              <c:strCache>
                <c:ptCount val="24"/>
                <c:pt idx="0">
                  <c:v>Калининград</c:v>
                </c:pt>
                <c:pt idx="1">
                  <c:v>Череповец</c:v>
                </c:pt>
                <c:pt idx="2">
                  <c:v>Смоленск</c:v>
                </c:pt>
                <c:pt idx="3">
                  <c:v>Вологда</c:v>
                </c:pt>
                <c:pt idx="4">
                  <c:v>Псков</c:v>
                </c:pt>
                <c:pt idx="5">
                  <c:v>Великий Новгород</c:v>
                </c:pt>
                <c:pt idx="6">
                  <c:v>Северодвинск</c:v>
                </c:pt>
                <c:pt idx="7">
                  <c:v>Тверь</c:v>
                </c:pt>
                <c:pt idx="8">
                  <c:v>Нарьян-Мар</c:v>
                </c:pt>
                <c:pt idx="9">
                  <c:v>Кострома</c:v>
                </c:pt>
                <c:pt idx="10">
                  <c:v>Новодвинск</c:v>
                </c:pt>
                <c:pt idx="11">
                  <c:v>Иваново</c:v>
                </c:pt>
                <c:pt idx="12">
                  <c:v>Петрозаводск</c:v>
                </c:pt>
                <c:pt idx="13">
                  <c:v>Сыктывкар</c:v>
                </c:pt>
                <c:pt idx="14">
                  <c:v>Владимир</c:v>
                </c:pt>
                <c:pt idx="15">
                  <c:v>Архангельск</c:v>
                </c:pt>
                <c:pt idx="16">
                  <c:v>Старая Русса</c:v>
                </c:pt>
                <c:pt idx="17">
                  <c:v>Ярославль</c:v>
                </c:pt>
                <c:pt idx="18">
                  <c:v>Рыбинск</c:v>
                </c:pt>
                <c:pt idx="19">
                  <c:v>Котлас</c:v>
                </c:pt>
                <c:pt idx="20">
                  <c:v>Боровичи</c:v>
                </c:pt>
                <c:pt idx="21">
                  <c:v>Шуя</c:v>
                </c:pt>
                <c:pt idx="22">
                  <c:v>Коряжма</c:v>
                </c:pt>
                <c:pt idx="23">
                  <c:v>Вликий Устюг</c:v>
                </c:pt>
              </c:strCache>
            </c:strRef>
          </c:cat>
          <c:val>
            <c:numRef>
              <c:f>Лист1!$B$2:$B$25</c:f>
              <c:numCache>
                <c:formatCode>#,##0.0</c:formatCode>
                <c:ptCount val="24"/>
                <c:pt idx="0">
                  <c:v>5496.6971163928692</c:v>
                </c:pt>
                <c:pt idx="1">
                  <c:v>2960.2766234930314</c:v>
                </c:pt>
                <c:pt idx="2">
                  <c:v>2674.2383267264763</c:v>
                </c:pt>
                <c:pt idx="3">
                  <c:v>2574.951835634894</c:v>
                </c:pt>
                <c:pt idx="4">
                  <c:v>2022.3526870791516</c:v>
                </c:pt>
                <c:pt idx="5">
                  <c:v>1647.0320953690969</c:v>
                </c:pt>
                <c:pt idx="6">
                  <c:v>1646.8168211920529</c:v>
                </c:pt>
                <c:pt idx="7">
                  <c:v>1488.882323401406</c:v>
                </c:pt>
                <c:pt idx="8">
                  <c:v>1419.6534391534392</c:v>
                </c:pt>
                <c:pt idx="9">
                  <c:v>1247.180398370303</c:v>
                </c:pt>
                <c:pt idx="10">
                  <c:v>1224.9764150943397</c:v>
                </c:pt>
                <c:pt idx="11">
                  <c:v>1200.6792706914812</c:v>
                </c:pt>
                <c:pt idx="12">
                  <c:v>1167.4852108244179</c:v>
                </c:pt>
                <c:pt idx="13">
                  <c:v>1100.2349845201238</c:v>
                </c:pt>
                <c:pt idx="14">
                  <c:v>1086.9208366428384</c:v>
                </c:pt>
                <c:pt idx="15">
                  <c:v>1011.0617059891107</c:v>
                </c:pt>
                <c:pt idx="16">
                  <c:v>846.06679209783647</c:v>
                </c:pt>
                <c:pt idx="17">
                  <c:v>732.36111523670593</c:v>
                </c:pt>
                <c:pt idx="18">
                  <c:v>661.05684012875531</c:v>
                </c:pt>
                <c:pt idx="19">
                  <c:v>448.73396233863645</c:v>
                </c:pt>
                <c:pt idx="20">
                  <c:v>260.10958941040087</c:v>
                </c:pt>
                <c:pt idx="21">
                  <c:v>211.46037399821907</c:v>
                </c:pt>
                <c:pt idx="22">
                  <c:v>169.76114257572027</c:v>
                </c:pt>
                <c:pt idx="23">
                  <c:v>42.778046421663447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overlap val="-68"/>
        <c:axId val="111836544"/>
        <c:axId val="120560640"/>
      </c:barChart>
      <c:catAx>
        <c:axId val="1118365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20560640"/>
        <c:crossesAt val="0"/>
        <c:auto val="1"/>
        <c:lblAlgn val="ctr"/>
        <c:lblOffset val="50"/>
        <c:noMultiLvlLbl val="0"/>
      </c:catAx>
      <c:valAx>
        <c:axId val="120560640"/>
        <c:scaling>
          <c:orientation val="minMax"/>
        </c:scaling>
        <c:delete val="1"/>
        <c:axPos val="b"/>
        <c:numFmt formatCode="#,##0.0" sourceLinked="1"/>
        <c:majorTickMark val="out"/>
        <c:minorTickMark val="none"/>
        <c:tickLblPos val="nextTo"/>
        <c:crossAx val="1118365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11" baseline="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609581258647955E-3"/>
          <c:y val="5.1378705754438252E-2"/>
          <c:w val="0.79540547608771095"/>
          <c:h val="0.910669124853502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Лист1!$A$2:$A$12</c:f>
              <c:strCache>
                <c:ptCount val="11"/>
                <c:pt idx="0">
                  <c:v>Старая Русса</c:v>
                </c:pt>
                <c:pt idx="1">
                  <c:v>Смоленск</c:v>
                </c:pt>
                <c:pt idx="2">
                  <c:v>Боровичи</c:v>
                </c:pt>
                <c:pt idx="3">
                  <c:v>Калининград</c:v>
                </c:pt>
                <c:pt idx="4">
                  <c:v>Псков</c:v>
                </c:pt>
                <c:pt idx="5">
                  <c:v>Иваново</c:v>
                </c:pt>
                <c:pt idx="6">
                  <c:v>Череповец</c:v>
                </c:pt>
                <c:pt idx="7">
                  <c:v>Рыбинск</c:v>
                </c:pt>
                <c:pt idx="8">
                  <c:v>Нарьян-Мар</c:v>
                </c:pt>
                <c:pt idx="9">
                  <c:v>Новодвинск</c:v>
                </c:pt>
                <c:pt idx="10">
                  <c:v>Кострома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-69.158043027945155</c:v>
                </c:pt>
                <c:pt idx="1">
                  <c:v>-60.849409999480166</c:v>
                </c:pt>
                <c:pt idx="2" formatCode="0.0">
                  <c:v>-50.515145500554766</c:v>
                </c:pt>
                <c:pt idx="3" formatCode="0.0">
                  <c:v>-45.879245541909093</c:v>
                </c:pt>
                <c:pt idx="4">
                  <c:v>-39.12893271729039</c:v>
                </c:pt>
                <c:pt idx="5" formatCode="0.0">
                  <c:v>-28.840128109759036</c:v>
                </c:pt>
                <c:pt idx="6">
                  <c:v>-19.168938504532989</c:v>
                </c:pt>
                <c:pt idx="7">
                  <c:v>-17.42850721177831</c:v>
                </c:pt>
                <c:pt idx="8" formatCode="0.0">
                  <c:v>-13.953029001414393</c:v>
                </c:pt>
                <c:pt idx="9" formatCode="0.0">
                  <c:v>-5.5141608425268061</c:v>
                </c:pt>
                <c:pt idx="10" formatCode="0.0">
                  <c:v>-4.8678930454807556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94624"/>
        <c:axId val="11996160"/>
      </c:barChart>
      <c:catAx>
        <c:axId val="119946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high"/>
        <c:txPr>
          <a:bodyPr/>
          <a:lstStyle/>
          <a:p>
            <a:pPr>
              <a:defRPr sz="1400" baseline="0"/>
            </a:pPr>
            <a:endParaRPr lang="ru-RU"/>
          </a:p>
        </c:txPr>
        <c:crossAx val="11996160"/>
        <c:crosses val="autoZero"/>
        <c:auto val="1"/>
        <c:lblAlgn val="ctr"/>
        <c:lblOffset val="100"/>
        <c:noMultiLvlLbl val="0"/>
      </c:catAx>
      <c:valAx>
        <c:axId val="11996160"/>
        <c:scaling>
          <c:orientation val="minMax"/>
        </c:scaling>
        <c:delete val="1"/>
        <c:axPos val="b"/>
        <c:numFmt formatCode="#,##0.0" sourceLinked="1"/>
        <c:majorTickMark val="out"/>
        <c:minorTickMark val="none"/>
        <c:tickLblPos val="nextTo"/>
        <c:crossAx val="119946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744543761010681"/>
          <c:y val="5.1678486841344115E-3"/>
          <c:w val="0.82255456238989322"/>
          <c:h val="0.9896643026317312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6,5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Лист1!$A$2:$A$24</c:f>
              <c:strCache>
                <c:ptCount val="21"/>
                <c:pt idx="0">
                  <c:v>Шуя</c:v>
                </c:pt>
                <c:pt idx="1">
                  <c:v>Смоленск</c:v>
                </c:pt>
                <c:pt idx="2">
                  <c:v>Великий Новгород</c:v>
                </c:pt>
                <c:pt idx="3">
                  <c:v>Старая Русса</c:v>
                </c:pt>
                <c:pt idx="4">
                  <c:v>Боровичи</c:v>
                </c:pt>
                <c:pt idx="5">
                  <c:v>Котлас</c:v>
                </c:pt>
                <c:pt idx="6">
                  <c:v>Псков</c:v>
                </c:pt>
                <c:pt idx="7">
                  <c:v>Вологда</c:v>
                </c:pt>
                <c:pt idx="8">
                  <c:v>Иваново</c:v>
                </c:pt>
                <c:pt idx="9">
                  <c:v>Кострома</c:v>
                </c:pt>
                <c:pt idx="10">
                  <c:v>Рыбинск</c:v>
                </c:pt>
                <c:pt idx="11">
                  <c:v>Архангельск</c:v>
                </c:pt>
                <c:pt idx="12">
                  <c:v>Ярославль</c:v>
                </c:pt>
                <c:pt idx="13">
                  <c:v>Череповец</c:v>
                </c:pt>
                <c:pt idx="14">
                  <c:v>Тверь</c:v>
                </c:pt>
                <c:pt idx="15">
                  <c:v>Сыктывкар</c:v>
                </c:pt>
                <c:pt idx="16">
                  <c:v>Вликий Устюг</c:v>
                </c:pt>
                <c:pt idx="17">
                  <c:v>Новодвинск</c:v>
                </c:pt>
                <c:pt idx="18">
                  <c:v>Владимир</c:v>
                </c:pt>
                <c:pt idx="19">
                  <c:v>Петрозаводск</c:v>
                </c:pt>
                <c:pt idx="20">
                  <c:v>Северодвинск</c:v>
                </c:pt>
              </c:strCache>
            </c:strRef>
          </c:cat>
          <c:val>
            <c:numRef>
              <c:f>Лист1!$B$2:$B$24</c:f>
              <c:numCache>
                <c:formatCode>0.0</c:formatCode>
                <c:ptCount val="23"/>
                <c:pt idx="0">
                  <c:v>10.732303027750874</c:v>
                </c:pt>
                <c:pt idx="1">
                  <c:v>11.683132263441362</c:v>
                </c:pt>
                <c:pt idx="2">
                  <c:v>18.703978116891232</c:v>
                </c:pt>
                <c:pt idx="3">
                  <c:v>19.030898329829022</c:v>
                </c:pt>
                <c:pt idx="4">
                  <c:v>26.642835044093509</c:v>
                </c:pt>
                <c:pt idx="5">
                  <c:v>29.046668918823809</c:v>
                </c:pt>
                <c:pt idx="6">
                  <c:v>29.869275467714473</c:v>
                </c:pt>
                <c:pt idx="7">
                  <c:v>42.671763833035627</c:v>
                </c:pt>
                <c:pt idx="8">
                  <c:v>45.218421967299925</c:v>
                </c:pt>
                <c:pt idx="9">
                  <c:v>45.647828882642123</c:v>
                </c:pt>
                <c:pt idx="10">
                  <c:v>50.881264187162266</c:v>
                </c:pt>
                <c:pt idx="11">
                  <c:v>53.056300989956831</c:v>
                </c:pt>
                <c:pt idx="12">
                  <c:v>53.624461590831629</c:v>
                </c:pt>
                <c:pt idx="13">
                  <c:v>59.806610218436298</c:v>
                </c:pt>
                <c:pt idx="14">
                  <c:v>60.080905422997347</c:v>
                </c:pt>
                <c:pt idx="15">
                  <c:v>67.753074983418955</c:v>
                </c:pt>
                <c:pt idx="16">
                  <c:v>68.395787411217242</c:v>
                </c:pt>
                <c:pt idx="17">
                  <c:v>68.715223627717123</c:v>
                </c:pt>
                <c:pt idx="18">
                  <c:v>75.815141402577154</c:v>
                </c:pt>
                <c:pt idx="19">
                  <c:v>81.288548428307607</c:v>
                </c:pt>
                <c:pt idx="20">
                  <c:v>88.331246334078543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632128"/>
        <c:axId val="19633664"/>
      </c:barChart>
      <c:catAx>
        <c:axId val="196321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ru-RU"/>
          </a:p>
        </c:txPr>
        <c:crossAx val="19633664"/>
        <c:crosses val="autoZero"/>
        <c:auto val="1"/>
        <c:lblAlgn val="ctr"/>
        <c:lblOffset val="90"/>
        <c:noMultiLvlLbl val="0"/>
      </c:catAx>
      <c:valAx>
        <c:axId val="19633664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extTo"/>
        <c:crossAx val="196321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367936800944246"/>
          <c:y val="7.794954076390216E-3"/>
          <c:w val="0.70931363751605969"/>
          <c:h val="0.89107643385312918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993300"/>
            </a:solidFill>
            <a:ln w="1087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174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Лист1!$A$2:$A$22</c:f>
              <c:strCache>
                <c:ptCount val="21"/>
                <c:pt idx="0">
                  <c:v>Нарьян-Мар</c:v>
                </c:pt>
                <c:pt idx="1">
                  <c:v>Старая Русса</c:v>
                </c:pt>
                <c:pt idx="2">
                  <c:v>Великий Новгород</c:v>
                </c:pt>
                <c:pt idx="3">
                  <c:v>Тверь</c:v>
                </c:pt>
                <c:pt idx="4">
                  <c:v>Вологда</c:v>
                </c:pt>
                <c:pt idx="5">
                  <c:v>Псков</c:v>
                </c:pt>
                <c:pt idx="6">
                  <c:v>Петрозаводск</c:v>
                </c:pt>
                <c:pt idx="7">
                  <c:v>Северодвинск</c:v>
                </c:pt>
                <c:pt idx="8">
                  <c:v>Ярославль</c:v>
                </c:pt>
                <c:pt idx="9">
                  <c:v>Череповец</c:v>
                </c:pt>
                <c:pt idx="10">
                  <c:v>Коряжма</c:v>
                </c:pt>
                <c:pt idx="11">
                  <c:v>Боровичи</c:v>
                </c:pt>
                <c:pt idx="12">
                  <c:v>Шуя</c:v>
                </c:pt>
                <c:pt idx="13">
                  <c:v>Котлас</c:v>
                </c:pt>
                <c:pt idx="14">
                  <c:v>Новодвинск</c:v>
                </c:pt>
                <c:pt idx="15">
                  <c:v>Архангельск</c:v>
                </c:pt>
                <c:pt idx="16">
                  <c:v>Кострома</c:v>
                </c:pt>
                <c:pt idx="17">
                  <c:v>Владимир</c:v>
                </c:pt>
                <c:pt idx="18">
                  <c:v>Калининград</c:v>
                </c:pt>
                <c:pt idx="19">
                  <c:v>Рыбинск</c:v>
                </c:pt>
                <c:pt idx="20">
                  <c:v>Смоленск</c:v>
                </c:pt>
              </c:strCache>
            </c:strRef>
          </c:cat>
          <c:val>
            <c:numRef>
              <c:f>Лист1!$B$2:$B$22</c:f>
              <c:numCache>
                <c:formatCode>General</c:formatCode>
                <c:ptCount val="21"/>
                <c:pt idx="0">
                  <c:v>100</c:v>
                </c:pt>
                <c:pt idx="1">
                  <c:v>100</c:v>
                </c:pt>
                <c:pt idx="2">
                  <c:v>99.1</c:v>
                </c:pt>
                <c:pt idx="3">
                  <c:v>99.1</c:v>
                </c:pt>
                <c:pt idx="4">
                  <c:v>98</c:v>
                </c:pt>
                <c:pt idx="5">
                  <c:v>97</c:v>
                </c:pt>
                <c:pt idx="6">
                  <c:v>96</c:v>
                </c:pt>
                <c:pt idx="7">
                  <c:v>91</c:v>
                </c:pt>
                <c:pt idx="8">
                  <c:v>91</c:v>
                </c:pt>
                <c:pt idx="9">
                  <c:v>82</c:v>
                </c:pt>
                <c:pt idx="10">
                  <c:v>80</c:v>
                </c:pt>
                <c:pt idx="11">
                  <c:v>78.8</c:v>
                </c:pt>
                <c:pt idx="12">
                  <c:v>76</c:v>
                </c:pt>
                <c:pt idx="13">
                  <c:v>53.2</c:v>
                </c:pt>
                <c:pt idx="14">
                  <c:v>51</c:v>
                </c:pt>
                <c:pt idx="15">
                  <c:v>50</c:v>
                </c:pt>
                <c:pt idx="16">
                  <c:v>50</c:v>
                </c:pt>
                <c:pt idx="17">
                  <c:v>18</c:v>
                </c:pt>
                <c:pt idx="18">
                  <c:v>8</c:v>
                </c:pt>
                <c:pt idx="19">
                  <c:v>4</c:v>
                </c:pt>
                <c:pt idx="20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overlap val="-68"/>
        <c:axId val="19847040"/>
        <c:axId val="19848576"/>
      </c:barChart>
      <c:catAx>
        <c:axId val="198470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3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9848576"/>
        <c:crossesAt val="0"/>
        <c:auto val="1"/>
        <c:lblAlgn val="ctr"/>
        <c:lblOffset val="50"/>
        <c:noMultiLvlLbl val="0"/>
      </c:catAx>
      <c:valAx>
        <c:axId val="19848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8470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369" baseline="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367936800944246"/>
          <c:y val="7.794954076390216E-3"/>
          <c:w val="0.70931363751605969"/>
          <c:h val="0.89107643385312918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FF6600"/>
            </a:solidFill>
            <a:ln w="11298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2595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Лист1!$A$2:$A$19</c:f>
              <c:strCache>
                <c:ptCount val="18"/>
                <c:pt idx="0">
                  <c:v>Старая Русса</c:v>
                </c:pt>
                <c:pt idx="1">
                  <c:v>Сыктывкар</c:v>
                </c:pt>
                <c:pt idx="2">
                  <c:v>Череповец</c:v>
                </c:pt>
                <c:pt idx="3">
                  <c:v>Северодвинск</c:v>
                </c:pt>
                <c:pt idx="4">
                  <c:v>Коряжма</c:v>
                </c:pt>
                <c:pt idx="5">
                  <c:v>Шуя</c:v>
                </c:pt>
                <c:pt idx="6">
                  <c:v>Кострома</c:v>
                </c:pt>
                <c:pt idx="7">
                  <c:v>Владимир</c:v>
                </c:pt>
                <c:pt idx="8">
                  <c:v>Великий Новгород</c:v>
                </c:pt>
                <c:pt idx="9">
                  <c:v>Псков</c:v>
                </c:pt>
                <c:pt idx="10">
                  <c:v>Котлас</c:v>
                </c:pt>
                <c:pt idx="11">
                  <c:v>Архангельск</c:v>
                </c:pt>
                <c:pt idx="12">
                  <c:v>Вологда</c:v>
                </c:pt>
                <c:pt idx="13">
                  <c:v>Рыбинск</c:v>
                </c:pt>
                <c:pt idx="14">
                  <c:v>Иваново</c:v>
                </c:pt>
                <c:pt idx="15">
                  <c:v>Боровичи</c:v>
                </c:pt>
                <c:pt idx="16">
                  <c:v>Тверь</c:v>
                </c:pt>
                <c:pt idx="17">
                  <c:v>Смоленск</c:v>
                </c:pt>
              </c:strCache>
            </c:strRef>
          </c:cat>
          <c:val>
            <c:numRef>
              <c:f>Лист1!$B$2:$B$19</c:f>
              <c:numCache>
                <c:formatCode>#,##0.0</c:formatCode>
                <c:ptCount val="18"/>
                <c:pt idx="0">
                  <c:v>100</c:v>
                </c:pt>
                <c:pt idx="1">
                  <c:v>100</c:v>
                </c:pt>
                <c:pt idx="2">
                  <c:v>93</c:v>
                </c:pt>
                <c:pt idx="3">
                  <c:v>81</c:v>
                </c:pt>
                <c:pt idx="4">
                  <c:v>80</c:v>
                </c:pt>
                <c:pt idx="5">
                  <c:v>76</c:v>
                </c:pt>
                <c:pt idx="6">
                  <c:v>75</c:v>
                </c:pt>
                <c:pt idx="7">
                  <c:v>70</c:v>
                </c:pt>
                <c:pt idx="8">
                  <c:v>60</c:v>
                </c:pt>
                <c:pt idx="9">
                  <c:v>36</c:v>
                </c:pt>
                <c:pt idx="10">
                  <c:v>34.700000000000003</c:v>
                </c:pt>
                <c:pt idx="11">
                  <c:v>30</c:v>
                </c:pt>
                <c:pt idx="12">
                  <c:v>25</c:v>
                </c:pt>
                <c:pt idx="13">
                  <c:v>21</c:v>
                </c:pt>
                <c:pt idx="14">
                  <c:v>16.55</c:v>
                </c:pt>
                <c:pt idx="15">
                  <c:v>16.16</c:v>
                </c:pt>
                <c:pt idx="16">
                  <c:v>10</c:v>
                </c:pt>
                <c:pt idx="17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overlap val="-68"/>
        <c:axId val="20314752"/>
        <c:axId val="19993344"/>
      </c:barChart>
      <c:catAx>
        <c:axId val="203147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3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9993344"/>
        <c:crossesAt val="0"/>
        <c:auto val="1"/>
        <c:lblAlgn val="ctr"/>
        <c:lblOffset val="50"/>
        <c:noMultiLvlLbl val="0"/>
      </c:catAx>
      <c:valAx>
        <c:axId val="19993344"/>
        <c:scaling>
          <c:orientation val="minMax"/>
        </c:scaling>
        <c:delete val="0"/>
        <c:axPos val="b"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67" baseline="0"/>
            </a:pPr>
            <a:endParaRPr lang="ru-RU"/>
          </a:p>
        </c:txPr>
        <c:crossAx val="20314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23" baseline="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1D091-4918-4889-981E-8426FBD22668}" type="datetimeFigureOut">
              <a:rPr lang="ru-RU"/>
              <a:pPr>
                <a:defRPr/>
              </a:pPr>
              <a:t>05.07.2016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37646-DAAB-4F08-A106-794F66A55C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A716C-B339-4571-ACBF-DADA44B46A53}" type="datetimeFigureOut">
              <a:rPr lang="ru-RU"/>
              <a:pPr>
                <a:defRPr/>
              </a:pPr>
              <a:t>05.07.2016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E6637-2621-4515-9FD2-3ECF98E2E5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BB6E0-4EE3-46D5-AEA2-35E0C952EBB7}" type="datetimeFigureOut">
              <a:rPr lang="ru-RU"/>
              <a:pPr>
                <a:defRPr/>
              </a:pPr>
              <a:t>05.07.2016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159BA-D999-4232-BAE8-3AD7E81E87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2E6CF-7519-40BC-BC72-C456A9BA9ADF}" type="datetimeFigureOut">
              <a:rPr lang="ru-RU"/>
              <a:pPr>
                <a:defRPr/>
              </a:pPr>
              <a:t>05.07.2016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C0D8D-473B-4E30-ABB9-12C8475667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B6361-6B02-49C5-80E8-85169C527549}" type="datetimeFigureOut">
              <a:rPr lang="ru-RU"/>
              <a:pPr>
                <a:defRPr/>
              </a:pPr>
              <a:t>05.07.2016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0356C-5CF2-4A62-A95B-C78EBA6887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D2318-88A0-4CEE-A81C-1F17877BBA5D}" type="datetimeFigureOut">
              <a:rPr lang="ru-RU"/>
              <a:pPr>
                <a:defRPr/>
              </a:pPr>
              <a:t>05.07.2016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5510-A6BF-4D63-9102-FAD741A528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6C90D-975C-487E-A758-18E6533789C3}" type="datetimeFigureOut">
              <a:rPr lang="ru-RU"/>
              <a:pPr>
                <a:defRPr/>
              </a:pPr>
              <a:t>05.07.2016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E9DC1-7DB2-4B5A-AEC1-87C2EFB6E0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09DE1-F1C0-4D4E-B3B8-A03A71318B3D}" type="datetimeFigureOut">
              <a:rPr lang="ru-RU"/>
              <a:pPr>
                <a:defRPr/>
              </a:pPr>
              <a:t>05.07.2016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6FA09-8A98-4188-98A6-4352D026D6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2EDA3-3953-47B2-AB02-2E09E683D5D6}" type="datetimeFigureOut">
              <a:rPr lang="ru-RU"/>
              <a:pPr>
                <a:defRPr/>
              </a:pPr>
              <a:t>05.07.2016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3F898-5AB6-4025-8106-1F17373776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21049-38ED-4194-978A-D028F08371D2}" type="datetimeFigureOut">
              <a:rPr lang="ru-RU"/>
              <a:pPr>
                <a:defRPr/>
              </a:pPr>
              <a:t>05.07.2016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F4091-7651-4B46-9B36-546414778E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38FE5-29C3-4253-9793-209F60F0231B}" type="datetimeFigureOut">
              <a:rPr lang="ru-RU"/>
              <a:pPr>
                <a:defRPr/>
              </a:pPr>
              <a:t>05.07.2016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68060-5ADF-4558-B037-9981EEE638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F1B50B0-8711-4A38-9517-D40D3453C1AC}" type="datetimeFigureOut">
              <a:rPr lang="ru-RU"/>
              <a:pPr>
                <a:defRPr/>
              </a:pPr>
              <a:t>05.07.2016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5307AB-8E47-450F-B204-A571B6D0B0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5542012"/>
              </p:ext>
            </p:extLst>
          </p:nvPr>
        </p:nvGraphicFramePr>
        <p:xfrm>
          <a:off x="179512" y="764704"/>
          <a:ext cx="871296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1692275" y="333375"/>
            <a:ext cx="6767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/>
              <a:t>Общая протяженность автомобильных дорог, км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5922518"/>
              </p:ext>
            </p:extLst>
          </p:nvPr>
        </p:nvGraphicFramePr>
        <p:xfrm>
          <a:off x="251520" y="850900"/>
          <a:ext cx="8433500" cy="5425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7651" name="TextBox 1"/>
          <p:cNvSpPr txBox="1">
            <a:spLocks noChangeArrowheads="1"/>
          </p:cNvSpPr>
          <p:nvPr/>
        </p:nvSpPr>
        <p:spPr bwMode="auto">
          <a:xfrm>
            <a:off x="611561" y="333375"/>
            <a:ext cx="78482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/>
              <a:t>Стоимость 1 </a:t>
            </a:r>
            <a:r>
              <a:rPr lang="ru-RU" sz="1400" b="1" dirty="0" err="1" smtClean="0"/>
              <a:t>кв.м</a:t>
            </a:r>
            <a:r>
              <a:rPr lang="ru-RU" sz="1400" b="1" dirty="0" smtClean="0"/>
              <a:t>. </a:t>
            </a:r>
            <a:r>
              <a:rPr lang="ru-RU" sz="1400" b="1" dirty="0"/>
              <a:t>в рамках содержания дорог </a:t>
            </a:r>
            <a:endParaRPr lang="ru-RU" sz="1400" b="1" dirty="0" smtClean="0"/>
          </a:p>
          <a:p>
            <a:pPr algn="ctr"/>
            <a:r>
              <a:rPr lang="ru-RU" sz="1400" b="1" dirty="0" smtClean="0"/>
              <a:t>(</a:t>
            </a:r>
            <a:r>
              <a:rPr lang="ru-RU" sz="1400" b="1" dirty="0"/>
              <a:t>восстановление асфальтобетонного покрытия автомобильных дорог), руб.</a:t>
            </a:r>
          </a:p>
        </p:txBody>
      </p:sp>
      <p:sp>
        <p:nvSpPr>
          <p:cNvPr id="27652" name="TextBox 2"/>
          <p:cNvSpPr txBox="1">
            <a:spLocks noChangeArrowheads="1"/>
          </p:cNvSpPr>
          <p:nvPr/>
        </p:nvSpPr>
        <p:spPr bwMode="auto">
          <a:xfrm>
            <a:off x="960438" y="5876925"/>
            <a:ext cx="74882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ru-RU" sz="14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9447493"/>
              </p:ext>
            </p:extLst>
          </p:nvPr>
        </p:nvGraphicFramePr>
        <p:xfrm>
          <a:off x="467544" y="1052737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675" name="TextBox 1"/>
          <p:cNvSpPr txBox="1">
            <a:spLocks noChangeArrowheads="1"/>
          </p:cNvSpPr>
          <p:nvPr/>
        </p:nvSpPr>
        <p:spPr bwMode="auto">
          <a:xfrm>
            <a:off x="467544" y="333375"/>
            <a:ext cx="83529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Стоимость 1 </a:t>
            </a:r>
            <a:r>
              <a:rPr lang="ru-RU" b="1" dirty="0" err="1" smtClean="0"/>
              <a:t>кв.м</a:t>
            </a:r>
            <a:r>
              <a:rPr lang="ru-RU" b="1" dirty="0" smtClean="0"/>
              <a:t>. в </a:t>
            </a:r>
            <a:r>
              <a:rPr lang="ru-RU" b="1" dirty="0"/>
              <a:t>рамках ремонта автомобильных </a:t>
            </a:r>
            <a:r>
              <a:rPr lang="ru-RU" b="1" dirty="0" smtClean="0"/>
              <a:t>дорог, руб.</a:t>
            </a:r>
            <a:endParaRPr lang="ru-RU" b="1" dirty="0"/>
          </a:p>
        </p:txBody>
      </p:sp>
      <p:sp>
        <p:nvSpPr>
          <p:cNvPr id="28676" name="TextBox 2"/>
          <p:cNvSpPr txBox="1">
            <a:spLocks noChangeArrowheads="1"/>
          </p:cNvSpPr>
          <p:nvPr/>
        </p:nvSpPr>
        <p:spPr bwMode="auto">
          <a:xfrm>
            <a:off x="1187450" y="6053456"/>
            <a:ext cx="74882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ru-RU" sz="14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730917"/>
              </p:ext>
            </p:extLst>
          </p:nvPr>
        </p:nvGraphicFramePr>
        <p:xfrm>
          <a:off x="467544" y="1052737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675" name="TextBox 1"/>
          <p:cNvSpPr txBox="1">
            <a:spLocks noChangeArrowheads="1"/>
          </p:cNvSpPr>
          <p:nvPr/>
        </p:nvSpPr>
        <p:spPr bwMode="auto">
          <a:xfrm>
            <a:off x="467544" y="333375"/>
            <a:ext cx="83529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Удельные затраты бюджета на 1 км дорог, </a:t>
            </a:r>
            <a:r>
              <a:rPr lang="ru-RU" b="1" dirty="0" err="1" smtClean="0"/>
              <a:t>тыс.рублей</a:t>
            </a:r>
            <a:endParaRPr lang="ru-RU" b="1" dirty="0"/>
          </a:p>
        </p:txBody>
      </p:sp>
      <p:sp>
        <p:nvSpPr>
          <p:cNvPr id="28676" name="TextBox 2"/>
          <p:cNvSpPr txBox="1">
            <a:spLocks noChangeArrowheads="1"/>
          </p:cNvSpPr>
          <p:nvPr/>
        </p:nvSpPr>
        <p:spPr bwMode="auto">
          <a:xfrm>
            <a:off x="1187450" y="6053456"/>
            <a:ext cx="74882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ru-RU" sz="14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55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922261840"/>
              </p:ext>
            </p:extLst>
          </p:nvPr>
        </p:nvGraphicFramePr>
        <p:xfrm>
          <a:off x="611560" y="906979"/>
          <a:ext cx="8136904" cy="5690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9552" y="476672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Уменьшение объема финансирования дорожной деятельности, 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310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807712470"/>
              </p:ext>
            </p:extLst>
          </p:nvPr>
        </p:nvGraphicFramePr>
        <p:xfrm>
          <a:off x="683568" y="1397000"/>
          <a:ext cx="8064896" cy="4840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3568" y="332656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Доля содержания дорог в общих затратах бюджета </a:t>
            </a:r>
          </a:p>
          <a:p>
            <a:pPr algn="ctr"/>
            <a:r>
              <a:rPr lang="ru-RU" b="1" dirty="0" smtClean="0"/>
              <a:t>на дорожную деятельность, %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18702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6268346"/>
              </p:ext>
            </p:extLst>
          </p:nvPr>
        </p:nvGraphicFramePr>
        <p:xfrm>
          <a:off x="323528" y="836712"/>
          <a:ext cx="8568952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603" name="TextBox 1"/>
          <p:cNvSpPr txBox="1">
            <a:spLocks noChangeArrowheads="1"/>
          </p:cNvSpPr>
          <p:nvPr/>
        </p:nvSpPr>
        <p:spPr bwMode="auto">
          <a:xfrm>
            <a:off x="1692275" y="333375"/>
            <a:ext cx="6767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/>
              <a:t>Паспортизация автомобильных дорог, 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6760474"/>
              </p:ext>
            </p:extLst>
          </p:nvPr>
        </p:nvGraphicFramePr>
        <p:xfrm>
          <a:off x="323528" y="974725"/>
          <a:ext cx="8424936" cy="5262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627" name="TextBox 1"/>
          <p:cNvSpPr txBox="1">
            <a:spLocks noChangeArrowheads="1"/>
          </p:cNvSpPr>
          <p:nvPr/>
        </p:nvSpPr>
        <p:spPr bwMode="auto">
          <a:xfrm>
            <a:off x="539552" y="333375"/>
            <a:ext cx="8280919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Разработано проектов организации дорожного движения </a:t>
            </a:r>
            <a:endParaRPr lang="ru-RU" b="1" dirty="0" smtClean="0"/>
          </a:p>
          <a:p>
            <a:pPr algn="ctr"/>
            <a:r>
              <a:rPr lang="ru-RU" b="1" dirty="0" smtClean="0"/>
              <a:t>(</a:t>
            </a:r>
            <a:r>
              <a:rPr lang="ru-RU" b="1" dirty="0"/>
              <a:t>от общего количества дорог), %</a:t>
            </a:r>
          </a:p>
        </p:txBody>
      </p:sp>
      <p:sp>
        <p:nvSpPr>
          <p:cNvPr id="26628" name="TextBox 2"/>
          <p:cNvSpPr txBox="1">
            <a:spLocks noChangeArrowheads="1"/>
          </p:cNvSpPr>
          <p:nvPr/>
        </p:nvSpPr>
        <p:spPr bwMode="auto">
          <a:xfrm>
            <a:off x="960438" y="5876925"/>
            <a:ext cx="74882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ru-RU" sz="14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80</Words>
  <Application>Microsoft Office PowerPoint</Application>
  <PresentationFormat>Экран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Быстров Сергей Евгеньевич</cp:lastModifiedBy>
  <cp:revision>36</cp:revision>
  <cp:lastPrinted>2015-03-30T14:19:55Z</cp:lastPrinted>
  <dcterms:modified xsi:type="dcterms:W3CDTF">2016-07-05T13:08:25Z</dcterms:modified>
</cp:coreProperties>
</file>