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318" r:id="rId4"/>
    <p:sldId id="289" r:id="rId5"/>
    <p:sldId id="290" r:id="rId6"/>
    <p:sldId id="297" r:id="rId7"/>
    <p:sldId id="296" r:id="rId8"/>
    <p:sldId id="298" r:id="rId9"/>
    <p:sldId id="291" r:id="rId10"/>
    <p:sldId id="299" r:id="rId11"/>
    <p:sldId id="292" r:id="rId12"/>
    <p:sldId id="300" r:id="rId13"/>
    <p:sldId id="294" r:id="rId14"/>
    <p:sldId id="321" r:id="rId15"/>
    <p:sldId id="324" r:id="rId16"/>
    <p:sldId id="319" r:id="rId17"/>
    <p:sldId id="322" r:id="rId18"/>
    <p:sldId id="323" r:id="rId19"/>
    <p:sldId id="325" r:id="rId20"/>
    <p:sldId id="320" r:id="rId21"/>
    <p:sldId id="27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EB6A64-31A5-4DA3-8825-723073E35E47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CAB884A0-3756-4309-9EA3-38C80D5B5F6E}">
      <dgm:prSet phldrT="[Текст]" custT="1"/>
      <dgm:spPr/>
      <dgm:t>
        <a:bodyPr/>
        <a:lstStyle/>
        <a:p>
          <a:r>
            <a:rPr lang="ru-RU" sz="2200" dirty="0" smtClean="0"/>
            <a:t>Владелец </a:t>
          </a:r>
          <a:r>
            <a:rPr lang="en-US" sz="2200" dirty="0" smtClean="0"/>
            <a:t>| </a:t>
          </a:r>
          <a:r>
            <a:rPr lang="ru-RU" sz="2200" dirty="0" err="1" smtClean="0"/>
            <a:t>стейкхолдеры</a:t>
          </a:r>
          <a:endParaRPr lang="ru-RU" sz="2200" dirty="0"/>
        </a:p>
      </dgm:t>
    </dgm:pt>
    <dgm:pt modelId="{40D3E2BD-FF3D-48DD-B635-F9200152C1E6}" type="parTrans" cxnId="{905F421C-4D4B-4412-B82C-383027BB7DCB}">
      <dgm:prSet/>
      <dgm:spPr/>
      <dgm:t>
        <a:bodyPr/>
        <a:lstStyle/>
        <a:p>
          <a:endParaRPr lang="ru-RU"/>
        </a:p>
      </dgm:t>
    </dgm:pt>
    <dgm:pt modelId="{E6AE6FB0-5F1B-4902-A38F-D814BEE84196}" type="sibTrans" cxnId="{905F421C-4D4B-4412-B82C-383027BB7DCB}">
      <dgm:prSet/>
      <dgm:spPr/>
      <dgm:t>
        <a:bodyPr/>
        <a:lstStyle/>
        <a:p>
          <a:endParaRPr lang="ru-RU"/>
        </a:p>
      </dgm:t>
    </dgm:pt>
    <dgm:pt modelId="{D52EECA4-8DB0-4A0B-ACDC-12FD9EA9CC06}">
      <dgm:prSet phldrT="[Текст]" custT="1"/>
      <dgm:spPr/>
      <dgm:t>
        <a:bodyPr/>
        <a:lstStyle/>
        <a:p>
          <a:r>
            <a:rPr lang="ru-RU" sz="2200" dirty="0" smtClean="0"/>
            <a:t>Стратегия владельца</a:t>
          </a:r>
          <a:endParaRPr lang="ru-RU" sz="2200" dirty="0"/>
        </a:p>
      </dgm:t>
    </dgm:pt>
    <dgm:pt modelId="{6AA6ACD8-DA8D-435F-ABEE-3422DF839805}" type="parTrans" cxnId="{BD07D889-A7A2-4F93-BC7E-9FCE47E39118}">
      <dgm:prSet/>
      <dgm:spPr/>
      <dgm:t>
        <a:bodyPr/>
        <a:lstStyle/>
        <a:p>
          <a:endParaRPr lang="ru-RU"/>
        </a:p>
      </dgm:t>
    </dgm:pt>
    <dgm:pt modelId="{5F6E5027-0CBA-4130-BE18-352F443A6329}" type="sibTrans" cxnId="{BD07D889-A7A2-4F93-BC7E-9FCE47E39118}">
      <dgm:prSet/>
      <dgm:spPr/>
      <dgm:t>
        <a:bodyPr/>
        <a:lstStyle/>
        <a:p>
          <a:endParaRPr lang="ru-RU"/>
        </a:p>
      </dgm:t>
    </dgm:pt>
    <dgm:pt modelId="{CD5E78C0-EFFE-4452-8ACE-18C2FD637CB5}">
      <dgm:prSet phldrT="[Текст]" custT="1"/>
      <dgm:spPr/>
      <dgm:t>
        <a:bodyPr/>
        <a:lstStyle/>
        <a:p>
          <a:r>
            <a:rPr lang="ru-RU" sz="2200" dirty="0" smtClean="0"/>
            <a:t>Стратегия территории</a:t>
          </a:r>
          <a:endParaRPr lang="ru-RU" sz="2200" dirty="0"/>
        </a:p>
      </dgm:t>
    </dgm:pt>
    <dgm:pt modelId="{5EA4D4F5-1999-4517-AF2E-A427E6CB455E}" type="parTrans" cxnId="{C71A8046-7D6F-4B42-9639-9A4BA2CF90DD}">
      <dgm:prSet/>
      <dgm:spPr/>
      <dgm:t>
        <a:bodyPr/>
        <a:lstStyle/>
        <a:p>
          <a:endParaRPr lang="ru-RU"/>
        </a:p>
      </dgm:t>
    </dgm:pt>
    <dgm:pt modelId="{EA9EC6A7-EAB4-471B-B823-355C5DAE9B64}" type="sibTrans" cxnId="{C71A8046-7D6F-4B42-9639-9A4BA2CF90DD}">
      <dgm:prSet/>
      <dgm:spPr/>
      <dgm:t>
        <a:bodyPr/>
        <a:lstStyle/>
        <a:p>
          <a:endParaRPr lang="ru-RU"/>
        </a:p>
      </dgm:t>
    </dgm:pt>
    <dgm:pt modelId="{2EE249BF-F227-47A7-AB14-CB5B3A0595B1}">
      <dgm:prSet phldrT="[Текст]" custT="1"/>
      <dgm:spPr/>
      <dgm:t>
        <a:bodyPr/>
        <a:lstStyle/>
        <a:p>
          <a:r>
            <a:rPr lang="ru-RU" sz="2200" dirty="0" smtClean="0">
              <a:solidFill>
                <a:srgbClr val="FF0000"/>
              </a:solidFill>
            </a:rPr>
            <a:t>Стратегия </a:t>
          </a:r>
          <a:r>
            <a:rPr lang="ru-RU" sz="2200" dirty="0" smtClean="0">
              <a:solidFill>
                <a:srgbClr val="FF0000"/>
              </a:solidFill>
            </a:rPr>
            <a:t>маркетинга места и «продукта»</a:t>
          </a:r>
          <a:endParaRPr lang="ru-RU" sz="2200" dirty="0">
            <a:solidFill>
              <a:srgbClr val="FF0000"/>
            </a:solidFill>
          </a:endParaRPr>
        </a:p>
      </dgm:t>
    </dgm:pt>
    <dgm:pt modelId="{54925F4B-3251-4C37-A829-6758C17C93B4}" type="parTrans" cxnId="{3E57BA89-40B5-4B3F-97FE-6995C192F798}">
      <dgm:prSet/>
      <dgm:spPr/>
      <dgm:t>
        <a:bodyPr/>
        <a:lstStyle/>
        <a:p>
          <a:endParaRPr lang="ru-RU"/>
        </a:p>
      </dgm:t>
    </dgm:pt>
    <dgm:pt modelId="{002C250D-87AC-4D23-9234-51B0473DCB57}" type="sibTrans" cxnId="{3E57BA89-40B5-4B3F-97FE-6995C192F798}">
      <dgm:prSet/>
      <dgm:spPr/>
      <dgm:t>
        <a:bodyPr/>
        <a:lstStyle/>
        <a:p>
          <a:endParaRPr lang="ru-RU"/>
        </a:p>
      </dgm:t>
    </dgm:pt>
    <dgm:pt modelId="{B0646F52-A523-4279-8AB2-74E61557398F}">
      <dgm:prSet phldrT="[Текст]" custT="1"/>
      <dgm:spPr/>
      <dgm:t>
        <a:bodyPr/>
        <a:lstStyle/>
        <a:p>
          <a:r>
            <a:rPr lang="ru-RU" sz="2200" dirty="0" smtClean="0">
              <a:solidFill>
                <a:schemeClr val="tx1"/>
              </a:solidFill>
            </a:rPr>
            <a:t>Стратегия </a:t>
          </a:r>
          <a:r>
            <a:rPr lang="ru-RU" sz="2200" dirty="0" smtClean="0">
              <a:solidFill>
                <a:schemeClr val="tx1"/>
              </a:solidFill>
            </a:rPr>
            <a:t>туризма, культуры, …</a:t>
          </a:r>
          <a:endParaRPr lang="ru-RU" sz="2200" dirty="0">
            <a:solidFill>
              <a:schemeClr val="tx1"/>
            </a:solidFill>
          </a:endParaRPr>
        </a:p>
      </dgm:t>
    </dgm:pt>
    <dgm:pt modelId="{9DB4B4B2-74EC-4A3A-A86B-D8163BB1F045}" type="parTrans" cxnId="{0E6EAD94-541F-475F-BFDC-A9B4473C50F8}">
      <dgm:prSet/>
      <dgm:spPr/>
      <dgm:t>
        <a:bodyPr/>
        <a:lstStyle/>
        <a:p>
          <a:endParaRPr lang="ru-RU"/>
        </a:p>
      </dgm:t>
    </dgm:pt>
    <dgm:pt modelId="{0A14DA54-A245-4B59-9236-5E055909E2EE}" type="sibTrans" cxnId="{0E6EAD94-541F-475F-BFDC-A9B4473C50F8}">
      <dgm:prSet/>
      <dgm:spPr/>
      <dgm:t>
        <a:bodyPr/>
        <a:lstStyle/>
        <a:p>
          <a:endParaRPr lang="ru-RU"/>
        </a:p>
      </dgm:t>
    </dgm:pt>
    <dgm:pt modelId="{07E78E83-A1C1-4A5D-8902-2EA9C96A9320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bg1"/>
              </a:solidFill>
            </a:rPr>
            <a:t>Стратегия </a:t>
          </a:r>
          <a:r>
            <a:rPr lang="ru-RU" sz="1800" dirty="0" smtClean="0">
              <a:solidFill>
                <a:schemeClr val="bg1"/>
              </a:solidFill>
            </a:rPr>
            <a:t>культурного туризма</a:t>
          </a:r>
          <a:endParaRPr lang="ru-RU" sz="1800" dirty="0">
            <a:solidFill>
              <a:schemeClr val="bg1"/>
            </a:solidFill>
          </a:endParaRPr>
        </a:p>
      </dgm:t>
    </dgm:pt>
    <dgm:pt modelId="{AA893755-09C5-4AA6-AC2B-8869AB297EC5}" type="parTrans" cxnId="{49D91575-B9F5-42F6-A9EC-60F0B644C9E0}">
      <dgm:prSet/>
      <dgm:spPr/>
      <dgm:t>
        <a:bodyPr/>
        <a:lstStyle/>
        <a:p>
          <a:endParaRPr lang="ru-RU"/>
        </a:p>
      </dgm:t>
    </dgm:pt>
    <dgm:pt modelId="{2557779D-DA3F-469A-9634-82CFAB7EB7A0}" type="sibTrans" cxnId="{49D91575-B9F5-42F6-A9EC-60F0B644C9E0}">
      <dgm:prSet/>
      <dgm:spPr/>
      <dgm:t>
        <a:bodyPr/>
        <a:lstStyle/>
        <a:p>
          <a:endParaRPr lang="ru-RU"/>
        </a:p>
      </dgm:t>
    </dgm:pt>
    <dgm:pt modelId="{DBC1BCC9-4E64-4613-B02A-1F9E6B8580FC}">
      <dgm:prSet phldrT="[Текст]"/>
      <dgm:spPr/>
      <dgm:t>
        <a:bodyPr/>
        <a:lstStyle/>
        <a:p>
          <a:endParaRPr lang="ru-RU" dirty="0"/>
        </a:p>
      </dgm:t>
    </dgm:pt>
    <dgm:pt modelId="{B6937B1D-EDF9-4154-8C65-854D5C23FFEF}" type="parTrans" cxnId="{54AD7034-2C88-4EE6-8BA1-9B2F5DBE3A0C}">
      <dgm:prSet/>
      <dgm:spPr/>
      <dgm:t>
        <a:bodyPr/>
        <a:lstStyle/>
        <a:p>
          <a:endParaRPr lang="ru-RU"/>
        </a:p>
      </dgm:t>
    </dgm:pt>
    <dgm:pt modelId="{32CED8D3-4A46-44D7-844A-CB3B5615EFF9}" type="sibTrans" cxnId="{54AD7034-2C88-4EE6-8BA1-9B2F5DBE3A0C}">
      <dgm:prSet/>
      <dgm:spPr/>
      <dgm:t>
        <a:bodyPr/>
        <a:lstStyle/>
        <a:p>
          <a:endParaRPr lang="ru-RU"/>
        </a:p>
      </dgm:t>
    </dgm:pt>
    <dgm:pt modelId="{56716F54-BA69-4405-8A0D-9049E0CCDBCA}" type="pres">
      <dgm:prSet presAssocID="{32EB6A64-31A5-4DA3-8825-723073E35E47}" presName="Name0" presStyleCnt="0">
        <dgm:presLayoutVars>
          <dgm:dir/>
          <dgm:animLvl val="lvl"/>
          <dgm:resizeHandles val="exact"/>
        </dgm:presLayoutVars>
      </dgm:prSet>
      <dgm:spPr/>
    </dgm:pt>
    <dgm:pt modelId="{2C5A819E-13C7-4F9B-8098-55EE0E1F13E4}" type="pres">
      <dgm:prSet presAssocID="{CAB884A0-3756-4309-9EA3-38C80D5B5F6E}" presName="Name8" presStyleCnt="0"/>
      <dgm:spPr/>
    </dgm:pt>
    <dgm:pt modelId="{BDE99DD9-FF7E-479E-9002-3283DA92B3E7}" type="pres">
      <dgm:prSet presAssocID="{CAB884A0-3756-4309-9EA3-38C80D5B5F6E}" presName="level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585FE0-5641-41C5-BE1C-91DA45851200}" type="pres">
      <dgm:prSet presAssocID="{CAB884A0-3756-4309-9EA3-38C80D5B5F6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C74701-1895-4FCF-B188-216F2958F960}" type="pres">
      <dgm:prSet presAssocID="{D52EECA4-8DB0-4A0B-ACDC-12FD9EA9CC06}" presName="Name8" presStyleCnt="0"/>
      <dgm:spPr/>
    </dgm:pt>
    <dgm:pt modelId="{F395D298-3DD8-4846-8F6C-9091B3479E88}" type="pres">
      <dgm:prSet presAssocID="{D52EECA4-8DB0-4A0B-ACDC-12FD9EA9CC06}" presName="level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14D9B9-8C4B-4713-A70E-5929274C0EC4}" type="pres">
      <dgm:prSet presAssocID="{D52EECA4-8DB0-4A0B-ACDC-12FD9EA9CC0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902245-5394-4BC3-A5E5-D4722CBDCB07}" type="pres">
      <dgm:prSet presAssocID="{CD5E78C0-EFFE-4452-8ACE-18C2FD637CB5}" presName="Name8" presStyleCnt="0"/>
      <dgm:spPr/>
    </dgm:pt>
    <dgm:pt modelId="{AB66072E-F30E-4399-819E-E3932945E0E0}" type="pres">
      <dgm:prSet presAssocID="{CD5E78C0-EFFE-4452-8ACE-18C2FD637CB5}" presName="level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D91DCF-AE52-4B56-A5FC-36F300050ADB}" type="pres">
      <dgm:prSet presAssocID="{CD5E78C0-EFFE-4452-8ACE-18C2FD637CB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95498-1632-4A47-B1FF-2EE2270C7251}" type="pres">
      <dgm:prSet presAssocID="{2EE249BF-F227-47A7-AB14-CB5B3A0595B1}" presName="Name8" presStyleCnt="0"/>
      <dgm:spPr/>
    </dgm:pt>
    <dgm:pt modelId="{EBEAB9B0-7EB0-43AD-8852-9DE5969411E1}" type="pres">
      <dgm:prSet presAssocID="{2EE249BF-F227-47A7-AB14-CB5B3A0595B1}" presName="level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B3A999-3604-4373-9472-1EF62376F77F}" type="pres">
      <dgm:prSet presAssocID="{2EE249BF-F227-47A7-AB14-CB5B3A0595B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036BD0-60CA-415A-9793-B5320B811740}" type="pres">
      <dgm:prSet presAssocID="{B0646F52-A523-4279-8AB2-74E61557398F}" presName="Name8" presStyleCnt="0"/>
      <dgm:spPr/>
    </dgm:pt>
    <dgm:pt modelId="{47D4FEEB-FEB4-4289-A0FF-9505238ACA8B}" type="pres">
      <dgm:prSet presAssocID="{B0646F52-A523-4279-8AB2-74E61557398F}" presName="level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55B672-454E-4D0A-9C8D-A42FCCD13018}" type="pres">
      <dgm:prSet presAssocID="{B0646F52-A523-4279-8AB2-74E61557398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693405-6E03-4FDB-8923-FE53E91A3D83}" type="pres">
      <dgm:prSet presAssocID="{07E78E83-A1C1-4A5D-8902-2EA9C96A9320}" presName="Name8" presStyleCnt="0"/>
      <dgm:spPr/>
    </dgm:pt>
    <dgm:pt modelId="{8EB73FE2-1A1C-4BF2-8D53-99784AAA24AF}" type="pres">
      <dgm:prSet presAssocID="{07E78E83-A1C1-4A5D-8902-2EA9C96A9320}" presName="level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1682B3-214F-48C5-9CF1-1D8FFCA4D1BB}" type="pres">
      <dgm:prSet presAssocID="{07E78E83-A1C1-4A5D-8902-2EA9C96A932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7464CA-6274-4897-A772-9D055BD0D5F9}" type="pres">
      <dgm:prSet presAssocID="{DBC1BCC9-4E64-4613-B02A-1F9E6B8580FC}" presName="Name8" presStyleCnt="0"/>
      <dgm:spPr/>
    </dgm:pt>
    <dgm:pt modelId="{50FA7447-763F-4A03-934D-7E32454E2F45}" type="pres">
      <dgm:prSet presAssocID="{DBC1BCC9-4E64-4613-B02A-1F9E6B8580FC}" presName="level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1642BC-F290-407F-A8CD-C14A1FAC2273}" type="pres">
      <dgm:prSet presAssocID="{DBC1BCC9-4E64-4613-B02A-1F9E6B8580F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5F421C-4D4B-4412-B82C-383027BB7DCB}" srcId="{32EB6A64-31A5-4DA3-8825-723073E35E47}" destId="{CAB884A0-3756-4309-9EA3-38C80D5B5F6E}" srcOrd="0" destOrd="0" parTransId="{40D3E2BD-FF3D-48DD-B635-F9200152C1E6}" sibTransId="{E6AE6FB0-5F1B-4902-A38F-D814BEE84196}"/>
    <dgm:cxn modelId="{B6867308-82A3-4CBE-B718-26CACFBA7AE9}" type="presOf" srcId="{07E78E83-A1C1-4A5D-8902-2EA9C96A9320}" destId="{8EB73FE2-1A1C-4BF2-8D53-99784AAA24AF}" srcOrd="0" destOrd="0" presId="urn:microsoft.com/office/officeart/2005/8/layout/pyramid3"/>
    <dgm:cxn modelId="{3753139C-EC1D-415A-98A4-AA8EA2DA4FCC}" type="presOf" srcId="{CD5E78C0-EFFE-4452-8ACE-18C2FD637CB5}" destId="{AB66072E-F30E-4399-819E-E3932945E0E0}" srcOrd="0" destOrd="0" presId="urn:microsoft.com/office/officeart/2005/8/layout/pyramid3"/>
    <dgm:cxn modelId="{C71A8046-7D6F-4B42-9639-9A4BA2CF90DD}" srcId="{32EB6A64-31A5-4DA3-8825-723073E35E47}" destId="{CD5E78C0-EFFE-4452-8ACE-18C2FD637CB5}" srcOrd="2" destOrd="0" parTransId="{5EA4D4F5-1999-4517-AF2E-A427E6CB455E}" sibTransId="{EA9EC6A7-EAB4-471B-B823-355C5DAE9B64}"/>
    <dgm:cxn modelId="{49D91575-B9F5-42F6-A9EC-60F0B644C9E0}" srcId="{32EB6A64-31A5-4DA3-8825-723073E35E47}" destId="{07E78E83-A1C1-4A5D-8902-2EA9C96A9320}" srcOrd="5" destOrd="0" parTransId="{AA893755-09C5-4AA6-AC2B-8869AB297EC5}" sibTransId="{2557779D-DA3F-469A-9634-82CFAB7EB7A0}"/>
    <dgm:cxn modelId="{10DB7BFB-40C0-442D-98CA-C0F785560051}" type="presOf" srcId="{CAB884A0-3756-4309-9EA3-38C80D5B5F6E}" destId="{71585FE0-5641-41C5-BE1C-91DA45851200}" srcOrd="1" destOrd="0" presId="urn:microsoft.com/office/officeart/2005/8/layout/pyramid3"/>
    <dgm:cxn modelId="{5971933C-055B-4D8A-B453-14B2BA69DF23}" type="presOf" srcId="{D52EECA4-8DB0-4A0B-ACDC-12FD9EA9CC06}" destId="{F395D298-3DD8-4846-8F6C-9091B3479E88}" srcOrd="0" destOrd="0" presId="urn:microsoft.com/office/officeart/2005/8/layout/pyramid3"/>
    <dgm:cxn modelId="{A6D95C3E-F59B-40CF-BF92-433DE88AD5DE}" type="presOf" srcId="{B0646F52-A523-4279-8AB2-74E61557398F}" destId="{47D4FEEB-FEB4-4289-A0FF-9505238ACA8B}" srcOrd="0" destOrd="0" presId="urn:microsoft.com/office/officeart/2005/8/layout/pyramid3"/>
    <dgm:cxn modelId="{ADC19E55-53B7-49F6-940A-3BAB426E711B}" type="presOf" srcId="{2EE249BF-F227-47A7-AB14-CB5B3A0595B1}" destId="{8EB3A999-3604-4373-9472-1EF62376F77F}" srcOrd="1" destOrd="0" presId="urn:microsoft.com/office/officeart/2005/8/layout/pyramid3"/>
    <dgm:cxn modelId="{E0752432-DCEC-4C68-9AF2-21F2031952E1}" type="presOf" srcId="{32EB6A64-31A5-4DA3-8825-723073E35E47}" destId="{56716F54-BA69-4405-8A0D-9049E0CCDBCA}" srcOrd="0" destOrd="0" presId="urn:microsoft.com/office/officeart/2005/8/layout/pyramid3"/>
    <dgm:cxn modelId="{BD07D889-A7A2-4F93-BC7E-9FCE47E39118}" srcId="{32EB6A64-31A5-4DA3-8825-723073E35E47}" destId="{D52EECA4-8DB0-4A0B-ACDC-12FD9EA9CC06}" srcOrd="1" destOrd="0" parTransId="{6AA6ACD8-DA8D-435F-ABEE-3422DF839805}" sibTransId="{5F6E5027-0CBA-4130-BE18-352F443A6329}"/>
    <dgm:cxn modelId="{9C985A93-257C-4392-A838-67D8209AC0B6}" type="presOf" srcId="{DBC1BCC9-4E64-4613-B02A-1F9E6B8580FC}" destId="{50FA7447-763F-4A03-934D-7E32454E2F45}" srcOrd="0" destOrd="0" presId="urn:microsoft.com/office/officeart/2005/8/layout/pyramid3"/>
    <dgm:cxn modelId="{54AD7034-2C88-4EE6-8BA1-9B2F5DBE3A0C}" srcId="{32EB6A64-31A5-4DA3-8825-723073E35E47}" destId="{DBC1BCC9-4E64-4613-B02A-1F9E6B8580FC}" srcOrd="6" destOrd="0" parTransId="{B6937B1D-EDF9-4154-8C65-854D5C23FFEF}" sibTransId="{32CED8D3-4A46-44D7-844A-CB3B5615EFF9}"/>
    <dgm:cxn modelId="{69A16B51-818D-4AF8-87CA-02078B643E95}" type="presOf" srcId="{07E78E83-A1C1-4A5D-8902-2EA9C96A9320}" destId="{9E1682B3-214F-48C5-9CF1-1D8FFCA4D1BB}" srcOrd="1" destOrd="0" presId="urn:microsoft.com/office/officeart/2005/8/layout/pyramid3"/>
    <dgm:cxn modelId="{B7310620-48C5-42C7-8442-A638753019A3}" type="presOf" srcId="{2EE249BF-F227-47A7-AB14-CB5B3A0595B1}" destId="{EBEAB9B0-7EB0-43AD-8852-9DE5969411E1}" srcOrd="0" destOrd="0" presId="urn:microsoft.com/office/officeart/2005/8/layout/pyramid3"/>
    <dgm:cxn modelId="{A19BCAE8-3694-413A-B4A2-0343D131CE93}" type="presOf" srcId="{B0646F52-A523-4279-8AB2-74E61557398F}" destId="{4A55B672-454E-4D0A-9C8D-A42FCCD13018}" srcOrd="1" destOrd="0" presId="urn:microsoft.com/office/officeart/2005/8/layout/pyramid3"/>
    <dgm:cxn modelId="{D019ED54-A823-4331-B79F-05190F4BEF79}" type="presOf" srcId="{CAB884A0-3756-4309-9EA3-38C80D5B5F6E}" destId="{BDE99DD9-FF7E-479E-9002-3283DA92B3E7}" srcOrd="0" destOrd="0" presId="urn:microsoft.com/office/officeart/2005/8/layout/pyramid3"/>
    <dgm:cxn modelId="{9DE73DCB-2EFE-45A9-BB1D-7B98D0A3D5C6}" type="presOf" srcId="{CD5E78C0-EFFE-4452-8ACE-18C2FD637CB5}" destId="{49D91DCF-AE52-4B56-A5FC-36F300050ADB}" srcOrd="1" destOrd="0" presId="urn:microsoft.com/office/officeart/2005/8/layout/pyramid3"/>
    <dgm:cxn modelId="{28CEC2D3-2A3E-4415-86BC-D9B714A11F33}" type="presOf" srcId="{D52EECA4-8DB0-4A0B-ACDC-12FD9EA9CC06}" destId="{BE14D9B9-8C4B-4713-A70E-5929274C0EC4}" srcOrd="1" destOrd="0" presId="urn:microsoft.com/office/officeart/2005/8/layout/pyramid3"/>
    <dgm:cxn modelId="{3E57BA89-40B5-4B3F-97FE-6995C192F798}" srcId="{32EB6A64-31A5-4DA3-8825-723073E35E47}" destId="{2EE249BF-F227-47A7-AB14-CB5B3A0595B1}" srcOrd="3" destOrd="0" parTransId="{54925F4B-3251-4C37-A829-6758C17C93B4}" sibTransId="{002C250D-87AC-4D23-9234-51B0473DCB57}"/>
    <dgm:cxn modelId="{0E6EAD94-541F-475F-BFDC-A9B4473C50F8}" srcId="{32EB6A64-31A5-4DA3-8825-723073E35E47}" destId="{B0646F52-A523-4279-8AB2-74E61557398F}" srcOrd="4" destOrd="0" parTransId="{9DB4B4B2-74EC-4A3A-A86B-D8163BB1F045}" sibTransId="{0A14DA54-A245-4B59-9236-5E055909E2EE}"/>
    <dgm:cxn modelId="{F84A8CF5-415A-4117-B8D1-0AFE498376CD}" type="presOf" srcId="{DBC1BCC9-4E64-4613-B02A-1F9E6B8580FC}" destId="{7C1642BC-F290-407F-A8CD-C14A1FAC2273}" srcOrd="1" destOrd="0" presId="urn:microsoft.com/office/officeart/2005/8/layout/pyramid3"/>
    <dgm:cxn modelId="{41A41124-2B31-40D3-AA74-C6121404BBD4}" type="presParOf" srcId="{56716F54-BA69-4405-8A0D-9049E0CCDBCA}" destId="{2C5A819E-13C7-4F9B-8098-55EE0E1F13E4}" srcOrd="0" destOrd="0" presId="urn:microsoft.com/office/officeart/2005/8/layout/pyramid3"/>
    <dgm:cxn modelId="{4CE8CFE2-3560-4867-B788-EA5A16761ADA}" type="presParOf" srcId="{2C5A819E-13C7-4F9B-8098-55EE0E1F13E4}" destId="{BDE99DD9-FF7E-479E-9002-3283DA92B3E7}" srcOrd="0" destOrd="0" presId="urn:microsoft.com/office/officeart/2005/8/layout/pyramid3"/>
    <dgm:cxn modelId="{F1B7DAD8-AF3A-4DC8-9CD0-DCF9D27FA4B0}" type="presParOf" srcId="{2C5A819E-13C7-4F9B-8098-55EE0E1F13E4}" destId="{71585FE0-5641-41C5-BE1C-91DA45851200}" srcOrd="1" destOrd="0" presId="urn:microsoft.com/office/officeart/2005/8/layout/pyramid3"/>
    <dgm:cxn modelId="{51608A14-49AA-4CBA-AFA8-82BB7030DECD}" type="presParOf" srcId="{56716F54-BA69-4405-8A0D-9049E0CCDBCA}" destId="{93C74701-1895-4FCF-B188-216F2958F960}" srcOrd="1" destOrd="0" presId="urn:microsoft.com/office/officeart/2005/8/layout/pyramid3"/>
    <dgm:cxn modelId="{C951733B-0E40-4A42-86EB-2E4F75E3DB3F}" type="presParOf" srcId="{93C74701-1895-4FCF-B188-216F2958F960}" destId="{F395D298-3DD8-4846-8F6C-9091B3479E88}" srcOrd="0" destOrd="0" presId="urn:microsoft.com/office/officeart/2005/8/layout/pyramid3"/>
    <dgm:cxn modelId="{016199C6-F3A6-41CE-97F8-02396859FA12}" type="presParOf" srcId="{93C74701-1895-4FCF-B188-216F2958F960}" destId="{BE14D9B9-8C4B-4713-A70E-5929274C0EC4}" srcOrd="1" destOrd="0" presId="urn:microsoft.com/office/officeart/2005/8/layout/pyramid3"/>
    <dgm:cxn modelId="{5BA8C413-AFE0-4CE2-A304-515DC57B1008}" type="presParOf" srcId="{56716F54-BA69-4405-8A0D-9049E0CCDBCA}" destId="{A1902245-5394-4BC3-A5E5-D4722CBDCB07}" srcOrd="2" destOrd="0" presId="urn:microsoft.com/office/officeart/2005/8/layout/pyramid3"/>
    <dgm:cxn modelId="{FC877383-9A10-4174-835F-F216C58852FB}" type="presParOf" srcId="{A1902245-5394-4BC3-A5E5-D4722CBDCB07}" destId="{AB66072E-F30E-4399-819E-E3932945E0E0}" srcOrd="0" destOrd="0" presId="urn:microsoft.com/office/officeart/2005/8/layout/pyramid3"/>
    <dgm:cxn modelId="{616509AE-F5FA-4F21-93C5-255E8C2DCC8B}" type="presParOf" srcId="{A1902245-5394-4BC3-A5E5-D4722CBDCB07}" destId="{49D91DCF-AE52-4B56-A5FC-36F300050ADB}" srcOrd="1" destOrd="0" presId="urn:microsoft.com/office/officeart/2005/8/layout/pyramid3"/>
    <dgm:cxn modelId="{CE9491EB-ACCF-40D9-8D34-74C0CA916D57}" type="presParOf" srcId="{56716F54-BA69-4405-8A0D-9049E0CCDBCA}" destId="{E7E95498-1632-4A47-B1FF-2EE2270C7251}" srcOrd="3" destOrd="0" presId="urn:microsoft.com/office/officeart/2005/8/layout/pyramid3"/>
    <dgm:cxn modelId="{53F97451-B588-4848-9C81-58EA6C8DCDC8}" type="presParOf" srcId="{E7E95498-1632-4A47-B1FF-2EE2270C7251}" destId="{EBEAB9B0-7EB0-43AD-8852-9DE5969411E1}" srcOrd="0" destOrd="0" presId="urn:microsoft.com/office/officeart/2005/8/layout/pyramid3"/>
    <dgm:cxn modelId="{CCE649FC-86D6-434A-93E5-B48C4D8F46BC}" type="presParOf" srcId="{E7E95498-1632-4A47-B1FF-2EE2270C7251}" destId="{8EB3A999-3604-4373-9472-1EF62376F77F}" srcOrd="1" destOrd="0" presId="urn:microsoft.com/office/officeart/2005/8/layout/pyramid3"/>
    <dgm:cxn modelId="{EBCB4F0A-27BE-42B8-BC62-3D7054A0F0B1}" type="presParOf" srcId="{56716F54-BA69-4405-8A0D-9049E0CCDBCA}" destId="{53036BD0-60CA-415A-9793-B5320B811740}" srcOrd="4" destOrd="0" presId="urn:microsoft.com/office/officeart/2005/8/layout/pyramid3"/>
    <dgm:cxn modelId="{D853138F-E863-4560-A2C9-F0830BF6B1CA}" type="presParOf" srcId="{53036BD0-60CA-415A-9793-B5320B811740}" destId="{47D4FEEB-FEB4-4289-A0FF-9505238ACA8B}" srcOrd="0" destOrd="0" presId="urn:microsoft.com/office/officeart/2005/8/layout/pyramid3"/>
    <dgm:cxn modelId="{545351A3-14D8-4CF6-9637-2E574ED26023}" type="presParOf" srcId="{53036BD0-60CA-415A-9793-B5320B811740}" destId="{4A55B672-454E-4D0A-9C8D-A42FCCD13018}" srcOrd="1" destOrd="0" presId="urn:microsoft.com/office/officeart/2005/8/layout/pyramid3"/>
    <dgm:cxn modelId="{D2B82AC9-980B-4F02-909C-79CDB1B02F46}" type="presParOf" srcId="{56716F54-BA69-4405-8A0D-9049E0CCDBCA}" destId="{5C693405-6E03-4FDB-8923-FE53E91A3D83}" srcOrd="5" destOrd="0" presId="urn:microsoft.com/office/officeart/2005/8/layout/pyramid3"/>
    <dgm:cxn modelId="{C13EDC91-BF8C-495E-BB23-FAE2AFF085FC}" type="presParOf" srcId="{5C693405-6E03-4FDB-8923-FE53E91A3D83}" destId="{8EB73FE2-1A1C-4BF2-8D53-99784AAA24AF}" srcOrd="0" destOrd="0" presId="urn:microsoft.com/office/officeart/2005/8/layout/pyramid3"/>
    <dgm:cxn modelId="{D79D1093-47DC-4C0F-A97E-4CBB5EBE9B0C}" type="presParOf" srcId="{5C693405-6E03-4FDB-8923-FE53E91A3D83}" destId="{9E1682B3-214F-48C5-9CF1-1D8FFCA4D1BB}" srcOrd="1" destOrd="0" presId="urn:microsoft.com/office/officeart/2005/8/layout/pyramid3"/>
    <dgm:cxn modelId="{907666C3-0CF8-49D8-903E-48D9F3E22312}" type="presParOf" srcId="{56716F54-BA69-4405-8A0D-9049E0CCDBCA}" destId="{D77464CA-6274-4897-A772-9D055BD0D5F9}" srcOrd="6" destOrd="0" presId="urn:microsoft.com/office/officeart/2005/8/layout/pyramid3"/>
    <dgm:cxn modelId="{C1EB34D2-FD8F-437F-A11A-F2A44E10D72C}" type="presParOf" srcId="{D77464CA-6274-4897-A772-9D055BD0D5F9}" destId="{50FA7447-763F-4A03-934D-7E32454E2F45}" srcOrd="0" destOrd="0" presId="urn:microsoft.com/office/officeart/2005/8/layout/pyramid3"/>
    <dgm:cxn modelId="{8867F41B-540E-429F-A150-9F192653D0B9}" type="presParOf" srcId="{D77464CA-6274-4897-A772-9D055BD0D5F9}" destId="{7C1642BC-F290-407F-A8CD-C14A1FAC2273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E99DD9-FF7E-479E-9002-3283DA92B3E7}">
      <dsp:nvSpPr>
        <dsp:cNvPr id="0" name=""/>
        <dsp:cNvSpPr/>
      </dsp:nvSpPr>
      <dsp:spPr>
        <a:xfrm rot="10800000">
          <a:off x="0" y="0"/>
          <a:ext cx="8640960" cy="771185"/>
        </a:xfrm>
        <a:prstGeom prst="trapezoid">
          <a:avLst>
            <a:gd name="adj" fmla="val 8003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Владелец </a:t>
          </a:r>
          <a:r>
            <a:rPr lang="en-US" sz="2200" kern="1200" dirty="0" smtClean="0"/>
            <a:t>| </a:t>
          </a:r>
          <a:r>
            <a:rPr lang="ru-RU" sz="2200" kern="1200" dirty="0" err="1" smtClean="0"/>
            <a:t>стейкхолдеры</a:t>
          </a:r>
          <a:endParaRPr lang="ru-RU" sz="2200" kern="1200" dirty="0"/>
        </a:p>
      </dsp:txBody>
      <dsp:txXfrm rot="-10800000">
        <a:off x="1512167" y="0"/>
        <a:ext cx="5616624" cy="771185"/>
      </dsp:txXfrm>
    </dsp:sp>
    <dsp:sp modelId="{F395D298-3DD8-4846-8F6C-9091B3479E88}">
      <dsp:nvSpPr>
        <dsp:cNvPr id="0" name=""/>
        <dsp:cNvSpPr/>
      </dsp:nvSpPr>
      <dsp:spPr>
        <a:xfrm rot="10800000">
          <a:off x="617211" y="771185"/>
          <a:ext cx="7406537" cy="771185"/>
        </a:xfrm>
        <a:prstGeom prst="trapezoid">
          <a:avLst>
            <a:gd name="adj" fmla="val 8003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Стратегия владельца</a:t>
          </a:r>
          <a:endParaRPr lang="ru-RU" sz="2200" kern="1200" dirty="0"/>
        </a:p>
      </dsp:txBody>
      <dsp:txXfrm rot="-10800000">
        <a:off x="1913355" y="771185"/>
        <a:ext cx="4814249" cy="771185"/>
      </dsp:txXfrm>
    </dsp:sp>
    <dsp:sp modelId="{AB66072E-F30E-4399-819E-E3932945E0E0}">
      <dsp:nvSpPr>
        <dsp:cNvPr id="0" name=""/>
        <dsp:cNvSpPr/>
      </dsp:nvSpPr>
      <dsp:spPr>
        <a:xfrm rot="10800000">
          <a:off x="1234422" y="1542371"/>
          <a:ext cx="6172114" cy="771185"/>
        </a:xfrm>
        <a:prstGeom prst="trapezoid">
          <a:avLst>
            <a:gd name="adj" fmla="val 8003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Стратегия территории</a:t>
          </a:r>
          <a:endParaRPr lang="ru-RU" sz="2200" kern="1200" dirty="0"/>
        </a:p>
      </dsp:txBody>
      <dsp:txXfrm rot="-10800000">
        <a:off x="2314542" y="1542371"/>
        <a:ext cx="4011874" cy="771185"/>
      </dsp:txXfrm>
    </dsp:sp>
    <dsp:sp modelId="{EBEAB9B0-7EB0-43AD-8852-9DE5969411E1}">
      <dsp:nvSpPr>
        <dsp:cNvPr id="0" name=""/>
        <dsp:cNvSpPr/>
      </dsp:nvSpPr>
      <dsp:spPr>
        <a:xfrm rot="10800000">
          <a:off x="1851634" y="2313557"/>
          <a:ext cx="4937691" cy="771185"/>
        </a:xfrm>
        <a:prstGeom prst="trapezoid">
          <a:avLst>
            <a:gd name="adj" fmla="val 8003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FF0000"/>
              </a:solidFill>
            </a:rPr>
            <a:t>Стратегия </a:t>
          </a:r>
          <a:r>
            <a:rPr lang="ru-RU" sz="2200" kern="1200" dirty="0" smtClean="0">
              <a:solidFill>
                <a:srgbClr val="FF0000"/>
              </a:solidFill>
            </a:rPr>
            <a:t>маркетинга места и «продукта»</a:t>
          </a:r>
          <a:endParaRPr lang="ru-RU" sz="2200" kern="1200" dirty="0">
            <a:solidFill>
              <a:srgbClr val="FF0000"/>
            </a:solidFill>
          </a:endParaRPr>
        </a:p>
      </dsp:txBody>
      <dsp:txXfrm rot="-10800000">
        <a:off x="2715730" y="2313557"/>
        <a:ext cx="3209499" cy="771185"/>
      </dsp:txXfrm>
    </dsp:sp>
    <dsp:sp modelId="{47D4FEEB-FEB4-4289-A0FF-9505238ACA8B}">
      <dsp:nvSpPr>
        <dsp:cNvPr id="0" name=""/>
        <dsp:cNvSpPr/>
      </dsp:nvSpPr>
      <dsp:spPr>
        <a:xfrm rot="10800000">
          <a:off x="2468845" y="3084743"/>
          <a:ext cx="3703268" cy="771185"/>
        </a:xfrm>
        <a:prstGeom prst="trapezoid">
          <a:avLst>
            <a:gd name="adj" fmla="val 8003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Стратегия </a:t>
          </a:r>
          <a:r>
            <a:rPr lang="ru-RU" sz="2200" kern="1200" dirty="0" smtClean="0">
              <a:solidFill>
                <a:schemeClr val="tx1"/>
              </a:solidFill>
            </a:rPr>
            <a:t>туризма, культуры, …</a:t>
          </a:r>
          <a:endParaRPr lang="ru-RU" sz="2200" kern="1200" dirty="0">
            <a:solidFill>
              <a:schemeClr val="tx1"/>
            </a:solidFill>
          </a:endParaRPr>
        </a:p>
      </dsp:txBody>
      <dsp:txXfrm rot="-10800000">
        <a:off x="3116917" y="3084743"/>
        <a:ext cx="2407124" cy="771185"/>
      </dsp:txXfrm>
    </dsp:sp>
    <dsp:sp modelId="{8EB73FE2-1A1C-4BF2-8D53-99784AAA24AF}">
      <dsp:nvSpPr>
        <dsp:cNvPr id="0" name=""/>
        <dsp:cNvSpPr/>
      </dsp:nvSpPr>
      <dsp:spPr>
        <a:xfrm rot="10800000">
          <a:off x="3086057" y="3855929"/>
          <a:ext cx="2468845" cy="771185"/>
        </a:xfrm>
        <a:prstGeom prst="trapezoid">
          <a:avLst>
            <a:gd name="adj" fmla="val 8003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</a:rPr>
            <a:t>Стратегия </a:t>
          </a:r>
          <a:r>
            <a:rPr lang="ru-RU" sz="1800" kern="1200" dirty="0" smtClean="0">
              <a:solidFill>
                <a:schemeClr val="bg1"/>
              </a:solidFill>
            </a:rPr>
            <a:t>культурного туризма</a:t>
          </a:r>
          <a:endParaRPr lang="ru-RU" sz="1800" kern="1200" dirty="0">
            <a:solidFill>
              <a:schemeClr val="bg1"/>
            </a:solidFill>
          </a:endParaRPr>
        </a:p>
      </dsp:txBody>
      <dsp:txXfrm rot="-10800000">
        <a:off x="3518105" y="3855929"/>
        <a:ext cx="1604749" cy="771185"/>
      </dsp:txXfrm>
    </dsp:sp>
    <dsp:sp modelId="{50FA7447-763F-4A03-934D-7E32454E2F45}">
      <dsp:nvSpPr>
        <dsp:cNvPr id="0" name=""/>
        <dsp:cNvSpPr/>
      </dsp:nvSpPr>
      <dsp:spPr>
        <a:xfrm rot="10800000">
          <a:off x="3703268" y="4627115"/>
          <a:ext cx="1234422" cy="771185"/>
        </a:xfrm>
        <a:prstGeom prst="trapezoid">
          <a:avLst>
            <a:gd name="adj" fmla="val 8003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600" kern="1200" dirty="0"/>
        </a:p>
      </dsp:txBody>
      <dsp:txXfrm rot="-10800000">
        <a:off x="3703268" y="4627115"/>
        <a:ext cx="1234422" cy="7711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3B29-73BA-4DB8-8BFD-2F7D05CBF7AF}" type="datetimeFigureOut">
              <a:rPr lang="ru-RU" smtClean="0"/>
              <a:t>09.09.2016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DD6A-A45F-4C16-84E2-E260F6A29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199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3B29-73BA-4DB8-8BFD-2F7D05CBF7AF}" type="datetimeFigureOut">
              <a:rPr lang="ru-RU" smtClean="0"/>
              <a:t>09.09.2016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DD6A-A45F-4C16-84E2-E260F6A29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340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3B29-73BA-4DB8-8BFD-2F7D05CBF7AF}" type="datetimeFigureOut">
              <a:rPr lang="ru-RU" smtClean="0"/>
              <a:t>09.09.2016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DD6A-A45F-4C16-84E2-E260F6A29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070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3B29-73BA-4DB8-8BFD-2F7D05CBF7AF}" type="datetimeFigureOut">
              <a:rPr lang="ru-RU" smtClean="0"/>
              <a:t>09.09.2016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DD6A-A45F-4C16-84E2-E260F6A29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94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3B29-73BA-4DB8-8BFD-2F7D05CBF7AF}" type="datetimeFigureOut">
              <a:rPr lang="ru-RU" smtClean="0"/>
              <a:t>09.09.2016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DD6A-A45F-4C16-84E2-E260F6A29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473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3B29-73BA-4DB8-8BFD-2F7D05CBF7AF}" type="datetimeFigureOut">
              <a:rPr lang="ru-RU" smtClean="0"/>
              <a:t>09.09.2016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DD6A-A45F-4C16-84E2-E260F6A29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698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3B29-73BA-4DB8-8BFD-2F7D05CBF7AF}" type="datetimeFigureOut">
              <a:rPr lang="ru-RU" smtClean="0"/>
              <a:t>09.09.2016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DD6A-A45F-4C16-84E2-E260F6A29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128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3B29-73BA-4DB8-8BFD-2F7D05CBF7AF}" type="datetimeFigureOut">
              <a:rPr lang="ru-RU" smtClean="0"/>
              <a:t>09.09.2016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DD6A-A45F-4C16-84E2-E260F6A29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824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3B29-73BA-4DB8-8BFD-2F7D05CBF7AF}" type="datetimeFigureOut">
              <a:rPr lang="ru-RU" smtClean="0"/>
              <a:t>09.09.2016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DD6A-A45F-4C16-84E2-E260F6A29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929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3B29-73BA-4DB8-8BFD-2F7D05CBF7AF}" type="datetimeFigureOut">
              <a:rPr lang="ru-RU" smtClean="0"/>
              <a:t>09.09.2016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DD6A-A45F-4C16-84E2-E260F6A29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77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3B29-73BA-4DB8-8BFD-2F7D05CBF7AF}" type="datetimeFigureOut">
              <a:rPr lang="ru-RU" smtClean="0"/>
              <a:t>09.09.2016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ADD6A-A45F-4C16-84E2-E260F6A29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890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F3B29-73BA-4DB8-8BFD-2F7D05CBF7AF}" type="datetimeFigureOut">
              <a:rPr lang="ru-RU" smtClean="0"/>
              <a:t>09.09.2016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ADD6A-A45F-4C16-84E2-E260F6A29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067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clamafia.ru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935"/>
            <a:ext cx="7772400" cy="1470025"/>
          </a:xfrm>
        </p:spPr>
        <p:txBody>
          <a:bodyPr/>
          <a:lstStyle/>
          <a:p>
            <a:r>
              <a:rPr lang="ru-RU" sz="3600" dirty="0" smtClean="0"/>
              <a:t>МАРКЕТИНГ ТЕРРИТОРИЙ</a:t>
            </a:r>
            <a:br>
              <a:rPr lang="ru-RU" sz="3600" dirty="0" smtClean="0"/>
            </a:br>
            <a:r>
              <a:rPr lang="ru-RU" sz="3600" dirty="0" smtClean="0"/>
              <a:t>опыт и возможности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5822" y="4005064"/>
            <a:ext cx="8640960" cy="17526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Константин ГАРАНИН</a:t>
            </a:r>
          </a:p>
          <a:p>
            <a:r>
              <a:rPr lang="ru-RU" sz="1800" b="1" dirty="0">
                <a:solidFill>
                  <a:schemeClr val="tx1"/>
                </a:solidFill>
              </a:rPr>
              <a:t>Руководитель Центра территориального маркетинга 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Куратор курса «Маркетинг территорий»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Высшая школа маркетинга и развития бизнеса НИУ ВШЭ</a:t>
            </a:r>
          </a:p>
        </p:txBody>
      </p:sp>
    </p:spTree>
    <p:extLst>
      <p:ext uri="{BB962C8B-B14F-4D97-AF65-F5344CB8AC3E}">
        <p14:creationId xmlns:p14="http://schemas.microsoft.com/office/powerpoint/2010/main" val="329677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7772400" cy="722511"/>
          </a:xfrm>
        </p:spPr>
        <p:txBody>
          <a:bodyPr/>
          <a:lstStyle/>
          <a:p>
            <a:pPr algn="l"/>
            <a:r>
              <a:rPr lang="ru-RU" sz="3600" dirty="0" smtClean="0"/>
              <a:t>СТРАТЕГИИ МЕСТА И ТУРИЗМА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1520" y="6309320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7504" y="6381328"/>
            <a:ext cx="9102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© 2016 </a:t>
            </a:r>
            <a:r>
              <a:rPr lang="ru-RU" sz="1400" dirty="0" smtClean="0"/>
              <a:t>Константин ГАРАНИН				</a:t>
            </a:r>
            <a:r>
              <a:rPr lang="en-US" sz="1400" dirty="0" smtClean="0"/>
              <a:t>MARKETINGPLACE.RU | </a:t>
            </a:r>
            <a:r>
              <a:rPr lang="ru-RU" sz="1400" dirty="0" smtClean="0"/>
              <a:t>МАРКЕТИНГМЕСТ.РФ</a:t>
            </a:r>
            <a:endParaRPr lang="ru-RU" sz="1400" dirty="0"/>
          </a:p>
        </p:txBody>
      </p:sp>
      <p:pic>
        <p:nvPicPr>
          <p:cNvPr id="3074" name="Picture 2" descr="https://im1-tub-ru.yandex.net/i?id=6da33a01d6a06bf7ad83a0bb21bf8cb0&amp;n=33&amp;h=215&amp;w=3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571" y="1556792"/>
            <a:ext cx="678080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81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7772400" cy="722511"/>
          </a:xfrm>
        </p:spPr>
        <p:txBody>
          <a:bodyPr/>
          <a:lstStyle/>
          <a:p>
            <a:pPr algn="l"/>
            <a:r>
              <a:rPr lang="ru-RU" sz="3600" dirty="0"/>
              <a:t>СТРАТЕГИИ МЕСТА И ТУРИЗМА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1520" y="6309320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7504" y="6381328"/>
            <a:ext cx="9102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© 2016 </a:t>
            </a:r>
            <a:r>
              <a:rPr lang="ru-RU" sz="1400" dirty="0" smtClean="0"/>
              <a:t>Константин ГАРАНИН				</a:t>
            </a:r>
            <a:r>
              <a:rPr lang="en-US" sz="1400" dirty="0" smtClean="0"/>
              <a:t>MARKETINGPLACE.RU | </a:t>
            </a:r>
            <a:r>
              <a:rPr lang="ru-RU" sz="1400" dirty="0" smtClean="0"/>
              <a:t>МАРКЕТИНГМЕСТ.РФ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484784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СОХРАНЕНИЕ ТРУДОВОГО ПОТЕНЦИАЛА</a:t>
            </a:r>
          </a:p>
          <a:p>
            <a:pPr algn="ctr"/>
            <a:endParaRPr lang="ru-RU" sz="3200" b="1" dirty="0"/>
          </a:p>
          <a:p>
            <a:pPr algn="ctr"/>
            <a:r>
              <a:rPr lang="ru-RU" sz="3200" b="1" dirty="0" smtClean="0"/>
              <a:t>---------------------------------------------</a:t>
            </a:r>
          </a:p>
          <a:p>
            <a:pPr algn="ctr"/>
            <a:endParaRPr lang="ru-RU" sz="3200" b="1" dirty="0" smtClean="0"/>
          </a:p>
          <a:p>
            <a:pPr algn="ctr"/>
            <a:r>
              <a:rPr lang="ru-RU" sz="3200" b="1" dirty="0" smtClean="0"/>
              <a:t>ДОСТОПРИМЕЧАТЕЛЬНОСТИ ДЛЯ МЕСТНЫХ</a:t>
            </a:r>
          </a:p>
          <a:p>
            <a:pPr algn="ctr"/>
            <a:endParaRPr lang="ru-RU" sz="3200" b="1" dirty="0" smtClean="0"/>
          </a:p>
          <a:p>
            <a:pPr algn="ctr"/>
            <a:r>
              <a:rPr lang="ru-RU" sz="3200" b="1" dirty="0"/>
              <a:t>---------------------------------------------</a:t>
            </a:r>
          </a:p>
          <a:p>
            <a:pPr algn="ctr"/>
            <a:endParaRPr lang="ru-RU" sz="3200" b="1" dirty="0"/>
          </a:p>
          <a:p>
            <a:pPr algn="ctr"/>
            <a:r>
              <a:rPr lang="ru-RU" sz="3200" b="1" dirty="0" smtClean="0"/>
              <a:t>«НУЖНОЕ МЕСТО»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2002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7772400" cy="722511"/>
          </a:xfrm>
        </p:spPr>
        <p:txBody>
          <a:bodyPr/>
          <a:lstStyle/>
          <a:p>
            <a:pPr algn="l"/>
            <a:r>
              <a:rPr lang="ru-RU" sz="3600" dirty="0" smtClean="0"/>
              <a:t>СТРАТЕГИИ МЕСТА И ТУРИЗМА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1520" y="6309320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7504" y="6381328"/>
            <a:ext cx="9102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© 2016 </a:t>
            </a:r>
            <a:r>
              <a:rPr lang="ru-RU" sz="1400" dirty="0" smtClean="0"/>
              <a:t>Константин ГАРАНИН				</a:t>
            </a:r>
            <a:r>
              <a:rPr lang="en-US" sz="1400" dirty="0" smtClean="0"/>
              <a:t>MARKETINGPLACE.RU | </a:t>
            </a:r>
            <a:r>
              <a:rPr lang="ru-RU" sz="1400" dirty="0" smtClean="0"/>
              <a:t>МАРКЕТИНГМЕСТ.РФ</a:t>
            </a:r>
            <a:endParaRPr lang="ru-RU" sz="1400" dirty="0"/>
          </a:p>
        </p:txBody>
      </p:sp>
      <p:pic>
        <p:nvPicPr>
          <p:cNvPr id="2050" name="Picture 2" descr="http://www.photoforum.ru/f/photo/000/624/624838_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774" y="1412776"/>
            <a:ext cx="618445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07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722511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/>
              <a:t>КЛЮЧЕВЫЕ ПРОБЛЕМЫ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1520" y="6309320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7504" y="6381328"/>
            <a:ext cx="9102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© 2016 </a:t>
            </a:r>
            <a:r>
              <a:rPr lang="ru-RU" sz="1400" dirty="0" smtClean="0"/>
              <a:t>Константин ГАРАНИН				</a:t>
            </a:r>
            <a:r>
              <a:rPr lang="en-US" sz="1400" dirty="0" smtClean="0"/>
              <a:t>MARKETINGPLACE.RU | </a:t>
            </a:r>
            <a:r>
              <a:rPr lang="ru-RU" sz="1400" dirty="0" smtClean="0"/>
              <a:t>МАРКЕТИНГМЕСТ.РФ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707192"/>
            <a:ext cx="8640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ru-RU" sz="3200" dirty="0" smtClean="0"/>
              <a:t>ТУРИЗМ РАДИ ТУРИЗМА</a:t>
            </a:r>
          </a:p>
          <a:p>
            <a:pPr marL="742950" indent="-742950">
              <a:buAutoNum type="arabicPeriod"/>
            </a:pPr>
            <a:r>
              <a:rPr lang="ru-RU" sz="3200" dirty="0" smtClean="0"/>
              <a:t>ТУРИЗМ ПРОТИВ НАСЕЛЕНИЯ</a:t>
            </a:r>
          </a:p>
          <a:p>
            <a:pPr marL="742950" indent="-742950">
              <a:buAutoNum type="arabicPeriod"/>
            </a:pPr>
            <a:r>
              <a:rPr lang="ru-RU" sz="3200" dirty="0" smtClean="0"/>
              <a:t>КУЛЬТУРА ЧУЖАКОВ ДЛЯ ЧУЖАКОВ</a:t>
            </a:r>
          </a:p>
          <a:p>
            <a:pPr marL="742950" indent="-742950">
              <a:buAutoNum type="arabicPeriod"/>
            </a:pPr>
            <a:r>
              <a:rPr lang="ru-RU" sz="3200" dirty="0" smtClean="0"/>
              <a:t>ОСЕДЛАТЬ ЧУЖОЙ МЕЙНСТРИМ</a:t>
            </a:r>
          </a:p>
          <a:p>
            <a:pPr marL="742950" indent="-742950">
              <a:buAutoNum type="arabicPeriod"/>
            </a:pPr>
            <a:r>
              <a:rPr lang="ru-RU" sz="3200" dirty="0" smtClean="0"/>
              <a:t>ОТЧЕТНЫЙ СОБЫТИЙНЫЙ МАРКЕТИНГ</a:t>
            </a:r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210707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7772400" cy="722511"/>
          </a:xfrm>
        </p:spPr>
        <p:txBody>
          <a:bodyPr/>
          <a:lstStyle/>
          <a:p>
            <a:pPr algn="l"/>
            <a:r>
              <a:rPr lang="ru-RU" sz="3600" dirty="0" smtClean="0"/>
              <a:t>ОПЫТ БЕЛОЙ ХОЛУНИЦЫ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1520" y="6309320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7504" y="6381328"/>
            <a:ext cx="9102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© 2016 </a:t>
            </a:r>
            <a:r>
              <a:rPr lang="ru-RU" sz="1400" dirty="0" smtClean="0"/>
              <a:t>Константин ГАРАНИН				</a:t>
            </a:r>
            <a:r>
              <a:rPr lang="en-US" sz="1400" dirty="0" smtClean="0"/>
              <a:t>MARKETINGPLACE.RU | </a:t>
            </a:r>
            <a:r>
              <a:rPr lang="ru-RU" sz="1400" dirty="0" smtClean="0"/>
              <a:t>МАРКЕТИНГМЕСТ.РФ</a:t>
            </a: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665" y="1340768"/>
            <a:ext cx="5568618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9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7772400" cy="722511"/>
          </a:xfrm>
        </p:spPr>
        <p:txBody>
          <a:bodyPr/>
          <a:lstStyle/>
          <a:p>
            <a:pPr algn="l"/>
            <a:r>
              <a:rPr lang="ru-RU" sz="3600" dirty="0" smtClean="0"/>
              <a:t>ОПЫТ БЕЛОЙ ХОЛУНИЦЫ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1520" y="6309320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7504" y="6381328"/>
            <a:ext cx="9102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© 2016 </a:t>
            </a:r>
            <a:r>
              <a:rPr lang="ru-RU" sz="1400" dirty="0" smtClean="0"/>
              <a:t>Константин ГАРАНИН				</a:t>
            </a:r>
            <a:r>
              <a:rPr lang="en-US" sz="1400" dirty="0" smtClean="0"/>
              <a:t>MARKETINGPLACE.RU | </a:t>
            </a:r>
            <a:r>
              <a:rPr lang="ru-RU" sz="1400" dirty="0" smtClean="0"/>
              <a:t>МАРКЕТИНГМЕСТ.РФ</a:t>
            </a:r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301371"/>
            <a:ext cx="576064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98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722511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/>
              <a:t>ЗАДАЧИ ВЛАДЕЛЬЦА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1520" y="6309320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7504" y="6381328"/>
            <a:ext cx="9102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© 2016 </a:t>
            </a:r>
            <a:r>
              <a:rPr lang="ru-RU" sz="1400" dirty="0" smtClean="0"/>
              <a:t>Константин ГАРАНИН				</a:t>
            </a:r>
            <a:r>
              <a:rPr lang="en-US" sz="1400" dirty="0" smtClean="0"/>
              <a:t>MARKETINGPLACE.RU | </a:t>
            </a:r>
            <a:r>
              <a:rPr lang="ru-RU" sz="1400" dirty="0" smtClean="0"/>
              <a:t>МАРКЕТИНГМЕСТ.РФ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484784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ru-RU" sz="3200" dirty="0" smtClean="0"/>
              <a:t>ЧЕТКИЕ ИЗМЕРИМЫЕ ВНЕШНИЕ ЦЕЛИ</a:t>
            </a:r>
          </a:p>
          <a:p>
            <a:pPr marL="742950" indent="-742950">
              <a:buAutoNum type="arabicPeriod"/>
            </a:pPr>
            <a:endParaRPr lang="ru-RU" sz="3200" dirty="0" smtClean="0"/>
          </a:p>
          <a:p>
            <a:pPr marL="742950" indent="-742950">
              <a:buAutoNum type="arabicPeriod"/>
            </a:pPr>
            <a:r>
              <a:rPr lang="ru-RU" sz="3200" dirty="0" smtClean="0"/>
              <a:t>БРИФ</a:t>
            </a:r>
          </a:p>
          <a:p>
            <a:pPr marL="742950" indent="-742950">
              <a:buAutoNum type="arabicPeriod"/>
            </a:pPr>
            <a:endParaRPr lang="ru-RU" sz="3200" dirty="0" smtClean="0"/>
          </a:p>
          <a:p>
            <a:pPr marL="742950" indent="-742950">
              <a:buAutoNum type="arabicPeriod"/>
            </a:pPr>
            <a:r>
              <a:rPr lang="ru-RU" sz="3200" dirty="0" smtClean="0"/>
              <a:t>ОТКРЫТОЕ ПРОЕКТИРОВАНИЕ</a:t>
            </a:r>
          </a:p>
          <a:p>
            <a:pPr marL="742950" indent="-742950">
              <a:buAutoNum type="arabicPeriod"/>
            </a:pPr>
            <a:endParaRPr lang="ru-RU" sz="3200" dirty="0"/>
          </a:p>
          <a:p>
            <a:pPr marL="742950" indent="-742950">
              <a:buAutoNum type="arabicPeriod"/>
            </a:pPr>
            <a:r>
              <a:rPr lang="ru-RU" sz="3200" dirty="0" smtClean="0"/>
              <a:t>СИСТЕМНОЕ ВНЕДРЕНИЕ</a:t>
            </a:r>
          </a:p>
          <a:p>
            <a:pPr marL="742950" indent="-742950">
              <a:buAutoNum type="arabicPeriod"/>
            </a:pPr>
            <a:endParaRPr lang="ru-RU" sz="3200" dirty="0"/>
          </a:p>
          <a:p>
            <a:pPr marL="742950" indent="-742950">
              <a:buAutoNum type="arabicPeriod"/>
            </a:pPr>
            <a:r>
              <a:rPr lang="ru-RU" sz="3200" dirty="0" smtClean="0"/>
              <a:t>ОБЕСПЕЧЕНИЕ ПРЕЕМСТВЕННОСТИ</a:t>
            </a:r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335499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7772400" cy="722511"/>
          </a:xfrm>
        </p:spPr>
        <p:txBody>
          <a:bodyPr/>
          <a:lstStyle/>
          <a:p>
            <a:pPr algn="l"/>
            <a:r>
              <a:rPr lang="ru-RU" sz="3600" dirty="0" smtClean="0"/>
              <a:t>ОПЫТ СОСНОВОГО БОРА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1520" y="6309320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7504" y="6381328"/>
            <a:ext cx="9102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© 2016 </a:t>
            </a:r>
            <a:r>
              <a:rPr lang="ru-RU" sz="1400" dirty="0" smtClean="0"/>
              <a:t>Константин ГАРАНИН				</a:t>
            </a:r>
            <a:r>
              <a:rPr lang="en-US" sz="1400" dirty="0" smtClean="0"/>
              <a:t>MARKETINGPLACE.RU | </a:t>
            </a:r>
            <a:r>
              <a:rPr lang="ru-RU" sz="1400" dirty="0" smtClean="0"/>
              <a:t>МАРКЕТИНГМЕСТ.РФ</a:t>
            </a:r>
            <a:endParaRPr lang="ru-RU" sz="1400" dirty="0"/>
          </a:p>
        </p:txBody>
      </p:sp>
      <p:pic>
        <p:nvPicPr>
          <p:cNvPr id="1026" name="Picture 2" descr="http://to-world-travel.ru/img/2015/042421/48518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412776"/>
            <a:ext cx="571500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75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7772400" cy="722511"/>
          </a:xfrm>
        </p:spPr>
        <p:txBody>
          <a:bodyPr/>
          <a:lstStyle/>
          <a:p>
            <a:pPr algn="l"/>
            <a:r>
              <a:rPr lang="ru-RU" sz="3600" dirty="0" smtClean="0"/>
              <a:t>ОПЫТ ТОРЖКА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1520" y="6309320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7504" y="6381328"/>
            <a:ext cx="9102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© 2016 </a:t>
            </a:r>
            <a:r>
              <a:rPr lang="ru-RU" sz="1400" dirty="0" smtClean="0"/>
              <a:t>Константин ГАРАНИН				</a:t>
            </a:r>
            <a:r>
              <a:rPr lang="en-US" sz="1400" dirty="0" smtClean="0"/>
              <a:t>MARKETINGPLACE.RU | </a:t>
            </a:r>
            <a:r>
              <a:rPr lang="ru-RU" sz="1400" dirty="0" smtClean="0"/>
              <a:t>МАРКЕТИНГМЕСТ.РФ</a:t>
            </a:r>
            <a:endParaRPr lang="ru-RU" sz="1400" dirty="0"/>
          </a:p>
        </p:txBody>
      </p:sp>
      <p:pic>
        <p:nvPicPr>
          <p:cNvPr id="2050" name="Picture 2" descr="https://im1-tub-ru.yandex.net/i?id=28991989c109ab241876adc2adbc5229&amp;n=33&amp;h=215&amp;w=4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554" y="1340768"/>
            <a:ext cx="679889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91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7772400" cy="722511"/>
          </a:xfrm>
        </p:spPr>
        <p:txBody>
          <a:bodyPr/>
          <a:lstStyle/>
          <a:p>
            <a:pPr algn="l"/>
            <a:r>
              <a:rPr lang="ru-RU" sz="3600" dirty="0" smtClean="0"/>
              <a:t>ОПЫТ РОЗА ХУТОР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1520" y="6309320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7504" y="6381328"/>
            <a:ext cx="9102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© 2016 </a:t>
            </a:r>
            <a:r>
              <a:rPr lang="ru-RU" sz="1400" dirty="0" smtClean="0"/>
              <a:t>Константин ГАРАНИН				</a:t>
            </a:r>
            <a:r>
              <a:rPr lang="en-US" sz="1400" dirty="0" smtClean="0"/>
              <a:t>MARKETINGPLACE.RU | </a:t>
            </a:r>
            <a:r>
              <a:rPr lang="ru-RU" sz="1400" dirty="0" smtClean="0"/>
              <a:t>МАРКЕТИНГМЕСТ.РФ</a:t>
            </a: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84" y="1484784"/>
            <a:ext cx="5688632" cy="426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7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722511"/>
          </a:xfrm>
        </p:spPr>
        <p:txBody>
          <a:bodyPr/>
          <a:lstStyle/>
          <a:p>
            <a:pPr algn="l"/>
            <a:r>
              <a:rPr lang="ru-RU" sz="3600" dirty="0" smtClean="0"/>
              <a:t>АКТУАЛЬНОСТЬ МАРКЕТИНГА МЕСТ</a:t>
            </a:r>
            <a:endParaRPr lang="ru-RU" dirty="0"/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060848"/>
            <a:ext cx="8640960" cy="151216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КОГДА У ТЕРРИТОРИИ ПОЯВЛЯЮТСЯ ГЛОБАЛЬНЫЕ ЗАДАЧИ И АМБИЦИИ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1520" y="6309320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7504" y="6381328"/>
            <a:ext cx="9102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© 2016 </a:t>
            </a:r>
            <a:r>
              <a:rPr lang="ru-RU" sz="1400" dirty="0" smtClean="0"/>
              <a:t>Константин ГАРАНИН				</a:t>
            </a:r>
            <a:r>
              <a:rPr lang="en-US" sz="1400" dirty="0" smtClean="0"/>
              <a:t>MARKETINGPLACE.RU | </a:t>
            </a:r>
            <a:r>
              <a:rPr lang="ru-RU" sz="1400" dirty="0" smtClean="0"/>
              <a:t>МАРКЕТИНГМЕСТ.РФ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5488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722511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/>
              <a:t>ИНСТРУМЕНТЫ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1520" y="6309320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7504" y="6381328"/>
            <a:ext cx="9102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© 2016 </a:t>
            </a:r>
            <a:r>
              <a:rPr lang="ru-RU" sz="1400" dirty="0" smtClean="0"/>
              <a:t>Константин ГАРАНИН				</a:t>
            </a:r>
            <a:r>
              <a:rPr lang="en-US" sz="1400" dirty="0" smtClean="0"/>
              <a:t>MARKETINGPLACE.RU | </a:t>
            </a:r>
            <a:r>
              <a:rPr lang="ru-RU" sz="1400" dirty="0" smtClean="0"/>
              <a:t>МАРКЕТИНГМЕСТ.РФ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484784"/>
            <a:ext cx="8640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ru-RU" sz="3200" dirty="0" smtClean="0"/>
              <a:t>ДЕЛЕГИРОВАНИЕ РЕСУРСОВ</a:t>
            </a:r>
          </a:p>
          <a:p>
            <a:pPr marL="742950" indent="-742950">
              <a:buAutoNum type="arabicPeriod"/>
            </a:pPr>
            <a:endParaRPr lang="ru-RU" sz="3200" dirty="0" smtClean="0"/>
          </a:p>
          <a:p>
            <a:pPr marL="742950" indent="-742950">
              <a:buAutoNum type="arabicPeriod"/>
            </a:pPr>
            <a:r>
              <a:rPr lang="ru-RU" sz="3200" dirty="0" smtClean="0"/>
              <a:t>РАБОТА С СООБЩЕСТВАМИ / НИШАМИ</a:t>
            </a:r>
          </a:p>
          <a:p>
            <a:pPr marL="742950" indent="-742950">
              <a:buAutoNum type="arabicPeriod"/>
            </a:pPr>
            <a:endParaRPr lang="ru-RU" sz="3200" dirty="0"/>
          </a:p>
          <a:p>
            <a:pPr marL="742950" indent="-742950">
              <a:buAutoNum type="arabicPeriod"/>
            </a:pPr>
            <a:r>
              <a:rPr lang="ru-RU" sz="3200" dirty="0" smtClean="0"/>
              <a:t>РАЗВИТИЕ КРЕАТИВНЫХ ЭКОНОМИК</a:t>
            </a:r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183193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14325" y="991806"/>
            <a:ext cx="8578155" cy="39493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СПАСИБО ЗА ВНИМАНИЕ!</a:t>
            </a:r>
          </a:p>
          <a:p>
            <a:pPr>
              <a:defRPr/>
            </a:pPr>
            <a:endParaRPr lang="ru-RU" sz="2000" b="1" dirty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2000" b="1" dirty="0" smtClean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КОНСТАНТИН ГАРАНИН</a:t>
            </a:r>
          </a:p>
          <a:p>
            <a:pPr>
              <a:defRPr/>
            </a:pPr>
            <a:endParaRPr lang="ru-RU" sz="2000" b="1" dirty="0" smtClean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  <a:hlinkClick r:id="rId2"/>
            </a:endParaRPr>
          </a:p>
          <a:p>
            <a:pPr algn="l">
              <a:defRPr/>
            </a:pPr>
            <a:endParaRPr lang="ru-RU" sz="2000" b="1" dirty="0" smtClean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GARANIN@MARKETINGPLACE.RU</a:t>
            </a:r>
            <a:endParaRPr lang="ru-RU" sz="2000" b="1" dirty="0" smtClean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WWW.MARKETINGPLACE.RU</a:t>
            </a:r>
            <a:endParaRPr lang="ru-RU" sz="2000" b="1" dirty="0" smtClean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+7</a:t>
            </a: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-</a:t>
            </a: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926</a:t>
            </a: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-</a:t>
            </a: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700</a:t>
            </a: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-</a:t>
            </a: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95</a:t>
            </a: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-</a:t>
            </a: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61</a:t>
            </a:r>
          </a:p>
        </p:txBody>
      </p:sp>
    </p:spTree>
    <p:extLst>
      <p:ext uri="{BB962C8B-B14F-4D97-AF65-F5344CB8AC3E}">
        <p14:creationId xmlns:p14="http://schemas.microsoft.com/office/powerpoint/2010/main" val="147012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722511"/>
          </a:xfrm>
        </p:spPr>
        <p:txBody>
          <a:bodyPr/>
          <a:lstStyle/>
          <a:p>
            <a:pPr algn="l"/>
            <a:r>
              <a:rPr lang="ru-RU" sz="3600" dirty="0" smtClean="0"/>
              <a:t>ЦЕЛИ ТЕРРИТОРИИ</a:t>
            </a:r>
            <a:endParaRPr lang="ru-RU" dirty="0"/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640960" cy="4824536"/>
          </a:xfrm>
        </p:spPr>
        <p:txBody>
          <a:bodyPr>
            <a:normAutofit lnSpcReduction="10000"/>
          </a:bodyPr>
          <a:lstStyle/>
          <a:p>
            <a:pPr marL="514350" indent="-514350" algn="l"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БОРЬБА ЗА ЖИТЕЛЯ И МИГРАНТОВ</a:t>
            </a:r>
          </a:p>
          <a:p>
            <a:pPr marL="514350" indent="-514350" algn="l">
              <a:buAutoNum type="arabicPeriod"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514350" indent="-514350" algn="l">
              <a:buFont typeface="Arial" panose="020B0604020202020204" pitchFamily="34" charset="0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БОРЬБА ЗА ИНВЕСТИЦИИ / БИЗНЕС</a:t>
            </a:r>
          </a:p>
          <a:p>
            <a:pPr marL="514350" indent="-514350" algn="l">
              <a:buAutoNum type="arabicPeriod"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БОРЬБА ЗА КАПИТАЛИЗАЦИЮ МЕСТА</a:t>
            </a:r>
          </a:p>
          <a:p>
            <a:pPr marL="514350" indent="-514350" algn="l">
              <a:buAutoNum type="arabicPeriod"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РАЗВИТИЕ ЭКСПОРТНОГО ПОТЕНЦИАЛА</a:t>
            </a:r>
          </a:p>
          <a:p>
            <a:pPr marL="514350" indent="-514350" algn="l">
              <a:buAutoNum type="arabicPeriod"/>
            </a:pPr>
            <a:endParaRPr lang="ru-RU" sz="2400" dirty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БОРЬБА ЗА ВНИМАНИЕ ВЛАСТЕЙ</a:t>
            </a:r>
          </a:p>
          <a:p>
            <a:pPr marL="514350" indent="-514350" algn="l">
              <a:buAutoNum type="arabicPeriod"/>
            </a:pPr>
            <a:endParaRPr lang="ru-RU" sz="2400" dirty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ЛИЧНЫЕ АМБИЦИИ «СОБСТВЕННИКА»</a:t>
            </a:r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1520" y="6309320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7504" y="6381328"/>
            <a:ext cx="9102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© 2016 </a:t>
            </a:r>
            <a:r>
              <a:rPr lang="ru-RU" sz="1400" dirty="0" smtClean="0"/>
              <a:t>Константин ГАРАНИН				</a:t>
            </a:r>
            <a:r>
              <a:rPr lang="en-US" sz="1400" dirty="0" smtClean="0"/>
              <a:t>MARKETINGPLACE.RU | </a:t>
            </a:r>
            <a:r>
              <a:rPr lang="ru-RU" sz="1400" dirty="0" smtClean="0"/>
              <a:t>МАРКЕТИНГМЕСТ.РФ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2257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7772400" cy="722511"/>
          </a:xfrm>
        </p:spPr>
        <p:txBody>
          <a:bodyPr/>
          <a:lstStyle/>
          <a:p>
            <a:pPr algn="l"/>
            <a:r>
              <a:rPr lang="ru-RU" sz="3600" dirty="0" smtClean="0"/>
              <a:t>ПИРАМИДА МЕРКЕТИНГА МЕСТ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1520" y="6309320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7504" y="6381328"/>
            <a:ext cx="9102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© 2016 </a:t>
            </a:r>
            <a:r>
              <a:rPr lang="ru-RU" sz="1400" dirty="0" smtClean="0"/>
              <a:t>Константин ГАРАНИН				</a:t>
            </a:r>
            <a:r>
              <a:rPr lang="en-US" sz="1400" dirty="0" smtClean="0"/>
              <a:t>MARKETINGPLACE.RU | </a:t>
            </a:r>
            <a:r>
              <a:rPr lang="ru-RU" sz="1400" dirty="0" smtClean="0"/>
              <a:t>МАРКЕТИНГМЕСТ.РФ</a:t>
            </a:r>
            <a:endParaRPr lang="ru-RU" sz="1400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282085253"/>
              </p:ext>
            </p:extLst>
          </p:nvPr>
        </p:nvGraphicFramePr>
        <p:xfrm>
          <a:off x="251520" y="911019"/>
          <a:ext cx="8640960" cy="5398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605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7772400" cy="722511"/>
          </a:xfrm>
        </p:spPr>
        <p:txBody>
          <a:bodyPr/>
          <a:lstStyle/>
          <a:p>
            <a:pPr algn="l"/>
            <a:r>
              <a:rPr lang="ru-RU" sz="3600" dirty="0" smtClean="0"/>
              <a:t>СТРАТЕГИИ МЕСТА И ТУРИЗМА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1520" y="6309320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7504" y="6381328"/>
            <a:ext cx="9102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© 2016 </a:t>
            </a:r>
            <a:r>
              <a:rPr lang="ru-RU" sz="1400" dirty="0" smtClean="0"/>
              <a:t>Константин ГАРАНИН				</a:t>
            </a:r>
            <a:r>
              <a:rPr lang="en-US" sz="1400" dirty="0" smtClean="0"/>
              <a:t>MARKETINGPLACE.RU | </a:t>
            </a:r>
            <a:r>
              <a:rPr lang="ru-RU" sz="1400" dirty="0" smtClean="0"/>
              <a:t>МАРКЕТИНГМЕСТ.РФ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484784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ПОЛИТИЧЕСКАЯ СТАБИЛЬНОСТЬ</a:t>
            </a:r>
          </a:p>
          <a:p>
            <a:pPr algn="ctr"/>
            <a:endParaRPr lang="ru-RU" sz="3200" b="1" dirty="0"/>
          </a:p>
          <a:p>
            <a:pPr algn="ctr"/>
            <a:r>
              <a:rPr lang="ru-RU" sz="3200" b="1" dirty="0" smtClean="0"/>
              <a:t>---------------------------------------------</a:t>
            </a:r>
          </a:p>
          <a:p>
            <a:pPr algn="ctr"/>
            <a:endParaRPr lang="ru-RU" sz="3200" b="1" dirty="0" smtClean="0"/>
          </a:p>
          <a:p>
            <a:pPr algn="ctr"/>
            <a:r>
              <a:rPr lang="ru-RU" sz="3200" b="1" dirty="0" smtClean="0"/>
              <a:t>…</a:t>
            </a:r>
          </a:p>
          <a:p>
            <a:pPr algn="ctr"/>
            <a:endParaRPr lang="ru-RU" sz="3200" b="1" dirty="0" smtClean="0"/>
          </a:p>
          <a:p>
            <a:pPr algn="ctr"/>
            <a:r>
              <a:rPr lang="ru-RU" sz="3200" b="1" dirty="0"/>
              <a:t>---------------------------------------------</a:t>
            </a:r>
          </a:p>
          <a:p>
            <a:pPr algn="ctr"/>
            <a:endParaRPr lang="ru-RU" sz="3200" b="1" dirty="0"/>
          </a:p>
          <a:p>
            <a:pPr algn="ctr"/>
            <a:r>
              <a:rPr lang="ru-RU" sz="3200" b="1" dirty="0" smtClean="0"/>
              <a:t>…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6373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7772400" cy="722511"/>
          </a:xfrm>
        </p:spPr>
        <p:txBody>
          <a:bodyPr/>
          <a:lstStyle/>
          <a:p>
            <a:pPr algn="l"/>
            <a:r>
              <a:rPr lang="ru-RU" sz="3600" dirty="0" smtClean="0"/>
              <a:t>СТРАТЕГИИ МЕСТА И ТУРИЗМА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1520" y="6309320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7504" y="6381328"/>
            <a:ext cx="9102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© 2016 </a:t>
            </a:r>
            <a:r>
              <a:rPr lang="ru-RU" sz="1400" dirty="0" smtClean="0"/>
              <a:t>Константин ГАРАНИН				</a:t>
            </a:r>
            <a:r>
              <a:rPr lang="en-US" sz="1400" dirty="0" smtClean="0"/>
              <a:t>MARKETINGPLACE.RU | </a:t>
            </a:r>
            <a:r>
              <a:rPr lang="ru-RU" sz="1400" dirty="0" smtClean="0"/>
              <a:t>МАРКЕТИНГМЕСТ.РФ</a:t>
            </a:r>
            <a:endParaRPr lang="ru-RU" sz="1400" dirty="0"/>
          </a:p>
        </p:txBody>
      </p:sp>
      <p:pic>
        <p:nvPicPr>
          <p:cNvPr id="1026" name="Picture 2" descr="http://agregator.pro/foto/kndr-i-kuba-poobeschali-prodolzhit-borbu-s-imperia.3713979.2015_09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40768"/>
            <a:ext cx="6096000" cy="41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12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7772400" cy="722511"/>
          </a:xfrm>
        </p:spPr>
        <p:txBody>
          <a:bodyPr/>
          <a:lstStyle/>
          <a:p>
            <a:pPr algn="l"/>
            <a:r>
              <a:rPr lang="ru-RU" sz="3600" dirty="0" smtClean="0"/>
              <a:t>СТРАТЕГИИ МЕСТА И ТУРИЗМА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1520" y="6309320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7504" y="6381328"/>
            <a:ext cx="9102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© 2016 </a:t>
            </a:r>
            <a:r>
              <a:rPr lang="ru-RU" sz="1400" dirty="0" smtClean="0"/>
              <a:t>Константин ГАРАНИН				</a:t>
            </a:r>
            <a:r>
              <a:rPr lang="en-US" sz="1400" dirty="0" smtClean="0"/>
              <a:t>MARKETINGPLACE.RU | </a:t>
            </a:r>
            <a:r>
              <a:rPr lang="ru-RU" sz="1400" dirty="0" smtClean="0"/>
              <a:t>МАРКЕТИНГМЕСТ.РФ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484784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СНИЖЕНИЕ ЗАТРАТ НА СОДЕРЖАНИЕ</a:t>
            </a:r>
          </a:p>
          <a:p>
            <a:pPr algn="ctr"/>
            <a:endParaRPr lang="ru-RU" sz="3200" b="1" dirty="0"/>
          </a:p>
          <a:p>
            <a:pPr algn="ctr"/>
            <a:r>
              <a:rPr lang="ru-RU" sz="3200" b="1" dirty="0" smtClean="0"/>
              <a:t>---------------------------------------------</a:t>
            </a:r>
          </a:p>
          <a:p>
            <a:pPr algn="ctr"/>
            <a:endParaRPr lang="ru-RU" sz="3200" b="1" dirty="0" smtClean="0"/>
          </a:p>
          <a:p>
            <a:pPr algn="ctr"/>
            <a:r>
              <a:rPr lang="ru-RU" sz="3200" b="1" dirty="0" smtClean="0"/>
              <a:t>ДЕУРБАНИЗАЦИЯ / ПРИРОДНЫЕ ЗОНЫ</a:t>
            </a:r>
          </a:p>
          <a:p>
            <a:pPr algn="ctr"/>
            <a:endParaRPr lang="ru-RU" sz="3200" b="1" dirty="0" smtClean="0"/>
          </a:p>
          <a:p>
            <a:pPr algn="ctr"/>
            <a:r>
              <a:rPr lang="ru-RU" sz="3200" b="1" dirty="0"/>
              <a:t>---------------------------------------------</a:t>
            </a:r>
          </a:p>
          <a:p>
            <a:pPr algn="ctr"/>
            <a:endParaRPr lang="ru-RU" sz="3200" b="1" dirty="0"/>
          </a:p>
          <a:p>
            <a:pPr algn="ctr"/>
            <a:r>
              <a:rPr lang="ru-RU" sz="3200" b="1" dirty="0" smtClean="0"/>
              <a:t>ЭКО-ТУРИЗМ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4610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7772400" cy="722511"/>
          </a:xfrm>
        </p:spPr>
        <p:txBody>
          <a:bodyPr/>
          <a:lstStyle/>
          <a:p>
            <a:pPr algn="l"/>
            <a:r>
              <a:rPr lang="ru-RU" sz="3600" dirty="0" smtClean="0"/>
              <a:t>СТРАТЕГИИ МЕСТА И ТУРИЗМА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1520" y="6309320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7504" y="6381328"/>
            <a:ext cx="9102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© 2016 </a:t>
            </a:r>
            <a:r>
              <a:rPr lang="ru-RU" sz="1400" dirty="0" smtClean="0"/>
              <a:t>Константин ГАРАНИН				</a:t>
            </a:r>
            <a:r>
              <a:rPr lang="en-US" sz="1400" dirty="0" smtClean="0"/>
              <a:t>MARKETINGPLACE.RU | </a:t>
            </a:r>
            <a:r>
              <a:rPr lang="ru-RU" sz="1400" dirty="0" smtClean="0"/>
              <a:t>МАРКЕТИНГМЕСТ.РФ</a:t>
            </a:r>
            <a:endParaRPr lang="ru-RU" sz="1400" dirty="0"/>
          </a:p>
        </p:txBody>
      </p:sp>
      <p:pic>
        <p:nvPicPr>
          <p:cNvPr id="2052" name="Picture 4" descr="На Украине вместо Чернобыльской зоны отчуждения создадут заповедник Новости, ЧАЭС, Заповедник, Чернобыль, Укра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556792"/>
            <a:ext cx="571500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88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7772400" cy="722511"/>
          </a:xfrm>
        </p:spPr>
        <p:txBody>
          <a:bodyPr/>
          <a:lstStyle/>
          <a:p>
            <a:pPr algn="l"/>
            <a:r>
              <a:rPr lang="ru-RU" sz="3600" dirty="0"/>
              <a:t>СТРАТЕГИИ МЕСТА И ТУРИЗМА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1520" y="6309320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7504" y="6381328"/>
            <a:ext cx="9102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© 2016 </a:t>
            </a:r>
            <a:r>
              <a:rPr lang="ru-RU" sz="1400" dirty="0" smtClean="0"/>
              <a:t>Константин ГАРАНИН				</a:t>
            </a:r>
            <a:r>
              <a:rPr lang="en-US" sz="1400" dirty="0" smtClean="0"/>
              <a:t>MARKETINGPLACE.RU | </a:t>
            </a:r>
            <a:r>
              <a:rPr lang="ru-RU" sz="1400" dirty="0" smtClean="0"/>
              <a:t>МАРКЕТИНГМЕСТ.РФ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484784"/>
            <a:ext cx="86409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РОСТ КАПИТАЛИЗАЦИИ ГОРОДА</a:t>
            </a:r>
          </a:p>
          <a:p>
            <a:pPr algn="ctr"/>
            <a:endParaRPr lang="ru-RU" sz="3200" b="1" dirty="0"/>
          </a:p>
          <a:p>
            <a:pPr algn="ctr"/>
            <a:r>
              <a:rPr lang="ru-RU" sz="3200" b="1" dirty="0" smtClean="0"/>
              <a:t>---------------------------------------------</a:t>
            </a:r>
          </a:p>
          <a:p>
            <a:pPr algn="ctr"/>
            <a:endParaRPr lang="ru-RU" sz="3200" b="1" dirty="0" smtClean="0"/>
          </a:p>
          <a:p>
            <a:pPr algn="ctr"/>
            <a:r>
              <a:rPr lang="ru-RU" sz="3200" b="1" dirty="0" smtClean="0"/>
              <a:t>ФОРМИРОВАНИЕ КРЕАТИВНЫХ КЛАСТЕРОВ</a:t>
            </a:r>
          </a:p>
          <a:p>
            <a:pPr algn="ctr"/>
            <a:endParaRPr lang="ru-RU" sz="3200" b="1" dirty="0" smtClean="0"/>
          </a:p>
          <a:p>
            <a:pPr algn="ctr"/>
            <a:r>
              <a:rPr lang="ru-RU" sz="3200" b="1" dirty="0"/>
              <a:t>---------------------------------------------</a:t>
            </a:r>
          </a:p>
          <a:p>
            <a:pPr algn="ctr"/>
            <a:endParaRPr lang="ru-RU" sz="3200" b="1" dirty="0"/>
          </a:p>
          <a:p>
            <a:pPr algn="ctr"/>
            <a:r>
              <a:rPr lang="ru-RU" sz="3200" b="1" dirty="0" smtClean="0"/>
              <a:t>КУЛЬТУРНЫЙ СОБЫТИЙНЫЙ И </a:t>
            </a:r>
          </a:p>
          <a:p>
            <a:pPr algn="ctr"/>
            <a:r>
              <a:rPr lang="ru-RU" sz="3200" b="1" dirty="0" smtClean="0"/>
              <a:t>ДЕЛОВОЙ </a:t>
            </a:r>
            <a:r>
              <a:rPr lang="ru-RU" sz="3200" b="1" dirty="0" smtClean="0"/>
              <a:t>ТУРИЗМ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8631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2173</TotalTime>
  <Words>311</Words>
  <Application>Microsoft Office PowerPoint</Application>
  <PresentationFormat>Экран (4:3)</PresentationFormat>
  <Paragraphs>126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МАРКЕТИНГ ТЕРРИТОРИЙ опыт и возможности</vt:lpstr>
      <vt:lpstr>АКТУАЛЬНОСТЬ МАРКЕТИНГА МЕСТ</vt:lpstr>
      <vt:lpstr>ЦЕЛИ ТЕРРИТОРИИ</vt:lpstr>
      <vt:lpstr>ПИРАМИДА МЕРКЕТИНГА МЕСТ</vt:lpstr>
      <vt:lpstr>СТРАТЕГИИ МЕСТА И ТУРИЗМА</vt:lpstr>
      <vt:lpstr>СТРАТЕГИИ МЕСТА И ТУРИЗМА</vt:lpstr>
      <vt:lpstr>СТРАТЕГИИ МЕСТА И ТУРИЗМА</vt:lpstr>
      <vt:lpstr>СТРАТЕГИИ МЕСТА И ТУРИЗМА</vt:lpstr>
      <vt:lpstr>СТРАТЕГИИ МЕСТА И ТУРИЗМА</vt:lpstr>
      <vt:lpstr>СТРАТЕГИИ МЕСТА И ТУРИЗМА</vt:lpstr>
      <vt:lpstr>СТРАТЕГИИ МЕСТА И ТУРИЗМА</vt:lpstr>
      <vt:lpstr>СТРАТЕГИИ МЕСТА И ТУРИЗМА</vt:lpstr>
      <vt:lpstr>КЛЮЧЕВЫЕ ПРОБЛЕМЫ</vt:lpstr>
      <vt:lpstr>ОПЫТ БЕЛОЙ ХОЛУНИЦЫ</vt:lpstr>
      <vt:lpstr>ОПЫТ БЕЛОЙ ХОЛУНИЦЫ</vt:lpstr>
      <vt:lpstr>ЗАДАЧИ ВЛАДЕЛЬЦА</vt:lpstr>
      <vt:lpstr>ОПЫТ СОСНОВОГО БОРА</vt:lpstr>
      <vt:lpstr>ОПЫТ ТОРЖКА</vt:lpstr>
      <vt:lpstr>ОПЫТ РОЗА ХУТОР</vt:lpstr>
      <vt:lpstr>ИНСТРУМЕНТЫ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«НИШЕВОЙ МАРКЕТИНГ»</dc:title>
  <dc:creator>ASUS</dc:creator>
  <cp:lastModifiedBy>ASUS</cp:lastModifiedBy>
  <cp:revision>48</cp:revision>
  <dcterms:created xsi:type="dcterms:W3CDTF">2016-07-20T08:45:13Z</dcterms:created>
  <dcterms:modified xsi:type="dcterms:W3CDTF">2016-09-09T09:14:06Z</dcterms:modified>
</cp:coreProperties>
</file>