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4"/>
  </p:handoutMasterIdLst>
  <p:sldIdLst>
    <p:sldId id="256" r:id="rId2"/>
    <p:sldId id="259" r:id="rId3"/>
    <p:sldId id="260" r:id="rId4"/>
    <p:sldId id="258" r:id="rId5"/>
    <p:sldId id="271" r:id="rId6"/>
    <p:sldId id="272" r:id="rId7"/>
    <p:sldId id="274" r:id="rId8"/>
    <p:sldId id="265" r:id="rId9"/>
    <p:sldId id="269" r:id="rId10"/>
    <p:sldId id="270" r:id="rId11"/>
    <p:sldId id="264" r:id="rId12"/>
    <p:sldId id="268" r:id="rId13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387D33"/>
    <a:srgbClr val="5A8B2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0512B5-02E3-471D-BAC1-F480FA591E12}" type="doc">
      <dgm:prSet loTypeId="urn:microsoft.com/office/officeart/2005/8/layout/chevron2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E33C57A-6CC3-48B3-A160-6581D838A53A}">
      <dgm:prSet phldrT="[Текст]" phldr="1"/>
      <dgm:spPr/>
      <dgm:t>
        <a:bodyPr/>
        <a:lstStyle/>
        <a:p>
          <a:endParaRPr lang="ru-RU" dirty="0"/>
        </a:p>
      </dgm:t>
    </dgm:pt>
    <dgm:pt modelId="{193A0492-6321-4555-8C91-1CA040F0FE9E}" type="parTrans" cxnId="{F0D54ED1-80F1-4083-92E9-EBEC5E5FB5A1}">
      <dgm:prSet/>
      <dgm:spPr/>
      <dgm:t>
        <a:bodyPr/>
        <a:lstStyle/>
        <a:p>
          <a:endParaRPr lang="ru-RU"/>
        </a:p>
      </dgm:t>
    </dgm:pt>
    <dgm:pt modelId="{37693332-22FC-4E0D-85D7-619B5070A240}" type="sibTrans" cxnId="{F0D54ED1-80F1-4083-92E9-EBEC5E5FB5A1}">
      <dgm:prSet/>
      <dgm:spPr/>
      <dgm:t>
        <a:bodyPr/>
        <a:lstStyle/>
        <a:p>
          <a:endParaRPr lang="ru-RU"/>
        </a:p>
      </dgm:t>
    </dgm:pt>
    <dgm:pt modelId="{B9EAF2AD-26E8-42D7-8884-9DCB1E4CD93B}">
      <dgm:prSet phldrT="[Текст]" custT="1"/>
      <dgm:spPr/>
      <dgm:t>
        <a:bodyPr/>
        <a:lstStyle/>
        <a:p>
          <a:pPr algn="l"/>
          <a:r>
            <a:rPr lang="ru-RU" sz="2600" b="1" dirty="0" smtClean="0"/>
            <a:t>Определение баланса между необходимостью жить по средствам и развитием муниципального образования</a:t>
          </a:r>
          <a:endParaRPr lang="ru-RU" sz="2600" b="1" dirty="0"/>
        </a:p>
      </dgm:t>
    </dgm:pt>
    <dgm:pt modelId="{738E2E2A-0663-4A81-8159-437A85F8B04E}" type="parTrans" cxnId="{66B9CF75-4807-49CC-A6C2-662E547CB3B3}">
      <dgm:prSet/>
      <dgm:spPr/>
      <dgm:t>
        <a:bodyPr/>
        <a:lstStyle/>
        <a:p>
          <a:endParaRPr lang="ru-RU"/>
        </a:p>
      </dgm:t>
    </dgm:pt>
    <dgm:pt modelId="{C05CD3B1-1B2E-4C68-AF0F-DADDDC208BD4}" type="sibTrans" cxnId="{66B9CF75-4807-49CC-A6C2-662E547CB3B3}">
      <dgm:prSet/>
      <dgm:spPr/>
      <dgm:t>
        <a:bodyPr/>
        <a:lstStyle/>
        <a:p>
          <a:endParaRPr lang="ru-RU"/>
        </a:p>
      </dgm:t>
    </dgm:pt>
    <dgm:pt modelId="{B31F6F77-DF03-4D95-B851-2C3B7632F41F}">
      <dgm:prSet phldrT="[Текст]" phldr="1"/>
      <dgm:spPr/>
      <dgm:t>
        <a:bodyPr/>
        <a:lstStyle/>
        <a:p>
          <a:endParaRPr lang="ru-RU" dirty="0"/>
        </a:p>
      </dgm:t>
    </dgm:pt>
    <dgm:pt modelId="{3D874932-F128-49F6-8EB4-467947AFA208}" type="parTrans" cxnId="{CE762045-0D5D-4828-BA50-4AB299BB2ECF}">
      <dgm:prSet/>
      <dgm:spPr/>
      <dgm:t>
        <a:bodyPr/>
        <a:lstStyle/>
        <a:p>
          <a:endParaRPr lang="ru-RU"/>
        </a:p>
      </dgm:t>
    </dgm:pt>
    <dgm:pt modelId="{1F9F879D-642D-451A-B122-A6347BD2AB10}" type="sibTrans" cxnId="{CE762045-0D5D-4828-BA50-4AB299BB2ECF}">
      <dgm:prSet/>
      <dgm:spPr/>
      <dgm:t>
        <a:bodyPr/>
        <a:lstStyle/>
        <a:p>
          <a:endParaRPr lang="ru-RU"/>
        </a:p>
      </dgm:t>
    </dgm:pt>
    <dgm:pt modelId="{FD195273-380E-451D-B2C9-FA9951CFC2C3}">
      <dgm:prSet phldrT="[Текст]" custT="1"/>
      <dgm:spPr/>
      <dgm:t>
        <a:bodyPr/>
        <a:lstStyle/>
        <a:p>
          <a:r>
            <a:rPr lang="ru-RU" sz="2600" b="1" dirty="0" smtClean="0">
              <a:latin typeface="+mn-lt"/>
            </a:rPr>
            <a:t>Повышение</a:t>
          </a:r>
          <a:r>
            <a:rPr lang="ru-RU" sz="2600" b="1" dirty="0" smtClean="0"/>
            <a:t> устойчивости местных бюджетов</a:t>
          </a:r>
          <a:endParaRPr lang="ru-RU" sz="2600" b="1" dirty="0"/>
        </a:p>
      </dgm:t>
    </dgm:pt>
    <dgm:pt modelId="{B05F9627-712E-4C15-A8ED-552CCA1481DA}" type="parTrans" cxnId="{5F747D62-770B-4D55-9D0F-730519DF23DE}">
      <dgm:prSet/>
      <dgm:spPr/>
      <dgm:t>
        <a:bodyPr/>
        <a:lstStyle/>
        <a:p>
          <a:endParaRPr lang="ru-RU"/>
        </a:p>
      </dgm:t>
    </dgm:pt>
    <dgm:pt modelId="{57677867-9194-48BE-BBBA-6E5E3B369D59}" type="sibTrans" cxnId="{5F747D62-770B-4D55-9D0F-730519DF23DE}">
      <dgm:prSet/>
      <dgm:spPr/>
      <dgm:t>
        <a:bodyPr/>
        <a:lstStyle/>
        <a:p>
          <a:endParaRPr lang="ru-RU"/>
        </a:p>
      </dgm:t>
    </dgm:pt>
    <dgm:pt modelId="{B8152841-12C1-4F6B-A18B-C2BF2655F2E5}">
      <dgm:prSet phldrT="[Текст]" phldr="1"/>
      <dgm:spPr/>
      <dgm:t>
        <a:bodyPr/>
        <a:lstStyle/>
        <a:p>
          <a:endParaRPr lang="ru-RU"/>
        </a:p>
      </dgm:t>
    </dgm:pt>
    <dgm:pt modelId="{9A7CF6BC-50D6-4A91-97B0-30FB63BE1F88}" type="parTrans" cxnId="{43AF49BB-3453-45CC-AFDA-062F81D4C0ED}">
      <dgm:prSet/>
      <dgm:spPr/>
      <dgm:t>
        <a:bodyPr/>
        <a:lstStyle/>
        <a:p>
          <a:endParaRPr lang="ru-RU"/>
        </a:p>
      </dgm:t>
    </dgm:pt>
    <dgm:pt modelId="{E7043CAA-4C2E-42DC-B551-9ECEC9E8FCC0}" type="sibTrans" cxnId="{43AF49BB-3453-45CC-AFDA-062F81D4C0ED}">
      <dgm:prSet/>
      <dgm:spPr/>
      <dgm:t>
        <a:bodyPr/>
        <a:lstStyle/>
        <a:p>
          <a:endParaRPr lang="ru-RU"/>
        </a:p>
      </dgm:t>
    </dgm:pt>
    <dgm:pt modelId="{F9A78AC3-46D5-4DC9-8F3E-1BF912D4C227}">
      <dgm:prSet phldrT="[Текст]" custT="1"/>
      <dgm:spPr/>
      <dgm:t>
        <a:bodyPr/>
        <a:lstStyle/>
        <a:p>
          <a:r>
            <a:rPr lang="ru-RU" sz="2600" b="1" dirty="0" smtClean="0"/>
            <a:t>Жесткий контроль бюджетного дефицита</a:t>
          </a:r>
          <a:endParaRPr lang="ru-RU" sz="2600" b="1" dirty="0"/>
        </a:p>
      </dgm:t>
    </dgm:pt>
    <dgm:pt modelId="{4A527A72-A998-43CC-A06A-27DC7613E8F6}" type="parTrans" cxnId="{B10800C2-DEB0-4146-87AB-91C9600D8C08}">
      <dgm:prSet/>
      <dgm:spPr/>
      <dgm:t>
        <a:bodyPr/>
        <a:lstStyle/>
        <a:p>
          <a:endParaRPr lang="ru-RU"/>
        </a:p>
      </dgm:t>
    </dgm:pt>
    <dgm:pt modelId="{14C7AD68-2034-4630-810E-873E76E21077}" type="sibTrans" cxnId="{B10800C2-DEB0-4146-87AB-91C9600D8C08}">
      <dgm:prSet/>
      <dgm:spPr/>
      <dgm:t>
        <a:bodyPr/>
        <a:lstStyle/>
        <a:p>
          <a:endParaRPr lang="ru-RU"/>
        </a:p>
      </dgm:t>
    </dgm:pt>
    <dgm:pt modelId="{C9F9938E-85AD-497B-AA5F-94D666BAACA0}" type="pres">
      <dgm:prSet presAssocID="{D60512B5-02E3-471D-BAC1-F480FA591E1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487D78F-ECD4-494E-9B3B-230DBCDB74AD}" type="pres">
      <dgm:prSet presAssocID="{5E33C57A-6CC3-48B3-A160-6581D838A53A}" presName="composite" presStyleCnt="0"/>
      <dgm:spPr/>
    </dgm:pt>
    <dgm:pt modelId="{1E27191A-EEDC-4807-A811-F4D964205500}" type="pres">
      <dgm:prSet presAssocID="{5E33C57A-6CC3-48B3-A160-6581D838A53A}" presName="parentText" presStyleLbl="alignNode1" presStyleIdx="0" presStyleCnt="3" custLinFactNeighborY="-1156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18CCFD-1D8E-4590-B030-A43C59076EBB}" type="pres">
      <dgm:prSet presAssocID="{5E33C57A-6CC3-48B3-A160-6581D838A53A}" presName="descendantText" presStyleLbl="alignAcc1" presStyleIdx="0" presStyleCnt="3" custScaleY="1361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A4A66C-3E89-439A-9E36-5655DD676955}" type="pres">
      <dgm:prSet presAssocID="{37693332-22FC-4E0D-85D7-619B5070A240}" presName="sp" presStyleCnt="0"/>
      <dgm:spPr/>
    </dgm:pt>
    <dgm:pt modelId="{95537C0F-3929-49FD-B33F-BFAF6344175C}" type="pres">
      <dgm:prSet presAssocID="{B31F6F77-DF03-4D95-B851-2C3B7632F41F}" presName="composite" presStyleCnt="0"/>
      <dgm:spPr/>
    </dgm:pt>
    <dgm:pt modelId="{64A5FCAF-F76B-408A-9728-32782C55CB75}" type="pres">
      <dgm:prSet presAssocID="{B31F6F77-DF03-4D95-B851-2C3B7632F41F}" presName="parentText" presStyleLbl="alignNode1" presStyleIdx="1" presStyleCnt="3" custLinFactNeighborY="834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099C7B-4AB4-4FBF-90F4-9B43F3A98068}" type="pres">
      <dgm:prSet presAssocID="{B31F6F77-DF03-4D95-B851-2C3B7632F41F}" presName="descendantText" presStyleLbl="alignAcc1" presStyleIdx="1" presStyleCnt="3" custScaleY="106546" custLinFactNeighborX="-210" custLinFactNeighborY="128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EA3DCB-2C04-45BF-995E-52A922579A3B}" type="pres">
      <dgm:prSet presAssocID="{1F9F879D-642D-451A-B122-A6347BD2AB10}" presName="sp" presStyleCnt="0"/>
      <dgm:spPr/>
    </dgm:pt>
    <dgm:pt modelId="{E737418C-561B-4FAB-8402-25C071C2A743}" type="pres">
      <dgm:prSet presAssocID="{B8152841-12C1-4F6B-A18B-C2BF2655F2E5}" presName="composite" presStyleCnt="0"/>
      <dgm:spPr/>
    </dgm:pt>
    <dgm:pt modelId="{4DAFF214-587B-4DE9-ADB1-FA07DFBFBC15}" type="pres">
      <dgm:prSet presAssocID="{B8152841-12C1-4F6B-A18B-C2BF2655F2E5}" presName="parentText" presStyleLbl="alignNode1" presStyleIdx="2" presStyleCnt="3" custLinFactNeighborY="806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EF02F0-3D4E-4BB9-82B7-D73D374EC931}" type="pres">
      <dgm:prSet presAssocID="{B8152841-12C1-4F6B-A18B-C2BF2655F2E5}" presName="descendantText" presStyleLbl="alignAcc1" presStyleIdx="2" presStyleCnt="3" custScaleY="114952" custLinFactNeighborX="929" custLinFactNeighborY="58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851F0B2-1423-4BE3-9EE9-E8D9446A264B}" type="presOf" srcId="{B8152841-12C1-4F6B-A18B-C2BF2655F2E5}" destId="{4DAFF214-587B-4DE9-ADB1-FA07DFBFBC15}" srcOrd="0" destOrd="0" presId="urn:microsoft.com/office/officeart/2005/8/layout/chevron2"/>
    <dgm:cxn modelId="{CE762045-0D5D-4828-BA50-4AB299BB2ECF}" srcId="{D60512B5-02E3-471D-BAC1-F480FA591E12}" destId="{B31F6F77-DF03-4D95-B851-2C3B7632F41F}" srcOrd="1" destOrd="0" parTransId="{3D874932-F128-49F6-8EB4-467947AFA208}" sibTransId="{1F9F879D-642D-451A-B122-A6347BD2AB10}"/>
    <dgm:cxn modelId="{66B9CF75-4807-49CC-A6C2-662E547CB3B3}" srcId="{5E33C57A-6CC3-48B3-A160-6581D838A53A}" destId="{B9EAF2AD-26E8-42D7-8884-9DCB1E4CD93B}" srcOrd="0" destOrd="0" parTransId="{738E2E2A-0663-4A81-8159-437A85F8B04E}" sibTransId="{C05CD3B1-1B2E-4C68-AF0F-DADDDC208BD4}"/>
    <dgm:cxn modelId="{A4695639-AA41-4BDB-9354-1EEFE05BCA88}" type="presOf" srcId="{FD195273-380E-451D-B2C9-FA9951CFC2C3}" destId="{D2099C7B-4AB4-4FBF-90F4-9B43F3A98068}" srcOrd="0" destOrd="0" presId="urn:microsoft.com/office/officeart/2005/8/layout/chevron2"/>
    <dgm:cxn modelId="{863F8659-54C3-4C1D-8B81-C39528EBC698}" type="presOf" srcId="{F9A78AC3-46D5-4DC9-8F3E-1BF912D4C227}" destId="{76EF02F0-3D4E-4BB9-82B7-D73D374EC931}" srcOrd="0" destOrd="0" presId="urn:microsoft.com/office/officeart/2005/8/layout/chevron2"/>
    <dgm:cxn modelId="{B10800C2-DEB0-4146-87AB-91C9600D8C08}" srcId="{B8152841-12C1-4F6B-A18B-C2BF2655F2E5}" destId="{F9A78AC3-46D5-4DC9-8F3E-1BF912D4C227}" srcOrd="0" destOrd="0" parTransId="{4A527A72-A998-43CC-A06A-27DC7613E8F6}" sibTransId="{14C7AD68-2034-4630-810E-873E76E21077}"/>
    <dgm:cxn modelId="{F0D54ED1-80F1-4083-92E9-EBEC5E5FB5A1}" srcId="{D60512B5-02E3-471D-BAC1-F480FA591E12}" destId="{5E33C57A-6CC3-48B3-A160-6581D838A53A}" srcOrd="0" destOrd="0" parTransId="{193A0492-6321-4555-8C91-1CA040F0FE9E}" sibTransId="{37693332-22FC-4E0D-85D7-619B5070A240}"/>
    <dgm:cxn modelId="{DC9897E6-2EDD-4846-9D85-848AF8067520}" type="presOf" srcId="{D60512B5-02E3-471D-BAC1-F480FA591E12}" destId="{C9F9938E-85AD-497B-AA5F-94D666BAACA0}" srcOrd="0" destOrd="0" presId="urn:microsoft.com/office/officeart/2005/8/layout/chevron2"/>
    <dgm:cxn modelId="{2356E821-3962-4230-A30D-B1425C957877}" type="presOf" srcId="{B9EAF2AD-26E8-42D7-8884-9DCB1E4CD93B}" destId="{1118CCFD-1D8E-4590-B030-A43C59076EBB}" srcOrd="0" destOrd="0" presId="urn:microsoft.com/office/officeart/2005/8/layout/chevron2"/>
    <dgm:cxn modelId="{D7BBF515-4F7D-40A1-8731-66145F1E22B6}" type="presOf" srcId="{5E33C57A-6CC3-48B3-A160-6581D838A53A}" destId="{1E27191A-EEDC-4807-A811-F4D964205500}" srcOrd="0" destOrd="0" presId="urn:microsoft.com/office/officeart/2005/8/layout/chevron2"/>
    <dgm:cxn modelId="{5F747D62-770B-4D55-9D0F-730519DF23DE}" srcId="{B31F6F77-DF03-4D95-B851-2C3B7632F41F}" destId="{FD195273-380E-451D-B2C9-FA9951CFC2C3}" srcOrd="0" destOrd="0" parTransId="{B05F9627-712E-4C15-A8ED-552CCA1481DA}" sibTransId="{57677867-9194-48BE-BBBA-6E5E3B369D59}"/>
    <dgm:cxn modelId="{EB9F034B-5A20-4145-8527-E81F663AD3D6}" type="presOf" srcId="{B31F6F77-DF03-4D95-B851-2C3B7632F41F}" destId="{64A5FCAF-F76B-408A-9728-32782C55CB75}" srcOrd="0" destOrd="0" presId="urn:microsoft.com/office/officeart/2005/8/layout/chevron2"/>
    <dgm:cxn modelId="{43AF49BB-3453-45CC-AFDA-062F81D4C0ED}" srcId="{D60512B5-02E3-471D-BAC1-F480FA591E12}" destId="{B8152841-12C1-4F6B-A18B-C2BF2655F2E5}" srcOrd="2" destOrd="0" parTransId="{9A7CF6BC-50D6-4A91-97B0-30FB63BE1F88}" sibTransId="{E7043CAA-4C2E-42DC-B551-9ECEC9E8FCC0}"/>
    <dgm:cxn modelId="{9F06BEC9-5B74-4F02-A578-3CCD0A6DB9FA}" type="presParOf" srcId="{C9F9938E-85AD-497B-AA5F-94D666BAACA0}" destId="{E487D78F-ECD4-494E-9B3B-230DBCDB74AD}" srcOrd="0" destOrd="0" presId="urn:microsoft.com/office/officeart/2005/8/layout/chevron2"/>
    <dgm:cxn modelId="{00CA75A0-567D-44E1-B3E2-2E31E55E1E78}" type="presParOf" srcId="{E487D78F-ECD4-494E-9B3B-230DBCDB74AD}" destId="{1E27191A-EEDC-4807-A811-F4D964205500}" srcOrd="0" destOrd="0" presId="urn:microsoft.com/office/officeart/2005/8/layout/chevron2"/>
    <dgm:cxn modelId="{727AD00A-F6EF-4FFF-B791-A2F34FC1BF08}" type="presParOf" srcId="{E487D78F-ECD4-494E-9B3B-230DBCDB74AD}" destId="{1118CCFD-1D8E-4590-B030-A43C59076EBB}" srcOrd="1" destOrd="0" presId="urn:microsoft.com/office/officeart/2005/8/layout/chevron2"/>
    <dgm:cxn modelId="{EBA56171-0B5A-4D2F-9ADA-1B2EE654D934}" type="presParOf" srcId="{C9F9938E-85AD-497B-AA5F-94D666BAACA0}" destId="{AFA4A66C-3E89-439A-9E36-5655DD676955}" srcOrd="1" destOrd="0" presId="urn:microsoft.com/office/officeart/2005/8/layout/chevron2"/>
    <dgm:cxn modelId="{32CE142C-856D-4289-BB70-15E1B5A26AFB}" type="presParOf" srcId="{C9F9938E-85AD-497B-AA5F-94D666BAACA0}" destId="{95537C0F-3929-49FD-B33F-BFAF6344175C}" srcOrd="2" destOrd="0" presId="urn:microsoft.com/office/officeart/2005/8/layout/chevron2"/>
    <dgm:cxn modelId="{6FD81A6E-072E-4C13-A262-7FD83BA3826A}" type="presParOf" srcId="{95537C0F-3929-49FD-B33F-BFAF6344175C}" destId="{64A5FCAF-F76B-408A-9728-32782C55CB75}" srcOrd="0" destOrd="0" presId="urn:microsoft.com/office/officeart/2005/8/layout/chevron2"/>
    <dgm:cxn modelId="{458A291C-0333-4F92-A237-4FF12546C27B}" type="presParOf" srcId="{95537C0F-3929-49FD-B33F-BFAF6344175C}" destId="{D2099C7B-4AB4-4FBF-90F4-9B43F3A98068}" srcOrd="1" destOrd="0" presId="urn:microsoft.com/office/officeart/2005/8/layout/chevron2"/>
    <dgm:cxn modelId="{FBAC53DC-D8EB-4124-8B2C-62723FFEAEDF}" type="presParOf" srcId="{C9F9938E-85AD-497B-AA5F-94D666BAACA0}" destId="{16EA3DCB-2C04-45BF-995E-52A922579A3B}" srcOrd="3" destOrd="0" presId="urn:microsoft.com/office/officeart/2005/8/layout/chevron2"/>
    <dgm:cxn modelId="{A5F132B7-496F-4468-9DBC-7A505292C3DC}" type="presParOf" srcId="{C9F9938E-85AD-497B-AA5F-94D666BAACA0}" destId="{E737418C-561B-4FAB-8402-25C071C2A743}" srcOrd="4" destOrd="0" presId="urn:microsoft.com/office/officeart/2005/8/layout/chevron2"/>
    <dgm:cxn modelId="{3CBBA976-201B-4E12-BA76-B66FD4F4385F}" type="presParOf" srcId="{E737418C-561B-4FAB-8402-25C071C2A743}" destId="{4DAFF214-587B-4DE9-ADB1-FA07DFBFBC15}" srcOrd="0" destOrd="0" presId="urn:microsoft.com/office/officeart/2005/8/layout/chevron2"/>
    <dgm:cxn modelId="{B74329B4-48B1-49D0-B5A4-67A33BDE8A27}" type="presParOf" srcId="{E737418C-561B-4FAB-8402-25C071C2A743}" destId="{76EF02F0-3D4E-4BB9-82B7-D73D374EC93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E27191A-EEDC-4807-A811-F4D964205500}">
      <dsp:nvSpPr>
        <dsp:cNvPr id="0" name=""/>
        <dsp:cNvSpPr/>
      </dsp:nvSpPr>
      <dsp:spPr>
        <a:xfrm rot="5400000">
          <a:off x="-281411" y="304618"/>
          <a:ext cx="1876077" cy="131325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100" kern="1200" dirty="0"/>
        </a:p>
      </dsp:txBody>
      <dsp:txXfrm rot="5400000">
        <a:off x="-281411" y="304618"/>
        <a:ext cx="1876077" cy="1313254"/>
      </dsp:txXfrm>
    </dsp:sp>
    <dsp:sp modelId="{1118CCFD-1D8E-4590-B030-A43C59076EBB}">
      <dsp:nvSpPr>
        <dsp:cNvPr id="0" name=""/>
        <dsp:cNvSpPr/>
      </dsp:nvSpPr>
      <dsp:spPr>
        <a:xfrm rot="5400000">
          <a:off x="3930820" y="-2597984"/>
          <a:ext cx="1660525" cy="689565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b="1" kern="1200" dirty="0" smtClean="0"/>
            <a:t>Определение баланса между необходимостью жить по средствам и развитием муниципального образования</a:t>
          </a:r>
          <a:endParaRPr lang="ru-RU" sz="2600" b="1" kern="1200" dirty="0"/>
        </a:p>
      </dsp:txBody>
      <dsp:txXfrm rot="5400000">
        <a:off x="3930820" y="-2597984"/>
        <a:ext cx="1660525" cy="6895657"/>
      </dsp:txXfrm>
    </dsp:sp>
    <dsp:sp modelId="{64A5FCAF-F76B-408A-9728-32782C55CB75}">
      <dsp:nvSpPr>
        <dsp:cNvPr id="0" name=""/>
        <dsp:cNvSpPr/>
      </dsp:nvSpPr>
      <dsp:spPr>
        <a:xfrm rot="5400000">
          <a:off x="-281411" y="2416596"/>
          <a:ext cx="1876077" cy="131325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100" kern="1200" dirty="0"/>
        </a:p>
      </dsp:txBody>
      <dsp:txXfrm rot="5400000">
        <a:off x="-281411" y="2416596"/>
        <a:ext cx="1876077" cy="1313254"/>
      </dsp:txXfrm>
    </dsp:sp>
    <dsp:sp modelId="{D2099C7B-4AB4-4FBF-90F4-9B43F3A98068}">
      <dsp:nvSpPr>
        <dsp:cNvPr id="0" name=""/>
        <dsp:cNvSpPr/>
      </dsp:nvSpPr>
      <dsp:spPr>
        <a:xfrm rot="5400000">
          <a:off x="4096964" y="-702917"/>
          <a:ext cx="1299275" cy="689565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b="1" kern="1200" dirty="0" smtClean="0">
              <a:latin typeface="+mn-lt"/>
            </a:rPr>
            <a:t>Повышение</a:t>
          </a:r>
          <a:r>
            <a:rPr lang="ru-RU" sz="2600" b="1" kern="1200" dirty="0" smtClean="0"/>
            <a:t> устойчивости местных бюджетов</a:t>
          </a:r>
          <a:endParaRPr lang="ru-RU" sz="2600" b="1" kern="1200" dirty="0"/>
        </a:p>
      </dsp:txBody>
      <dsp:txXfrm rot="5400000">
        <a:off x="4096964" y="-702917"/>
        <a:ext cx="1299275" cy="6895657"/>
      </dsp:txXfrm>
    </dsp:sp>
    <dsp:sp modelId="{4DAFF214-587B-4DE9-ADB1-FA07DFBFBC15}">
      <dsp:nvSpPr>
        <dsp:cNvPr id="0" name=""/>
        <dsp:cNvSpPr/>
      </dsp:nvSpPr>
      <dsp:spPr>
        <a:xfrm rot="5400000">
          <a:off x="-281411" y="4069491"/>
          <a:ext cx="1876077" cy="131325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100" kern="1200"/>
        </a:p>
      </dsp:txBody>
      <dsp:txXfrm rot="5400000">
        <a:off x="-281411" y="4069491"/>
        <a:ext cx="1876077" cy="1313254"/>
      </dsp:txXfrm>
    </dsp:sp>
    <dsp:sp modelId="{76EF02F0-3D4E-4BB9-82B7-D73D374EC931}">
      <dsp:nvSpPr>
        <dsp:cNvPr id="0" name=""/>
        <dsp:cNvSpPr/>
      </dsp:nvSpPr>
      <dsp:spPr>
        <a:xfrm rot="5400000">
          <a:off x="4060191" y="1001781"/>
          <a:ext cx="1401782" cy="689565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b="1" kern="1200" dirty="0" smtClean="0"/>
            <a:t>Жесткий контроль бюджетного дефицита</a:t>
          </a:r>
          <a:endParaRPr lang="ru-RU" sz="2600" b="1" kern="1200" dirty="0"/>
        </a:p>
      </dsp:txBody>
      <dsp:txXfrm rot="5400000">
        <a:off x="4060191" y="1001781"/>
        <a:ext cx="1401782" cy="68956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A36A0D-1165-4F2B-9C05-07A317C718EA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8825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4" y="9378825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987B8-B67A-4708-91E0-0BBC20E8F2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485104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37D3D-91A1-4909-9A53-E6FCF4B6224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914A9C-5C3D-48B5-AE30-B99D87CC1B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37D3D-91A1-4909-9A53-E6FCF4B6224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4A9C-5C3D-48B5-AE30-B99D87CC1B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37D3D-91A1-4909-9A53-E6FCF4B6224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4A9C-5C3D-48B5-AE30-B99D87CC1B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37D3D-91A1-4909-9A53-E6FCF4B6224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4A9C-5C3D-48B5-AE30-B99D87CC1B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37D3D-91A1-4909-9A53-E6FCF4B6224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4A9C-5C3D-48B5-AE30-B99D87CC1B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37D3D-91A1-4909-9A53-E6FCF4B6224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4A9C-5C3D-48B5-AE30-B99D87CC1B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37D3D-91A1-4909-9A53-E6FCF4B6224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4A9C-5C3D-48B5-AE30-B99D87CC1B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37D3D-91A1-4909-9A53-E6FCF4B6224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4A9C-5C3D-48B5-AE30-B99D87CC1B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37D3D-91A1-4909-9A53-E6FCF4B6224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4A9C-5C3D-48B5-AE30-B99D87CC1B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37D3D-91A1-4909-9A53-E6FCF4B6224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4A9C-5C3D-48B5-AE30-B99D87CC1B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37D3D-91A1-4909-9A53-E6FCF4B6224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14A9C-5C3D-48B5-AE30-B99D87CC1B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6000">
              <a:schemeClr val="bg1"/>
            </a:gs>
            <a:gs pos="28000">
              <a:schemeClr val="bg1">
                <a:tint val="80000"/>
                <a:satMod val="250000"/>
              </a:schemeClr>
            </a:gs>
            <a:gs pos="100000">
              <a:srgbClr val="387D33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F437D3D-91A1-4909-9A53-E6FCF4B6224C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1914A9C-5C3D-48B5-AE30-B99D87CC1B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124744"/>
            <a:ext cx="8424936" cy="4422353"/>
          </a:xfrm>
        </p:spPr>
        <p:txBody>
          <a:bodyPr/>
          <a:lstStyle/>
          <a:p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Итоги информационного обмена по основным показателям бюджетов муниципальных образований Союза городов Центра и Северо-Запада России за период 2013-2016 годов</a:t>
            </a:r>
            <a:endParaRPr lang="ru-RU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881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88154" y="31999"/>
            <a:ext cx="8022608" cy="1470025"/>
          </a:xfrm>
        </p:spPr>
        <p:txBody>
          <a:bodyPr/>
          <a:lstStyle/>
          <a:p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Проблемы большинства муниципальных образований</a:t>
            </a:r>
            <a:endParaRPr lang="ru-RU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53937" y="1679034"/>
            <a:ext cx="617850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285750" indent="-285750">
              <a:buClr>
                <a:schemeClr val="tx1"/>
              </a:buClr>
              <a:buSzPct val="125000"/>
              <a:buFont typeface="Wingdings" pitchFamily="2" charset="2"/>
              <a:buChar char="ü"/>
              <a:defRPr sz="2000"/>
            </a:lvl1pPr>
          </a:lstStyle>
          <a:p>
            <a:pPr marL="0" indent="0">
              <a:buNone/>
            </a:pPr>
            <a:r>
              <a:rPr lang="ru-RU" sz="3200" b="1" dirty="0"/>
              <a:t>Незначительная доля бюджетных кредитов в структуре муниципального долга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99793" y="4797152"/>
            <a:ext cx="60125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285750" indent="-285750">
              <a:buClr>
                <a:schemeClr val="tx1"/>
              </a:buClr>
              <a:buSzPct val="125000"/>
              <a:buFont typeface="Wingdings" pitchFamily="2" charset="2"/>
              <a:buChar char="ü"/>
              <a:defRPr sz="2000"/>
            </a:lvl1pPr>
          </a:lstStyle>
          <a:p>
            <a:pPr marL="0" indent="0">
              <a:buNone/>
            </a:pPr>
            <a:r>
              <a:rPr lang="ru-RU" sz="2400" b="1" dirty="0" smtClean="0"/>
              <a:t>Доля бюджетных кредитов в структуре муниципального долга муниципальных образований </a:t>
            </a:r>
            <a:r>
              <a:rPr lang="ru-RU" sz="2400" b="1" dirty="0"/>
              <a:t>составляет от 0,8% </a:t>
            </a:r>
            <a:r>
              <a:rPr lang="ru-RU" sz="2400" b="1" dirty="0" smtClean="0"/>
              <a:t>до 19% </a:t>
            </a:r>
          </a:p>
        </p:txBody>
      </p:sp>
      <p:pic>
        <p:nvPicPr>
          <p:cNvPr id="22" name="Picture 4" descr="https://smartafisha.ru/marketing/million/wp-content/uploads/2014/04/_25D0_25B3_25D0_25B0_25D0_25BB_25D0_25BE_25D1_2587_25D0_25BA_25D0_25B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7000" b="79400" l="20000" r="874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81773" y="3891365"/>
            <a:ext cx="905787" cy="90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860032" y="6500870"/>
            <a:ext cx="49685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1"/>
              </a:buClr>
              <a:buSzPct val="125000"/>
            </a:pPr>
            <a:r>
              <a:rPr lang="ru-RU" sz="1200" b="1" dirty="0" smtClean="0"/>
              <a:t>Департамент финансов мэрии города Ярославля </a:t>
            </a:r>
            <a:endParaRPr lang="ru-RU" sz="1200" b="1" dirty="0"/>
          </a:p>
        </p:txBody>
      </p:sp>
      <p:sp>
        <p:nvSpPr>
          <p:cNvPr id="12" name="Выгнутая влево стрелка 11"/>
          <p:cNvSpPr/>
          <p:nvPr/>
        </p:nvSpPr>
        <p:spPr>
          <a:xfrm rot="220682">
            <a:off x="643125" y="1972343"/>
            <a:ext cx="731520" cy="1007592"/>
          </a:xfrm>
          <a:prstGeom prst="curved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perspectiveContrastingRightFacing"/>
            <a:lightRig rig="threePt" dir="t"/>
          </a:scene3d>
          <a:sp3d prstMaterial="plastic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Выгнутая влево стрелка 12"/>
          <p:cNvSpPr/>
          <p:nvPr/>
        </p:nvSpPr>
        <p:spPr>
          <a:xfrm rot="10800000">
            <a:off x="1216014" y="1807720"/>
            <a:ext cx="731520" cy="944616"/>
          </a:xfrm>
          <a:prstGeom prst="curved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perspectiveContrastingRightFacing"/>
            <a:lightRig rig="threePt" dir="t"/>
          </a:scene3d>
          <a:sp3d prstMaterial="plastic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4" name="Picture 4" descr="https://smartafisha.ru/marketing/million/wp-content/uploads/2014/04/_25D0_25B3_25D0_25B0_25D0_25BB_25D0_25BE_25D1_2587_25D0_25BA_25D0_25B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7000" b="79400" l="20000" r="874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81773" y="5050700"/>
            <a:ext cx="905787" cy="90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2699793" y="3802914"/>
            <a:ext cx="590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285750" indent="-285750">
              <a:buClr>
                <a:schemeClr val="tx1"/>
              </a:buClr>
              <a:buSzPct val="125000"/>
              <a:buFont typeface="Wingdings" pitchFamily="2" charset="2"/>
              <a:buChar char="ü"/>
              <a:defRPr sz="2000"/>
            </a:lvl1pPr>
          </a:lstStyle>
          <a:p>
            <a:pPr marL="0" indent="0">
              <a:buNone/>
            </a:pPr>
            <a:r>
              <a:rPr lang="ru-RU" sz="2400" b="1" dirty="0" smtClean="0"/>
              <a:t>10 </a:t>
            </a:r>
            <a:r>
              <a:rPr lang="ru-RU" sz="2400" b="1" dirty="0"/>
              <a:t>муниципальных образований </a:t>
            </a:r>
            <a:r>
              <a:rPr lang="ru-RU" sz="2400" b="1" dirty="0" smtClean="0"/>
              <a:t>использовали </a:t>
            </a:r>
            <a:r>
              <a:rPr lang="ru-RU" sz="2400" b="1" dirty="0"/>
              <a:t>бюджетные </a:t>
            </a:r>
            <a:r>
              <a:rPr lang="ru-RU" sz="2400" b="1" dirty="0" smtClean="0"/>
              <a:t>кредиты </a:t>
            </a:r>
          </a:p>
        </p:txBody>
      </p:sp>
    </p:spTree>
    <p:extLst>
      <p:ext uri="{BB962C8B-B14F-4D97-AF65-F5344CB8AC3E}">
        <p14:creationId xmlns:p14="http://schemas.microsoft.com/office/powerpoint/2010/main" xmlns="" val="97511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649767"/>
          </a:xfrm>
        </p:spPr>
        <p:txBody>
          <a:bodyPr/>
          <a:lstStyle/>
          <a:p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</a:rPr>
              <a:t>Актуальные задачи</a:t>
            </a:r>
            <a:endParaRPr lang="ru-RU" sz="4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60032" y="6500870"/>
            <a:ext cx="49685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1"/>
              </a:buClr>
              <a:buSzPct val="125000"/>
            </a:pPr>
            <a:r>
              <a:rPr lang="ru-RU" sz="1200" b="1" dirty="0" smtClean="0"/>
              <a:t>Департамент финансов мэрии города Ярославля </a:t>
            </a:r>
            <a:endParaRPr lang="ru-RU" sz="1200" b="1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934661843"/>
              </p:ext>
            </p:extLst>
          </p:nvPr>
        </p:nvGraphicFramePr>
        <p:xfrm>
          <a:off x="539552" y="836712"/>
          <a:ext cx="8208912" cy="56641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56655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649767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Предложения по поддержке на федеральном уровне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60032" y="6500870"/>
            <a:ext cx="49685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1"/>
              </a:buClr>
              <a:buSzPct val="125000"/>
            </a:pPr>
            <a:r>
              <a:rPr lang="ru-RU" sz="1200" b="1" dirty="0" smtClean="0"/>
              <a:t>Департамент финансов мэрии города Ярославля </a:t>
            </a:r>
            <a:endParaRPr lang="ru-RU" sz="12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5536" y="1844824"/>
            <a:ext cx="8568952" cy="410445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800" b="1" dirty="0">
                <a:solidFill>
                  <a:schemeClr val="bg2">
                    <a:lumMod val="25000"/>
                  </a:schemeClr>
                </a:solidFill>
              </a:rPr>
              <a:t>•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  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предоставление муниципальным образованиям 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бюджетных кредитов на замещение коммерческих 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кредитов</a:t>
            </a:r>
          </a:p>
          <a:p>
            <a:pPr lvl="0"/>
            <a:endParaRPr lang="ru-RU" sz="1000" b="1" dirty="0">
              <a:solidFill>
                <a:schemeClr val="bg2">
                  <a:lumMod val="25000"/>
                </a:schemeClr>
              </a:solidFill>
            </a:endParaRPr>
          </a:p>
          <a:p>
            <a:pPr lvl="0"/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</a:rPr>
              <a:t>•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 перераспределение 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поступлений в пользу местных 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бюджетов</a:t>
            </a:r>
          </a:p>
          <a:p>
            <a:pPr lvl="0"/>
            <a:endParaRPr lang="ru-RU" sz="1000" b="1" dirty="0">
              <a:solidFill>
                <a:schemeClr val="bg2">
                  <a:lumMod val="25000"/>
                </a:schemeClr>
              </a:solidFill>
            </a:endParaRPr>
          </a:p>
          <a:p>
            <a:pPr lvl="0"/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</a:rPr>
              <a:t>•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 учет при распределении 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средств региональных дорожных фондов 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интенсивности 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нагрузки на 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дороги</a:t>
            </a:r>
          </a:p>
          <a:p>
            <a:pPr lvl="0"/>
            <a:endParaRPr lang="ru-RU" sz="10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0"/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</a:rPr>
              <a:t>•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 увеличение срока 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предоставления бюджетных кредитов 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на 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пополнение 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остатков средств с 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50 дней до 100 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дней </a:t>
            </a:r>
            <a:endParaRPr lang="ru-RU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236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81347" y="835017"/>
            <a:ext cx="7772400" cy="649767"/>
          </a:xfrm>
        </p:spPr>
        <p:txBody>
          <a:bodyPr/>
          <a:lstStyle/>
          <a:p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</a:rPr>
              <a:t>Цели информационного обмена</a:t>
            </a:r>
            <a:endParaRPr lang="ru-RU" sz="4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55258" y="1772816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Анализ </a:t>
            </a:r>
            <a:r>
              <a:rPr lang="ru-RU" sz="3200" b="1" dirty="0"/>
              <a:t>финансового состояния муниципальных </a:t>
            </a:r>
            <a:r>
              <a:rPr lang="ru-RU" sz="3200" b="1" dirty="0" smtClean="0"/>
              <a:t>образований</a:t>
            </a:r>
            <a:endParaRPr lang="ru-RU" sz="3200" b="1" dirty="0"/>
          </a:p>
        </p:txBody>
      </p:sp>
      <p:pic>
        <p:nvPicPr>
          <p:cNvPr id="2050" name="Picture 2" descr="http://www.s-vfu.ru/upload/iblock/af9/af9f87caf01757ccfdc0e6c05afa2a5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0" b="100000" l="0" r="986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3419542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www.s-vfu.ru/upload/iblock/af9/af9f87caf01757ccfdc0e6c05afa2a5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0" b="100000" l="0" r="986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5528" y="5050551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://www.s-vfu.ru/upload/iblock/af9/af9f87caf01757ccfdc0e6c05afa2a5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0" b="100000" l="0" r="986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5528" y="1595944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1763688" y="3847154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О</a:t>
            </a:r>
            <a:r>
              <a:rPr lang="ru-RU" sz="3200" b="1" dirty="0" smtClean="0"/>
              <a:t>пределение </a:t>
            </a:r>
            <a:r>
              <a:rPr lang="ru-RU" sz="3200" b="1" dirty="0"/>
              <a:t>лучших </a:t>
            </a:r>
            <a:r>
              <a:rPr lang="ru-RU" sz="3200" b="1" dirty="0" smtClean="0"/>
              <a:t>практик</a:t>
            </a:r>
            <a:endParaRPr lang="ru-RU" sz="3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763688" y="5301208"/>
            <a:ext cx="66247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В</a:t>
            </a:r>
            <a:r>
              <a:rPr lang="ru-RU" sz="3200" b="1" dirty="0" smtClean="0"/>
              <a:t>ыявление </a:t>
            </a:r>
            <a:r>
              <a:rPr lang="ru-RU" sz="3200" b="1" dirty="0"/>
              <a:t>проблем и </a:t>
            </a:r>
            <a:r>
              <a:rPr lang="ru-RU" sz="3200" b="1" dirty="0" smtClean="0"/>
              <a:t>изыскание </a:t>
            </a:r>
            <a:r>
              <a:rPr lang="ru-RU" sz="3200" b="1" dirty="0"/>
              <a:t>путей их </a:t>
            </a:r>
            <a:r>
              <a:rPr lang="ru-RU" sz="3200" b="1" dirty="0" smtClean="0"/>
              <a:t>решения</a:t>
            </a:r>
            <a:endParaRPr lang="ru-RU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860032" y="6500870"/>
            <a:ext cx="49685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1"/>
              </a:buClr>
              <a:buSzPct val="125000"/>
            </a:pPr>
            <a:r>
              <a:rPr lang="ru-RU" sz="1200" b="1" dirty="0" smtClean="0"/>
              <a:t>Департамент финансов мэрии города Ярославля </a:t>
            </a:r>
            <a:endParaRPr lang="ru-RU" sz="1200" b="1" dirty="0"/>
          </a:p>
        </p:txBody>
      </p:sp>
    </p:spTree>
    <p:extLst>
      <p:ext uri="{BB962C8B-B14F-4D97-AF65-F5344CB8AC3E}">
        <p14:creationId xmlns:p14="http://schemas.microsoft.com/office/powerpoint/2010/main" xmlns="" val="93758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8644" y="764704"/>
            <a:ext cx="8022608" cy="732705"/>
          </a:xfrm>
        </p:spPr>
        <p:txBody>
          <a:bodyPr/>
          <a:lstStyle/>
          <a:p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Параметры информационного обмена</a:t>
            </a:r>
            <a:endParaRPr lang="ru-RU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51949" y="1808428"/>
            <a:ext cx="691941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285750" indent="-285750">
              <a:buClr>
                <a:schemeClr val="tx1"/>
              </a:buClr>
              <a:buSzPct val="125000"/>
              <a:buFont typeface="Wingdings" pitchFamily="2" charset="2"/>
              <a:buChar char="ü"/>
              <a:defRPr sz="2000"/>
            </a:lvl1pPr>
          </a:lstStyle>
          <a:p>
            <a:pPr marL="0" indent="0">
              <a:buNone/>
            </a:pPr>
            <a:r>
              <a:rPr lang="ru-RU" sz="3200" b="1" dirty="0" smtClean="0"/>
              <a:t>Участие </a:t>
            </a:r>
            <a:r>
              <a:rPr lang="ru-RU" sz="3200" b="1" dirty="0"/>
              <a:t>23 </a:t>
            </a:r>
            <a:r>
              <a:rPr lang="ru-RU" sz="3200" b="1" dirty="0" smtClean="0"/>
              <a:t>муниципальных образований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98644" y="3094161"/>
            <a:ext cx="68260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285750" indent="-285750">
              <a:buClr>
                <a:schemeClr val="tx1"/>
              </a:buClr>
              <a:buSzPct val="125000"/>
              <a:buFont typeface="Wingdings" pitchFamily="2" charset="2"/>
              <a:buChar char="ü"/>
              <a:defRPr sz="2000"/>
            </a:lvl1pPr>
          </a:lstStyle>
          <a:p>
            <a:pPr marL="0" indent="0">
              <a:buNone/>
            </a:pPr>
            <a:r>
              <a:rPr lang="ru-RU" sz="3200" b="1" dirty="0" smtClean="0"/>
              <a:t>Анализ информации </a:t>
            </a:r>
            <a:r>
              <a:rPr lang="ru-RU" sz="3200" b="1" dirty="0"/>
              <a:t>за </a:t>
            </a:r>
            <a:r>
              <a:rPr lang="ru-RU" sz="3200" b="1" dirty="0" smtClean="0"/>
              <a:t>период </a:t>
            </a:r>
            <a:r>
              <a:rPr lang="ru-RU" sz="3200" b="1" dirty="0"/>
              <a:t>с 2013 по 2016 год</a:t>
            </a:r>
            <a:endParaRPr lang="ru-RU" sz="3200" b="1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1298347" y="4351307"/>
            <a:ext cx="691941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285750" indent="-285750">
              <a:buClr>
                <a:schemeClr val="tx1"/>
              </a:buClr>
              <a:buSzPct val="125000"/>
              <a:buFont typeface="Wingdings" pitchFamily="2" charset="2"/>
              <a:buChar char="ü"/>
              <a:defRPr sz="2000"/>
            </a:lvl1pPr>
          </a:lstStyle>
          <a:p>
            <a:pPr marL="0" indent="0">
              <a:buNone/>
            </a:pPr>
            <a:r>
              <a:rPr lang="ru-RU" sz="3200" b="1" dirty="0" smtClean="0"/>
              <a:t>Количество показателей в анкете - 65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265792" y="5626252"/>
            <a:ext cx="7272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285750" indent="-285750">
              <a:buClr>
                <a:schemeClr val="tx1"/>
              </a:buClr>
              <a:buSzPct val="125000"/>
              <a:buFont typeface="Wingdings" pitchFamily="2" charset="2"/>
              <a:buChar char="ü"/>
              <a:defRPr sz="2000"/>
            </a:lvl1pPr>
          </a:lstStyle>
          <a:p>
            <a:pPr marL="0" indent="0">
              <a:buNone/>
            </a:pPr>
            <a:r>
              <a:rPr lang="ru-RU" sz="3200" b="1" dirty="0" smtClean="0"/>
              <a:t>Детальный анализ 32 показателей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860032" y="6500870"/>
            <a:ext cx="49685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1"/>
              </a:buClr>
              <a:buSzPct val="125000"/>
            </a:pPr>
            <a:r>
              <a:rPr lang="ru-RU" sz="1200" b="1" dirty="0" smtClean="0"/>
              <a:t>Департамент финансов мэрии города Ярославля </a:t>
            </a:r>
            <a:endParaRPr lang="ru-RU" sz="12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58454" y="5381370"/>
            <a:ext cx="45717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>
                <a:solidFill>
                  <a:srgbClr val="009999"/>
                </a:solidFill>
              </a:rPr>
              <a:t>▪</a:t>
            </a:r>
            <a:endParaRPr lang="ru-RU" sz="6000" dirty="0">
              <a:solidFill>
                <a:srgbClr val="009999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94773" y="4077072"/>
            <a:ext cx="45717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>
                <a:solidFill>
                  <a:srgbClr val="009999"/>
                </a:solidFill>
              </a:rPr>
              <a:t>▪</a:t>
            </a:r>
            <a:endParaRPr lang="ru-RU" sz="6000" dirty="0">
              <a:solidFill>
                <a:srgbClr val="009999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937625" y="2885646"/>
            <a:ext cx="45717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>
                <a:solidFill>
                  <a:srgbClr val="009999"/>
                </a:solidFill>
              </a:rPr>
              <a:t>▪</a:t>
            </a:r>
            <a:endParaRPr lang="ru-RU" sz="6000" dirty="0">
              <a:solidFill>
                <a:srgbClr val="009999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937625" y="1556792"/>
            <a:ext cx="45717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>
                <a:solidFill>
                  <a:srgbClr val="009999"/>
                </a:solidFill>
              </a:rPr>
              <a:t>▪</a:t>
            </a:r>
            <a:endParaRPr lang="ru-RU" sz="6000" dirty="0">
              <a:solidFill>
                <a:srgbClr val="00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669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88154" y="31999"/>
            <a:ext cx="8022608" cy="1470025"/>
          </a:xfrm>
        </p:spPr>
        <p:txBody>
          <a:bodyPr/>
          <a:lstStyle/>
          <a:p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Проблемы большинства муниципальных образований</a:t>
            </a:r>
            <a:endParaRPr lang="ru-RU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95736" y="1802033"/>
            <a:ext cx="655272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1"/>
              </a:buClr>
              <a:buSzPct val="125000"/>
            </a:pPr>
            <a:r>
              <a:rPr lang="ru-RU" sz="3200" b="1" dirty="0" smtClean="0"/>
              <a:t>Недостаточность </a:t>
            </a:r>
            <a:r>
              <a:rPr lang="ru-RU" sz="3200" b="1" dirty="0"/>
              <a:t>собственных финансовых ресурсов для исполнения </a:t>
            </a:r>
            <a:r>
              <a:rPr lang="ru-RU" sz="3200" b="1" dirty="0" smtClean="0"/>
              <a:t>расходных полномочий</a:t>
            </a:r>
            <a:endParaRPr lang="ru-RU" sz="3200" b="1" dirty="0"/>
          </a:p>
        </p:txBody>
      </p:sp>
      <p:pic>
        <p:nvPicPr>
          <p:cNvPr id="1028" name="Picture 4" descr="https://smartafisha.ru/marketing/million/wp-content/uploads/2014/04/_25D0_25B3_25D0_25B0_25D0_25BB_25D0_25BE_25D1_2587_25D0_25BA_25D0_25B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7000" b="79400" l="20000" r="874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3585" y="4302093"/>
            <a:ext cx="905787" cy="90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860032" y="6500870"/>
            <a:ext cx="49685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1"/>
              </a:buClr>
              <a:buSzPct val="125000"/>
            </a:pPr>
            <a:r>
              <a:rPr lang="ru-RU" sz="1200" b="1" dirty="0" smtClean="0"/>
              <a:t>Департамент финансов мэрии города Ярославля </a:t>
            </a:r>
            <a:endParaRPr lang="ru-RU" sz="1200" b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625809" y="3933056"/>
            <a:ext cx="6120680" cy="194421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Снижение 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объема 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доходов:</a:t>
            </a:r>
            <a:endParaRPr lang="ru-RU" sz="2400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- от 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2% до 16% по 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областным центрам </a:t>
            </a:r>
            <a:endParaRPr lang="ru-RU" sz="2400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- до 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30% 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по малочисленным муниципальным образованиям</a:t>
            </a:r>
            <a:endParaRPr lang="ru-RU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3" name="Выгнутая влево стрелка 22"/>
          <p:cNvSpPr/>
          <p:nvPr/>
        </p:nvSpPr>
        <p:spPr>
          <a:xfrm rot="220682">
            <a:off x="643125" y="1972343"/>
            <a:ext cx="731520" cy="1007592"/>
          </a:xfrm>
          <a:prstGeom prst="curved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perspectiveContrastingRightFacing"/>
            <a:lightRig rig="threePt" dir="t"/>
          </a:scene3d>
          <a:sp3d prstMaterial="plastic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Выгнутая влево стрелка 23"/>
          <p:cNvSpPr/>
          <p:nvPr/>
        </p:nvSpPr>
        <p:spPr>
          <a:xfrm rot="10800000">
            <a:off x="1216014" y="1807720"/>
            <a:ext cx="731520" cy="944616"/>
          </a:xfrm>
          <a:prstGeom prst="curved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perspectiveContrastingRightFacing"/>
            <a:lightRig rig="threePt" dir="t"/>
          </a:scene3d>
          <a:sp3d prstMaterial="plastic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13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88154" y="31999"/>
            <a:ext cx="8022608" cy="1470025"/>
          </a:xfrm>
        </p:spPr>
        <p:txBody>
          <a:bodyPr/>
          <a:lstStyle/>
          <a:p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Проблемы большинства муниципальных образований</a:t>
            </a:r>
            <a:endParaRPr lang="ru-RU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93761" y="1495198"/>
            <a:ext cx="65527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1"/>
              </a:buClr>
              <a:buSzPct val="125000"/>
            </a:pPr>
            <a:r>
              <a:rPr lang="ru-RU" sz="3200" b="1" dirty="0" smtClean="0"/>
              <a:t>Наличие </a:t>
            </a:r>
            <a:r>
              <a:rPr lang="ru-RU" sz="3200" b="1" dirty="0"/>
              <a:t>диспропорций в бюджетной обеспеченности муниципальных образований</a:t>
            </a:r>
          </a:p>
        </p:txBody>
      </p:sp>
      <p:pic>
        <p:nvPicPr>
          <p:cNvPr id="1028" name="Picture 4" descr="https://smartafisha.ru/marketing/million/wp-content/uploads/2014/04/_25D0_25B3_25D0_25B0_25D0_25BB_25D0_25BE_25D1_2587_25D0_25BA_25D0_25B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7000" b="79400" l="20000" r="874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88675" y="4333834"/>
            <a:ext cx="905787" cy="90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860032" y="6500870"/>
            <a:ext cx="49685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1"/>
              </a:buClr>
              <a:buSzPct val="125000"/>
            </a:pPr>
            <a:r>
              <a:rPr lang="ru-RU" sz="1200" b="1" dirty="0" smtClean="0"/>
              <a:t>Департамент финансов мэрии города Ярославля </a:t>
            </a:r>
            <a:endParaRPr lang="ru-RU" sz="1200" b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494462" y="3933055"/>
            <a:ext cx="6120680" cy="170734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Крупные 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административные центры Калининград и Ярославль 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– 4-е 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и 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5-е места (27,9 </a:t>
            </a:r>
            <a:r>
              <a:rPr lang="ru-RU" sz="2400" b="1" dirty="0" err="1">
                <a:solidFill>
                  <a:schemeClr val="bg2">
                    <a:lumMod val="25000"/>
                  </a:schemeClr>
                </a:solidFill>
              </a:rPr>
              <a:t>тыс.руб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. и 25,9 </a:t>
            </a:r>
            <a:r>
              <a:rPr lang="ru-RU" sz="2400" b="1" dirty="0" err="1">
                <a:solidFill>
                  <a:schemeClr val="bg2">
                    <a:lumMod val="25000"/>
                  </a:schemeClr>
                </a:solidFill>
              </a:rPr>
              <a:t>тыс.руб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. соответственно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) </a:t>
            </a:r>
            <a:endParaRPr lang="ru-RU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3" name="Выгнутая влево стрелка 22"/>
          <p:cNvSpPr/>
          <p:nvPr/>
        </p:nvSpPr>
        <p:spPr>
          <a:xfrm rot="220682">
            <a:off x="643125" y="1972343"/>
            <a:ext cx="731520" cy="1007592"/>
          </a:xfrm>
          <a:prstGeom prst="curved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perspectiveContrastingRightFacing"/>
            <a:lightRig rig="threePt" dir="t"/>
          </a:scene3d>
          <a:sp3d prstMaterial="plastic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Выгнутая влево стрелка 23"/>
          <p:cNvSpPr/>
          <p:nvPr/>
        </p:nvSpPr>
        <p:spPr>
          <a:xfrm rot="10800000">
            <a:off x="1216014" y="1807720"/>
            <a:ext cx="731520" cy="944616"/>
          </a:xfrm>
          <a:prstGeom prst="curved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perspectiveContrastingRightFacing"/>
            <a:lightRig rig="threePt" dir="t"/>
          </a:scene3d>
          <a:sp3d prstMaterial="plastic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9" name="Picture 4" descr="https://smartafisha.ru/marketing/million/wp-content/uploads/2014/04/_25D0_25B3_25D0_25B0_25D0_25BB_25D0_25BE_25D1_2587_25D0_25BA_25D0_25B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7000" b="79400" l="20000" r="874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81773" y="3212976"/>
            <a:ext cx="905787" cy="90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Скругленный прямоугольник 9"/>
          <p:cNvSpPr/>
          <p:nvPr/>
        </p:nvSpPr>
        <p:spPr>
          <a:xfrm>
            <a:off x="2561041" y="3049411"/>
            <a:ext cx="6042263" cy="9675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Наибольший уровень – </a:t>
            </a:r>
          </a:p>
          <a:p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в 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Нарьян-Маре - 105,7 </a:t>
            </a:r>
            <a:r>
              <a:rPr lang="ru-RU" sz="2400" b="1" dirty="0" err="1">
                <a:solidFill>
                  <a:schemeClr val="bg2">
                    <a:lumMod val="25000"/>
                  </a:schemeClr>
                </a:solidFill>
              </a:rPr>
              <a:t>тыс.руб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. </a:t>
            </a:r>
            <a:endParaRPr lang="ru-RU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2" name="Picture 4" descr="https://smartafisha.ru/marketing/million/wp-content/uploads/2014/04/_25D0_25B3_25D0_25B0_25D0_25BB_25D0_25BE_25D1_2587_25D0_25BA_25D0_25B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7000" b="79400" l="20000" r="874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81477" y="5598295"/>
            <a:ext cx="905787" cy="90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Скругленный прямоугольник 12"/>
          <p:cNvSpPr/>
          <p:nvPr/>
        </p:nvSpPr>
        <p:spPr>
          <a:xfrm>
            <a:off x="2595423" y="5542812"/>
            <a:ext cx="6042263" cy="110096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Наименьший уровень в городском поселении Старая Русса – 5,7 </a:t>
            </a:r>
            <a:r>
              <a:rPr lang="ru-RU" sz="2400" b="1" dirty="0" err="1" smtClean="0">
                <a:solidFill>
                  <a:schemeClr val="bg2">
                    <a:lumMod val="25000"/>
                  </a:schemeClr>
                </a:solidFill>
              </a:rPr>
              <a:t>тыс.руб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. </a:t>
            </a:r>
            <a:endParaRPr lang="ru-RU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044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88154" y="31999"/>
            <a:ext cx="8022608" cy="1470025"/>
          </a:xfrm>
        </p:spPr>
        <p:txBody>
          <a:bodyPr/>
          <a:lstStyle/>
          <a:p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Проблемы большинства муниципальных образований</a:t>
            </a:r>
            <a:endParaRPr lang="ru-RU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93760" y="1807720"/>
            <a:ext cx="66987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1"/>
              </a:buClr>
              <a:buSzPct val="125000"/>
            </a:pPr>
            <a:r>
              <a:rPr lang="ru-RU" sz="3200" b="1" dirty="0" smtClean="0"/>
              <a:t>Различия в уровне финансовой самообеспеченности </a:t>
            </a:r>
            <a:r>
              <a:rPr lang="ru-RU" sz="3200" b="1" dirty="0"/>
              <a:t>муниципальных образований</a:t>
            </a:r>
          </a:p>
        </p:txBody>
      </p:sp>
      <p:pic>
        <p:nvPicPr>
          <p:cNvPr id="1028" name="Picture 4" descr="https://smartafisha.ru/marketing/million/wp-content/uploads/2014/04/_25D0_25B3_25D0_25B0_25D0_25BB_25D0_25BE_25D1_2587_25D0_25BA_25D0_25B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7000" b="79400" l="20000" r="874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24047" y="4754986"/>
            <a:ext cx="905787" cy="90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860032" y="6500870"/>
            <a:ext cx="49685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1"/>
              </a:buClr>
              <a:buSzPct val="125000"/>
            </a:pPr>
            <a:r>
              <a:rPr lang="ru-RU" sz="1200" b="1" dirty="0" smtClean="0"/>
              <a:t>Департамент финансов мэрии города Ярославля </a:t>
            </a:r>
            <a:endParaRPr lang="ru-RU" sz="1200" b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29834" y="4385949"/>
            <a:ext cx="6120680" cy="149132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3" name="Выгнутая влево стрелка 22"/>
          <p:cNvSpPr/>
          <p:nvPr/>
        </p:nvSpPr>
        <p:spPr>
          <a:xfrm rot="220682">
            <a:off x="643125" y="1972343"/>
            <a:ext cx="731520" cy="1007592"/>
          </a:xfrm>
          <a:prstGeom prst="curved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perspectiveContrastingRightFacing"/>
            <a:lightRig rig="threePt" dir="t"/>
          </a:scene3d>
          <a:sp3d prstMaterial="plastic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Выгнутая влево стрелка 23"/>
          <p:cNvSpPr/>
          <p:nvPr/>
        </p:nvSpPr>
        <p:spPr>
          <a:xfrm rot="10800000">
            <a:off x="1216014" y="1807720"/>
            <a:ext cx="731520" cy="944616"/>
          </a:xfrm>
          <a:prstGeom prst="curved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perspectiveContrastingRightFacing"/>
            <a:lightRig rig="threePt" dir="t"/>
          </a:scene3d>
          <a:sp3d prstMaterial="plastic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9" name="Picture 4" descr="https://smartafisha.ru/marketing/million/wp-content/uploads/2014/04/_25D0_25B3_25D0_25B0_25D0_25BB_25D0_25BE_25D1_2587_25D0_25BA_25D0_25B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7000" b="79400" l="20000" r="874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81773" y="3480162"/>
            <a:ext cx="905787" cy="90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Скругленный прямоугольник 9"/>
          <p:cNvSpPr/>
          <p:nvPr/>
        </p:nvSpPr>
        <p:spPr>
          <a:xfrm>
            <a:off x="2607069" y="3382572"/>
            <a:ext cx="6285410" cy="110096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Доля собственных доходов свыше 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50% 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- 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в 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8 муниципальных образованиях</a:t>
            </a:r>
            <a:endParaRPr lang="ru-RU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27784" y="4758819"/>
            <a:ext cx="53823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Самая низкая доля – </a:t>
            </a:r>
          </a:p>
          <a:p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в Нарьян-Маре (26%)</a:t>
            </a:r>
            <a:endParaRPr lang="ru-RU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649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88154" y="31999"/>
            <a:ext cx="8022608" cy="1470025"/>
          </a:xfrm>
        </p:spPr>
        <p:txBody>
          <a:bodyPr/>
          <a:lstStyle/>
          <a:p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Проблемы большинства муниципальных образований</a:t>
            </a:r>
            <a:endParaRPr lang="ru-RU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2" name="Picture 4" descr="https://smartafisha.ru/marketing/million/wp-content/uploads/2014/04/_25D0_25B3_25D0_25B0_25D0_25BB_25D0_25BE_25D1_2587_25D0_25BA_25D0_25B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7000" b="79400" l="20000" r="874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1182" y="3896182"/>
            <a:ext cx="905787" cy="90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860032" y="6500870"/>
            <a:ext cx="49685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1"/>
              </a:buClr>
              <a:buSzPct val="125000"/>
            </a:pPr>
            <a:r>
              <a:rPr lang="ru-RU" sz="1200" b="1" dirty="0" smtClean="0"/>
              <a:t>Департамент финансов мэрии города Ярославля </a:t>
            </a:r>
            <a:endParaRPr lang="ru-RU" sz="1200" b="1" dirty="0"/>
          </a:p>
        </p:txBody>
      </p:sp>
      <p:pic>
        <p:nvPicPr>
          <p:cNvPr id="14" name="Picture 4" descr="https://smartafisha.ru/marketing/million/wp-content/uploads/2014/04/_25D0_25B3_25D0_25B0_25D0_25BB_25D0_25BE_25D1_2587_25D0_25BA_25D0_25B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7000" b="79400" l="20000" r="874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1182" y="5403533"/>
            <a:ext cx="905787" cy="90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259632" y="2469981"/>
            <a:ext cx="70301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285750" indent="-285750">
              <a:buClr>
                <a:schemeClr val="tx1"/>
              </a:buClr>
              <a:buSzPct val="125000"/>
              <a:buFont typeface="Wingdings" pitchFamily="2" charset="2"/>
              <a:buChar char="ü"/>
              <a:defRPr sz="2000"/>
            </a:lvl1pPr>
          </a:lstStyle>
          <a:p>
            <a:pPr marL="0" indent="0">
              <a:buNone/>
            </a:pPr>
            <a:r>
              <a:rPr lang="ru-RU" sz="2400" b="1" dirty="0" smtClean="0"/>
              <a:t>Потери по </a:t>
            </a:r>
            <a:r>
              <a:rPr lang="ru-RU" sz="2400" b="1" dirty="0"/>
              <a:t>земельному налогу от 3% до 8% в результате оспаривания кадастровой стоимости земельных участков в </a:t>
            </a:r>
            <a:r>
              <a:rPr lang="ru-RU" sz="2400" b="1" dirty="0" smtClean="0"/>
              <a:t>суде</a:t>
            </a:r>
          </a:p>
        </p:txBody>
      </p:sp>
      <p:pic>
        <p:nvPicPr>
          <p:cNvPr id="16" name="Picture 4" descr="https://smartafisha.ru/marketing/million/wp-content/uploads/2014/04/_25D0_25B3_25D0_25B0_25D0_25BB_25D0_25BE_25D1_2587_25D0_25BA_25D0_25B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7000" b="79400" l="20000" r="874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1182" y="1593705"/>
            <a:ext cx="905787" cy="90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https://smartafisha.ru/marketing/million/wp-content/uploads/2014/04/_25D0_25B3_25D0_25B0_25D0_25BB_25D0_25BE_25D1_2587_25D0_25BA_25D0_25B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7000" b="79400" l="20000" r="874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1182" y="2564904"/>
            <a:ext cx="905787" cy="90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1259632" y="1484784"/>
            <a:ext cx="69673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285750" indent="-285750">
              <a:buClr>
                <a:schemeClr val="tx1"/>
              </a:buClr>
              <a:buSzPct val="125000"/>
              <a:buFont typeface="Wingdings" pitchFamily="2" charset="2"/>
              <a:buChar char="ü"/>
              <a:defRPr sz="2000"/>
            </a:lvl1pPr>
          </a:lstStyle>
          <a:p>
            <a:pPr marL="0" indent="0">
              <a:buNone/>
            </a:pPr>
            <a:r>
              <a:rPr lang="ru-RU" sz="2400" b="1" dirty="0"/>
              <a:t>Снижение поступлений местных налогов </a:t>
            </a:r>
            <a:r>
              <a:rPr lang="ru-RU" sz="2400" b="1" dirty="0" smtClean="0"/>
              <a:t>в областных центрах от </a:t>
            </a:r>
            <a:r>
              <a:rPr lang="ru-RU" sz="2400" b="1" dirty="0"/>
              <a:t>3% до 13</a:t>
            </a:r>
            <a:r>
              <a:rPr lang="ru-RU" sz="2400" b="1" dirty="0" smtClean="0"/>
              <a:t>%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259632" y="3769584"/>
            <a:ext cx="716799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tx1"/>
              </a:buClr>
              <a:buSzPct val="125000"/>
            </a:pPr>
            <a:r>
              <a:rPr lang="ru-RU" sz="2400" b="1" dirty="0" smtClean="0"/>
              <a:t>Доля </a:t>
            </a:r>
            <a:r>
              <a:rPr lang="ru-RU" sz="2400" b="1" dirty="0"/>
              <a:t>предоставленных в соответствии с федеральным законодательством </a:t>
            </a:r>
            <a:r>
              <a:rPr lang="ru-RU" sz="2400" b="1" dirty="0" smtClean="0"/>
              <a:t>льгот по местным налогам 10-20</a:t>
            </a:r>
            <a:r>
              <a:rPr lang="ru-RU" sz="2400" b="1" dirty="0"/>
              <a:t>%, в 3 городах превышает 30%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259631" y="5355613"/>
            <a:ext cx="69673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tx1"/>
              </a:buClr>
              <a:buSzPct val="125000"/>
            </a:pPr>
            <a:r>
              <a:rPr lang="ru-RU" sz="2400" b="1" dirty="0"/>
              <a:t>Снижение поступлений по неналоговым доходам - в среднем </a:t>
            </a:r>
            <a:r>
              <a:rPr lang="ru-RU" sz="2400" b="1" dirty="0" smtClean="0"/>
              <a:t>от </a:t>
            </a:r>
            <a:r>
              <a:rPr lang="ru-RU" sz="2400" b="1" dirty="0"/>
              <a:t>10 до 30%</a:t>
            </a:r>
          </a:p>
        </p:txBody>
      </p:sp>
    </p:spTree>
    <p:extLst>
      <p:ext uri="{BB962C8B-B14F-4D97-AF65-F5344CB8AC3E}">
        <p14:creationId xmlns:p14="http://schemas.microsoft.com/office/powerpoint/2010/main" xmlns="" val="358587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88154" y="31999"/>
            <a:ext cx="8022608" cy="1470025"/>
          </a:xfrm>
        </p:spPr>
        <p:txBody>
          <a:bodyPr/>
          <a:lstStyle/>
          <a:p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Проблемы большинства муниципальных образований</a:t>
            </a:r>
            <a:endParaRPr lang="ru-RU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53937" y="1957278"/>
            <a:ext cx="589047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285750" indent="-285750">
              <a:buClr>
                <a:schemeClr val="tx1"/>
              </a:buClr>
              <a:buSzPct val="125000"/>
              <a:buFont typeface="Wingdings" pitchFamily="2" charset="2"/>
              <a:buChar char="ü"/>
              <a:defRPr sz="2000"/>
            </a:lvl1pPr>
          </a:lstStyle>
          <a:p>
            <a:pPr marL="0" indent="0">
              <a:buNone/>
            </a:pPr>
            <a:r>
              <a:rPr lang="ru-RU" sz="3200" b="1" dirty="0" smtClean="0"/>
              <a:t>Рост объема </a:t>
            </a:r>
            <a:r>
              <a:rPr lang="ru-RU" sz="3200" b="1" dirty="0"/>
              <a:t>муниципального </a:t>
            </a:r>
            <a:r>
              <a:rPr lang="ru-RU" sz="3200" b="1" dirty="0" smtClean="0"/>
              <a:t>долга</a:t>
            </a:r>
            <a:endParaRPr lang="ru-RU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678086" y="5146338"/>
            <a:ext cx="60125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285750" indent="-285750">
              <a:buClr>
                <a:schemeClr val="tx1"/>
              </a:buClr>
              <a:buSzPct val="125000"/>
              <a:buFont typeface="Wingdings" pitchFamily="2" charset="2"/>
              <a:buChar char="ü"/>
              <a:defRPr sz="2000"/>
            </a:lvl1pPr>
          </a:lstStyle>
          <a:p>
            <a:pPr marL="0" indent="0">
              <a:buNone/>
            </a:pPr>
            <a:r>
              <a:rPr lang="ru-RU" sz="2400" b="1" dirty="0" smtClean="0"/>
              <a:t>За 2016 год ожидаемый </a:t>
            </a:r>
            <a:r>
              <a:rPr lang="ru-RU" sz="2400" b="1" dirty="0"/>
              <a:t>рост </a:t>
            </a:r>
            <a:r>
              <a:rPr lang="ru-RU" sz="2400" b="1" dirty="0" smtClean="0"/>
              <a:t>составит 2,6 </a:t>
            </a:r>
            <a:r>
              <a:rPr lang="ru-RU" sz="2400" b="1" dirty="0" err="1"/>
              <a:t>млрд.руб</a:t>
            </a:r>
            <a:r>
              <a:rPr lang="ru-RU" sz="2400" b="1" dirty="0"/>
              <a:t>. или 9</a:t>
            </a:r>
            <a:r>
              <a:rPr lang="ru-RU" sz="2400" b="1" dirty="0" smtClean="0"/>
              <a:t>%</a:t>
            </a:r>
          </a:p>
        </p:txBody>
      </p:sp>
      <p:pic>
        <p:nvPicPr>
          <p:cNvPr id="22" name="Picture 4" descr="https://smartafisha.ru/marketing/million/wp-content/uploads/2014/04/_25D0_25B3_25D0_25B0_25D0_25BB_25D0_25BE_25D1_2587_25D0_25BA_25D0_25B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7000" b="79400" l="20000" r="874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65983" y="3698968"/>
            <a:ext cx="905787" cy="90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860032" y="6500870"/>
            <a:ext cx="49685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1"/>
              </a:buClr>
              <a:buSzPct val="125000"/>
            </a:pPr>
            <a:r>
              <a:rPr lang="ru-RU" sz="1200" b="1" dirty="0" smtClean="0"/>
              <a:t>Департамент финансов мэрии города Ярославля </a:t>
            </a:r>
            <a:endParaRPr lang="ru-RU" sz="1200" b="1" dirty="0"/>
          </a:p>
        </p:txBody>
      </p:sp>
      <p:sp>
        <p:nvSpPr>
          <p:cNvPr id="12" name="Выгнутая влево стрелка 11"/>
          <p:cNvSpPr/>
          <p:nvPr/>
        </p:nvSpPr>
        <p:spPr>
          <a:xfrm rot="220682">
            <a:off x="643125" y="1972343"/>
            <a:ext cx="731520" cy="1007592"/>
          </a:xfrm>
          <a:prstGeom prst="curved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perspectiveContrastingRightFacing"/>
            <a:lightRig rig="threePt" dir="t"/>
          </a:scene3d>
          <a:sp3d prstMaterial="plastic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Выгнутая влево стрелка 12"/>
          <p:cNvSpPr/>
          <p:nvPr/>
        </p:nvSpPr>
        <p:spPr>
          <a:xfrm rot="10800000">
            <a:off x="1216014" y="1807720"/>
            <a:ext cx="731520" cy="944616"/>
          </a:xfrm>
          <a:prstGeom prst="curved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perspectiveContrastingRightFacing"/>
            <a:lightRig rig="threePt" dir="t"/>
          </a:scene3d>
          <a:sp3d prstMaterial="plastic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4" name="Picture 4" descr="https://smartafisha.ru/marketing/million/wp-content/uploads/2014/04/_25D0_25B3_25D0_25B0_25D0_25BB_25D0_25BE_25D1_2587_25D0_25BA_25D0_25B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7000" b="79400" l="20000" r="874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81773" y="5016611"/>
            <a:ext cx="905787" cy="90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2699792" y="3413197"/>
            <a:ext cx="60125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285750" indent="-285750">
              <a:buClr>
                <a:schemeClr val="tx1"/>
              </a:buClr>
              <a:buSzPct val="125000"/>
              <a:buFont typeface="Wingdings" pitchFamily="2" charset="2"/>
              <a:buChar char="ü"/>
              <a:defRPr sz="2000"/>
            </a:lvl1pPr>
          </a:lstStyle>
          <a:p>
            <a:pPr marL="0" indent="0">
              <a:buNone/>
            </a:pPr>
            <a:r>
              <a:rPr lang="ru-RU" sz="2400" b="1" dirty="0" smtClean="0"/>
              <a:t>Рост за 2015 год </a:t>
            </a:r>
            <a:r>
              <a:rPr lang="ru-RU" sz="2400" b="1" dirty="0"/>
              <a:t>на 3,2 </a:t>
            </a:r>
            <a:r>
              <a:rPr lang="ru-RU" sz="2400" b="1" dirty="0" err="1"/>
              <a:t>млрд.руб</a:t>
            </a:r>
            <a:r>
              <a:rPr lang="ru-RU" sz="2400" b="1" dirty="0"/>
              <a:t>. или на 11</a:t>
            </a:r>
            <a:r>
              <a:rPr lang="ru-RU" sz="2400" b="1" dirty="0" smtClean="0"/>
              <a:t>% </a:t>
            </a:r>
          </a:p>
        </p:txBody>
      </p:sp>
    </p:spTree>
    <p:extLst>
      <p:ext uri="{BB962C8B-B14F-4D97-AF65-F5344CB8AC3E}">
        <p14:creationId xmlns:p14="http://schemas.microsoft.com/office/powerpoint/2010/main" xmlns="" val="374843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88154" y="31999"/>
            <a:ext cx="8022608" cy="1470025"/>
          </a:xfrm>
        </p:spPr>
        <p:txBody>
          <a:bodyPr/>
          <a:lstStyle/>
          <a:p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Проблемы большинства муниципальных образований</a:t>
            </a:r>
            <a:endParaRPr lang="ru-RU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67744" y="1807720"/>
            <a:ext cx="66247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285750" indent="-285750">
              <a:buClr>
                <a:schemeClr val="tx1"/>
              </a:buClr>
              <a:buSzPct val="125000"/>
              <a:buFont typeface="Wingdings" pitchFamily="2" charset="2"/>
              <a:buChar char="ü"/>
              <a:defRPr sz="2000"/>
            </a:lvl1pPr>
          </a:lstStyle>
          <a:p>
            <a:pPr marL="0" indent="0">
              <a:buNone/>
            </a:pPr>
            <a:r>
              <a:rPr lang="ru-RU" sz="3200" b="1" dirty="0" smtClean="0"/>
              <a:t>Рост кредиторской задолженности</a:t>
            </a:r>
            <a:endParaRPr lang="ru-RU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699793" y="4855973"/>
            <a:ext cx="60125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285750" indent="-285750">
              <a:buClr>
                <a:schemeClr val="tx1"/>
              </a:buClr>
              <a:buSzPct val="125000"/>
              <a:buFont typeface="Wingdings" pitchFamily="2" charset="2"/>
              <a:buChar char="ü"/>
              <a:defRPr sz="2000"/>
            </a:lvl1pPr>
          </a:lstStyle>
          <a:p>
            <a:pPr marL="0" indent="0">
              <a:buNone/>
            </a:pPr>
            <a:r>
              <a:rPr lang="ru-RU" sz="2400" b="1" dirty="0" smtClean="0"/>
              <a:t>У 2-х муниципальных образований задолженность по заработной плате</a:t>
            </a:r>
          </a:p>
        </p:txBody>
      </p:sp>
      <p:pic>
        <p:nvPicPr>
          <p:cNvPr id="22" name="Picture 4" descr="https://smartafisha.ru/marketing/million/wp-content/uploads/2014/04/_25D0_25B3_25D0_25B0_25D0_25BB_25D0_25BE_25D1_2587_25D0_25BA_25D0_25B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7000" b="79400" l="20000" r="874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81773" y="3501008"/>
            <a:ext cx="905787" cy="90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860032" y="6500870"/>
            <a:ext cx="49685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1"/>
              </a:buClr>
              <a:buSzPct val="125000"/>
            </a:pPr>
            <a:r>
              <a:rPr lang="ru-RU" sz="1200" b="1" dirty="0" smtClean="0"/>
              <a:t>Департамент финансов мэрии города Ярославля </a:t>
            </a:r>
            <a:endParaRPr lang="ru-RU" sz="1200" b="1" dirty="0"/>
          </a:p>
        </p:txBody>
      </p:sp>
      <p:sp>
        <p:nvSpPr>
          <p:cNvPr id="12" name="Выгнутая влево стрелка 11"/>
          <p:cNvSpPr/>
          <p:nvPr/>
        </p:nvSpPr>
        <p:spPr>
          <a:xfrm rot="220682">
            <a:off x="643125" y="1972343"/>
            <a:ext cx="731520" cy="1007592"/>
          </a:xfrm>
          <a:prstGeom prst="curved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perspectiveContrastingRightFacing"/>
            <a:lightRig rig="threePt" dir="t"/>
          </a:scene3d>
          <a:sp3d prstMaterial="plastic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Выгнутая влево стрелка 12"/>
          <p:cNvSpPr/>
          <p:nvPr/>
        </p:nvSpPr>
        <p:spPr>
          <a:xfrm rot="10800000">
            <a:off x="1216014" y="1807720"/>
            <a:ext cx="731520" cy="944616"/>
          </a:xfrm>
          <a:prstGeom prst="curved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perspectiveContrastingRightFacing"/>
            <a:lightRig rig="threePt" dir="t"/>
          </a:scene3d>
          <a:sp3d prstMaterial="plastic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4" name="Picture 4" descr="https://smartafisha.ru/marketing/million/wp-content/uploads/2014/04/_25D0_25B3_25D0_25B0_25D0_25BB_25D0_25BE_25D1_2587_25D0_25BA_25D0_25B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7000" b="79400" l="20000" r="874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81773" y="4726244"/>
            <a:ext cx="905787" cy="90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2699793" y="3284984"/>
            <a:ext cx="59046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285750" indent="-285750">
              <a:buClr>
                <a:schemeClr val="tx1"/>
              </a:buClr>
              <a:buSzPct val="125000"/>
              <a:buFont typeface="Wingdings" pitchFamily="2" charset="2"/>
              <a:buChar char="ü"/>
              <a:defRPr sz="2000"/>
            </a:lvl1pPr>
          </a:lstStyle>
          <a:p>
            <a:pPr marL="0" indent="0">
              <a:buNone/>
            </a:pPr>
            <a:r>
              <a:rPr lang="ru-RU" sz="2400" b="1" dirty="0" smtClean="0"/>
              <a:t>Рост кредиторской задолженности в </a:t>
            </a:r>
            <a:r>
              <a:rPr lang="ru-RU" sz="2400" b="1" dirty="0"/>
              <a:t>2,3 </a:t>
            </a:r>
            <a:r>
              <a:rPr lang="ru-RU" sz="2400" b="1" dirty="0" smtClean="0"/>
              <a:t>раза (с </a:t>
            </a:r>
            <a:r>
              <a:rPr lang="ru-RU" sz="2400" b="1" dirty="0"/>
              <a:t>0,8 </a:t>
            </a:r>
            <a:r>
              <a:rPr lang="ru-RU" sz="2400" b="1" dirty="0" err="1"/>
              <a:t>млрд.руб</a:t>
            </a:r>
            <a:r>
              <a:rPr lang="ru-RU" sz="2400" b="1" dirty="0"/>
              <a:t>. до 1,8 </a:t>
            </a:r>
            <a:r>
              <a:rPr lang="ru-RU" sz="2400" b="1" dirty="0" err="1"/>
              <a:t>млрд.руб</a:t>
            </a:r>
            <a:r>
              <a:rPr lang="ru-RU" sz="2400" b="1" dirty="0" smtClean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xmlns="" val="23639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324</TotalTime>
  <Words>475</Words>
  <Application>Microsoft Office PowerPoint</Application>
  <PresentationFormat>Экран (4:3)</PresentationFormat>
  <Paragraphs>70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Исполнительная</vt:lpstr>
      <vt:lpstr>Итоги информационного обмена по основным показателям бюджетов муниципальных образований Союза городов Центра и Северо-Запада России за период 2013-2016 годов</vt:lpstr>
      <vt:lpstr>Цели информационного обмена</vt:lpstr>
      <vt:lpstr>Параметры информационного обмена</vt:lpstr>
      <vt:lpstr>Проблемы большинства муниципальных образований</vt:lpstr>
      <vt:lpstr>Проблемы большинства муниципальных образований</vt:lpstr>
      <vt:lpstr>Проблемы большинства муниципальных образований</vt:lpstr>
      <vt:lpstr>Проблемы большинства муниципальных образований</vt:lpstr>
      <vt:lpstr>Проблемы большинства муниципальных образований</vt:lpstr>
      <vt:lpstr>Проблемы большинства муниципальных образований</vt:lpstr>
      <vt:lpstr>Проблемы большинства муниципальных образований</vt:lpstr>
      <vt:lpstr>Актуальные задачи</vt:lpstr>
      <vt:lpstr>Предложения по поддержке на федеральном уровне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Проблемы большинства муниципальных образований</dc:title>
  <dc:creator>Карелина Наталия Германовна</dc:creator>
  <cp:lastModifiedBy>GA</cp:lastModifiedBy>
  <cp:revision>63</cp:revision>
  <cp:lastPrinted>2016-10-21T06:13:19Z</cp:lastPrinted>
  <dcterms:created xsi:type="dcterms:W3CDTF">2016-10-19T06:05:32Z</dcterms:created>
  <dcterms:modified xsi:type="dcterms:W3CDTF">2016-10-27T06:28:41Z</dcterms:modified>
</cp:coreProperties>
</file>