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37" r:id="rId2"/>
    <p:sldMasterId id="2147483750" r:id="rId3"/>
  </p:sldMasterIdLst>
  <p:sldIdLst>
    <p:sldId id="297" r:id="rId4"/>
    <p:sldId id="256" r:id="rId5"/>
    <p:sldId id="257" r:id="rId6"/>
    <p:sldId id="258" r:id="rId7"/>
    <p:sldId id="259" r:id="rId8"/>
    <p:sldId id="260" r:id="rId9"/>
    <p:sldId id="261" r:id="rId10"/>
    <p:sldId id="263" r:id="rId11"/>
    <p:sldId id="296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00" r:id="rId34"/>
    <p:sldId id="286" r:id="rId35"/>
    <p:sldId id="299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8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46" d="100"/>
          <a:sy n="46" d="100"/>
        </p:scale>
        <p:origin x="-96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title>
      <c:layout>
        <c:manualLayout>
          <c:xMode val="edge"/>
          <c:yMode val="edge"/>
          <c:x val="0.16318361657133884"/>
          <c:y val="1.8354323415217619E-2"/>
        </c:manualLayout>
      </c:layout>
      <c:txPr>
        <a:bodyPr/>
        <a:lstStyle/>
        <a:p>
          <a:pPr>
            <a:defRPr lang="ru-RU"/>
          </a:pPr>
          <a:endParaRPr lang="ru-RU"/>
        </a:p>
      </c:txPr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Результаты опроса в Твери (n = 307 человек)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ru-RU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Готовы оплачивать подобные услуги</c:v>
                </c:pt>
                <c:pt idx="1">
                  <c:v>Готовы принимать ее в виде SMS</c:v>
                </c:pt>
                <c:pt idx="2">
                  <c:v>Желают получать информацию о своем здоровье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38</c:v>
                </c:pt>
                <c:pt idx="1">
                  <c:v>57</c:v>
                </c:pt>
                <c:pt idx="2">
                  <c:v>84</c:v>
                </c:pt>
              </c:numCache>
            </c:numRef>
          </c:val>
        </c:ser>
        <c:dLbls/>
        <c:axId val="115877760"/>
        <c:axId val="115764608"/>
      </c:barChart>
      <c:valAx>
        <c:axId val="11576460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lang="ru-RU"/>
                </a:pPr>
                <a:r>
                  <a:rPr lang="ru-RU"/>
                  <a:t>%</a:t>
                </a:r>
              </a:p>
            </c:rich>
          </c:tx>
          <c:layout>
            <c:manualLayout>
              <c:xMode val="edge"/>
              <c:yMode val="edge"/>
              <c:x val="0.97049382716049704"/>
              <c:y val="0.91260440033420265"/>
            </c:manualLayout>
          </c:layout>
        </c:title>
        <c:numFmt formatCode="General" sourceLinked="1"/>
        <c:majorTickMark val="none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115877760"/>
        <c:crosses val="autoZero"/>
        <c:crossBetween val="between"/>
      </c:valAx>
      <c:catAx>
        <c:axId val="115877760"/>
        <c:scaling>
          <c:orientation val="minMax"/>
        </c:scaling>
        <c:axPos val="l"/>
        <c:numFmt formatCode="General" sourceLinked="0"/>
        <c:majorTickMark val="none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115764608"/>
        <c:crosses val="autoZero"/>
        <c:auto val="1"/>
        <c:lblAlgn val="ctr"/>
        <c:lblOffset val="100"/>
      </c:cat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B0851-D699-4F8C-9D35-9AD0860E9E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FB3C9-B811-45A1-916E-28AA848314F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076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520A0-86DC-487C-AC75-B0091A4ECF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6E919-57A0-4A2E-8A6E-492E6905DF7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3144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AA402-0244-4D05-9ACC-B85F49627FB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4E538-1868-49C5-82BD-0C2CAFF5C8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490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3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5B0851-D699-4F8C-9D35-9AD0860E9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FB3C9-B811-45A1-916E-28AA84831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C0F92-99AE-4594-BBA3-9CAE4D39BF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092EFE-9ED2-4C33-B50A-55CC17779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7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A4F319-F654-4E8F-8790-C15B37B77E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DFE03E-A51F-4334-96CA-42E8EA768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D485E-076F-43CE-B6AB-03E5F7C7B9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E9C8D-3A9D-4C0C-A34D-55AC8AD132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1F7299-89E9-4FEF-966F-6466124FAF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67246-6C60-4949-8BE1-4DA1D7535A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6B78F6-51F5-40AA-8D2C-E0F51656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7A98E-4B27-4F2F-B72C-90F32EE87C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7D10D5-5CF5-40DA-97A3-46C96476A1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1270D-AB23-4699-969D-C7517AE2A4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5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163FC-4813-4825-BE1A-4974084783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628BC-49C1-40A2-A742-C69828A47F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3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C0F92-99AE-4594-BBA3-9CAE4D39BF6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92EFE-9ED2-4C33-B50A-55CC177794F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1462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9DEEFB-3636-4B3D-8082-4750F9F3DA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2B5FF-319A-4B60-AE1D-3FD5382D2C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A520A0-86DC-487C-AC75-B0091A4ECF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56E919-57A0-4A2E-8A6E-492E6905DF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7AA402-0244-4D05-9ACC-B85F49627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4E538-1868-49C5-82BD-0C2CAFF5C8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B89372-FE27-4F41-8401-301B4B66EF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46924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5B0851-D699-4F8C-9D35-9AD0860E9E4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FB3C9-B811-45A1-916E-28AA848314F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2C0F92-99AE-4594-BBA3-9CAE4D39BF6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092EFE-9ED2-4C33-B50A-55CC177794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A4F319-F654-4E8F-8790-C15B37B77E3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DFE03E-A51F-4334-96CA-42E8EA7688D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D485E-076F-43CE-B6AB-03E5F7C7B9B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6E9C8D-3A9D-4C0C-A34D-55AC8AD1329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1F7299-89E9-4FEF-966F-6466124FAFB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67246-6C60-4949-8BE1-4DA1D7535A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6B78F6-51F5-40AA-8D2C-E0F51656B4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7A98E-4B27-4F2F-B72C-90F32EE87C7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4F319-F654-4E8F-8790-C15B37B77E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E03E-A51F-4334-96CA-42E8EA7688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70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7D10D5-5CF5-40DA-97A3-46C96476A1E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61270D-AB23-4699-969D-C7517AE2A4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5163FC-4813-4825-BE1A-49740847832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8628BC-49C1-40A2-A742-C69828A47F6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9DEEFB-3636-4B3D-8082-4750F9F3DAE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A2B5FF-319A-4B60-AE1D-3FD5382D2C1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A520A0-86DC-487C-AC75-B0091A4ECF7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56E919-57A0-4A2E-8A6E-492E6905DF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7AA402-0244-4D05-9ACC-B85F49627FB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74E538-1868-49C5-82BD-0C2CAFF5C84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D485E-076F-43CE-B6AB-03E5F7C7B9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E9C8D-3A9D-4C0C-A34D-55AC8AD132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714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7299-89E9-4FEF-966F-6466124FAF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67246-6C60-4949-8BE1-4DA1D7535A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46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B78F6-51F5-40AA-8D2C-E0F51656B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7A98E-4B27-4F2F-B72C-90F32EE87C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013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10D5-5CF5-40DA-97A3-46C96476A1E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1270D-AB23-4699-969D-C7517AE2A4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756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163FC-4813-4825-BE1A-49740847832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628BC-49C1-40A2-A742-C69828A47F6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7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DEEFB-3636-4B3D-8082-4750F9F3DA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2B5FF-319A-4B60-AE1D-3FD5382D2C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616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9BCFC7-5A5C-4201-BCCD-F6548A184F1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E1325F-B491-4CA5-9CEF-8FCB79BF8C7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63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C9BCFC7-5A5C-4201-BCCD-F6548A184F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AE1325F-B491-4CA5-9CEF-8FCB79BF8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C9BCFC7-5A5C-4201-BCCD-F6548A184F1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AE1325F-B491-4CA5-9CEF-8FCB79BF8C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3376" y="88135"/>
            <a:ext cx="5382768" cy="3718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24"/>
          <a:stretch/>
        </p:blipFill>
        <p:spPr>
          <a:xfrm>
            <a:off x="6957520" y="3098494"/>
            <a:ext cx="5234480" cy="3718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57728"/>
            <a:ext cx="5346192" cy="3700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0768" y="0"/>
            <a:ext cx="5291328" cy="3718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88"/>
          <a:stretch/>
        </p:blipFill>
        <p:spPr>
          <a:xfrm>
            <a:off x="4568621" y="209321"/>
            <a:ext cx="3694029" cy="52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538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47849" y="908050"/>
            <a:ext cx="4895851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altLang="ru-RU" sz="1800"/>
              <a:t>     </a:t>
            </a:r>
            <a:r>
              <a:rPr lang="ru-RU" altLang="ru-RU" sz="2000"/>
              <a:t>«</a:t>
            </a:r>
            <a:r>
              <a:rPr lang="ru-RU" altLang="ru-RU" sz="2400"/>
              <a:t>Система относится не только к изложению, она принадлежит и к объекту познания, и к мышлению. Иные полагают, что создают системы, но у них возникают лишь агрегаты. Для последних нужна лишь манера…СИСТЕМА ТРЕБУЕТ САМОГО ГЛАВНОГО И ЕДИНСТВЕННОГО – МЕТОДА»</a:t>
            </a:r>
          </a:p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ru-RU" sz="2400"/>
              <a:t>И.Кант (1784)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1800">
              <a:solidFill>
                <a:srgbClr val="660033"/>
              </a:solidFill>
            </a:endParaRPr>
          </a:p>
        </p:txBody>
      </p:sp>
      <p:pic>
        <p:nvPicPr>
          <p:cNvPr id="3075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104063" y="333375"/>
            <a:ext cx="3071812" cy="4114800"/>
          </a:xfrm>
          <a:noFill/>
        </p:spPr>
      </p:pic>
    </p:spTree>
    <p:extLst>
      <p:ext uri="{BB962C8B-B14F-4D97-AF65-F5344CB8AC3E}">
        <p14:creationId xmlns:p14="http://schemas.microsoft.com/office/powerpoint/2010/main" xmlns="" val="403727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>
          <a:xfrm>
            <a:off x="1255927" y="404816"/>
            <a:ext cx="9727895" cy="56911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dirty="0" smtClean="0"/>
              <a:t>   Общественное </a:t>
            </a:r>
            <a:r>
              <a:rPr lang="ru-RU" altLang="ru-RU" dirty="0"/>
              <a:t>здоровье (ОЗ) – это комплексный подход  к охране и укреплению здоровья отдельных людей и общества в целом, основанный на принципах </a:t>
            </a:r>
            <a:r>
              <a:rPr lang="ru-RU" altLang="ru-RU" dirty="0" err="1" smtClean="0"/>
              <a:t>межсекто-рального</a:t>
            </a:r>
            <a:r>
              <a:rPr lang="ru-RU" altLang="ru-RU" dirty="0" smtClean="0"/>
              <a:t> </a:t>
            </a:r>
            <a:r>
              <a:rPr lang="ru-RU" altLang="ru-RU" dirty="0"/>
              <a:t>сотрудничества в области индивидуальных и общинных профилактических программ, здорового питания, санитарных мер, охраны окружающей среды, доказательного менеджмента медицинских служб, учреждений и проектов, лечебных и реабилитационных мероприятий.</a:t>
            </a:r>
          </a:p>
        </p:txBody>
      </p:sp>
    </p:spTree>
    <p:extLst>
      <p:ext uri="{BB962C8B-B14F-4D97-AF65-F5344CB8AC3E}">
        <p14:creationId xmlns:p14="http://schemas.microsoft.com/office/powerpoint/2010/main" xmlns="" val="3577444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4000"/>
              <a:t>Некоторые этапы из истории ОЗ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1255925" y="1484313"/>
            <a:ext cx="998128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ru-RU" altLang="ru-RU" dirty="0" smtClean="0"/>
              <a:t>1871, Дублин – учреждение первой образовательной программы по ОЗ</a:t>
            </a:r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ru-RU" altLang="ru-RU" dirty="0" smtClean="0"/>
              <a:t>1948 – создание ВОЗ и определение понятия «здоровье»</a:t>
            </a:r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ru-RU" altLang="ru-RU" dirty="0" smtClean="0"/>
              <a:t>1978 – конференция в Алма-Ате: «Здоровье для всех»</a:t>
            </a:r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ru-RU" altLang="ru-RU" dirty="0" smtClean="0"/>
              <a:t> 1986 – конференция в Оттаве: хартия по формированию здорового образа жизни</a:t>
            </a:r>
          </a:p>
        </p:txBody>
      </p:sp>
    </p:spTree>
    <p:extLst>
      <p:ext uri="{BB962C8B-B14F-4D97-AF65-F5344CB8AC3E}">
        <p14:creationId xmlns:p14="http://schemas.microsoft.com/office/powerpoint/2010/main" xmlns="" val="221446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Здоровье -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08213" y="1628775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mtClean="0"/>
              <a:t>   состояние полного физического, психического и социального благополучия, а не только отсутствие заболевания или недостатка</a:t>
            </a:r>
          </a:p>
          <a:p>
            <a:pPr algn="r" eaLnBrk="1" hangingPunct="1">
              <a:buFontTx/>
              <a:buNone/>
            </a:pPr>
            <a:r>
              <a:rPr lang="ru-RU" altLang="ru-RU" smtClean="0"/>
              <a:t>ВОЗ, 1948</a:t>
            </a:r>
          </a:p>
        </p:txBody>
      </p:sp>
    </p:spTree>
    <p:extLst>
      <p:ext uri="{BB962C8B-B14F-4D97-AF65-F5344CB8AC3E}">
        <p14:creationId xmlns:p14="http://schemas.microsoft.com/office/powerpoint/2010/main" xmlns="" val="422237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115888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>Основополагающие принципы ОЗ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123722" y="1445027"/>
            <a:ext cx="10730428" cy="4114800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ru-RU" altLang="ru-RU" dirty="0"/>
              <a:t>определение приоритетов </a:t>
            </a:r>
          </a:p>
          <a:p>
            <a:pPr>
              <a:buBlip>
                <a:blip r:embed="rId2"/>
              </a:buBlip>
            </a:pPr>
            <a:r>
              <a:rPr lang="ru-RU" altLang="ru-RU" dirty="0"/>
              <a:t>ориентированность на результат</a:t>
            </a:r>
          </a:p>
          <a:p>
            <a:pPr>
              <a:buBlip>
                <a:blip r:embed="rId2"/>
              </a:buBlip>
            </a:pPr>
            <a:r>
              <a:rPr lang="ru-RU" altLang="ru-RU" dirty="0"/>
              <a:t>доказательность (доказательная медицина, доказательный менеджмент)</a:t>
            </a:r>
          </a:p>
          <a:p>
            <a:pPr>
              <a:buBlip>
                <a:blip r:embed="rId2"/>
              </a:buBlip>
            </a:pPr>
            <a:r>
              <a:rPr lang="ru-RU" altLang="ru-RU" dirty="0"/>
              <a:t>этичность/экономичность</a:t>
            </a:r>
          </a:p>
          <a:p>
            <a:pPr>
              <a:buBlip>
                <a:blip r:embed="rId2"/>
              </a:buBlip>
            </a:pPr>
            <a:r>
              <a:rPr lang="ru-RU" altLang="ru-RU" dirty="0"/>
              <a:t>интересы большинства</a:t>
            </a:r>
          </a:p>
          <a:p>
            <a:pPr>
              <a:buBlip>
                <a:blip r:embed="rId2"/>
              </a:buBlip>
            </a:pPr>
            <a:r>
              <a:rPr lang="ru-RU" altLang="ru-RU" dirty="0"/>
              <a:t>командная работа</a:t>
            </a:r>
          </a:p>
          <a:p>
            <a:pPr>
              <a:buBlip>
                <a:blip r:embed="rId2"/>
              </a:buBlip>
            </a:pPr>
            <a:r>
              <a:rPr lang="ru-RU" altLang="ru-RU" dirty="0" err="1"/>
              <a:t>интерсекторальное</a:t>
            </a:r>
            <a:r>
              <a:rPr lang="ru-RU" altLang="ru-RU" dirty="0"/>
              <a:t> сотрудничество</a:t>
            </a:r>
          </a:p>
          <a:p>
            <a:pPr eaLnBrk="1" hangingPunct="1"/>
            <a:endParaRPr lang="ru-RU" altLang="ru-RU" dirty="0"/>
          </a:p>
          <a:p>
            <a:pPr eaLnBrk="1" hangingPunct="1"/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xmlns="" val="211217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6019800" y="0"/>
            <a:ext cx="4648200" cy="3568700"/>
            <a:chOff x="2832" y="0"/>
            <a:chExt cx="2928" cy="2248"/>
          </a:xfrm>
        </p:grpSpPr>
        <p:sp>
          <p:nvSpPr>
            <p:cNvPr id="16491" name="Rectangle 3"/>
            <p:cNvSpPr>
              <a:spLocks noChangeArrowheads="1"/>
            </p:cNvSpPr>
            <p:nvPr/>
          </p:nvSpPr>
          <p:spPr bwMode="auto">
            <a:xfrm>
              <a:off x="2832" y="0"/>
              <a:ext cx="2928" cy="220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16492" name="Group 4"/>
            <p:cNvGrpSpPr>
              <a:grpSpLocks/>
            </p:cNvGrpSpPr>
            <p:nvPr/>
          </p:nvGrpSpPr>
          <p:grpSpPr bwMode="auto">
            <a:xfrm>
              <a:off x="4368" y="1056"/>
              <a:ext cx="1392" cy="1192"/>
              <a:chOff x="2595" y="1096"/>
              <a:chExt cx="1466" cy="1288"/>
            </a:xfrm>
          </p:grpSpPr>
          <p:sp>
            <p:nvSpPr>
              <p:cNvPr id="16495" name="Freeform 5"/>
              <p:cNvSpPr>
                <a:spLocks/>
              </p:cNvSpPr>
              <p:nvPr/>
            </p:nvSpPr>
            <p:spPr bwMode="auto">
              <a:xfrm>
                <a:off x="3714" y="1111"/>
                <a:ext cx="170" cy="525"/>
              </a:xfrm>
              <a:custGeom>
                <a:avLst/>
                <a:gdLst>
                  <a:gd name="T0" fmla="*/ 13 w 170"/>
                  <a:gd name="T1" fmla="*/ 197 h 525"/>
                  <a:gd name="T2" fmla="*/ 13 w 170"/>
                  <a:gd name="T3" fmla="*/ 12 h 525"/>
                  <a:gd name="T4" fmla="*/ 0 w 170"/>
                  <a:gd name="T5" fmla="*/ 0 h 525"/>
                  <a:gd name="T6" fmla="*/ 170 w 170"/>
                  <a:gd name="T7" fmla="*/ 0 h 525"/>
                  <a:gd name="T8" fmla="*/ 156 w 170"/>
                  <a:gd name="T9" fmla="*/ 14 h 525"/>
                  <a:gd name="T10" fmla="*/ 156 w 170"/>
                  <a:gd name="T11" fmla="*/ 525 h 525"/>
                  <a:gd name="T12" fmla="*/ 13 w 170"/>
                  <a:gd name="T13" fmla="*/ 197 h 5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0"/>
                  <a:gd name="T22" fmla="*/ 0 h 525"/>
                  <a:gd name="T23" fmla="*/ 170 w 170"/>
                  <a:gd name="T24" fmla="*/ 525 h 5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0" h="525">
                    <a:moveTo>
                      <a:pt x="13" y="197"/>
                    </a:moveTo>
                    <a:lnTo>
                      <a:pt x="13" y="12"/>
                    </a:lnTo>
                    <a:lnTo>
                      <a:pt x="0" y="0"/>
                    </a:lnTo>
                    <a:lnTo>
                      <a:pt x="170" y="0"/>
                    </a:lnTo>
                    <a:lnTo>
                      <a:pt x="156" y="14"/>
                    </a:lnTo>
                    <a:lnTo>
                      <a:pt x="156" y="525"/>
                    </a:lnTo>
                    <a:lnTo>
                      <a:pt x="13" y="1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96" name="Freeform 6"/>
              <p:cNvSpPr>
                <a:spLocks/>
              </p:cNvSpPr>
              <p:nvPr/>
            </p:nvSpPr>
            <p:spPr bwMode="auto">
              <a:xfrm>
                <a:off x="2652" y="1424"/>
                <a:ext cx="587" cy="795"/>
              </a:xfrm>
              <a:custGeom>
                <a:avLst/>
                <a:gdLst>
                  <a:gd name="T0" fmla="*/ 0 w 587"/>
                  <a:gd name="T1" fmla="*/ 311 h 795"/>
                  <a:gd name="T2" fmla="*/ 0 w 587"/>
                  <a:gd name="T3" fmla="*/ 795 h 795"/>
                  <a:gd name="T4" fmla="*/ 587 w 587"/>
                  <a:gd name="T5" fmla="*/ 795 h 795"/>
                  <a:gd name="T6" fmla="*/ 587 w 587"/>
                  <a:gd name="T7" fmla="*/ 286 h 795"/>
                  <a:gd name="T8" fmla="*/ 292 w 587"/>
                  <a:gd name="T9" fmla="*/ 0 h 795"/>
                  <a:gd name="T10" fmla="*/ 0 w 587"/>
                  <a:gd name="T11" fmla="*/ 311 h 7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7"/>
                  <a:gd name="T19" fmla="*/ 0 h 795"/>
                  <a:gd name="T20" fmla="*/ 587 w 587"/>
                  <a:gd name="T21" fmla="*/ 795 h 7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7" h="795">
                    <a:moveTo>
                      <a:pt x="0" y="311"/>
                    </a:moveTo>
                    <a:lnTo>
                      <a:pt x="0" y="795"/>
                    </a:lnTo>
                    <a:lnTo>
                      <a:pt x="587" y="795"/>
                    </a:lnTo>
                    <a:lnTo>
                      <a:pt x="587" y="286"/>
                    </a:lnTo>
                    <a:lnTo>
                      <a:pt x="292" y="0"/>
                    </a:lnTo>
                    <a:lnTo>
                      <a:pt x="0" y="311"/>
                    </a:lnTo>
                    <a:close/>
                  </a:path>
                </a:pathLst>
              </a:custGeom>
              <a:solidFill>
                <a:srgbClr val="FFE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97" name="Rectangle 7"/>
              <p:cNvSpPr>
                <a:spLocks noChangeArrowheads="1"/>
              </p:cNvSpPr>
              <p:nvPr/>
            </p:nvSpPr>
            <p:spPr bwMode="auto">
              <a:xfrm>
                <a:off x="3239" y="1709"/>
                <a:ext cx="593" cy="544"/>
              </a:xfrm>
              <a:prstGeom prst="rect">
                <a:avLst/>
              </a:prstGeom>
              <a:solidFill>
                <a:srgbClr val="FFE5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498" name="Rectangle 8"/>
              <p:cNvSpPr>
                <a:spLocks noChangeArrowheads="1"/>
              </p:cNvSpPr>
              <p:nvPr/>
            </p:nvSpPr>
            <p:spPr bwMode="auto">
              <a:xfrm>
                <a:off x="3576" y="1698"/>
                <a:ext cx="122" cy="175"/>
              </a:xfrm>
              <a:prstGeom prst="rect">
                <a:avLst/>
              </a:pr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499" name="Rectangle 9"/>
              <p:cNvSpPr>
                <a:spLocks noChangeArrowheads="1"/>
              </p:cNvSpPr>
              <p:nvPr/>
            </p:nvSpPr>
            <p:spPr bwMode="auto">
              <a:xfrm>
                <a:off x="3576" y="1698"/>
                <a:ext cx="122" cy="175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00" name="Rectangle 10"/>
              <p:cNvSpPr>
                <a:spLocks noChangeArrowheads="1"/>
              </p:cNvSpPr>
              <p:nvPr/>
            </p:nvSpPr>
            <p:spPr bwMode="auto">
              <a:xfrm>
                <a:off x="3346" y="1698"/>
                <a:ext cx="122" cy="175"/>
              </a:xfrm>
              <a:prstGeom prst="rect">
                <a:avLst/>
              </a:pr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01" name="Rectangle 11"/>
              <p:cNvSpPr>
                <a:spLocks noChangeArrowheads="1"/>
              </p:cNvSpPr>
              <p:nvPr/>
            </p:nvSpPr>
            <p:spPr bwMode="auto">
              <a:xfrm>
                <a:off x="3346" y="1698"/>
                <a:ext cx="122" cy="175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02" name="Rectangle 12"/>
              <p:cNvSpPr>
                <a:spLocks noChangeArrowheads="1"/>
              </p:cNvSpPr>
              <p:nvPr/>
            </p:nvSpPr>
            <p:spPr bwMode="auto">
              <a:xfrm>
                <a:off x="3576" y="1942"/>
                <a:ext cx="207" cy="222"/>
              </a:xfrm>
              <a:prstGeom prst="rect">
                <a:avLst/>
              </a:pr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03" name="Rectangle 13"/>
              <p:cNvSpPr>
                <a:spLocks noChangeArrowheads="1"/>
              </p:cNvSpPr>
              <p:nvPr/>
            </p:nvSpPr>
            <p:spPr bwMode="auto">
              <a:xfrm>
                <a:off x="3576" y="1942"/>
                <a:ext cx="207" cy="222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04" name="Freeform 14"/>
              <p:cNvSpPr>
                <a:spLocks/>
              </p:cNvSpPr>
              <p:nvPr/>
            </p:nvSpPr>
            <p:spPr bwMode="auto">
              <a:xfrm>
                <a:off x="2859" y="1499"/>
                <a:ext cx="188" cy="84"/>
              </a:xfrm>
              <a:custGeom>
                <a:avLst/>
                <a:gdLst>
                  <a:gd name="T0" fmla="*/ 0 w 188"/>
                  <a:gd name="T1" fmla="*/ 84 h 84"/>
                  <a:gd name="T2" fmla="*/ 188 w 188"/>
                  <a:gd name="T3" fmla="*/ 84 h 84"/>
                  <a:gd name="T4" fmla="*/ 176 w 188"/>
                  <a:gd name="T5" fmla="*/ 49 h 84"/>
                  <a:gd name="T6" fmla="*/ 153 w 188"/>
                  <a:gd name="T7" fmla="*/ 21 h 84"/>
                  <a:gd name="T8" fmla="*/ 124 w 188"/>
                  <a:gd name="T9" fmla="*/ 6 h 84"/>
                  <a:gd name="T10" fmla="*/ 92 w 188"/>
                  <a:gd name="T11" fmla="*/ 0 h 84"/>
                  <a:gd name="T12" fmla="*/ 61 w 188"/>
                  <a:gd name="T13" fmla="*/ 5 h 84"/>
                  <a:gd name="T14" fmla="*/ 32 w 188"/>
                  <a:gd name="T15" fmla="*/ 20 h 84"/>
                  <a:gd name="T16" fmla="*/ 11 w 188"/>
                  <a:gd name="T17" fmla="*/ 47 h 84"/>
                  <a:gd name="T18" fmla="*/ 0 w 188"/>
                  <a:gd name="T19" fmla="*/ 84 h 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8"/>
                  <a:gd name="T31" fmla="*/ 0 h 84"/>
                  <a:gd name="T32" fmla="*/ 188 w 188"/>
                  <a:gd name="T33" fmla="*/ 84 h 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8" h="84">
                    <a:moveTo>
                      <a:pt x="0" y="84"/>
                    </a:moveTo>
                    <a:lnTo>
                      <a:pt x="188" y="84"/>
                    </a:lnTo>
                    <a:lnTo>
                      <a:pt x="176" y="49"/>
                    </a:lnTo>
                    <a:lnTo>
                      <a:pt x="153" y="21"/>
                    </a:lnTo>
                    <a:lnTo>
                      <a:pt x="124" y="6"/>
                    </a:lnTo>
                    <a:lnTo>
                      <a:pt x="92" y="0"/>
                    </a:lnTo>
                    <a:lnTo>
                      <a:pt x="61" y="5"/>
                    </a:lnTo>
                    <a:lnTo>
                      <a:pt x="32" y="20"/>
                    </a:lnTo>
                    <a:lnTo>
                      <a:pt x="11" y="47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5" name="Freeform 15"/>
              <p:cNvSpPr>
                <a:spLocks/>
              </p:cNvSpPr>
              <p:nvPr/>
            </p:nvSpPr>
            <p:spPr bwMode="auto">
              <a:xfrm>
                <a:off x="2859" y="1499"/>
                <a:ext cx="188" cy="84"/>
              </a:xfrm>
              <a:custGeom>
                <a:avLst/>
                <a:gdLst>
                  <a:gd name="T0" fmla="*/ 0 w 188"/>
                  <a:gd name="T1" fmla="*/ 84 h 84"/>
                  <a:gd name="T2" fmla="*/ 188 w 188"/>
                  <a:gd name="T3" fmla="*/ 84 h 84"/>
                  <a:gd name="T4" fmla="*/ 188 w 188"/>
                  <a:gd name="T5" fmla="*/ 84 h 84"/>
                  <a:gd name="T6" fmla="*/ 176 w 188"/>
                  <a:gd name="T7" fmla="*/ 49 h 84"/>
                  <a:gd name="T8" fmla="*/ 153 w 188"/>
                  <a:gd name="T9" fmla="*/ 21 h 84"/>
                  <a:gd name="T10" fmla="*/ 124 w 188"/>
                  <a:gd name="T11" fmla="*/ 6 h 84"/>
                  <a:gd name="T12" fmla="*/ 92 w 188"/>
                  <a:gd name="T13" fmla="*/ 0 h 84"/>
                  <a:gd name="T14" fmla="*/ 61 w 188"/>
                  <a:gd name="T15" fmla="*/ 5 h 84"/>
                  <a:gd name="T16" fmla="*/ 32 w 188"/>
                  <a:gd name="T17" fmla="*/ 20 h 84"/>
                  <a:gd name="T18" fmla="*/ 11 w 188"/>
                  <a:gd name="T19" fmla="*/ 47 h 84"/>
                  <a:gd name="T20" fmla="*/ 0 w 188"/>
                  <a:gd name="T21" fmla="*/ 84 h 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8"/>
                  <a:gd name="T34" fmla="*/ 0 h 84"/>
                  <a:gd name="T35" fmla="*/ 188 w 188"/>
                  <a:gd name="T36" fmla="*/ 84 h 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8" h="84">
                    <a:moveTo>
                      <a:pt x="0" y="84"/>
                    </a:moveTo>
                    <a:lnTo>
                      <a:pt x="188" y="84"/>
                    </a:lnTo>
                    <a:lnTo>
                      <a:pt x="176" y="49"/>
                    </a:lnTo>
                    <a:lnTo>
                      <a:pt x="153" y="21"/>
                    </a:lnTo>
                    <a:lnTo>
                      <a:pt x="124" y="6"/>
                    </a:lnTo>
                    <a:lnTo>
                      <a:pt x="92" y="0"/>
                    </a:lnTo>
                    <a:lnTo>
                      <a:pt x="61" y="5"/>
                    </a:lnTo>
                    <a:lnTo>
                      <a:pt x="32" y="20"/>
                    </a:lnTo>
                    <a:lnTo>
                      <a:pt x="11" y="47"/>
                    </a:lnTo>
                    <a:lnTo>
                      <a:pt x="0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06" name="Rectangle 16"/>
              <p:cNvSpPr>
                <a:spLocks noChangeArrowheads="1"/>
              </p:cNvSpPr>
              <p:nvPr/>
            </p:nvSpPr>
            <p:spPr bwMode="auto">
              <a:xfrm>
                <a:off x="2772" y="1691"/>
                <a:ext cx="123" cy="186"/>
              </a:xfrm>
              <a:prstGeom prst="rect">
                <a:avLst/>
              </a:pr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07" name="Rectangle 17"/>
              <p:cNvSpPr>
                <a:spLocks noChangeArrowheads="1"/>
              </p:cNvSpPr>
              <p:nvPr/>
            </p:nvSpPr>
            <p:spPr bwMode="auto">
              <a:xfrm>
                <a:off x="2772" y="1691"/>
                <a:ext cx="123" cy="18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08" name="Rectangle 18"/>
              <p:cNvSpPr>
                <a:spLocks noChangeArrowheads="1"/>
              </p:cNvSpPr>
              <p:nvPr/>
            </p:nvSpPr>
            <p:spPr bwMode="auto">
              <a:xfrm>
                <a:off x="3006" y="1690"/>
                <a:ext cx="124" cy="186"/>
              </a:xfrm>
              <a:prstGeom prst="rect">
                <a:avLst/>
              </a:pr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09" name="Rectangle 19"/>
              <p:cNvSpPr>
                <a:spLocks noChangeArrowheads="1"/>
              </p:cNvSpPr>
              <p:nvPr/>
            </p:nvSpPr>
            <p:spPr bwMode="auto">
              <a:xfrm>
                <a:off x="3006" y="1690"/>
                <a:ext cx="124" cy="186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10" name="Rectangle 20"/>
              <p:cNvSpPr>
                <a:spLocks noChangeArrowheads="1"/>
              </p:cNvSpPr>
              <p:nvPr/>
            </p:nvSpPr>
            <p:spPr bwMode="auto">
              <a:xfrm>
                <a:off x="3323" y="2017"/>
                <a:ext cx="81" cy="218"/>
              </a:xfrm>
              <a:prstGeom prst="rect">
                <a:avLst/>
              </a:pr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11" name="Rectangle 21"/>
              <p:cNvSpPr>
                <a:spLocks noChangeArrowheads="1"/>
              </p:cNvSpPr>
              <p:nvPr/>
            </p:nvSpPr>
            <p:spPr bwMode="auto">
              <a:xfrm>
                <a:off x="3323" y="2017"/>
                <a:ext cx="81" cy="21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12" name="Rectangle 22"/>
              <p:cNvSpPr>
                <a:spLocks noChangeArrowheads="1"/>
              </p:cNvSpPr>
              <p:nvPr/>
            </p:nvSpPr>
            <p:spPr bwMode="auto">
              <a:xfrm>
                <a:off x="3404" y="2017"/>
                <a:ext cx="83" cy="218"/>
              </a:xfrm>
              <a:prstGeom prst="rect">
                <a:avLst/>
              </a:pr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13" name="Rectangle 23"/>
              <p:cNvSpPr>
                <a:spLocks noChangeArrowheads="1"/>
              </p:cNvSpPr>
              <p:nvPr/>
            </p:nvSpPr>
            <p:spPr bwMode="auto">
              <a:xfrm>
                <a:off x="3404" y="2017"/>
                <a:ext cx="83" cy="218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14" name="Rectangle 24"/>
              <p:cNvSpPr>
                <a:spLocks noChangeArrowheads="1"/>
              </p:cNvSpPr>
              <p:nvPr/>
            </p:nvSpPr>
            <p:spPr bwMode="auto">
              <a:xfrm>
                <a:off x="2788" y="1946"/>
                <a:ext cx="358" cy="221"/>
              </a:xfrm>
              <a:prstGeom prst="rect">
                <a:avLst/>
              </a:pr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15" name="Rectangle 25"/>
              <p:cNvSpPr>
                <a:spLocks noChangeArrowheads="1"/>
              </p:cNvSpPr>
              <p:nvPr/>
            </p:nvSpPr>
            <p:spPr bwMode="auto">
              <a:xfrm>
                <a:off x="2788" y="1946"/>
                <a:ext cx="358" cy="221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16" name="Freeform 26"/>
              <p:cNvSpPr>
                <a:spLocks/>
              </p:cNvSpPr>
              <p:nvPr/>
            </p:nvSpPr>
            <p:spPr bwMode="auto">
              <a:xfrm>
                <a:off x="3589" y="1804"/>
                <a:ext cx="94" cy="55"/>
              </a:xfrm>
              <a:custGeom>
                <a:avLst/>
                <a:gdLst>
                  <a:gd name="T0" fmla="*/ 78 w 94"/>
                  <a:gd name="T1" fmla="*/ 0 h 55"/>
                  <a:gd name="T2" fmla="*/ 94 w 94"/>
                  <a:gd name="T3" fmla="*/ 0 h 55"/>
                  <a:gd name="T4" fmla="*/ 94 w 94"/>
                  <a:gd name="T5" fmla="*/ 55 h 55"/>
                  <a:gd name="T6" fmla="*/ 82 w 94"/>
                  <a:gd name="T7" fmla="*/ 55 h 55"/>
                  <a:gd name="T8" fmla="*/ 28 w 94"/>
                  <a:gd name="T9" fmla="*/ 55 h 55"/>
                  <a:gd name="T10" fmla="*/ 0 w 94"/>
                  <a:gd name="T11" fmla="*/ 55 h 55"/>
                  <a:gd name="T12" fmla="*/ 0 w 94"/>
                  <a:gd name="T13" fmla="*/ 0 h 55"/>
                  <a:gd name="T14" fmla="*/ 25 w 94"/>
                  <a:gd name="T15" fmla="*/ 0 h 55"/>
                  <a:gd name="T16" fmla="*/ 35 w 94"/>
                  <a:gd name="T17" fmla="*/ 0 h 55"/>
                  <a:gd name="T18" fmla="*/ 46 w 94"/>
                  <a:gd name="T19" fmla="*/ 0 h 55"/>
                  <a:gd name="T20" fmla="*/ 60 w 94"/>
                  <a:gd name="T21" fmla="*/ 0 h 55"/>
                  <a:gd name="T22" fmla="*/ 78 w 94"/>
                  <a:gd name="T23" fmla="*/ 0 h 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4"/>
                  <a:gd name="T37" fmla="*/ 0 h 55"/>
                  <a:gd name="T38" fmla="*/ 94 w 94"/>
                  <a:gd name="T39" fmla="*/ 55 h 5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4" h="55">
                    <a:moveTo>
                      <a:pt x="78" y="0"/>
                    </a:moveTo>
                    <a:lnTo>
                      <a:pt x="94" y="0"/>
                    </a:lnTo>
                    <a:lnTo>
                      <a:pt x="94" y="55"/>
                    </a:lnTo>
                    <a:lnTo>
                      <a:pt x="82" y="55"/>
                    </a:lnTo>
                    <a:lnTo>
                      <a:pt x="28" y="55"/>
                    </a:lnTo>
                    <a:lnTo>
                      <a:pt x="0" y="55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17" name="Freeform 27"/>
              <p:cNvSpPr>
                <a:spLocks/>
              </p:cNvSpPr>
              <p:nvPr/>
            </p:nvSpPr>
            <p:spPr bwMode="auto">
              <a:xfrm>
                <a:off x="3589" y="1804"/>
                <a:ext cx="94" cy="55"/>
              </a:xfrm>
              <a:custGeom>
                <a:avLst/>
                <a:gdLst>
                  <a:gd name="T0" fmla="*/ 78 w 94"/>
                  <a:gd name="T1" fmla="*/ 0 h 55"/>
                  <a:gd name="T2" fmla="*/ 94 w 94"/>
                  <a:gd name="T3" fmla="*/ 0 h 55"/>
                  <a:gd name="T4" fmla="*/ 94 w 94"/>
                  <a:gd name="T5" fmla="*/ 55 h 55"/>
                  <a:gd name="T6" fmla="*/ 82 w 94"/>
                  <a:gd name="T7" fmla="*/ 55 h 55"/>
                  <a:gd name="T8" fmla="*/ 28 w 94"/>
                  <a:gd name="T9" fmla="*/ 55 h 55"/>
                  <a:gd name="T10" fmla="*/ 0 w 94"/>
                  <a:gd name="T11" fmla="*/ 55 h 55"/>
                  <a:gd name="T12" fmla="*/ 0 w 94"/>
                  <a:gd name="T13" fmla="*/ 0 h 55"/>
                  <a:gd name="T14" fmla="*/ 25 w 94"/>
                  <a:gd name="T15" fmla="*/ 0 h 55"/>
                  <a:gd name="T16" fmla="*/ 35 w 94"/>
                  <a:gd name="T17" fmla="*/ 0 h 55"/>
                  <a:gd name="T18" fmla="*/ 46 w 94"/>
                  <a:gd name="T19" fmla="*/ 0 h 55"/>
                  <a:gd name="T20" fmla="*/ 60 w 94"/>
                  <a:gd name="T21" fmla="*/ 0 h 55"/>
                  <a:gd name="T22" fmla="*/ 78 w 94"/>
                  <a:gd name="T23" fmla="*/ 0 h 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4"/>
                  <a:gd name="T37" fmla="*/ 0 h 55"/>
                  <a:gd name="T38" fmla="*/ 94 w 94"/>
                  <a:gd name="T39" fmla="*/ 55 h 5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4" h="55">
                    <a:moveTo>
                      <a:pt x="78" y="0"/>
                    </a:moveTo>
                    <a:lnTo>
                      <a:pt x="94" y="0"/>
                    </a:lnTo>
                    <a:lnTo>
                      <a:pt x="94" y="55"/>
                    </a:lnTo>
                    <a:lnTo>
                      <a:pt x="82" y="55"/>
                    </a:lnTo>
                    <a:lnTo>
                      <a:pt x="28" y="55"/>
                    </a:lnTo>
                    <a:lnTo>
                      <a:pt x="0" y="55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18" name="Freeform 28"/>
              <p:cNvSpPr>
                <a:spLocks/>
              </p:cNvSpPr>
              <p:nvPr/>
            </p:nvSpPr>
            <p:spPr bwMode="auto">
              <a:xfrm>
                <a:off x="3589" y="1706"/>
                <a:ext cx="94" cy="92"/>
              </a:xfrm>
              <a:custGeom>
                <a:avLst/>
                <a:gdLst>
                  <a:gd name="T0" fmla="*/ 94 w 94"/>
                  <a:gd name="T1" fmla="*/ 92 h 92"/>
                  <a:gd name="T2" fmla="*/ 94 w 94"/>
                  <a:gd name="T3" fmla="*/ 0 h 92"/>
                  <a:gd name="T4" fmla="*/ 69 w 94"/>
                  <a:gd name="T5" fmla="*/ 0 h 92"/>
                  <a:gd name="T6" fmla="*/ 35 w 94"/>
                  <a:gd name="T7" fmla="*/ 0 h 92"/>
                  <a:gd name="T8" fmla="*/ 0 w 94"/>
                  <a:gd name="T9" fmla="*/ 0 h 92"/>
                  <a:gd name="T10" fmla="*/ 0 w 94"/>
                  <a:gd name="T11" fmla="*/ 92 h 92"/>
                  <a:gd name="T12" fmla="*/ 25 w 94"/>
                  <a:gd name="T13" fmla="*/ 92 h 92"/>
                  <a:gd name="T14" fmla="*/ 78 w 94"/>
                  <a:gd name="T15" fmla="*/ 92 h 92"/>
                  <a:gd name="T16" fmla="*/ 94 w 94"/>
                  <a:gd name="T17" fmla="*/ 92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4"/>
                  <a:gd name="T28" fmla="*/ 0 h 92"/>
                  <a:gd name="T29" fmla="*/ 94 w 94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4" h="92">
                    <a:moveTo>
                      <a:pt x="94" y="92"/>
                    </a:moveTo>
                    <a:lnTo>
                      <a:pt x="94" y="0"/>
                    </a:lnTo>
                    <a:lnTo>
                      <a:pt x="69" y="0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25" y="92"/>
                    </a:lnTo>
                    <a:lnTo>
                      <a:pt x="78" y="92"/>
                    </a:lnTo>
                    <a:lnTo>
                      <a:pt x="94" y="9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19" name="Freeform 29"/>
              <p:cNvSpPr>
                <a:spLocks/>
              </p:cNvSpPr>
              <p:nvPr/>
            </p:nvSpPr>
            <p:spPr bwMode="auto">
              <a:xfrm>
                <a:off x="3589" y="1706"/>
                <a:ext cx="94" cy="92"/>
              </a:xfrm>
              <a:custGeom>
                <a:avLst/>
                <a:gdLst>
                  <a:gd name="T0" fmla="*/ 94 w 94"/>
                  <a:gd name="T1" fmla="*/ 92 h 92"/>
                  <a:gd name="T2" fmla="*/ 94 w 94"/>
                  <a:gd name="T3" fmla="*/ 0 h 92"/>
                  <a:gd name="T4" fmla="*/ 69 w 94"/>
                  <a:gd name="T5" fmla="*/ 0 h 92"/>
                  <a:gd name="T6" fmla="*/ 35 w 94"/>
                  <a:gd name="T7" fmla="*/ 0 h 92"/>
                  <a:gd name="T8" fmla="*/ 0 w 94"/>
                  <a:gd name="T9" fmla="*/ 0 h 92"/>
                  <a:gd name="T10" fmla="*/ 0 w 94"/>
                  <a:gd name="T11" fmla="*/ 92 h 92"/>
                  <a:gd name="T12" fmla="*/ 25 w 94"/>
                  <a:gd name="T13" fmla="*/ 92 h 92"/>
                  <a:gd name="T14" fmla="*/ 78 w 94"/>
                  <a:gd name="T15" fmla="*/ 92 h 92"/>
                  <a:gd name="T16" fmla="*/ 94 w 94"/>
                  <a:gd name="T17" fmla="*/ 92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4"/>
                  <a:gd name="T28" fmla="*/ 0 h 92"/>
                  <a:gd name="T29" fmla="*/ 94 w 94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4" h="92">
                    <a:moveTo>
                      <a:pt x="94" y="92"/>
                    </a:moveTo>
                    <a:lnTo>
                      <a:pt x="94" y="0"/>
                    </a:lnTo>
                    <a:lnTo>
                      <a:pt x="69" y="0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25" y="92"/>
                    </a:lnTo>
                    <a:lnTo>
                      <a:pt x="78" y="92"/>
                    </a:lnTo>
                    <a:lnTo>
                      <a:pt x="94" y="9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20" name="Freeform 30"/>
              <p:cNvSpPr>
                <a:spLocks/>
              </p:cNvSpPr>
              <p:nvPr/>
            </p:nvSpPr>
            <p:spPr bwMode="auto">
              <a:xfrm>
                <a:off x="3360" y="1804"/>
                <a:ext cx="93" cy="55"/>
              </a:xfrm>
              <a:custGeom>
                <a:avLst/>
                <a:gdLst>
                  <a:gd name="T0" fmla="*/ 77 w 93"/>
                  <a:gd name="T1" fmla="*/ 0 h 55"/>
                  <a:gd name="T2" fmla="*/ 93 w 93"/>
                  <a:gd name="T3" fmla="*/ 0 h 55"/>
                  <a:gd name="T4" fmla="*/ 93 w 93"/>
                  <a:gd name="T5" fmla="*/ 55 h 55"/>
                  <a:gd name="T6" fmla="*/ 81 w 93"/>
                  <a:gd name="T7" fmla="*/ 55 h 55"/>
                  <a:gd name="T8" fmla="*/ 28 w 93"/>
                  <a:gd name="T9" fmla="*/ 55 h 55"/>
                  <a:gd name="T10" fmla="*/ 0 w 93"/>
                  <a:gd name="T11" fmla="*/ 55 h 55"/>
                  <a:gd name="T12" fmla="*/ 0 w 93"/>
                  <a:gd name="T13" fmla="*/ 0 h 55"/>
                  <a:gd name="T14" fmla="*/ 24 w 93"/>
                  <a:gd name="T15" fmla="*/ 0 h 55"/>
                  <a:gd name="T16" fmla="*/ 34 w 93"/>
                  <a:gd name="T17" fmla="*/ 0 h 55"/>
                  <a:gd name="T18" fmla="*/ 46 w 93"/>
                  <a:gd name="T19" fmla="*/ 0 h 55"/>
                  <a:gd name="T20" fmla="*/ 59 w 93"/>
                  <a:gd name="T21" fmla="*/ 0 h 55"/>
                  <a:gd name="T22" fmla="*/ 77 w 93"/>
                  <a:gd name="T23" fmla="*/ 0 h 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3"/>
                  <a:gd name="T37" fmla="*/ 0 h 55"/>
                  <a:gd name="T38" fmla="*/ 93 w 93"/>
                  <a:gd name="T39" fmla="*/ 55 h 5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3" h="55">
                    <a:moveTo>
                      <a:pt x="77" y="0"/>
                    </a:moveTo>
                    <a:lnTo>
                      <a:pt x="93" y="0"/>
                    </a:lnTo>
                    <a:lnTo>
                      <a:pt x="93" y="55"/>
                    </a:lnTo>
                    <a:lnTo>
                      <a:pt x="81" y="55"/>
                    </a:lnTo>
                    <a:lnTo>
                      <a:pt x="28" y="55"/>
                    </a:lnTo>
                    <a:lnTo>
                      <a:pt x="0" y="55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34" y="0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21" name="Freeform 31"/>
              <p:cNvSpPr>
                <a:spLocks/>
              </p:cNvSpPr>
              <p:nvPr/>
            </p:nvSpPr>
            <p:spPr bwMode="auto">
              <a:xfrm>
                <a:off x="3360" y="1804"/>
                <a:ext cx="93" cy="55"/>
              </a:xfrm>
              <a:custGeom>
                <a:avLst/>
                <a:gdLst>
                  <a:gd name="T0" fmla="*/ 77 w 93"/>
                  <a:gd name="T1" fmla="*/ 0 h 55"/>
                  <a:gd name="T2" fmla="*/ 93 w 93"/>
                  <a:gd name="T3" fmla="*/ 0 h 55"/>
                  <a:gd name="T4" fmla="*/ 93 w 93"/>
                  <a:gd name="T5" fmla="*/ 55 h 55"/>
                  <a:gd name="T6" fmla="*/ 81 w 93"/>
                  <a:gd name="T7" fmla="*/ 55 h 55"/>
                  <a:gd name="T8" fmla="*/ 28 w 93"/>
                  <a:gd name="T9" fmla="*/ 55 h 55"/>
                  <a:gd name="T10" fmla="*/ 0 w 93"/>
                  <a:gd name="T11" fmla="*/ 55 h 55"/>
                  <a:gd name="T12" fmla="*/ 0 w 93"/>
                  <a:gd name="T13" fmla="*/ 0 h 55"/>
                  <a:gd name="T14" fmla="*/ 24 w 93"/>
                  <a:gd name="T15" fmla="*/ 0 h 55"/>
                  <a:gd name="T16" fmla="*/ 34 w 93"/>
                  <a:gd name="T17" fmla="*/ 0 h 55"/>
                  <a:gd name="T18" fmla="*/ 46 w 93"/>
                  <a:gd name="T19" fmla="*/ 0 h 55"/>
                  <a:gd name="T20" fmla="*/ 59 w 93"/>
                  <a:gd name="T21" fmla="*/ 0 h 55"/>
                  <a:gd name="T22" fmla="*/ 77 w 93"/>
                  <a:gd name="T23" fmla="*/ 0 h 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3"/>
                  <a:gd name="T37" fmla="*/ 0 h 55"/>
                  <a:gd name="T38" fmla="*/ 93 w 93"/>
                  <a:gd name="T39" fmla="*/ 55 h 5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3" h="55">
                    <a:moveTo>
                      <a:pt x="77" y="0"/>
                    </a:moveTo>
                    <a:lnTo>
                      <a:pt x="93" y="0"/>
                    </a:lnTo>
                    <a:lnTo>
                      <a:pt x="93" y="55"/>
                    </a:lnTo>
                    <a:lnTo>
                      <a:pt x="81" y="55"/>
                    </a:lnTo>
                    <a:lnTo>
                      <a:pt x="28" y="55"/>
                    </a:lnTo>
                    <a:lnTo>
                      <a:pt x="0" y="55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34" y="0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7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22" name="Freeform 32"/>
              <p:cNvSpPr>
                <a:spLocks/>
              </p:cNvSpPr>
              <p:nvPr/>
            </p:nvSpPr>
            <p:spPr bwMode="auto">
              <a:xfrm>
                <a:off x="3360" y="1706"/>
                <a:ext cx="93" cy="92"/>
              </a:xfrm>
              <a:custGeom>
                <a:avLst/>
                <a:gdLst>
                  <a:gd name="T0" fmla="*/ 93 w 93"/>
                  <a:gd name="T1" fmla="*/ 92 h 92"/>
                  <a:gd name="T2" fmla="*/ 93 w 93"/>
                  <a:gd name="T3" fmla="*/ 0 h 92"/>
                  <a:gd name="T4" fmla="*/ 67 w 93"/>
                  <a:gd name="T5" fmla="*/ 0 h 92"/>
                  <a:gd name="T6" fmla="*/ 35 w 93"/>
                  <a:gd name="T7" fmla="*/ 0 h 92"/>
                  <a:gd name="T8" fmla="*/ 0 w 93"/>
                  <a:gd name="T9" fmla="*/ 0 h 92"/>
                  <a:gd name="T10" fmla="*/ 0 w 93"/>
                  <a:gd name="T11" fmla="*/ 92 h 92"/>
                  <a:gd name="T12" fmla="*/ 24 w 93"/>
                  <a:gd name="T13" fmla="*/ 92 h 92"/>
                  <a:gd name="T14" fmla="*/ 77 w 93"/>
                  <a:gd name="T15" fmla="*/ 92 h 92"/>
                  <a:gd name="T16" fmla="*/ 93 w 93"/>
                  <a:gd name="T17" fmla="*/ 92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3"/>
                  <a:gd name="T28" fmla="*/ 0 h 92"/>
                  <a:gd name="T29" fmla="*/ 93 w 93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3" h="92">
                    <a:moveTo>
                      <a:pt x="93" y="92"/>
                    </a:moveTo>
                    <a:lnTo>
                      <a:pt x="93" y="0"/>
                    </a:lnTo>
                    <a:lnTo>
                      <a:pt x="67" y="0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24" y="92"/>
                    </a:lnTo>
                    <a:lnTo>
                      <a:pt x="77" y="92"/>
                    </a:lnTo>
                    <a:lnTo>
                      <a:pt x="93" y="9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23" name="Freeform 33"/>
              <p:cNvSpPr>
                <a:spLocks/>
              </p:cNvSpPr>
              <p:nvPr/>
            </p:nvSpPr>
            <p:spPr bwMode="auto">
              <a:xfrm>
                <a:off x="3360" y="1706"/>
                <a:ext cx="93" cy="92"/>
              </a:xfrm>
              <a:custGeom>
                <a:avLst/>
                <a:gdLst>
                  <a:gd name="T0" fmla="*/ 93 w 93"/>
                  <a:gd name="T1" fmla="*/ 92 h 92"/>
                  <a:gd name="T2" fmla="*/ 93 w 93"/>
                  <a:gd name="T3" fmla="*/ 0 h 92"/>
                  <a:gd name="T4" fmla="*/ 67 w 93"/>
                  <a:gd name="T5" fmla="*/ 0 h 92"/>
                  <a:gd name="T6" fmla="*/ 35 w 93"/>
                  <a:gd name="T7" fmla="*/ 0 h 92"/>
                  <a:gd name="T8" fmla="*/ 0 w 93"/>
                  <a:gd name="T9" fmla="*/ 0 h 92"/>
                  <a:gd name="T10" fmla="*/ 0 w 93"/>
                  <a:gd name="T11" fmla="*/ 92 h 92"/>
                  <a:gd name="T12" fmla="*/ 24 w 93"/>
                  <a:gd name="T13" fmla="*/ 92 h 92"/>
                  <a:gd name="T14" fmla="*/ 77 w 93"/>
                  <a:gd name="T15" fmla="*/ 92 h 92"/>
                  <a:gd name="T16" fmla="*/ 93 w 93"/>
                  <a:gd name="T17" fmla="*/ 92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3"/>
                  <a:gd name="T28" fmla="*/ 0 h 92"/>
                  <a:gd name="T29" fmla="*/ 93 w 93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3" h="92">
                    <a:moveTo>
                      <a:pt x="93" y="92"/>
                    </a:moveTo>
                    <a:lnTo>
                      <a:pt x="93" y="0"/>
                    </a:lnTo>
                    <a:lnTo>
                      <a:pt x="67" y="0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24" y="92"/>
                    </a:lnTo>
                    <a:lnTo>
                      <a:pt x="77" y="92"/>
                    </a:lnTo>
                    <a:lnTo>
                      <a:pt x="93" y="9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24" name="Freeform 34"/>
              <p:cNvSpPr>
                <a:spLocks/>
              </p:cNvSpPr>
              <p:nvPr/>
            </p:nvSpPr>
            <p:spPr bwMode="auto">
              <a:xfrm>
                <a:off x="3591" y="1957"/>
                <a:ext cx="178" cy="192"/>
              </a:xfrm>
              <a:custGeom>
                <a:avLst/>
                <a:gdLst>
                  <a:gd name="T0" fmla="*/ 178 w 178"/>
                  <a:gd name="T1" fmla="*/ 192 h 192"/>
                  <a:gd name="T2" fmla="*/ 178 w 178"/>
                  <a:gd name="T3" fmla="*/ 98 h 192"/>
                  <a:gd name="T4" fmla="*/ 178 w 178"/>
                  <a:gd name="T5" fmla="*/ 41 h 192"/>
                  <a:gd name="T6" fmla="*/ 178 w 178"/>
                  <a:gd name="T7" fmla="*/ 0 h 192"/>
                  <a:gd name="T8" fmla="*/ 0 w 178"/>
                  <a:gd name="T9" fmla="*/ 0 h 192"/>
                  <a:gd name="T10" fmla="*/ 0 w 178"/>
                  <a:gd name="T11" fmla="*/ 47 h 192"/>
                  <a:gd name="T12" fmla="*/ 0 w 178"/>
                  <a:gd name="T13" fmla="*/ 95 h 192"/>
                  <a:gd name="T14" fmla="*/ 0 w 178"/>
                  <a:gd name="T15" fmla="*/ 192 h 192"/>
                  <a:gd name="T16" fmla="*/ 178 w 178"/>
                  <a:gd name="T17" fmla="*/ 192 h 1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8"/>
                  <a:gd name="T28" fmla="*/ 0 h 192"/>
                  <a:gd name="T29" fmla="*/ 178 w 178"/>
                  <a:gd name="T30" fmla="*/ 192 h 1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8" h="192">
                    <a:moveTo>
                      <a:pt x="178" y="192"/>
                    </a:moveTo>
                    <a:lnTo>
                      <a:pt x="178" y="98"/>
                    </a:lnTo>
                    <a:lnTo>
                      <a:pt x="178" y="41"/>
                    </a:lnTo>
                    <a:lnTo>
                      <a:pt x="178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95"/>
                    </a:lnTo>
                    <a:lnTo>
                      <a:pt x="0" y="192"/>
                    </a:lnTo>
                    <a:lnTo>
                      <a:pt x="178" y="1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25" name="Freeform 35"/>
              <p:cNvSpPr>
                <a:spLocks/>
              </p:cNvSpPr>
              <p:nvPr/>
            </p:nvSpPr>
            <p:spPr bwMode="auto">
              <a:xfrm>
                <a:off x="3591" y="1957"/>
                <a:ext cx="178" cy="192"/>
              </a:xfrm>
              <a:custGeom>
                <a:avLst/>
                <a:gdLst>
                  <a:gd name="T0" fmla="*/ 178 w 178"/>
                  <a:gd name="T1" fmla="*/ 192 h 192"/>
                  <a:gd name="T2" fmla="*/ 178 w 178"/>
                  <a:gd name="T3" fmla="*/ 98 h 192"/>
                  <a:gd name="T4" fmla="*/ 178 w 178"/>
                  <a:gd name="T5" fmla="*/ 41 h 192"/>
                  <a:gd name="T6" fmla="*/ 178 w 178"/>
                  <a:gd name="T7" fmla="*/ 0 h 192"/>
                  <a:gd name="T8" fmla="*/ 0 w 178"/>
                  <a:gd name="T9" fmla="*/ 0 h 192"/>
                  <a:gd name="T10" fmla="*/ 0 w 178"/>
                  <a:gd name="T11" fmla="*/ 47 h 192"/>
                  <a:gd name="T12" fmla="*/ 0 w 178"/>
                  <a:gd name="T13" fmla="*/ 95 h 192"/>
                  <a:gd name="T14" fmla="*/ 0 w 178"/>
                  <a:gd name="T15" fmla="*/ 192 h 192"/>
                  <a:gd name="T16" fmla="*/ 178 w 178"/>
                  <a:gd name="T17" fmla="*/ 192 h 1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8"/>
                  <a:gd name="T28" fmla="*/ 0 h 192"/>
                  <a:gd name="T29" fmla="*/ 178 w 178"/>
                  <a:gd name="T30" fmla="*/ 192 h 1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8" h="192">
                    <a:moveTo>
                      <a:pt x="178" y="192"/>
                    </a:moveTo>
                    <a:lnTo>
                      <a:pt x="178" y="98"/>
                    </a:lnTo>
                    <a:lnTo>
                      <a:pt x="178" y="41"/>
                    </a:lnTo>
                    <a:lnTo>
                      <a:pt x="178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0" y="95"/>
                    </a:lnTo>
                    <a:lnTo>
                      <a:pt x="0" y="192"/>
                    </a:lnTo>
                    <a:lnTo>
                      <a:pt x="178" y="19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26" name="Freeform 36"/>
              <p:cNvSpPr>
                <a:spLocks/>
              </p:cNvSpPr>
              <p:nvPr/>
            </p:nvSpPr>
            <p:spPr bwMode="auto">
              <a:xfrm>
                <a:off x="2970" y="1533"/>
                <a:ext cx="54" cy="38"/>
              </a:xfrm>
              <a:custGeom>
                <a:avLst/>
                <a:gdLst>
                  <a:gd name="T0" fmla="*/ 0 w 54"/>
                  <a:gd name="T1" fmla="*/ 38 h 38"/>
                  <a:gd name="T2" fmla="*/ 54 w 54"/>
                  <a:gd name="T3" fmla="*/ 38 h 38"/>
                  <a:gd name="T4" fmla="*/ 50 w 54"/>
                  <a:gd name="T5" fmla="*/ 25 h 38"/>
                  <a:gd name="T6" fmla="*/ 43 w 54"/>
                  <a:gd name="T7" fmla="*/ 16 h 38"/>
                  <a:gd name="T8" fmla="*/ 35 w 54"/>
                  <a:gd name="T9" fmla="*/ 6 h 38"/>
                  <a:gd name="T10" fmla="*/ 25 w 54"/>
                  <a:gd name="T11" fmla="*/ 0 h 38"/>
                  <a:gd name="T12" fmla="*/ 0 w 54"/>
                  <a:gd name="T13" fmla="*/ 38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38"/>
                  <a:gd name="T23" fmla="*/ 54 w 54"/>
                  <a:gd name="T24" fmla="*/ 38 h 3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38">
                    <a:moveTo>
                      <a:pt x="0" y="38"/>
                    </a:moveTo>
                    <a:lnTo>
                      <a:pt x="54" y="38"/>
                    </a:lnTo>
                    <a:lnTo>
                      <a:pt x="50" y="25"/>
                    </a:lnTo>
                    <a:lnTo>
                      <a:pt x="43" y="16"/>
                    </a:lnTo>
                    <a:lnTo>
                      <a:pt x="35" y="6"/>
                    </a:lnTo>
                    <a:lnTo>
                      <a:pt x="2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27" name="Freeform 37"/>
              <p:cNvSpPr>
                <a:spLocks/>
              </p:cNvSpPr>
              <p:nvPr/>
            </p:nvSpPr>
            <p:spPr bwMode="auto">
              <a:xfrm>
                <a:off x="2878" y="1531"/>
                <a:ext cx="54" cy="40"/>
              </a:xfrm>
              <a:custGeom>
                <a:avLst/>
                <a:gdLst>
                  <a:gd name="T0" fmla="*/ 54 w 54"/>
                  <a:gd name="T1" fmla="*/ 38 h 40"/>
                  <a:gd name="T2" fmla="*/ 0 w 54"/>
                  <a:gd name="T3" fmla="*/ 40 h 40"/>
                  <a:gd name="T4" fmla="*/ 4 w 54"/>
                  <a:gd name="T5" fmla="*/ 27 h 40"/>
                  <a:gd name="T6" fmla="*/ 9 w 54"/>
                  <a:gd name="T7" fmla="*/ 17 h 40"/>
                  <a:gd name="T8" fmla="*/ 17 w 54"/>
                  <a:gd name="T9" fmla="*/ 7 h 40"/>
                  <a:gd name="T10" fmla="*/ 25 w 54"/>
                  <a:gd name="T11" fmla="*/ 0 h 40"/>
                  <a:gd name="T12" fmla="*/ 54 w 54"/>
                  <a:gd name="T13" fmla="*/ 38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40"/>
                  <a:gd name="T23" fmla="*/ 54 w 54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40">
                    <a:moveTo>
                      <a:pt x="54" y="38"/>
                    </a:moveTo>
                    <a:lnTo>
                      <a:pt x="0" y="40"/>
                    </a:lnTo>
                    <a:lnTo>
                      <a:pt x="4" y="27"/>
                    </a:lnTo>
                    <a:lnTo>
                      <a:pt x="9" y="17"/>
                    </a:lnTo>
                    <a:lnTo>
                      <a:pt x="17" y="7"/>
                    </a:lnTo>
                    <a:lnTo>
                      <a:pt x="25" y="0"/>
                    </a:lnTo>
                    <a:lnTo>
                      <a:pt x="54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28" name="Freeform 38"/>
              <p:cNvSpPr>
                <a:spLocks/>
              </p:cNvSpPr>
              <p:nvPr/>
            </p:nvSpPr>
            <p:spPr bwMode="auto">
              <a:xfrm>
                <a:off x="2920" y="1519"/>
                <a:ext cx="54" cy="47"/>
              </a:xfrm>
              <a:custGeom>
                <a:avLst/>
                <a:gdLst>
                  <a:gd name="T0" fmla="*/ 28 w 54"/>
                  <a:gd name="T1" fmla="*/ 47 h 47"/>
                  <a:gd name="T2" fmla="*/ 54 w 54"/>
                  <a:gd name="T3" fmla="*/ 7 h 47"/>
                  <a:gd name="T4" fmla="*/ 50 w 54"/>
                  <a:gd name="T5" fmla="*/ 4 h 47"/>
                  <a:gd name="T6" fmla="*/ 43 w 54"/>
                  <a:gd name="T7" fmla="*/ 1 h 47"/>
                  <a:gd name="T8" fmla="*/ 36 w 54"/>
                  <a:gd name="T9" fmla="*/ 0 h 47"/>
                  <a:gd name="T10" fmla="*/ 29 w 54"/>
                  <a:gd name="T11" fmla="*/ 0 h 47"/>
                  <a:gd name="T12" fmla="*/ 21 w 54"/>
                  <a:gd name="T13" fmla="*/ 0 h 47"/>
                  <a:gd name="T14" fmla="*/ 13 w 54"/>
                  <a:gd name="T15" fmla="*/ 1 h 47"/>
                  <a:gd name="T16" fmla="*/ 6 w 54"/>
                  <a:gd name="T17" fmla="*/ 3 h 47"/>
                  <a:gd name="T18" fmla="*/ 0 w 54"/>
                  <a:gd name="T19" fmla="*/ 5 h 47"/>
                  <a:gd name="T20" fmla="*/ 28 w 54"/>
                  <a:gd name="T21" fmla="*/ 47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47"/>
                  <a:gd name="T35" fmla="*/ 54 w 54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47">
                    <a:moveTo>
                      <a:pt x="28" y="47"/>
                    </a:moveTo>
                    <a:lnTo>
                      <a:pt x="54" y="7"/>
                    </a:lnTo>
                    <a:lnTo>
                      <a:pt x="50" y="4"/>
                    </a:lnTo>
                    <a:lnTo>
                      <a:pt x="43" y="1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5"/>
                    </a:lnTo>
                    <a:lnTo>
                      <a:pt x="28" y="47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29" name="Freeform 39"/>
              <p:cNvSpPr>
                <a:spLocks/>
              </p:cNvSpPr>
              <p:nvPr/>
            </p:nvSpPr>
            <p:spPr bwMode="auto">
              <a:xfrm>
                <a:off x="2786" y="1808"/>
                <a:ext cx="94" cy="55"/>
              </a:xfrm>
              <a:custGeom>
                <a:avLst/>
                <a:gdLst>
                  <a:gd name="T0" fmla="*/ 77 w 94"/>
                  <a:gd name="T1" fmla="*/ 0 h 55"/>
                  <a:gd name="T2" fmla="*/ 94 w 94"/>
                  <a:gd name="T3" fmla="*/ 0 h 55"/>
                  <a:gd name="T4" fmla="*/ 94 w 94"/>
                  <a:gd name="T5" fmla="*/ 55 h 55"/>
                  <a:gd name="T6" fmla="*/ 82 w 94"/>
                  <a:gd name="T7" fmla="*/ 55 h 55"/>
                  <a:gd name="T8" fmla="*/ 28 w 94"/>
                  <a:gd name="T9" fmla="*/ 55 h 55"/>
                  <a:gd name="T10" fmla="*/ 0 w 94"/>
                  <a:gd name="T11" fmla="*/ 55 h 55"/>
                  <a:gd name="T12" fmla="*/ 0 w 94"/>
                  <a:gd name="T13" fmla="*/ 0 h 55"/>
                  <a:gd name="T14" fmla="*/ 24 w 94"/>
                  <a:gd name="T15" fmla="*/ 0 h 55"/>
                  <a:gd name="T16" fmla="*/ 33 w 94"/>
                  <a:gd name="T17" fmla="*/ 0 h 55"/>
                  <a:gd name="T18" fmla="*/ 46 w 94"/>
                  <a:gd name="T19" fmla="*/ 0 h 55"/>
                  <a:gd name="T20" fmla="*/ 59 w 94"/>
                  <a:gd name="T21" fmla="*/ 0 h 55"/>
                  <a:gd name="T22" fmla="*/ 77 w 94"/>
                  <a:gd name="T23" fmla="*/ 0 h 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4"/>
                  <a:gd name="T37" fmla="*/ 0 h 55"/>
                  <a:gd name="T38" fmla="*/ 94 w 94"/>
                  <a:gd name="T39" fmla="*/ 55 h 5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4" h="55">
                    <a:moveTo>
                      <a:pt x="77" y="0"/>
                    </a:moveTo>
                    <a:lnTo>
                      <a:pt x="94" y="0"/>
                    </a:lnTo>
                    <a:lnTo>
                      <a:pt x="94" y="55"/>
                    </a:lnTo>
                    <a:lnTo>
                      <a:pt x="82" y="55"/>
                    </a:lnTo>
                    <a:lnTo>
                      <a:pt x="28" y="55"/>
                    </a:lnTo>
                    <a:lnTo>
                      <a:pt x="0" y="55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30" name="Freeform 40"/>
              <p:cNvSpPr>
                <a:spLocks/>
              </p:cNvSpPr>
              <p:nvPr/>
            </p:nvSpPr>
            <p:spPr bwMode="auto">
              <a:xfrm>
                <a:off x="2786" y="1808"/>
                <a:ext cx="94" cy="55"/>
              </a:xfrm>
              <a:custGeom>
                <a:avLst/>
                <a:gdLst>
                  <a:gd name="T0" fmla="*/ 77 w 94"/>
                  <a:gd name="T1" fmla="*/ 0 h 55"/>
                  <a:gd name="T2" fmla="*/ 94 w 94"/>
                  <a:gd name="T3" fmla="*/ 0 h 55"/>
                  <a:gd name="T4" fmla="*/ 94 w 94"/>
                  <a:gd name="T5" fmla="*/ 55 h 55"/>
                  <a:gd name="T6" fmla="*/ 82 w 94"/>
                  <a:gd name="T7" fmla="*/ 55 h 55"/>
                  <a:gd name="T8" fmla="*/ 28 w 94"/>
                  <a:gd name="T9" fmla="*/ 55 h 55"/>
                  <a:gd name="T10" fmla="*/ 0 w 94"/>
                  <a:gd name="T11" fmla="*/ 55 h 55"/>
                  <a:gd name="T12" fmla="*/ 0 w 94"/>
                  <a:gd name="T13" fmla="*/ 0 h 55"/>
                  <a:gd name="T14" fmla="*/ 24 w 94"/>
                  <a:gd name="T15" fmla="*/ 0 h 55"/>
                  <a:gd name="T16" fmla="*/ 33 w 94"/>
                  <a:gd name="T17" fmla="*/ 0 h 55"/>
                  <a:gd name="T18" fmla="*/ 46 w 94"/>
                  <a:gd name="T19" fmla="*/ 0 h 55"/>
                  <a:gd name="T20" fmla="*/ 59 w 94"/>
                  <a:gd name="T21" fmla="*/ 0 h 55"/>
                  <a:gd name="T22" fmla="*/ 77 w 94"/>
                  <a:gd name="T23" fmla="*/ 0 h 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4"/>
                  <a:gd name="T37" fmla="*/ 0 h 55"/>
                  <a:gd name="T38" fmla="*/ 94 w 94"/>
                  <a:gd name="T39" fmla="*/ 55 h 5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4" h="55">
                    <a:moveTo>
                      <a:pt x="77" y="0"/>
                    </a:moveTo>
                    <a:lnTo>
                      <a:pt x="94" y="0"/>
                    </a:lnTo>
                    <a:lnTo>
                      <a:pt x="94" y="55"/>
                    </a:lnTo>
                    <a:lnTo>
                      <a:pt x="82" y="55"/>
                    </a:lnTo>
                    <a:lnTo>
                      <a:pt x="28" y="55"/>
                    </a:lnTo>
                    <a:lnTo>
                      <a:pt x="0" y="55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33" y="0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7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31" name="Freeform 41"/>
              <p:cNvSpPr>
                <a:spLocks/>
              </p:cNvSpPr>
              <p:nvPr/>
            </p:nvSpPr>
            <p:spPr bwMode="auto">
              <a:xfrm>
                <a:off x="2786" y="1706"/>
                <a:ext cx="93" cy="92"/>
              </a:xfrm>
              <a:custGeom>
                <a:avLst/>
                <a:gdLst>
                  <a:gd name="T0" fmla="*/ 93 w 93"/>
                  <a:gd name="T1" fmla="*/ 92 h 92"/>
                  <a:gd name="T2" fmla="*/ 93 w 93"/>
                  <a:gd name="T3" fmla="*/ 0 h 92"/>
                  <a:gd name="T4" fmla="*/ 69 w 93"/>
                  <a:gd name="T5" fmla="*/ 0 h 92"/>
                  <a:gd name="T6" fmla="*/ 35 w 93"/>
                  <a:gd name="T7" fmla="*/ 0 h 92"/>
                  <a:gd name="T8" fmla="*/ 0 w 93"/>
                  <a:gd name="T9" fmla="*/ 0 h 92"/>
                  <a:gd name="T10" fmla="*/ 0 w 93"/>
                  <a:gd name="T11" fmla="*/ 92 h 92"/>
                  <a:gd name="T12" fmla="*/ 24 w 93"/>
                  <a:gd name="T13" fmla="*/ 92 h 92"/>
                  <a:gd name="T14" fmla="*/ 77 w 93"/>
                  <a:gd name="T15" fmla="*/ 92 h 92"/>
                  <a:gd name="T16" fmla="*/ 93 w 93"/>
                  <a:gd name="T17" fmla="*/ 92 h 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3"/>
                  <a:gd name="T28" fmla="*/ 0 h 92"/>
                  <a:gd name="T29" fmla="*/ 93 w 93"/>
                  <a:gd name="T30" fmla="*/ 92 h 9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3" h="92">
                    <a:moveTo>
                      <a:pt x="93" y="92"/>
                    </a:moveTo>
                    <a:lnTo>
                      <a:pt x="93" y="0"/>
                    </a:lnTo>
                    <a:lnTo>
                      <a:pt x="69" y="0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2"/>
                    </a:lnTo>
                    <a:lnTo>
                      <a:pt x="24" y="92"/>
                    </a:lnTo>
                    <a:lnTo>
                      <a:pt x="77" y="92"/>
                    </a:lnTo>
                    <a:lnTo>
                      <a:pt x="93" y="9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32" name="Freeform 42"/>
              <p:cNvSpPr>
                <a:spLocks/>
              </p:cNvSpPr>
              <p:nvPr/>
            </p:nvSpPr>
            <p:spPr bwMode="auto">
              <a:xfrm>
                <a:off x="3020" y="1806"/>
                <a:ext cx="95" cy="56"/>
              </a:xfrm>
              <a:custGeom>
                <a:avLst/>
                <a:gdLst>
                  <a:gd name="T0" fmla="*/ 77 w 95"/>
                  <a:gd name="T1" fmla="*/ 0 h 56"/>
                  <a:gd name="T2" fmla="*/ 95 w 95"/>
                  <a:gd name="T3" fmla="*/ 0 h 56"/>
                  <a:gd name="T4" fmla="*/ 95 w 95"/>
                  <a:gd name="T5" fmla="*/ 56 h 56"/>
                  <a:gd name="T6" fmla="*/ 82 w 95"/>
                  <a:gd name="T7" fmla="*/ 56 h 56"/>
                  <a:gd name="T8" fmla="*/ 28 w 95"/>
                  <a:gd name="T9" fmla="*/ 56 h 56"/>
                  <a:gd name="T10" fmla="*/ 0 w 95"/>
                  <a:gd name="T11" fmla="*/ 56 h 56"/>
                  <a:gd name="T12" fmla="*/ 0 w 95"/>
                  <a:gd name="T13" fmla="*/ 0 h 56"/>
                  <a:gd name="T14" fmla="*/ 26 w 95"/>
                  <a:gd name="T15" fmla="*/ 0 h 56"/>
                  <a:gd name="T16" fmla="*/ 35 w 95"/>
                  <a:gd name="T17" fmla="*/ 0 h 56"/>
                  <a:gd name="T18" fmla="*/ 46 w 95"/>
                  <a:gd name="T19" fmla="*/ 0 h 56"/>
                  <a:gd name="T20" fmla="*/ 59 w 95"/>
                  <a:gd name="T21" fmla="*/ 0 h 56"/>
                  <a:gd name="T22" fmla="*/ 77 w 95"/>
                  <a:gd name="T23" fmla="*/ 0 h 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5"/>
                  <a:gd name="T37" fmla="*/ 0 h 56"/>
                  <a:gd name="T38" fmla="*/ 95 w 95"/>
                  <a:gd name="T39" fmla="*/ 56 h 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5" h="56">
                    <a:moveTo>
                      <a:pt x="77" y="0"/>
                    </a:moveTo>
                    <a:lnTo>
                      <a:pt x="95" y="0"/>
                    </a:lnTo>
                    <a:lnTo>
                      <a:pt x="95" y="56"/>
                    </a:lnTo>
                    <a:lnTo>
                      <a:pt x="82" y="56"/>
                    </a:lnTo>
                    <a:lnTo>
                      <a:pt x="28" y="56"/>
                    </a:lnTo>
                    <a:lnTo>
                      <a:pt x="0" y="56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33" name="Freeform 43"/>
              <p:cNvSpPr>
                <a:spLocks/>
              </p:cNvSpPr>
              <p:nvPr/>
            </p:nvSpPr>
            <p:spPr bwMode="auto">
              <a:xfrm>
                <a:off x="3020" y="1806"/>
                <a:ext cx="95" cy="56"/>
              </a:xfrm>
              <a:custGeom>
                <a:avLst/>
                <a:gdLst>
                  <a:gd name="T0" fmla="*/ 77 w 95"/>
                  <a:gd name="T1" fmla="*/ 0 h 56"/>
                  <a:gd name="T2" fmla="*/ 95 w 95"/>
                  <a:gd name="T3" fmla="*/ 0 h 56"/>
                  <a:gd name="T4" fmla="*/ 95 w 95"/>
                  <a:gd name="T5" fmla="*/ 56 h 56"/>
                  <a:gd name="T6" fmla="*/ 82 w 95"/>
                  <a:gd name="T7" fmla="*/ 56 h 56"/>
                  <a:gd name="T8" fmla="*/ 28 w 95"/>
                  <a:gd name="T9" fmla="*/ 56 h 56"/>
                  <a:gd name="T10" fmla="*/ 0 w 95"/>
                  <a:gd name="T11" fmla="*/ 56 h 56"/>
                  <a:gd name="T12" fmla="*/ 0 w 95"/>
                  <a:gd name="T13" fmla="*/ 0 h 56"/>
                  <a:gd name="T14" fmla="*/ 26 w 95"/>
                  <a:gd name="T15" fmla="*/ 0 h 56"/>
                  <a:gd name="T16" fmla="*/ 35 w 95"/>
                  <a:gd name="T17" fmla="*/ 0 h 56"/>
                  <a:gd name="T18" fmla="*/ 46 w 95"/>
                  <a:gd name="T19" fmla="*/ 0 h 56"/>
                  <a:gd name="T20" fmla="*/ 59 w 95"/>
                  <a:gd name="T21" fmla="*/ 0 h 56"/>
                  <a:gd name="T22" fmla="*/ 77 w 95"/>
                  <a:gd name="T23" fmla="*/ 0 h 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5"/>
                  <a:gd name="T37" fmla="*/ 0 h 56"/>
                  <a:gd name="T38" fmla="*/ 95 w 95"/>
                  <a:gd name="T39" fmla="*/ 56 h 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5" h="56">
                    <a:moveTo>
                      <a:pt x="77" y="0"/>
                    </a:moveTo>
                    <a:lnTo>
                      <a:pt x="95" y="0"/>
                    </a:lnTo>
                    <a:lnTo>
                      <a:pt x="95" y="56"/>
                    </a:lnTo>
                    <a:lnTo>
                      <a:pt x="82" y="56"/>
                    </a:lnTo>
                    <a:lnTo>
                      <a:pt x="28" y="56"/>
                    </a:lnTo>
                    <a:lnTo>
                      <a:pt x="0" y="56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59" y="0"/>
                    </a:lnTo>
                    <a:lnTo>
                      <a:pt x="7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34" name="Freeform 44"/>
              <p:cNvSpPr>
                <a:spLocks/>
              </p:cNvSpPr>
              <p:nvPr/>
            </p:nvSpPr>
            <p:spPr bwMode="auto">
              <a:xfrm>
                <a:off x="3020" y="1705"/>
                <a:ext cx="93" cy="93"/>
              </a:xfrm>
              <a:custGeom>
                <a:avLst/>
                <a:gdLst>
                  <a:gd name="T0" fmla="*/ 93 w 93"/>
                  <a:gd name="T1" fmla="*/ 92 h 93"/>
                  <a:gd name="T2" fmla="*/ 93 w 93"/>
                  <a:gd name="T3" fmla="*/ 0 h 93"/>
                  <a:gd name="T4" fmla="*/ 69 w 93"/>
                  <a:gd name="T5" fmla="*/ 0 h 93"/>
                  <a:gd name="T6" fmla="*/ 35 w 93"/>
                  <a:gd name="T7" fmla="*/ 0 h 93"/>
                  <a:gd name="T8" fmla="*/ 0 w 93"/>
                  <a:gd name="T9" fmla="*/ 0 h 93"/>
                  <a:gd name="T10" fmla="*/ 0 w 93"/>
                  <a:gd name="T11" fmla="*/ 93 h 93"/>
                  <a:gd name="T12" fmla="*/ 26 w 93"/>
                  <a:gd name="T13" fmla="*/ 93 h 93"/>
                  <a:gd name="T14" fmla="*/ 77 w 93"/>
                  <a:gd name="T15" fmla="*/ 93 h 93"/>
                  <a:gd name="T16" fmla="*/ 93 w 93"/>
                  <a:gd name="T17" fmla="*/ 92 h 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3"/>
                  <a:gd name="T28" fmla="*/ 0 h 93"/>
                  <a:gd name="T29" fmla="*/ 93 w 93"/>
                  <a:gd name="T30" fmla="*/ 93 h 9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3" h="93">
                    <a:moveTo>
                      <a:pt x="93" y="92"/>
                    </a:moveTo>
                    <a:lnTo>
                      <a:pt x="93" y="0"/>
                    </a:lnTo>
                    <a:lnTo>
                      <a:pt x="69" y="0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93"/>
                    </a:lnTo>
                    <a:lnTo>
                      <a:pt x="26" y="93"/>
                    </a:lnTo>
                    <a:lnTo>
                      <a:pt x="77" y="93"/>
                    </a:lnTo>
                    <a:lnTo>
                      <a:pt x="93" y="9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35" name="Freeform 45"/>
              <p:cNvSpPr>
                <a:spLocks/>
              </p:cNvSpPr>
              <p:nvPr/>
            </p:nvSpPr>
            <p:spPr bwMode="auto">
              <a:xfrm>
                <a:off x="2803" y="1961"/>
                <a:ext cx="328" cy="193"/>
              </a:xfrm>
              <a:custGeom>
                <a:avLst/>
                <a:gdLst>
                  <a:gd name="T0" fmla="*/ 68 w 328"/>
                  <a:gd name="T1" fmla="*/ 193 h 193"/>
                  <a:gd name="T2" fmla="*/ 249 w 328"/>
                  <a:gd name="T3" fmla="*/ 193 h 193"/>
                  <a:gd name="T4" fmla="*/ 328 w 328"/>
                  <a:gd name="T5" fmla="*/ 193 h 193"/>
                  <a:gd name="T6" fmla="*/ 328 w 328"/>
                  <a:gd name="T7" fmla="*/ 123 h 193"/>
                  <a:gd name="T8" fmla="*/ 328 w 328"/>
                  <a:gd name="T9" fmla="*/ 0 h 193"/>
                  <a:gd name="T10" fmla="*/ 182 w 328"/>
                  <a:gd name="T11" fmla="*/ 0 h 193"/>
                  <a:gd name="T12" fmla="*/ 132 w 328"/>
                  <a:gd name="T13" fmla="*/ 0 h 193"/>
                  <a:gd name="T14" fmla="*/ 0 w 328"/>
                  <a:gd name="T15" fmla="*/ 0 h 193"/>
                  <a:gd name="T16" fmla="*/ 0 w 328"/>
                  <a:gd name="T17" fmla="*/ 121 h 193"/>
                  <a:gd name="T18" fmla="*/ 0 w 328"/>
                  <a:gd name="T19" fmla="*/ 193 h 193"/>
                  <a:gd name="T20" fmla="*/ 68 w 328"/>
                  <a:gd name="T21" fmla="*/ 193 h 19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8"/>
                  <a:gd name="T34" fmla="*/ 0 h 193"/>
                  <a:gd name="T35" fmla="*/ 328 w 328"/>
                  <a:gd name="T36" fmla="*/ 193 h 19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8" h="193">
                    <a:moveTo>
                      <a:pt x="68" y="193"/>
                    </a:moveTo>
                    <a:lnTo>
                      <a:pt x="249" y="193"/>
                    </a:lnTo>
                    <a:lnTo>
                      <a:pt x="328" y="193"/>
                    </a:lnTo>
                    <a:lnTo>
                      <a:pt x="328" y="123"/>
                    </a:lnTo>
                    <a:lnTo>
                      <a:pt x="328" y="0"/>
                    </a:lnTo>
                    <a:lnTo>
                      <a:pt x="182" y="0"/>
                    </a:lnTo>
                    <a:lnTo>
                      <a:pt x="132" y="0"/>
                    </a:lnTo>
                    <a:lnTo>
                      <a:pt x="0" y="0"/>
                    </a:lnTo>
                    <a:lnTo>
                      <a:pt x="0" y="121"/>
                    </a:lnTo>
                    <a:lnTo>
                      <a:pt x="0" y="193"/>
                    </a:lnTo>
                    <a:lnTo>
                      <a:pt x="68" y="193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36" name="Freeform 46"/>
              <p:cNvSpPr>
                <a:spLocks/>
              </p:cNvSpPr>
              <p:nvPr/>
            </p:nvSpPr>
            <p:spPr bwMode="auto">
              <a:xfrm>
                <a:off x="2803" y="1961"/>
                <a:ext cx="328" cy="193"/>
              </a:xfrm>
              <a:custGeom>
                <a:avLst/>
                <a:gdLst>
                  <a:gd name="T0" fmla="*/ 68 w 328"/>
                  <a:gd name="T1" fmla="*/ 193 h 193"/>
                  <a:gd name="T2" fmla="*/ 249 w 328"/>
                  <a:gd name="T3" fmla="*/ 193 h 193"/>
                  <a:gd name="T4" fmla="*/ 328 w 328"/>
                  <a:gd name="T5" fmla="*/ 193 h 193"/>
                  <a:gd name="T6" fmla="*/ 328 w 328"/>
                  <a:gd name="T7" fmla="*/ 123 h 193"/>
                  <a:gd name="T8" fmla="*/ 328 w 328"/>
                  <a:gd name="T9" fmla="*/ 0 h 193"/>
                  <a:gd name="T10" fmla="*/ 182 w 328"/>
                  <a:gd name="T11" fmla="*/ 0 h 193"/>
                  <a:gd name="T12" fmla="*/ 132 w 328"/>
                  <a:gd name="T13" fmla="*/ 0 h 193"/>
                  <a:gd name="T14" fmla="*/ 0 w 328"/>
                  <a:gd name="T15" fmla="*/ 0 h 193"/>
                  <a:gd name="T16" fmla="*/ 0 w 328"/>
                  <a:gd name="T17" fmla="*/ 121 h 193"/>
                  <a:gd name="T18" fmla="*/ 0 w 328"/>
                  <a:gd name="T19" fmla="*/ 193 h 193"/>
                  <a:gd name="T20" fmla="*/ 68 w 328"/>
                  <a:gd name="T21" fmla="*/ 193 h 19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8"/>
                  <a:gd name="T34" fmla="*/ 0 h 193"/>
                  <a:gd name="T35" fmla="*/ 328 w 328"/>
                  <a:gd name="T36" fmla="*/ 193 h 19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8" h="193">
                    <a:moveTo>
                      <a:pt x="68" y="193"/>
                    </a:moveTo>
                    <a:lnTo>
                      <a:pt x="249" y="193"/>
                    </a:lnTo>
                    <a:lnTo>
                      <a:pt x="328" y="193"/>
                    </a:lnTo>
                    <a:lnTo>
                      <a:pt x="328" y="123"/>
                    </a:lnTo>
                    <a:lnTo>
                      <a:pt x="328" y="0"/>
                    </a:lnTo>
                    <a:lnTo>
                      <a:pt x="182" y="0"/>
                    </a:lnTo>
                    <a:lnTo>
                      <a:pt x="132" y="0"/>
                    </a:lnTo>
                    <a:lnTo>
                      <a:pt x="0" y="0"/>
                    </a:lnTo>
                    <a:lnTo>
                      <a:pt x="0" y="121"/>
                    </a:lnTo>
                    <a:lnTo>
                      <a:pt x="0" y="193"/>
                    </a:lnTo>
                    <a:lnTo>
                      <a:pt x="68" y="19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37" name="Freeform 47"/>
              <p:cNvSpPr>
                <a:spLocks/>
              </p:cNvSpPr>
              <p:nvPr/>
            </p:nvSpPr>
            <p:spPr bwMode="auto">
              <a:xfrm>
                <a:off x="3624" y="1804"/>
                <a:ext cx="25" cy="7"/>
              </a:xfrm>
              <a:custGeom>
                <a:avLst/>
                <a:gdLst>
                  <a:gd name="T0" fmla="*/ 25 w 25"/>
                  <a:gd name="T1" fmla="*/ 0 h 7"/>
                  <a:gd name="T2" fmla="*/ 11 w 25"/>
                  <a:gd name="T3" fmla="*/ 0 h 7"/>
                  <a:gd name="T4" fmla="*/ 0 w 25"/>
                  <a:gd name="T5" fmla="*/ 0 h 7"/>
                  <a:gd name="T6" fmla="*/ 4 w 25"/>
                  <a:gd name="T7" fmla="*/ 5 h 7"/>
                  <a:gd name="T8" fmla="*/ 13 w 25"/>
                  <a:gd name="T9" fmla="*/ 7 h 7"/>
                  <a:gd name="T10" fmla="*/ 21 w 25"/>
                  <a:gd name="T11" fmla="*/ 5 h 7"/>
                  <a:gd name="T12" fmla="*/ 25 w 25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7"/>
                  <a:gd name="T23" fmla="*/ 25 w 25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7">
                    <a:moveTo>
                      <a:pt x="25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3" y="7"/>
                    </a:lnTo>
                    <a:lnTo>
                      <a:pt x="21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38" name="Freeform 48"/>
              <p:cNvSpPr>
                <a:spLocks/>
              </p:cNvSpPr>
              <p:nvPr/>
            </p:nvSpPr>
            <p:spPr bwMode="auto">
              <a:xfrm>
                <a:off x="3624" y="1804"/>
                <a:ext cx="25" cy="7"/>
              </a:xfrm>
              <a:custGeom>
                <a:avLst/>
                <a:gdLst>
                  <a:gd name="T0" fmla="*/ 25 w 25"/>
                  <a:gd name="T1" fmla="*/ 0 h 7"/>
                  <a:gd name="T2" fmla="*/ 11 w 25"/>
                  <a:gd name="T3" fmla="*/ 0 h 7"/>
                  <a:gd name="T4" fmla="*/ 0 w 25"/>
                  <a:gd name="T5" fmla="*/ 0 h 7"/>
                  <a:gd name="T6" fmla="*/ 0 w 25"/>
                  <a:gd name="T7" fmla="*/ 0 h 7"/>
                  <a:gd name="T8" fmla="*/ 4 w 25"/>
                  <a:gd name="T9" fmla="*/ 5 h 7"/>
                  <a:gd name="T10" fmla="*/ 13 w 25"/>
                  <a:gd name="T11" fmla="*/ 7 h 7"/>
                  <a:gd name="T12" fmla="*/ 21 w 25"/>
                  <a:gd name="T13" fmla="*/ 5 h 7"/>
                  <a:gd name="T14" fmla="*/ 25 w 2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7"/>
                  <a:gd name="T26" fmla="*/ 25 w 25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7">
                    <a:moveTo>
                      <a:pt x="25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3" y="7"/>
                    </a:lnTo>
                    <a:lnTo>
                      <a:pt x="21" y="5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39" name="Freeform 49"/>
              <p:cNvSpPr>
                <a:spLocks/>
              </p:cNvSpPr>
              <p:nvPr/>
            </p:nvSpPr>
            <p:spPr bwMode="auto">
              <a:xfrm>
                <a:off x="3394" y="1804"/>
                <a:ext cx="25" cy="7"/>
              </a:xfrm>
              <a:custGeom>
                <a:avLst/>
                <a:gdLst>
                  <a:gd name="T0" fmla="*/ 25 w 25"/>
                  <a:gd name="T1" fmla="*/ 0 h 7"/>
                  <a:gd name="T2" fmla="*/ 12 w 25"/>
                  <a:gd name="T3" fmla="*/ 0 h 7"/>
                  <a:gd name="T4" fmla="*/ 0 w 25"/>
                  <a:gd name="T5" fmla="*/ 0 h 7"/>
                  <a:gd name="T6" fmla="*/ 4 w 25"/>
                  <a:gd name="T7" fmla="*/ 5 h 7"/>
                  <a:gd name="T8" fmla="*/ 13 w 25"/>
                  <a:gd name="T9" fmla="*/ 7 h 7"/>
                  <a:gd name="T10" fmla="*/ 21 w 25"/>
                  <a:gd name="T11" fmla="*/ 5 h 7"/>
                  <a:gd name="T12" fmla="*/ 25 w 25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7"/>
                  <a:gd name="T23" fmla="*/ 25 w 25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7">
                    <a:moveTo>
                      <a:pt x="25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3" y="7"/>
                    </a:lnTo>
                    <a:lnTo>
                      <a:pt x="21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40" name="Freeform 50"/>
              <p:cNvSpPr>
                <a:spLocks/>
              </p:cNvSpPr>
              <p:nvPr/>
            </p:nvSpPr>
            <p:spPr bwMode="auto">
              <a:xfrm>
                <a:off x="3394" y="1804"/>
                <a:ext cx="25" cy="7"/>
              </a:xfrm>
              <a:custGeom>
                <a:avLst/>
                <a:gdLst>
                  <a:gd name="T0" fmla="*/ 25 w 25"/>
                  <a:gd name="T1" fmla="*/ 0 h 7"/>
                  <a:gd name="T2" fmla="*/ 12 w 25"/>
                  <a:gd name="T3" fmla="*/ 0 h 7"/>
                  <a:gd name="T4" fmla="*/ 0 w 25"/>
                  <a:gd name="T5" fmla="*/ 0 h 7"/>
                  <a:gd name="T6" fmla="*/ 0 w 25"/>
                  <a:gd name="T7" fmla="*/ 0 h 7"/>
                  <a:gd name="T8" fmla="*/ 4 w 25"/>
                  <a:gd name="T9" fmla="*/ 5 h 7"/>
                  <a:gd name="T10" fmla="*/ 13 w 25"/>
                  <a:gd name="T11" fmla="*/ 7 h 7"/>
                  <a:gd name="T12" fmla="*/ 21 w 25"/>
                  <a:gd name="T13" fmla="*/ 5 h 7"/>
                  <a:gd name="T14" fmla="*/ 25 w 25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7"/>
                  <a:gd name="T26" fmla="*/ 25 w 25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7">
                    <a:moveTo>
                      <a:pt x="25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13" y="7"/>
                    </a:lnTo>
                    <a:lnTo>
                      <a:pt x="21" y="5"/>
                    </a:lnTo>
                    <a:lnTo>
                      <a:pt x="2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41" name="Freeform 51"/>
              <p:cNvSpPr>
                <a:spLocks/>
              </p:cNvSpPr>
              <p:nvPr/>
            </p:nvSpPr>
            <p:spPr bwMode="auto">
              <a:xfrm>
                <a:off x="2819" y="1808"/>
                <a:ext cx="26" cy="8"/>
              </a:xfrm>
              <a:custGeom>
                <a:avLst/>
                <a:gdLst>
                  <a:gd name="T0" fmla="*/ 26 w 26"/>
                  <a:gd name="T1" fmla="*/ 0 h 8"/>
                  <a:gd name="T2" fmla="*/ 13 w 26"/>
                  <a:gd name="T3" fmla="*/ 0 h 8"/>
                  <a:gd name="T4" fmla="*/ 0 w 26"/>
                  <a:gd name="T5" fmla="*/ 0 h 8"/>
                  <a:gd name="T6" fmla="*/ 5 w 26"/>
                  <a:gd name="T7" fmla="*/ 5 h 8"/>
                  <a:gd name="T8" fmla="*/ 14 w 26"/>
                  <a:gd name="T9" fmla="*/ 8 h 8"/>
                  <a:gd name="T10" fmla="*/ 22 w 26"/>
                  <a:gd name="T11" fmla="*/ 5 h 8"/>
                  <a:gd name="T12" fmla="*/ 26 w 26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"/>
                  <a:gd name="T22" fmla="*/ 0 h 8"/>
                  <a:gd name="T23" fmla="*/ 26 w 26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" h="8">
                    <a:moveTo>
                      <a:pt x="26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8"/>
                    </a:lnTo>
                    <a:lnTo>
                      <a:pt x="22" y="5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42" name="Freeform 52"/>
              <p:cNvSpPr>
                <a:spLocks/>
              </p:cNvSpPr>
              <p:nvPr/>
            </p:nvSpPr>
            <p:spPr bwMode="auto">
              <a:xfrm>
                <a:off x="2819" y="1808"/>
                <a:ext cx="26" cy="8"/>
              </a:xfrm>
              <a:custGeom>
                <a:avLst/>
                <a:gdLst>
                  <a:gd name="T0" fmla="*/ 26 w 26"/>
                  <a:gd name="T1" fmla="*/ 0 h 8"/>
                  <a:gd name="T2" fmla="*/ 13 w 26"/>
                  <a:gd name="T3" fmla="*/ 0 h 8"/>
                  <a:gd name="T4" fmla="*/ 0 w 26"/>
                  <a:gd name="T5" fmla="*/ 0 h 8"/>
                  <a:gd name="T6" fmla="*/ 0 w 26"/>
                  <a:gd name="T7" fmla="*/ 0 h 8"/>
                  <a:gd name="T8" fmla="*/ 5 w 26"/>
                  <a:gd name="T9" fmla="*/ 5 h 8"/>
                  <a:gd name="T10" fmla="*/ 14 w 26"/>
                  <a:gd name="T11" fmla="*/ 8 h 8"/>
                  <a:gd name="T12" fmla="*/ 22 w 26"/>
                  <a:gd name="T13" fmla="*/ 5 h 8"/>
                  <a:gd name="T14" fmla="*/ 26 w 26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"/>
                  <a:gd name="T25" fmla="*/ 0 h 8"/>
                  <a:gd name="T26" fmla="*/ 26 w 26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" h="8">
                    <a:moveTo>
                      <a:pt x="26" y="0"/>
                    </a:moveTo>
                    <a:lnTo>
                      <a:pt x="13" y="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8"/>
                    </a:lnTo>
                    <a:lnTo>
                      <a:pt x="22" y="5"/>
                    </a:lnTo>
                    <a:lnTo>
                      <a:pt x="2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43" name="Freeform 53"/>
              <p:cNvSpPr>
                <a:spLocks/>
              </p:cNvSpPr>
              <p:nvPr/>
            </p:nvSpPr>
            <p:spPr bwMode="auto">
              <a:xfrm>
                <a:off x="3055" y="1806"/>
                <a:ext cx="24" cy="9"/>
              </a:xfrm>
              <a:custGeom>
                <a:avLst/>
                <a:gdLst>
                  <a:gd name="T0" fmla="*/ 24 w 24"/>
                  <a:gd name="T1" fmla="*/ 0 h 9"/>
                  <a:gd name="T2" fmla="*/ 11 w 24"/>
                  <a:gd name="T3" fmla="*/ 0 h 9"/>
                  <a:gd name="T4" fmla="*/ 0 w 24"/>
                  <a:gd name="T5" fmla="*/ 0 h 9"/>
                  <a:gd name="T6" fmla="*/ 4 w 24"/>
                  <a:gd name="T7" fmla="*/ 6 h 9"/>
                  <a:gd name="T8" fmla="*/ 12 w 24"/>
                  <a:gd name="T9" fmla="*/ 9 h 9"/>
                  <a:gd name="T10" fmla="*/ 20 w 24"/>
                  <a:gd name="T11" fmla="*/ 6 h 9"/>
                  <a:gd name="T12" fmla="*/ 24 w 24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9"/>
                  <a:gd name="T23" fmla="*/ 24 w 24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9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9"/>
                    </a:lnTo>
                    <a:lnTo>
                      <a:pt x="20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44" name="Freeform 54"/>
              <p:cNvSpPr>
                <a:spLocks/>
              </p:cNvSpPr>
              <p:nvPr/>
            </p:nvSpPr>
            <p:spPr bwMode="auto">
              <a:xfrm>
                <a:off x="3055" y="1806"/>
                <a:ext cx="24" cy="9"/>
              </a:xfrm>
              <a:custGeom>
                <a:avLst/>
                <a:gdLst>
                  <a:gd name="T0" fmla="*/ 24 w 24"/>
                  <a:gd name="T1" fmla="*/ 0 h 9"/>
                  <a:gd name="T2" fmla="*/ 11 w 24"/>
                  <a:gd name="T3" fmla="*/ 0 h 9"/>
                  <a:gd name="T4" fmla="*/ 0 w 24"/>
                  <a:gd name="T5" fmla="*/ 0 h 9"/>
                  <a:gd name="T6" fmla="*/ 0 w 24"/>
                  <a:gd name="T7" fmla="*/ 0 h 9"/>
                  <a:gd name="T8" fmla="*/ 4 w 24"/>
                  <a:gd name="T9" fmla="*/ 6 h 9"/>
                  <a:gd name="T10" fmla="*/ 12 w 24"/>
                  <a:gd name="T11" fmla="*/ 9 h 9"/>
                  <a:gd name="T12" fmla="*/ 20 w 24"/>
                  <a:gd name="T13" fmla="*/ 6 h 9"/>
                  <a:gd name="T14" fmla="*/ 24 w 24"/>
                  <a:gd name="T15" fmla="*/ 0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9"/>
                  <a:gd name="T26" fmla="*/ 24 w 24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9">
                    <a:moveTo>
                      <a:pt x="24" y="0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2" y="9"/>
                    </a:lnTo>
                    <a:lnTo>
                      <a:pt x="20" y="6"/>
                    </a:lnTo>
                    <a:lnTo>
                      <a:pt x="2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45" name="Freeform 55"/>
              <p:cNvSpPr>
                <a:spLocks/>
              </p:cNvSpPr>
              <p:nvPr/>
            </p:nvSpPr>
            <p:spPr bwMode="auto">
              <a:xfrm>
                <a:off x="3658" y="1805"/>
                <a:ext cx="28" cy="56"/>
              </a:xfrm>
              <a:custGeom>
                <a:avLst/>
                <a:gdLst>
                  <a:gd name="T0" fmla="*/ 0 w 28"/>
                  <a:gd name="T1" fmla="*/ 0 h 56"/>
                  <a:gd name="T2" fmla="*/ 28 w 28"/>
                  <a:gd name="T3" fmla="*/ 0 h 56"/>
                  <a:gd name="T4" fmla="*/ 28 w 28"/>
                  <a:gd name="T5" fmla="*/ 56 h 56"/>
                  <a:gd name="T6" fmla="*/ 0 w 28"/>
                  <a:gd name="T7" fmla="*/ 56 h 56"/>
                  <a:gd name="T8" fmla="*/ 0 w 28"/>
                  <a:gd name="T9" fmla="*/ 43 h 56"/>
                  <a:gd name="T10" fmla="*/ 0 w 28"/>
                  <a:gd name="T11" fmla="*/ 27 h 56"/>
                  <a:gd name="T12" fmla="*/ 0 w 28"/>
                  <a:gd name="T13" fmla="*/ 12 h 56"/>
                  <a:gd name="T14" fmla="*/ 0 w 28"/>
                  <a:gd name="T15" fmla="*/ 0 h 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"/>
                  <a:gd name="T25" fmla="*/ 0 h 56"/>
                  <a:gd name="T26" fmla="*/ 28 w 28"/>
                  <a:gd name="T27" fmla="*/ 56 h 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" h="56">
                    <a:moveTo>
                      <a:pt x="0" y="0"/>
                    </a:moveTo>
                    <a:lnTo>
                      <a:pt x="28" y="0"/>
                    </a:lnTo>
                    <a:lnTo>
                      <a:pt x="28" y="56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0" y="27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46" name="Freeform 56"/>
              <p:cNvSpPr>
                <a:spLocks/>
              </p:cNvSpPr>
              <p:nvPr/>
            </p:nvSpPr>
            <p:spPr bwMode="auto">
              <a:xfrm>
                <a:off x="3587" y="1806"/>
                <a:ext cx="29" cy="57"/>
              </a:xfrm>
              <a:custGeom>
                <a:avLst/>
                <a:gdLst>
                  <a:gd name="T0" fmla="*/ 29 w 29"/>
                  <a:gd name="T1" fmla="*/ 57 h 57"/>
                  <a:gd name="T2" fmla="*/ 0 w 29"/>
                  <a:gd name="T3" fmla="*/ 56 h 57"/>
                  <a:gd name="T4" fmla="*/ 0 w 29"/>
                  <a:gd name="T5" fmla="*/ 0 h 57"/>
                  <a:gd name="T6" fmla="*/ 25 w 29"/>
                  <a:gd name="T7" fmla="*/ 0 h 57"/>
                  <a:gd name="T8" fmla="*/ 26 w 29"/>
                  <a:gd name="T9" fmla="*/ 14 h 57"/>
                  <a:gd name="T10" fmla="*/ 27 w 29"/>
                  <a:gd name="T11" fmla="*/ 29 h 57"/>
                  <a:gd name="T12" fmla="*/ 27 w 29"/>
                  <a:gd name="T13" fmla="*/ 42 h 57"/>
                  <a:gd name="T14" fmla="*/ 29 w 29"/>
                  <a:gd name="T15" fmla="*/ 57 h 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"/>
                  <a:gd name="T25" fmla="*/ 0 h 57"/>
                  <a:gd name="T26" fmla="*/ 29 w 29"/>
                  <a:gd name="T27" fmla="*/ 57 h 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" h="57">
                    <a:moveTo>
                      <a:pt x="29" y="57"/>
                    </a:moveTo>
                    <a:lnTo>
                      <a:pt x="0" y="56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6" y="14"/>
                    </a:lnTo>
                    <a:lnTo>
                      <a:pt x="27" y="29"/>
                    </a:lnTo>
                    <a:lnTo>
                      <a:pt x="27" y="42"/>
                    </a:lnTo>
                    <a:lnTo>
                      <a:pt x="29" y="57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47" name="Freeform 57"/>
              <p:cNvSpPr>
                <a:spLocks/>
              </p:cNvSpPr>
              <p:nvPr/>
            </p:nvSpPr>
            <p:spPr bwMode="auto">
              <a:xfrm>
                <a:off x="3652" y="1705"/>
                <a:ext cx="33" cy="92"/>
              </a:xfrm>
              <a:custGeom>
                <a:avLst/>
                <a:gdLst>
                  <a:gd name="T0" fmla="*/ 6 w 33"/>
                  <a:gd name="T1" fmla="*/ 92 h 92"/>
                  <a:gd name="T2" fmla="*/ 33 w 33"/>
                  <a:gd name="T3" fmla="*/ 92 h 92"/>
                  <a:gd name="T4" fmla="*/ 33 w 33"/>
                  <a:gd name="T5" fmla="*/ 0 h 92"/>
                  <a:gd name="T6" fmla="*/ 0 w 33"/>
                  <a:gd name="T7" fmla="*/ 0 h 92"/>
                  <a:gd name="T8" fmla="*/ 3 w 33"/>
                  <a:gd name="T9" fmla="*/ 21 h 92"/>
                  <a:gd name="T10" fmla="*/ 6 w 33"/>
                  <a:gd name="T11" fmla="*/ 47 h 92"/>
                  <a:gd name="T12" fmla="*/ 7 w 33"/>
                  <a:gd name="T13" fmla="*/ 73 h 92"/>
                  <a:gd name="T14" fmla="*/ 6 w 33"/>
                  <a:gd name="T15" fmla="*/ 9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92"/>
                  <a:gd name="T26" fmla="*/ 33 w 33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92">
                    <a:moveTo>
                      <a:pt x="6" y="92"/>
                    </a:moveTo>
                    <a:lnTo>
                      <a:pt x="33" y="92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3" y="21"/>
                    </a:lnTo>
                    <a:lnTo>
                      <a:pt x="6" y="47"/>
                    </a:lnTo>
                    <a:lnTo>
                      <a:pt x="7" y="73"/>
                    </a:lnTo>
                    <a:lnTo>
                      <a:pt x="6" y="92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48" name="Freeform 58"/>
              <p:cNvSpPr>
                <a:spLocks/>
              </p:cNvSpPr>
              <p:nvPr/>
            </p:nvSpPr>
            <p:spPr bwMode="auto">
              <a:xfrm>
                <a:off x="3587" y="1706"/>
                <a:ext cx="25" cy="92"/>
              </a:xfrm>
              <a:custGeom>
                <a:avLst/>
                <a:gdLst>
                  <a:gd name="T0" fmla="*/ 25 w 25"/>
                  <a:gd name="T1" fmla="*/ 91 h 92"/>
                  <a:gd name="T2" fmla="*/ 0 w 25"/>
                  <a:gd name="T3" fmla="*/ 92 h 92"/>
                  <a:gd name="T4" fmla="*/ 0 w 25"/>
                  <a:gd name="T5" fmla="*/ 0 h 92"/>
                  <a:gd name="T6" fmla="*/ 22 w 25"/>
                  <a:gd name="T7" fmla="*/ 0 h 92"/>
                  <a:gd name="T8" fmla="*/ 22 w 25"/>
                  <a:gd name="T9" fmla="*/ 23 h 92"/>
                  <a:gd name="T10" fmla="*/ 23 w 25"/>
                  <a:gd name="T11" fmla="*/ 50 h 92"/>
                  <a:gd name="T12" fmla="*/ 23 w 25"/>
                  <a:gd name="T13" fmla="*/ 75 h 92"/>
                  <a:gd name="T14" fmla="*/ 25 w 25"/>
                  <a:gd name="T15" fmla="*/ 91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92"/>
                  <a:gd name="T26" fmla="*/ 25 w 25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92">
                    <a:moveTo>
                      <a:pt x="25" y="91"/>
                    </a:moveTo>
                    <a:lnTo>
                      <a:pt x="0" y="92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23"/>
                    </a:lnTo>
                    <a:lnTo>
                      <a:pt x="23" y="50"/>
                    </a:lnTo>
                    <a:lnTo>
                      <a:pt x="23" y="75"/>
                    </a:lnTo>
                    <a:lnTo>
                      <a:pt x="25" y="91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49" name="Freeform 59"/>
              <p:cNvSpPr>
                <a:spLocks/>
              </p:cNvSpPr>
              <p:nvPr/>
            </p:nvSpPr>
            <p:spPr bwMode="auto">
              <a:xfrm>
                <a:off x="3425" y="1805"/>
                <a:ext cx="29" cy="56"/>
              </a:xfrm>
              <a:custGeom>
                <a:avLst/>
                <a:gdLst>
                  <a:gd name="T0" fmla="*/ 0 w 29"/>
                  <a:gd name="T1" fmla="*/ 0 h 56"/>
                  <a:gd name="T2" fmla="*/ 29 w 29"/>
                  <a:gd name="T3" fmla="*/ 0 h 56"/>
                  <a:gd name="T4" fmla="*/ 29 w 29"/>
                  <a:gd name="T5" fmla="*/ 56 h 56"/>
                  <a:gd name="T6" fmla="*/ 4 w 29"/>
                  <a:gd name="T7" fmla="*/ 56 h 56"/>
                  <a:gd name="T8" fmla="*/ 4 w 29"/>
                  <a:gd name="T9" fmla="*/ 43 h 56"/>
                  <a:gd name="T10" fmla="*/ 2 w 29"/>
                  <a:gd name="T11" fmla="*/ 27 h 56"/>
                  <a:gd name="T12" fmla="*/ 1 w 29"/>
                  <a:gd name="T13" fmla="*/ 12 h 56"/>
                  <a:gd name="T14" fmla="*/ 0 w 29"/>
                  <a:gd name="T15" fmla="*/ 0 h 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"/>
                  <a:gd name="T25" fmla="*/ 0 h 56"/>
                  <a:gd name="T26" fmla="*/ 29 w 29"/>
                  <a:gd name="T27" fmla="*/ 56 h 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" h="56">
                    <a:moveTo>
                      <a:pt x="0" y="0"/>
                    </a:moveTo>
                    <a:lnTo>
                      <a:pt x="29" y="0"/>
                    </a:lnTo>
                    <a:lnTo>
                      <a:pt x="29" y="56"/>
                    </a:lnTo>
                    <a:lnTo>
                      <a:pt x="4" y="56"/>
                    </a:lnTo>
                    <a:lnTo>
                      <a:pt x="4" y="43"/>
                    </a:lnTo>
                    <a:lnTo>
                      <a:pt x="2" y="27"/>
                    </a:lnTo>
                    <a:lnTo>
                      <a:pt x="1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50" name="Freeform 60"/>
              <p:cNvSpPr>
                <a:spLocks/>
              </p:cNvSpPr>
              <p:nvPr/>
            </p:nvSpPr>
            <p:spPr bwMode="auto">
              <a:xfrm>
                <a:off x="3358" y="1805"/>
                <a:ext cx="23" cy="57"/>
              </a:xfrm>
              <a:custGeom>
                <a:avLst/>
                <a:gdLst>
                  <a:gd name="T0" fmla="*/ 22 w 23"/>
                  <a:gd name="T1" fmla="*/ 0 h 57"/>
                  <a:gd name="T2" fmla="*/ 0 w 23"/>
                  <a:gd name="T3" fmla="*/ 0 h 57"/>
                  <a:gd name="T4" fmla="*/ 0 w 23"/>
                  <a:gd name="T5" fmla="*/ 57 h 57"/>
                  <a:gd name="T6" fmla="*/ 23 w 23"/>
                  <a:gd name="T7" fmla="*/ 57 h 57"/>
                  <a:gd name="T8" fmla="*/ 22 w 23"/>
                  <a:gd name="T9" fmla="*/ 42 h 57"/>
                  <a:gd name="T10" fmla="*/ 22 w 23"/>
                  <a:gd name="T11" fmla="*/ 25 h 57"/>
                  <a:gd name="T12" fmla="*/ 22 w 23"/>
                  <a:gd name="T13" fmla="*/ 10 h 57"/>
                  <a:gd name="T14" fmla="*/ 22 w 23"/>
                  <a:gd name="T15" fmla="*/ 0 h 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"/>
                  <a:gd name="T25" fmla="*/ 0 h 57"/>
                  <a:gd name="T26" fmla="*/ 23 w 23"/>
                  <a:gd name="T27" fmla="*/ 57 h 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" h="57">
                    <a:moveTo>
                      <a:pt x="22" y="0"/>
                    </a:moveTo>
                    <a:lnTo>
                      <a:pt x="0" y="0"/>
                    </a:lnTo>
                    <a:lnTo>
                      <a:pt x="0" y="57"/>
                    </a:lnTo>
                    <a:lnTo>
                      <a:pt x="23" y="57"/>
                    </a:lnTo>
                    <a:lnTo>
                      <a:pt x="22" y="42"/>
                    </a:lnTo>
                    <a:lnTo>
                      <a:pt x="22" y="25"/>
                    </a:lnTo>
                    <a:lnTo>
                      <a:pt x="22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51" name="Freeform 61"/>
              <p:cNvSpPr>
                <a:spLocks/>
              </p:cNvSpPr>
              <p:nvPr/>
            </p:nvSpPr>
            <p:spPr bwMode="auto">
              <a:xfrm>
                <a:off x="3427" y="1703"/>
                <a:ext cx="30" cy="93"/>
              </a:xfrm>
              <a:custGeom>
                <a:avLst/>
                <a:gdLst>
                  <a:gd name="T0" fmla="*/ 4 w 30"/>
                  <a:gd name="T1" fmla="*/ 0 h 93"/>
                  <a:gd name="T2" fmla="*/ 30 w 30"/>
                  <a:gd name="T3" fmla="*/ 0 h 93"/>
                  <a:gd name="T4" fmla="*/ 30 w 30"/>
                  <a:gd name="T5" fmla="*/ 93 h 93"/>
                  <a:gd name="T6" fmla="*/ 0 w 30"/>
                  <a:gd name="T7" fmla="*/ 93 h 93"/>
                  <a:gd name="T8" fmla="*/ 2 w 30"/>
                  <a:gd name="T9" fmla="*/ 71 h 93"/>
                  <a:gd name="T10" fmla="*/ 4 w 30"/>
                  <a:gd name="T11" fmla="*/ 44 h 93"/>
                  <a:gd name="T12" fmla="*/ 6 w 30"/>
                  <a:gd name="T13" fmla="*/ 18 h 93"/>
                  <a:gd name="T14" fmla="*/ 4 w 30"/>
                  <a:gd name="T15" fmla="*/ 0 h 9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93"/>
                  <a:gd name="T26" fmla="*/ 30 w 30"/>
                  <a:gd name="T27" fmla="*/ 93 h 9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93">
                    <a:moveTo>
                      <a:pt x="4" y="0"/>
                    </a:moveTo>
                    <a:lnTo>
                      <a:pt x="30" y="0"/>
                    </a:lnTo>
                    <a:lnTo>
                      <a:pt x="30" y="93"/>
                    </a:lnTo>
                    <a:lnTo>
                      <a:pt x="0" y="93"/>
                    </a:lnTo>
                    <a:lnTo>
                      <a:pt x="2" y="71"/>
                    </a:lnTo>
                    <a:lnTo>
                      <a:pt x="4" y="44"/>
                    </a:lnTo>
                    <a:lnTo>
                      <a:pt x="6" y="1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52" name="Freeform 62"/>
              <p:cNvSpPr>
                <a:spLocks/>
              </p:cNvSpPr>
              <p:nvPr/>
            </p:nvSpPr>
            <p:spPr bwMode="auto">
              <a:xfrm>
                <a:off x="3358" y="1706"/>
                <a:ext cx="22" cy="92"/>
              </a:xfrm>
              <a:custGeom>
                <a:avLst/>
                <a:gdLst>
                  <a:gd name="T0" fmla="*/ 22 w 22"/>
                  <a:gd name="T1" fmla="*/ 92 h 92"/>
                  <a:gd name="T2" fmla="*/ 0 w 22"/>
                  <a:gd name="T3" fmla="*/ 92 h 92"/>
                  <a:gd name="T4" fmla="*/ 0 w 22"/>
                  <a:gd name="T5" fmla="*/ 0 h 92"/>
                  <a:gd name="T6" fmla="*/ 18 w 22"/>
                  <a:gd name="T7" fmla="*/ 0 h 92"/>
                  <a:gd name="T8" fmla="*/ 18 w 22"/>
                  <a:gd name="T9" fmla="*/ 20 h 92"/>
                  <a:gd name="T10" fmla="*/ 21 w 22"/>
                  <a:gd name="T11" fmla="*/ 48 h 92"/>
                  <a:gd name="T12" fmla="*/ 22 w 22"/>
                  <a:gd name="T13" fmla="*/ 75 h 92"/>
                  <a:gd name="T14" fmla="*/ 22 w 22"/>
                  <a:gd name="T15" fmla="*/ 9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"/>
                  <a:gd name="T25" fmla="*/ 0 h 92"/>
                  <a:gd name="T26" fmla="*/ 22 w 22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" h="92">
                    <a:moveTo>
                      <a:pt x="22" y="92"/>
                    </a:moveTo>
                    <a:lnTo>
                      <a:pt x="0" y="92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20"/>
                    </a:lnTo>
                    <a:lnTo>
                      <a:pt x="21" y="48"/>
                    </a:lnTo>
                    <a:lnTo>
                      <a:pt x="22" y="75"/>
                    </a:lnTo>
                    <a:lnTo>
                      <a:pt x="22" y="92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53" name="Freeform 63"/>
              <p:cNvSpPr>
                <a:spLocks/>
              </p:cNvSpPr>
              <p:nvPr/>
            </p:nvSpPr>
            <p:spPr bwMode="auto">
              <a:xfrm>
                <a:off x="3591" y="2049"/>
                <a:ext cx="178" cy="100"/>
              </a:xfrm>
              <a:custGeom>
                <a:avLst/>
                <a:gdLst>
                  <a:gd name="T0" fmla="*/ 0 w 178"/>
                  <a:gd name="T1" fmla="*/ 100 h 100"/>
                  <a:gd name="T2" fmla="*/ 8 w 178"/>
                  <a:gd name="T3" fmla="*/ 0 h 100"/>
                  <a:gd name="T4" fmla="*/ 14 w 178"/>
                  <a:gd name="T5" fmla="*/ 3 h 100"/>
                  <a:gd name="T6" fmla="*/ 16 w 178"/>
                  <a:gd name="T7" fmla="*/ 6 h 100"/>
                  <a:gd name="T8" fmla="*/ 23 w 178"/>
                  <a:gd name="T9" fmla="*/ 7 h 100"/>
                  <a:gd name="T10" fmla="*/ 26 w 178"/>
                  <a:gd name="T11" fmla="*/ 6 h 100"/>
                  <a:gd name="T12" fmla="*/ 27 w 178"/>
                  <a:gd name="T13" fmla="*/ 3 h 100"/>
                  <a:gd name="T14" fmla="*/ 31 w 178"/>
                  <a:gd name="T15" fmla="*/ 1 h 100"/>
                  <a:gd name="T16" fmla="*/ 35 w 178"/>
                  <a:gd name="T17" fmla="*/ 1 h 100"/>
                  <a:gd name="T18" fmla="*/ 35 w 178"/>
                  <a:gd name="T19" fmla="*/ 6 h 100"/>
                  <a:gd name="T20" fmla="*/ 41 w 178"/>
                  <a:gd name="T21" fmla="*/ 7 h 100"/>
                  <a:gd name="T22" fmla="*/ 45 w 178"/>
                  <a:gd name="T23" fmla="*/ 7 h 100"/>
                  <a:gd name="T24" fmla="*/ 44 w 178"/>
                  <a:gd name="T25" fmla="*/ 4 h 100"/>
                  <a:gd name="T26" fmla="*/ 45 w 178"/>
                  <a:gd name="T27" fmla="*/ 0 h 100"/>
                  <a:gd name="T28" fmla="*/ 49 w 178"/>
                  <a:gd name="T29" fmla="*/ 3 h 100"/>
                  <a:gd name="T30" fmla="*/ 49 w 178"/>
                  <a:gd name="T31" fmla="*/ 6 h 100"/>
                  <a:gd name="T32" fmla="*/ 53 w 178"/>
                  <a:gd name="T33" fmla="*/ 6 h 100"/>
                  <a:gd name="T34" fmla="*/ 54 w 178"/>
                  <a:gd name="T35" fmla="*/ 6 h 100"/>
                  <a:gd name="T36" fmla="*/ 56 w 178"/>
                  <a:gd name="T37" fmla="*/ 3 h 100"/>
                  <a:gd name="T38" fmla="*/ 60 w 178"/>
                  <a:gd name="T39" fmla="*/ 0 h 100"/>
                  <a:gd name="T40" fmla="*/ 61 w 178"/>
                  <a:gd name="T41" fmla="*/ 0 h 100"/>
                  <a:gd name="T42" fmla="*/ 61 w 178"/>
                  <a:gd name="T43" fmla="*/ 4 h 100"/>
                  <a:gd name="T44" fmla="*/ 64 w 178"/>
                  <a:gd name="T45" fmla="*/ 7 h 100"/>
                  <a:gd name="T46" fmla="*/ 67 w 178"/>
                  <a:gd name="T47" fmla="*/ 7 h 100"/>
                  <a:gd name="T48" fmla="*/ 69 w 178"/>
                  <a:gd name="T49" fmla="*/ 4 h 100"/>
                  <a:gd name="T50" fmla="*/ 71 w 178"/>
                  <a:gd name="T51" fmla="*/ 1 h 100"/>
                  <a:gd name="T52" fmla="*/ 75 w 178"/>
                  <a:gd name="T53" fmla="*/ 0 h 100"/>
                  <a:gd name="T54" fmla="*/ 76 w 178"/>
                  <a:gd name="T55" fmla="*/ 3 h 100"/>
                  <a:gd name="T56" fmla="*/ 76 w 178"/>
                  <a:gd name="T57" fmla="*/ 7 h 100"/>
                  <a:gd name="T58" fmla="*/ 83 w 178"/>
                  <a:gd name="T59" fmla="*/ 7 h 100"/>
                  <a:gd name="T60" fmla="*/ 87 w 178"/>
                  <a:gd name="T61" fmla="*/ 4 h 100"/>
                  <a:gd name="T62" fmla="*/ 88 w 178"/>
                  <a:gd name="T63" fmla="*/ 0 h 100"/>
                  <a:gd name="T64" fmla="*/ 95 w 178"/>
                  <a:gd name="T65" fmla="*/ 0 h 100"/>
                  <a:gd name="T66" fmla="*/ 96 w 178"/>
                  <a:gd name="T67" fmla="*/ 1 h 100"/>
                  <a:gd name="T68" fmla="*/ 96 w 178"/>
                  <a:gd name="T69" fmla="*/ 6 h 100"/>
                  <a:gd name="T70" fmla="*/ 99 w 178"/>
                  <a:gd name="T71" fmla="*/ 7 h 100"/>
                  <a:gd name="T72" fmla="*/ 103 w 178"/>
                  <a:gd name="T73" fmla="*/ 8 h 100"/>
                  <a:gd name="T74" fmla="*/ 107 w 178"/>
                  <a:gd name="T75" fmla="*/ 6 h 100"/>
                  <a:gd name="T76" fmla="*/ 109 w 178"/>
                  <a:gd name="T77" fmla="*/ 1 h 100"/>
                  <a:gd name="T78" fmla="*/ 113 w 178"/>
                  <a:gd name="T79" fmla="*/ 1 h 100"/>
                  <a:gd name="T80" fmla="*/ 115 w 178"/>
                  <a:gd name="T81" fmla="*/ 3 h 100"/>
                  <a:gd name="T82" fmla="*/ 118 w 178"/>
                  <a:gd name="T83" fmla="*/ 6 h 100"/>
                  <a:gd name="T84" fmla="*/ 132 w 178"/>
                  <a:gd name="T85" fmla="*/ 8 h 100"/>
                  <a:gd name="T86" fmla="*/ 149 w 178"/>
                  <a:gd name="T87" fmla="*/ 7 h 100"/>
                  <a:gd name="T88" fmla="*/ 171 w 178"/>
                  <a:gd name="T89" fmla="*/ 6 h 1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8"/>
                  <a:gd name="T136" fmla="*/ 0 h 100"/>
                  <a:gd name="T137" fmla="*/ 178 w 178"/>
                  <a:gd name="T138" fmla="*/ 100 h 1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8" h="100">
                    <a:moveTo>
                      <a:pt x="178" y="6"/>
                    </a:moveTo>
                    <a:lnTo>
                      <a:pt x="178" y="100"/>
                    </a:lnTo>
                    <a:lnTo>
                      <a:pt x="0" y="100"/>
                    </a:lnTo>
                    <a:lnTo>
                      <a:pt x="0" y="3"/>
                    </a:lnTo>
                    <a:lnTo>
                      <a:pt x="4" y="1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5" y="4"/>
                    </a:lnTo>
                    <a:lnTo>
                      <a:pt x="16" y="6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3" y="7"/>
                    </a:lnTo>
                    <a:lnTo>
                      <a:pt x="25" y="7"/>
                    </a:lnTo>
                    <a:lnTo>
                      <a:pt x="26" y="7"/>
                    </a:lnTo>
                    <a:lnTo>
                      <a:pt x="26" y="6"/>
                    </a:lnTo>
                    <a:lnTo>
                      <a:pt x="27" y="4"/>
                    </a:lnTo>
                    <a:lnTo>
                      <a:pt x="27" y="3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3" y="1"/>
                    </a:lnTo>
                    <a:lnTo>
                      <a:pt x="34" y="1"/>
                    </a:lnTo>
                    <a:lnTo>
                      <a:pt x="35" y="1"/>
                    </a:lnTo>
                    <a:lnTo>
                      <a:pt x="35" y="3"/>
                    </a:lnTo>
                    <a:lnTo>
                      <a:pt x="35" y="4"/>
                    </a:lnTo>
                    <a:lnTo>
                      <a:pt x="35" y="6"/>
                    </a:lnTo>
                    <a:lnTo>
                      <a:pt x="37" y="6"/>
                    </a:lnTo>
                    <a:lnTo>
                      <a:pt x="38" y="7"/>
                    </a:lnTo>
                    <a:lnTo>
                      <a:pt x="41" y="7"/>
                    </a:lnTo>
                    <a:lnTo>
                      <a:pt x="42" y="7"/>
                    </a:lnTo>
                    <a:lnTo>
                      <a:pt x="45" y="7"/>
                    </a:lnTo>
                    <a:lnTo>
                      <a:pt x="45" y="6"/>
                    </a:lnTo>
                    <a:lnTo>
                      <a:pt x="44" y="4"/>
                    </a:lnTo>
                    <a:lnTo>
                      <a:pt x="44" y="3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9" y="3"/>
                    </a:lnTo>
                    <a:lnTo>
                      <a:pt x="49" y="4"/>
                    </a:lnTo>
                    <a:lnTo>
                      <a:pt x="49" y="6"/>
                    </a:lnTo>
                    <a:lnTo>
                      <a:pt x="50" y="6"/>
                    </a:lnTo>
                    <a:lnTo>
                      <a:pt x="52" y="6"/>
                    </a:lnTo>
                    <a:lnTo>
                      <a:pt x="53" y="6"/>
                    </a:lnTo>
                    <a:lnTo>
                      <a:pt x="54" y="6"/>
                    </a:lnTo>
                    <a:lnTo>
                      <a:pt x="56" y="4"/>
                    </a:lnTo>
                    <a:lnTo>
                      <a:pt x="56" y="3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1" y="1"/>
                    </a:lnTo>
                    <a:lnTo>
                      <a:pt x="61" y="3"/>
                    </a:lnTo>
                    <a:lnTo>
                      <a:pt x="61" y="4"/>
                    </a:lnTo>
                    <a:lnTo>
                      <a:pt x="63" y="6"/>
                    </a:lnTo>
                    <a:lnTo>
                      <a:pt x="63" y="7"/>
                    </a:lnTo>
                    <a:lnTo>
                      <a:pt x="64" y="7"/>
                    </a:lnTo>
                    <a:lnTo>
                      <a:pt x="65" y="7"/>
                    </a:lnTo>
                    <a:lnTo>
                      <a:pt x="67" y="7"/>
                    </a:lnTo>
                    <a:lnTo>
                      <a:pt x="68" y="6"/>
                    </a:lnTo>
                    <a:lnTo>
                      <a:pt x="69" y="4"/>
                    </a:lnTo>
                    <a:lnTo>
                      <a:pt x="71" y="4"/>
                    </a:lnTo>
                    <a:lnTo>
                      <a:pt x="71" y="3"/>
                    </a:lnTo>
                    <a:lnTo>
                      <a:pt x="71" y="1"/>
                    </a:lnTo>
                    <a:lnTo>
                      <a:pt x="72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6" y="1"/>
                    </a:lnTo>
                    <a:lnTo>
                      <a:pt x="76" y="3"/>
                    </a:lnTo>
                    <a:lnTo>
                      <a:pt x="76" y="4"/>
                    </a:lnTo>
                    <a:lnTo>
                      <a:pt x="76" y="6"/>
                    </a:lnTo>
                    <a:lnTo>
                      <a:pt x="76" y="7"/>
                    </a:lnTo>
                    <a:lnTo>
                      <a:pt x="77" y="7"/>
                    </a:lnTo>
                    <a:lnTo>
                      <a:pt x="80" y="7"/>
                    </a:lnTo>
                    <a:lnTo>
                      <a:pt x="83" y="7"/>
                    </a:lnTo>
                    <a:lnTo>
                      <a:pt x="86" y="7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4" y="0"/>
                    </a:lnTo>
                    <a:lnTo>
                      <a:pt x="95" y="0"/>
                    </a:lnTo>
                    <a:lnTo>
                      <a:pt x="96" y="0"/>
                    </a:lnTo>
                    <a:lnTo>
                      <a:pt x="96" y="1"/>
                    </a:lnTo>
                    <a:lnTo>
                      <a:pt x="96" y="4"/>
                    </a:lnTo>
                    <a:lnTo>
                      <a:pt x="96" y="6"/>
                    </a:lnTo>
                    <a:lnTo>
                      <a:pt x="98" y="7"/>
                    </a:lnTo>
                    <a:lnTo>
                      <a:pt x="99" y="7"/>
                    </a:lnTo>
                    <a:lnTo>
                      <a:pt x="100" y="7"/>
                    </a:lnTo>
                    <a:lnTo>
                      <a:pt x="102" y="7"/>
                    </a:lnTo>
                    <a:lnTo>
                      <a:pt x="103" y="8"/>
                    </a:lnTo>
                    <a:lnTo>
                      <a:pt x="104" y="8"/>
                    </a:lnTo>
                    <a:lnTo>
                      <a:pt x="106" y="7"/>
                    </a:lnTo>
                    <a:lnTo>
                      <a:pt x="107" y="6"/>
                    </a:lnTo>
                    <a:lnTo>
                      <a:pt x="107" y="3"/>
                    </a:lnTo>
                    <a:lnTo>
                      <a:pt x="109" y="1"/>
                    </a:lnTo>
                    <a:lnTo>
                      <a:pt x="111" y="1"/>
                    </a:lnTo>
                    <a:lnTo>
                      <a:pt x="113" y="1"/>
                    </a:lnTo>
                    <a:lnTo>
                      <a:pt x="114" y="3"/>
                    </a:lnTo>
                    <a:lnTo>
                      <a:pt x="115" y="3"/>
                    </a:lnTo>
                    <a:lnTo>
                      <a:pt x="117" y="4"/>
                    </a:lnTo>
                    <a:lnTo>
                      <a:pt x="118" y="6"/>
                    </a:lnTo>
                    <a:lnTo>
                      <a:pt x="122" y="7"/>
                    </a:lnTo>
                    <a:lnTo>
                      <a:pt x="127" y="8"/>
                    </a:lnTo>
                    <a:lnTo>
                      <a:pt x="132" y="8"/>
                    </a:lnTo>
                    <a:lnTo>
                      <a:pt x="136" y="8"/>
                    </a:lnTo>
                    <a:lnTo>
                      <a:pt x="141" y="8"/>
                    </a:lnTo>
                    <a:lnTo>
                      <a:pt x="149" y="7"/>
                    </a:lnTo>
                    <a:lnTo>
                      <a:pt x="157" y="7"/>
                    </a:lnTo>
                    <a:lnTo>
                      <a:pt x="164" y="7"/>
                    </a:lnTo>
                    <a:lnTo>
                      <a:pt x="171" y="6"/>
                    </a:lnTo>
                    <a:lnTo>
                      <a:pt x="176" y="6"/>
                    </a:lnTo>
                    <a:lnTo>
                      <a:pt x="178" y="6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54" name="Freeform 64"/>
              <p:cNvSpPr>
                <a:spLocks/>
              </p:cNvSpPr>
              <p:nvPr/>
            </p:nvSpPr>
            <p:spPr bwMode="auto">
              <a:xfrm>
                <a:off x="3591" y="1957"/>
                <a:ext cx="178" cy="50"/>
              </a:xfrm>
              <a:custGeom>
                <a:avLst/>
                <a:gdLst>
                  <a:gd name="T0" fmla="*/ 178 w 178"/>
                  <a:gd name="T1" fmla="*/ 0 h 50"/>
                  <a:gd name="T2" fmla="*/ 0 w 178"/>
                  <a:gd name="T3" fmla="*/ 47 h 50"/>
                  <a:gd name="T4" fmla="*/ 14 w 178"/>
                  <a:gd name="T5" fmla="*/ 47 h 50"/>
                  <a:gd name="T6" fmla="*/ 23 w 178"/>
                  <a:gd name="T7" fmla="*/ 47 h 50"/>
                  <a:gd name="T8" fmla="*/ 31 w 178"/>
                  <a:gd name="T9" fmla="*/ 50 h 50"/>
                  <a:gd name="T10" fmla="*/ 35 w 178"/>
                  <a:gd name="T11" fmla="*/ 49 h 50"/>
                  <a:gd name="T12" fmla="*/ 38 w 178"/>
                  <a:gd name="T13" fmla="*/ 46 h 50"/>
                  <a:gd name="T14" fmla="*/ 38 w 178"/>
                  <a:gd name="T15" fmla="*/ 41 h 50"/>
                  <a:gd name="T16" fmla="*/ 37 w 178"/>
                  <a:gd name="T17" fmla="*/ 31 h 50"/>
                  <a:gd name="T18" fmla="*/ 39 w 178"/>
                  <a:gd name="T19" fmla="*/ 30 h 50"/>
                  <a:gd name="T20" fmla="*/ 41 w 178"/>
                  <a:gd name="T21" fmla="*/ 37 h 50"/>
                  <a:gd name="T22" fmla="*/ 42 w 178"/>
                  <a:gd name="T23" fmla="*/ 43 h 50"/>
                  <a:gd name="T24" fmla="*/ 44 w 178"/>
                  <a:gd name="T25" fmla="*/ 47 h 50"/>
                  <a:gd name="T26" fmla="*/ 45 w 178"/>
                  <a:gd name="T27" fmla="*/ 47 h 50"/>
                  <a:gd name="T28" fmla="*/ 49 w 178"/>
                  <a:gd name="T29" fmla="*/ 47 h 50"/>
                  <a:gd name="T30" fmla="*/ 52 w 178"/>
                  <a:gd name="T31" fmla="*/ 46 h 50"/>
                  <a:gd name="T32" fmla="*/ 54 w 178"/>
                  <a:gd name="T33" fmla="*/ 39 h 50"/>
                  <a:gd name="T34" fmla="*/ 54 w 178"/>
                  <a:gd name="T35" fmla="*/ 31 h 50"/>
                  <a:gd name="T36" fmla="*/ 60 w 178"/>
                  <a:gd name="T37" fmla="*/ 26 h 50"/>
                  <a:gd name="T38" fmla="*/ 58 w 178"/>
                  <a:gd name="T39" fmla="*/ 28 h 50"/>
                  <a:gd name="T40" fmla="*/ 56 w 178"/>
                  <a:gd name="T41" fmla="*/ 37 h 50"/>
                  <a:gd name="T42" fmla="*/ 56 w 178"/>
                  <a:gd name="T43" fmla="*/ 43 h 50"/>
                  <a:gd name="T44" fmla="*/ 58 w 178"/>
                  <a:gd name="T45" fmla="*/ 45 h 50"/>
                  <a:gd name="T46" fmla="*/ 63 w 178"/>
                  <a:gd name="T47" fmla="*/ 46 h 50"/>
                  <a:gd name="T48" fmla="*/ 69 w 178"/>
                  <a:gd name="T49" fmla="*/ 46 h 50"/>
                  <a:gd name="T50" fmla="*/ 75 w 178"/>
                  <a:gd name="T51" fmla="*/ 45 h 50"/>
                  <a:gd name="T52" fmla="*/ 77 w 178"/>
                  <a:gd name="T53" fmla="*/ 41 h 50"/>
                  <a:gd name="T54" fmla="*/ 79 w 178"/>
                  <a:gd name="T55" fmla="*/ 35 h 50"/>
                  <a:gd name="T56" fmla="*/ 77 w 178"/>
                  <a:gd name="T57" fmla="*/ 30 h 50"/>
                  <a:gd name="T58" fmla="*/ 76 w 178"/>
                  <a:gd name="T59" fmla="*/ 26 h 50"/>
                  <a:gd name="T60" fmla="*/ 77 w 178"/>
                  <a:gd name="T61" fmla="*/ 23 h 50"/>
                  <a:gd name="T62" fmla="*/ 79 w 178"/>
                  <a:gd name="T63" fmla="*/ 28 h 50"/>
                  <a:gd name="T64" fmla="*/ 79 w 178"/>
                  <a:gd name="T65" fmla="*/ 37 h 50"/>
                  <a:gd name="T66" fmla="*/ 80 w 178"/>
                  <a:gd name="T67" fmla="*/ 43 h 50"/>
                  <a:gd name="T68" fmla="*/ 84 w 178"/>
                  <a:gd name="T69" fmla="*/ 45 h 50"/>
                  <a:gd name="T70" fmla="*/ 90 w 178"/>
                  <a:gd name="T71" fmla="*/ 46 h 50"/>
                  <a:gd name="T72" fmla="*/ 96 w 178"/>
                  <a:gd name="T73" fmla="*/ 45 h 50"/>
                  <a:gd name="T74" fmla="*/ 103 w 178"/>
                  <a:gd name="T75" fmla="*/ 45 h 50"/>
                  <a:gd name="T76" fmla="*/ 106 w 178"/>
                  <a:gd name="T77" fmla="*/ 41 h 50"/>
                  <a:gd name="T78" fmla="*/ 106 w 178"/>
                  <a:gd name="T79" fmla="*/ 32 h 50"/>
                  <a:gd name="T80" fmla="*/ 106 w 178"/>
                  <a:gd name="T81" fmla="*/ 26 h 50"/>
                  <a:gd name="T82" fmla="*/ 107 w 178"/>
                  <a:gd name="T83" fmla="*/ 24 h 50"/>
                  <a:gd name="T84" fmla="*/ 109 w 178"/>
                  <a:gd name="T85" fmla="*/ 31 h 50"/>
                  <a:gd name="T86" fmla="*/ 110 w 178"/>
                  <a:gd name="T87" fmla="*/ 39 h 50"/>
                  <a:gd name="T88" fmla="*/ 110 w 178"/>
                  <a:gd name="T89" fmla="*/ 45 h 50"/>
                  <a:gd name="T90" fmla="*/ 113 w 178"/>
                  <a:gd name="T91" fmla="*/ 46 h 50"/>
                  <a:gd name="T92" fmla="*/ 118 w 178"/>
                  <a:gd name="T93" fmla="*/ 45 h 50"/>
                  <a:gd name="T94" fmla="*/ 122 w 178"/>
                  <a:gd name="T95" fmla="*/ 42 h 50"/>
                  <a:gd name="T96" fmla="*/ 122 w 178"/>
                  <a:gd name="T97" fmla="*/ 34 h 50"/>
                  <a:gd name="T98" fmla="*/ 122 w 178"/>
                  <a:gd name="T99" fmla="*/ 27 h 50"/>
                  <a:gd name="T100" fmla="*/ 123 w 178"/>
                  <a:gd name="T101" fmla="*/ 20 h 50"/>
                  <a:gd name="T102" fmla="*/ 126 w 178"/>
                  <a:gd name="T103" fmla="*/ 23 h 50"/>
                  <a:gd name="T104" fmla="*/ 125 w 178"/>
                  <a:gd name="T105" fmla="*/ 34 h 50"/>
                  <a:gd name="T106" fmla="*/ 125 w 178"/>
                  <a:gd name="T107" fmla="*/ 42 h 50"/>
                  <a:gd name="T108" fmla="*/ 126 w 178"/>
                  <a:gd name="T109" fmla="*/ 46 h 50"/>
                  <a:gd name="T110" fmla="*/ 130 w 178"/>
                  <a:gd name="T111" fmla="*/ 49 h 50"/>
                  <a:gd name="T112" fmla="*/ 136 w 178"/>
                  <a:gd name="T113" fmla="*/ 49 h 50"/>
                  <a:gd name="T114" fmla="*/ 141 w 178"/>
                  <a:gd name="T115" fmla="*/ 47 h 50"/>
                  <a:gd name="T116" fmla="*/ 157 w 178"/>
                  <a:gd name="T117" fmla="*/ 43 h 50"/>
                  <a:gd name="T118" fmla="*/ 178 w 178"/>
                  <a:gd name="T119" fmla="*/ 41 h 5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78"/>
                  <a:gd name="T181" fmla="*/ 0 h 50"/>
                  <a:gd name="T182" fmla="*/ 178 w 178"/>
                  <a:gd name="T183" fmla="*/ 50 h 5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78" h="50">
                    <a:moveTo>
                      <a:pt x="178" y="41"/>
                    </a:moveTo>
                    <a:lnTo>
                      <a:pt x="178" y="0"/>
                    </a:lnTo>
                    <a:lnTo>
                      <a:pt x="0" y="0"/>
                    </a:lnTo>
                    <a:lnTo>
                      <a:pt x="0" y="47"/>
                    </a:lnTo>
                    <a:lnTo>
                      <a:pt x="7" y="47"/>
                    </a:lnTo>
                    <a:lnTo>
                      <a:pt x="14" y="47"/>
                    </a:lnTo>
                    <a:lnTo>
                      <a:pt x="19" y="47"/>
                    </a:lnTo>
                    <a:lnTo>
                      <a:pt x="23" y="47"/>
                    </a:lnTo>
                    <a:lnTo>
                      <a:pt x="27" y="49"/>
                    </a:lnTo>
                    <a:lnTo>
                      <a:pt x="31" y="50"/>
                    </a:lnTo>
                    <a:lnTo>
                      <a:pt x="33" y="50"/>
                    </a:lnTo>
                    <a:lnTo>
                      <a:pt x="35" y="49"/>
                    </a:lnTo>
                    <a:lnTo>
                      <a:pt x="37" y="47"/>
                    </a:lnTo>
                    <a:lnTo>
                      <a:pt x="38" y="46"/>
                    </a:lnTo>
                    <a:lnTo>
                      <a:pt x="38" y="43"/>
                    </a:lnTo>
                    <a:lnTo>
                      <a:pt x="38" y="41"/>
                    </a:lnTo>
                    <a:lnTo>
                      <a:pt x="38" y="35"/>
                    </a:lnTo>
                    <a:lnTo>
                      <a:pt x="37" y="31"/>
                    </a:lnTo>
                    <a:lnTo>
                      <a:pt x="37" y="28"/>
                    </a:lnTo>
                    <a:lnTo>
                      <a:pt x="39" y="30"/>
                    </a:lnTo>
                    <a:lnTo>
                      <a:pt x="41" y="34"/>
                    </a:lnTo>
                    <a:lnTo>
                      <a:pt x="41" y="37"/>
                    </a:lnTo>
                    <a:lnTo>
                      <a:pt x="42" y="41"/>
                    </a:lnTo>
                    <a:lnTo>
                      <a:pt x="42" y="43"/>
                    </a:lnTo>
                    <a:lnTo>
                      <a:pt x="42" y="45"/>
                    </a:lnTo>
                    <a:lnTo>
                      <a:pt x="44" y="47"/>
                    </a:lnTo>
                    <a:lnTo>
                      <a:pt x="45" y="47"/>
                    </a:lnTo>
                    <a:lnTo>
                      <a:pt x="46" y="47"/>
                    </a:lnTo>
                    <a:lnTo>
                      <a:pt x="49" y="47"/>
                    </a:lnTo>
                    <a:lnTo>
                      <a:pt x="50" y="47"/>
                    </a:lnTo>
                    <a:lnTo>
                      <a:pt x="52" y="46"/>
                    </a:lnTo>
                    <a:lnTo>
                      <a:pt x="54" y="43"/>
                    </a:lnTo>
                    <a:lnTo>
                      <a:pt x="54" y="39"/>
                    </a:lnTo>
                    <a:lnTo>
                      <a:pt x="54" y="35"/>
                    </a:lnTo>
                    <a:lnTo>
                      <a:pt x="54" y="31"/>
                    </a:lnTo>
                    <a:lnTo>
                      <a:pt x="57" y="28"/>
                    </a:lnTo>
                    <a:lnTo>
                      <a:pt x="60" y="26"/>
                    </a:lnTo>
                    <a:lnTo>
                      <a:pt x="61" y="26"/>
                    </a:lnTo>
                    <a:lnTo>
                      <a:pt x="58" y="28"/>
                    </a:lnTo>
                    <a:lnTo>
                      <a:pt x="56" y="32"/>
                    </a:lnTo>
                    <a:lnTo>
                      <a:pt x="56" y="37"/>
                    </a:lnTo>
                    <a:lnTo>
                      <a:pt x="54" y="41"/>
                    </a:lnTo>
                    <a:lnTo>
                      <a:pt x="56" y="43"/>
                    </a:lnTo>
                    <a:lnTo>
                      <a:pt x="57" y="45"/>
                    </a:lnTo>
                    <a:lnTo>
                      <a:pt x="58" y="45"/>
                    </a:lnTo>
                    <a:lnTo>
                      <a:pt x="60" y="46"/>
                    </a:lnTo>
                    <a:lnTo>
                      <a:pt x="63" y="46"/>
                    </a:lnTo>
                    <a:lnTo>
                      <a:pt x="65" y="46"/>
                    </a:lnTo>
                    <a:lnTo>
                      <a:pt x="69" y="46"/>
                    </a:lnTo>
                    <a:lnTo>
                      <a:pt x="72" y="46"/>
                    </a:lnTo>
                    <a:lnTo>
                      <a:pt x="75" y="45"/>
                    </a:lnTo>
                    <a:lnTo>
                      <a:pt x="76" y="43"/>
                    </a:lnTo>
                    <a:lnTo>
                      <a:pt x="77" y="41"/>
                    </a:lnTo>
                    <a:lnTo>
                      <a:pt x="79" y="38"/>
                    </a:lnTo>
                    <a:lnTo>
                      <a:pt x="79" y="35"/>
                    </a:lnTo>
                    <a:lnTo>
                      <a:pt x="77" y="32"/>
                    </a:lnTo>
                    <a:lnTo>
                      <a:pt x="77" y="30"/>
                    </a:lnTo>
                    <a:lnTo>
                      <a:pt x="76" y="28"/>
                    </a:lnTo>
                    <a:lnTo>
                      <a:pt x="76" y="26"/>
                    </a:lnTo>
                    <a:lnTo>
                      <a:pt x="76" y="23"/>
                    </a:lnTo>
                    <a:lnTo>
                      <a:pt x="77" y="23"/>
                    </a:lnTo>
                    <a:lnTo>
                      <a:pt x="79" y="26"/>
                    </a:lnTo>
                    <a:lnTo>
                      <a:pt x="79" y="28"/>
                    </a:lnTo>
                    <a:lnTo>
                      <a:pt x="79" y="32"/>
                    </a:lnTo>
                    <a:lnTo>
                      <a:pt x="79" y="37"/>
                    </a:lnTo>
                    <a:lnTo>
                      <a:pt x="79" y="41"/>
                    </a:lnTo>
                    <a:lnTo>
                      <a:pt x="80" y="43"/>
                    </a:lnTo>
                    <a:lnTo>
                      <a:pt x="83" y="45"/>
                    </a:lnTo>
                    <a:lnTo>
                      <a:pt x="84" y="45"/>
                    </a:lnTo>
                    <a:lnTo>
                      <a:pt x="87" y="46"/>
                    </a:lnTo>
                    <a:lnTo>
                      <a:pt x="90" y="46"/>
                    </a:lnTo>
                    <a:lnTo>
                      <a:pt x="94" y="46"/>
                    </a:lnTo>
                    <a:lnTo>
                      <a:pt x="96" y="45"/>
                    </a:lnTo>
                    <a:lnTo>
                      <a:pt x="100" y="45"/>
                    </a:lnTo>
                    <a:lnTo>
                      <a:pt x="103" y="45"/>
                    </a:lnTo>
                    <a:lnTo>
                      <a:pt x="104" y="43"/>
                    </a:lnTo>
                    <a:lnTo>
                      <a:pt x="106" y="41"/>
                    </a:lnTo>
                    <a:lnTo>
                      <a:pt x="106" y="37"/>
                    </a:lnTo>
                    <a:lnTo>
                      <a:pt x="106" y="32"/>
                    </a:lnTo>
                    <a:lnTo>
                      <a:pt x="106" y="30"/>
                    </a:lnTo>
                    <a:lnTo>
                      <a:pt x="106" y="26"/>
                    </a:lnTo>
                    <a:lnTo>
                      <a:pt x="106" y="24"/>
                    </a:lnTo>
                    <a:lnTo>
                      <a:pt x="107" y="24"/>
                    </a:lnTo>
                    <a:lnTo>
                      <a:pt x="109" y="27"/>
                    </a:lnTo>
                    <a:lnTo>
                      <a:pt x="109" y="31"/>
                    </a:lnTo>
                    <a:lnTo>
                      <a:pt x="110" y="35"/>
                    </a:lnTo>
                    <a:lnTo>
                      <a:pt x="110" y="39"/>
                    </a:lnTo>
                    <a:lnTo>
                      <a:pt x="110" y="42"/>
                    </a:lnTo>
                    <a:lnTo>
                      <a:pt x="110" y="45"/>
                    </a:lnTo>
                    <a:lnTo>
                      <a:pt x="111" y="46"/>
                    </a:lnTo>
                    <a:lnTo>
                      <a:pt x="113" y="46"/>
                    </a:lnTo>
                    <a:lnTo>
                      <a:pt x="115" y="46"/>
                    </a:lnTo>
                    <a:lnTo>
                      <a:pt x="118" y="45"/>
                    </a:lnTo>
                    <a:lnTo>
                      <a:pt x="121" y="45"/>
                    </a:lnTo>
                    <a:lnTo>
                      <a:pt x="122" y="42"/>
                    </a:lnTo>
                    <a:lnTo>
                      <a:pt x="122" y="38"/>
                    </a:lnTo>
                    <a:lnTo>
                      <a:pt x="122" y="34"/>
                    </a:lnTo>
                    <a:lnTo>
                      <a:pt x="122" y="30"/>
                    </a:lnTo>
                    <a:lnTo>
                      <a:pt x="122" y="27"/>
                    </a:lnTo>
                    <a:lnTo>
                      <a:pt x="122" y="24"/>
                    </a:lnTo>
                    <a:lnTo>
                      <a:pt x="123" y="20"/>
                    </a:lnTo>
                    <a:lnTo>
                      <a:pt x="125" y="20"/>
                    </a:lnTo>
                    <a:lnTo>
                      <a:pt x="126" y="23"/>
                    </a:lnTo>
                    <a:lnTo>
                      <a:pt x="125" y="28"/>
                    </a:lnTo>
                    <a:lnTo>
                      <a:pt x="125" y="34"/>
                    </a:lnTo>
                    <a:lnTo>
                      <a:pt x="125" y="39"/>
                    </a:lnTo>
                    <a:lnTo>
                      <a:pt x="125" y="42"/>
                    </a:lnTo>
                    <a:lnTo>
                      <a:pt x="125" y="43"/>
                    </a:lnTo>
                    <a:lnTo>
                      <a:pt x="126" y="46"/>
                    </a:lnTo>
                    <a:lnTo>
                      <a:pt x="127" y="47"/>
                    </a:lnTo>
                    <a:lnTo>
                      <a:pt x="130" y="49"/>
                    </a:lnTo>
                    <a:lnTo>
                      <a:pt x="133" y="49"/>
                    </a:lnTo>
                    <a:lnTo>
                      <a:pt x="136" y="49"/>
                    </a:lnTo>
                    <a:lnTo>
                      <a:pt x="138" y="47"/>
                    </a:lnTo>
                    <a:lnTo>
                      <a:pt x="141" y="47"/>
                    </a:lnTo>
                    <a:lnTo>
                      <a:pt x="148" y="46"/>
                    </a:lnTo>
                    <a:lnTo>
                      <a:pt x="157" y="43"/>
                    </a:lnTo>
                    <a:lnTo>
                      <a:pt x="169" y="41"/>
                    </a:lnTo>
                    <a:lnTo>
                      <a:pt x="178" y="41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55" name="Freeform 65"/>
              <p:cNvSpPr>
                <a:spLocks/>
              </p:cNvSpPr>
              <p:nvPr/>
            </p:nvSpPr>
            <p:spPr bwMode="auto">
              <a:xfrm>
                <a:off x="2866" y="1811"/>
                <a:ext cx="16" cy="55"/>
              </a:xfrm>
              <a:custGeom>
                <a:avLst/>
                <a:gdLst>
                  <a:gd name="T0" fmla="*/ 0 w 16"/>
                  <a:gd name="T1" fmla="*/ 0 h 55"/>
                  <a:gd name="T2" fmla="*/ 16 w 16"/>
                  <a:gd name="T3" fmla="*/ 0 h 55"/>
                  <a:gd name="T4" fmla="*/ 16 w 16"/>
                  <a:gd name="T5" fmla="*/ 55 h 55"/>
                  <a:gd name="T6" fmla="*/ 4 w 16"/>
                  <a:gd name="T7" fmla="*/ 55 h 55"/>
                  <a:gd name="T8" fmla="*/ 2 w 16"/>
                  <a:gd name="T9" fmla="*/ 42 h 55"/>
                  <a:gd name="T10" fmla="*/ 0 w 16"/>
                  <a:gd name="T11" fmla="*/ 27 h 55"/>
                  <a:gd name="T12" fmla="*/ 0 w 16"/>
                  <a:gd name="T13" fmla="*/ 12 h 55"/>
                  <a:gd name="T14" fmla="*/ 0 w 16"/>
                  <a:gd name="T15" fmla="*/ 0 h 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55"/>
                  <a:gd name="T26" fmla="*/ 16 w 16"/>
                  <a:gd name="T27" fmla="*/ 55 h 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55">
                    <a:moveTo>
                      <a:pt x="0" y="0"/>
                    </a:moveTo>
                    <a:lnTo>
                      <a:pt x="16" y="0"/>
                    </a:lnTo>
                    <a:lnTo>
                      <a:pt x="16" y="55"/>
                    </a:lnTo>
                    <a:lnTo>
                      <a:pt x="4" y="55"/>
                    </a:lnTo>
                    <a:lnTo>
                      <a:pt x="2" y="42"/>
                    </a:lnTo>
                    <a:lnTo>
                      <a:pt x="0" y="27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56" name="Freeform 66"/>
              <p:cNvSpPr>
                <a:spLocks/>
              </p:cNvSpPr>
              <p:nvPr/>
            </p:nvSpPr>
            <p:spPr bwMode="auto">
              <a:xfrm>
                <a:off x="2786" y="1811"/>
                <a:ext cx="20" cy="55"/>
              </a:xfrm>
              <a:custGeom>
                <a:avLst/>
                <a:gdLst>
                  <a:gd name="T0" fmla="*/ 20 w 20"/>
                  <a:gd name="T1" fmla="*/ 55 h 55"/>
                  <a:gd name="T2" fmla="*/ 0 w 20"/>
                  <a:gd name="T3" fmla="*/ 55 h 55"/>
                  <a:gd name="T4" fmla="*/ 0 w 20"/>
                  <a:gd name="T5" fmla="*/ 0 h 55"/>
                  <a:gd name="T6" fmla="*/ 20 w 20"/>
                  <a:gd name="T7" fmla="*/ 0 h 55"/>
                  <a:gd name="T8" fmla="*/ 20 w 20"/>
                  <a:gd name="T9" fmla="*/ 13 h 55"/>
                  <a:gd name="T10" fmla="*/ 19 w 20"/>
                  <a:gd name="T11" fmla="*/ 29 h 55"/>
                  <a:gd name="T12" fmla="*/ 19 w 20"/>
                  <a:gd name="T13" fmla="*/ 44 h 55"/>
                  <a:gd name="T14" fmla="*/ 20 w 20"/>
                  <a:gd name="T15" fmla="*/ 55 h 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55"/>
                  <a:gd name="T26" fmla="*/ 20 w 20"/>
                  <a:gd name="T27" fmla="*/ 55 h 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55">
                    <a:moveTo>
                      <a:pt x="20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20" y="13"/>
                    </a:lnTo>
                    <a:lnTo>
                      <a:pt x="19" y="29"/>
                    </a:lnTo>
                    <a:lnTo>
                      <a:pt x="19" y="44"/>
                    </a:lnTo>
                    <a:lnTo>
                      <a:pt x="20" y="55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57" name="Freeform 67"/>
              <p:cNvSpPr>
                <a:spLocks/>
              </p:cNvSpPr>
              <p:nvPr/>
            </p:nvSpPr>
            <p:spPr bwMode="auto">
              <a:xfrm>
                <a:off x="2859" y="1706"/>
                <a:ext cx="20" cy="92"/>
              </a:xfrm>
              <a:custGeom>
                <a:avLst/>
                <a:gdLst>
                  <a:gd name="T0" fmla="*/ 1 w 20"/>
                  <a:gd name="T1" fmla="*/ 0 h 92"/>
                  <a:gd name="T2" fmla="*/ 20 w 20"/>
                  <a:gd name="T3" fmla="*/ 0 h 92"/>
                  <a:gd name="T4" fmla="*/ 20 w 20"/>
                  <a:gd name="T5" fmla="*/ 92 h 92"/>
                  <a:gd name="T6" fmla="*/ 4 w 20"/>
                  <a:gd name="T7" fmla="*/ 92 h 92"/>
                  <a:gd name="T8" fmla="*/ 2 w 20"/>
                  <a:gd name="T9" fmla="*/ 73 h 92"/>
                  <a:gd name="T10" fmla="*/ 1 w 20"/>
                  <a:gd name="T11" fmla="*/ 48 h 92"/>
                  <a:gd name="T12" fmla="*/ 0 w 20"/>
                  <a:gd name="T13" fmla="*/ 22 h 92"/>
                  <a:gd name="T14" fmla="*/ 1 w 20"/>
                  <a:gd name="T15" fmla="*/ 0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92"/>
                  <a:gd name="T26" fmla="*/ 20 w 20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92">
                    <a:moveTo>
                      <a:pt x="1" y="0"/>
                    </a:moveTo>
                    <a:lnTo>
                      <a:pt x="20" y="0"/>
                    </a:lnTo>
                    <a:lnTo>
                      <a:pt x="20" y="92"/>
                    </a:lnTo>
                    <a:lnTo>
                      <a:pt x="4" y="92"/>
                    </a:lnTo>
                    <a:lnTo>
                      <a:pt x="2" y="73"/>
                    </a:lnTo>
                    <a:lnTo>
                      <a:pt x="1" y="48"/>
                    </a:lnTo>
                    <a:lnTo>
                      <a:pt x="0" y="2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58" name="Freeform 68"/>
              <p:cNvSpPr>
                <a:spLocks/>
              </p:cNvSpPr>
              <p:nvPr/>
            </p:nvSpPr>
            <p:spPr bwMode="auto">
              <a:xfrm>
                <a:off x="2786" y="1706"/>
                <a:ext cx="24" cy="92"/>
              </a:xfrm>
              <a:custGeom>
                <a:avLst/>
                <a:gdLst>
                  <a:gd name="T0" fmla="*/ 24 w 24"/>
                  <a:gd name="T1" fmla="*/ 92 h 92"/>
                  <a:gd name="T2" fmla="*/ 0 w 24"/>
                  <a:gd name="T3" fmla="*/ 92 h 92"/>
                  <a:gd name="T4" fmla="*/ 0 w 24"/>
                  <a:gd name="T5" fmla="*/ 0 h 92"/>
                  <a:gd name="T6" fmla="*/ 19 w 24"/>
                  <a:gd name="T7" fmla="*/ 0 h 92"/>
                  <a:gd name="T8" fmla="*/ 20 w 24"/>
                  <a:gd name="T9" fmla="*/ 25 h 92"/>
                  <a:gd name="T10" fmla="*/ 21 w 24"/>
                  <a:gd name="T11" fmla="*/ 53 h 92"/>
                  <a:gd name="T12" fmla="*/ 23 w 24"/>
                  <a:gd name="T13" fmla="*/ 79 h 92"/>
                  <a:gd name="T14" fmla="*/ 24 w 24"/>
                  <a:gd name="T15" fmla="*/ 9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92"/>
                  <a:gd name="T26" fmla="*/ 24 w 24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92">
                    <a:moveTo>
                      <a:pt x="24" y="92"/>
                    </a:moveTo>
                    <a:lnTo>
                      <a:pt x="0" y="9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20" y="25"/>
                    </a:lnTo>
                    <a:lnTo>
                      <a:pt x="21" y="53"/>
                    </a:lnTo>
                    <a:lnTo>
                      <a:pt x="23" y="79"/>
                    </a:lnTo>
                    <a:lnTo>
                      <a:pt x="24" y="92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59" name="Freeform 69"/>
              <p:cNvSpPr>
                <a:spLocks/>
              </p:cNvSpPr>
              <p:nvPr/>
            </p:nvSpPr>
            <p:spPr bwMode="auto">
              <a:xfrm>
                <a:off x="3092" y="1809"/>
                <a:ext cx="24" cy="56"/>
              </a:xfrm>
              <a:custGeom>
                <a:avLst/>
                <a:gdLst>
                  <a:gd name="T0" fmla="*/ 6 w 24"/>
                  <a:gd name="T1" fmla="*/ 56 h 56"/>
                  <a:gd name="T2" fmla="*/ 24 w 24"/>
                  <a:gd name="T3" fmla="*/ 56 h 56"/>
                  <a:gd name="T4" fmla="*/ 24 w 24"/>
                  <a:gd name="T5" fmla="*/ 0 h 56"/>
                  <a:gd name="T6" fmla="*/ 0 w 24"/>
                  <a:gd name="T7" fmla="*/ 0 h 56"/>
                  <a:gd name="T8" fmla="*/ 1 w 24"/>
                  <a:gd name="T9" fmla="*/ 12 h 56"/>
                  <a:gd name="T10" fmla="*/ 4 w 24"/>
                  <a:gd name="T11" fmla="*/ 29 h 56"/>
                  <a:gd name="T12" fmla="*/ 6 w 24"/>
                  <a:gd name="T13" fmla="*/ 44 h 56"/>
                  <a:gd name="T14" fmla="*/ 6 w 24"/>
                  <a:gd name="T15" fmla="*/ 56 h 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56"/>
                  <a:gd name="T26" fmla="*/ 24 w 24"/>
                  <a:gd name="T27" fmla="*/ 56 h 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56">
                    <a:moveTo>
                      <a:pt x="6" y="56"/>
                    </a:moveTo>
                    <a:lnTo>
                      <a:pt x="24" y="56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1" y="12"/>
                    </a:lnTo>
                    <a:lnTo>
                      <a:pt x="4" y="29"/>
                    </a:lnTo>
                    <a:lnTo>
                      <a:pt x="6" y="44"/>
                    </a:lnTo>
                    <a:lnTo>
                      <a:pt x="6" y="56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60" name="Freeform 70"/>
              <p:cNvSpPr>
                <a:spLocks/>
              </p:cNvSpPr>
              <p:nvPr/>
            </p:nvSpPr>
            <p:spPr bwMode="auto">
              <a:xfrm>
                <a:off x="3017" y="1811"/>
                <a:ext cx="20" cy="55"/>
              </a:xfrm>
              <a:custGeom>
                <a:avLst/>
                <a:gdLst>
                  <a:gd name="T0" fmla="*/ 20 w 20"/>
                  <a:gd name="T1" fmla="*/ 55 h 55"/>
                  <a:gd name="T2" fmla="*/ 0 w 20"/>
                  <a:gd name="T3" fmla="*/ 55 h 55"/>
                  <a:gd name="T4" fmla="*/ 0 w 20"/>
                  <a:gd name="T5" fmla="*/ 0 h 55"/>
                  <a:gd name="T6" fmla="*/ 18 w 20"/>
                  <a:gd name="T7" fmla="*/ 0 h 55"/>
                  <a:gd name="T8" fmla="*/ 19 w 20"/>
                  <a:gd name="T9" fmla="*/ 14 h 55"/>
                  <a:gd name="T10" fmla="*/ 20 w 20"/>
                  <a:gd name="T11" fmla="*/ 33 h 55"/>
                  <a:gd name="T12" fmla="*/ 20 w 20"/>
                  <a:gd name="T13" fmla="*/ 48 h 55"/>
                  <a:gd name="T14" fmla="*/ 20 w 20"/>
                  <a:gd name="T15" fmla="*/ 55 h 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55"/>
                  <a:gd name="T26" fmla="*/ 20 w 20"/>
                  <a:gd name="T27" fmla="*/ 55 h 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55">
                    <a:moveTo>
                      <a:pt x="20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9" y="14"/>
                    </a:lnTo>
                    <a:lnTo>
                      <a:pt x="20" y="33"/>
                    </a:lnTo>
                    <a:lnTo>
                      <a:pt x="20" y="48"/>
                    </a:lnTo>
                    <a:lnTo>
                      <a:pt x="20" y="55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61" name="Freeform 71"/>
              <p:cNvSpPr>
                <a:spLocks/>
              </p:cNvSpPr>
              <p:nvPr/>
            </p:nvSpPr>
            <p:spPr bwMode="auto">
              <a:xfrm>
                <a:off x="3090" y="1705"/>
                <a:ext cx="23" cy="93"/>
              </a:xfrm>
              <a:custGeom>
                <a:avLst/>
                <a:gdLst>
                  <a:gd name="T0" fmla="*/ 0 w 23"/>
                  <a:gd name="T1" fmla="*/ 93 h 93"/>
                  <a:gd name="T2" fmla="*/ 23 w 23"/>
                  <a:gd name="T3" fmla="*/ 92 h 93"/>
                  <a:gd name="T4" fmla="*/ 23 w 23"/>
                  <a:gd name="T5" fmla="*/ 0 h 93"/>
                  <a:gd name="T6" fmla="*/ 4 w 23"/>
                  <a:gd name="T7" fmla="*/ 0 h 93"/>
                  <a:gd name="T8" fmla="*/ 4 w 23"/>
                  <a:gd name="T9" fmla="*/ 23 h 93"/>
                  <a:gd name="T10" fmla="*/ 3 w 23"/>
                  <a:gd name="T11" fmla="*/ 50 h 93"/>
                  <a:gd name="T12" fmla="*/ 0 w 23"/>
                  <a:gd name="T13" fmla="*/ 76 h 93"/>
                  <a:gd name="T14" fmla="*/ 0 w 23"/>
                  <a:gd name="T15" fmla="*/ 93 h 9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"/>
                  <a:gd name="T25" fmla="*/ 0 h 93"/>
                  <a:gd name="T26" fmla="*/ 23 w 23"/>
                  <a:gd name="T27" fmla="*/ 93 h 9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" h="93">
                    <a:moveTo>
                      <a:pt x="0" y="93"/>
                    </a:moveTo>
                    <a:lnTo>
                      <a:pt x="23" y="92"/>
                    </a:lnTo>
                    <a:lnTo>
                      <a:pt x="23" y="0"/>
                    </a:lnTo>
                    <a:lnTo>
                      <a:pt x="4" y="0"/>
                    </a:lnTo>
                    <a:lnTo>
                      <a:pt x="4" y="23"/>
                    </a:lnTo>
                    <a:lnTo>
                      <a:pt x="3" y="50"/>
                    </a:lnTo>
                    <a:lnTo>
                      <a:pt x="0" y="76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62" name="Freeform 72"/>
              <p:cNvSpPr>
                <a:spLocks/>
              </p:cNvSpPr>
              <p:nvPr/>
            </p:nvSpPr>
            <p:spPr bwMode="auto">
              <a:xfrm>
                <a:off x="3020" y="1705"/>
                <a:ext cx="22" cy="93"/>
              </a:xfrm>
              <a:custGeom>
                <a:avLst/>
                <a:gdLst>
                  <a:gd name="T0" fmla="*/ 19 w 22"/>
                  <a:gd name="T1" fmla="*/ 93 h 93"/>
                  <a:gd name="T2" fmla="*/ 0 w 22"/>
                  <a:gd name="T3" fmla="*/ 93 h 93"/>
                  <a:gd name="T4" fmla="*/ 0 w 22"/>
                  <a:gd name="T5" fmla="*/ 0 h 93"/>
                  <a:gd name="T6" fmla="*/ 22 w 22"/>
                  <a:gd name="T7" fmla="*/ 0 h 93"/>
                  <a:gd name="T8" fmla="*/ 22 w 22"/>
                  <a:gd name="T9" fmla="*/ 23 h 93"/>
                  <a:gd name="T10" fmla="*/ 22 w 22"/>
                  <a:gd name="T11" fmla="*/ 51 h 93"/>
                  <a:gd name="T12" fmla="*/ 22 w 22"/>
                  <a:gd name="T13" fmla="*/ 78 h 93"/>
                  <a:gd name="T14" fmla="*/ 19 w 22"/>
                  <a:gd name="T15" fmla="*/ 93 h 9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"/>
                  <a:gd name="T25" fmla="*/ 0 h 93"/>
                  <a:gd name="T26" fmla="*/ 22 w 22"/>
                  <a:gd name="T27" fmla="*/ 93 h 9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" h="93">
                    <a:moveTo>
                      <a:pt x="19" y="93"/>
                    </a:moveTo>
                    <a:lnTo>
                      <a:pt x="0" y="93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23"/>
                    </a:lnTo>
                    <a:lnTo>
                      <a:pt x="22" y="51"/>
                    </a:lnTo>
                    <a:lnTo>
                      <a:pt x="22" y="78"/>
                    </a:lnTo>
                    <a:lnTo>
                      <a:pt x="19" y="93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63" name="Freeform 73"/>
              <p:cNvSpPr>
                <a:spLocks/>
              </p:cNvSpPr>
              <p:nvPr/>
            </p:nvSpPr>
            <p:spPr bwMode="auto">
              <a:xfrm>
                <a:off x="2977" y="1958"/>
                <a:ext cx="155" cy="193"/>
              </a:xfrm>
              <a:custGeom>
                <a:avLst/>
                <a:gdLst>
                  <a:gd name="T0" fmla="*/ 73 w 155"/>
                  <a:gd name="T1" fmla="*/ 193 h 193"/>
                  <a:gd name="T2" fmla="*/ 155 w 155"/>
                  <a:gd name="T3" fmla="*/ 193 h 193"/>
                  <a:gd name="T4" fmla="*/ 155 w 155"/>
                  <a:gd name="T5" fmla="*/ 125 h 193"/>
                  <a:gd name="T6" fmla="*/ 155 w 155"/>
                  <a:gd name="T7" fmla="*/ 0 h 193"/>
                  <a:gd name="T8" fmla="*/ 0 w 155"/>
                  <a:gd name="T9" fmla="*/ 0 h 193"/>
                  <a:gd name="T10" fmla="*/ 2 w 155"/>
                  <a:gd name="T11" fmla="*/ 21 h 193"/>
                  <a:gd name="T12" fmla="*/ 8 w 155"/>
                  <a:gd name="T13" fmla="*/ 40 h 193"/>
                  <a:gd name="T14" fmla="*/ 16 w 155"/>
                  <a:gd name="T15" fmla="*/ 59 h 193"/>
                  <a:gd name="T16" fmla="*/ 27 w 155"/>
                  <a:gd name="T17" fmla="*/ 75 h 193"/>
                  <a:gd name="T18" fmla="*/ 40 w 155"/>
                  <a:gd name="T19" fmla="*/ 88 h 193"/>
                  <a:gd name="T20" fmla="*/ 55 w 155"/>
                  <a:gd name="T21" fmla="*/ 101 h 193"/>
                  <a:gd name="T22" fmla="*/ 73 w 155"/>
                  <a:gd name="T23" fmla="*/ 110 h 193"/>
                  <a:gd name="T24" fmla="*/ 92 w 155"/>
                  <a:gd name="T25" fmla="*/ 117 h 193"/>
                  <a:gd name="T26" fmla="*/ 90 w 155"/>
                  <a:gd name="T27" fmla="*/ 124 h 193"/>
                  <a:gd name="T28" fmla="*/ 90 w 155"/>
                  <a:gd name="T29" fmla="*/ 132 h 193"/>
                  <a:gd name="T30" fmla="*/ 93 w 155"/>
                  <a:gd name="T31" fmla="*/ 139 h 193"/>
                  <a:gd name="T32" fmla="*/ 96 w 155"/>
                  <a:gd name="T33" fmla="*/ 143 h 193"/>
                  <a:gd name="T34" fmla="*/ 88 w 155"/>
                  <a:gd name="T35" fmla="*/ 154 h 193"/>
                  <a:gd name="T36" fmla="*/ 82 w 155"/>
                  <a:gd name="T37" fmla="*/ 166 h 193"/>
                  <a:gd name="T38" fmla="*/ 77 w 155"/>
                  <a:gd name="T39" fmla="*/ 178 h 193"/>
                  <a:gd name="T40" fmla="*/ 73 w 155"/>
                  <a:gd name="T41" fmla="*/ 193 h 1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55"/>
                  <a:gd name="T64" fmla="*/ 0 h 193"/>
                  <a:gd name="T65" fmla="*/ 155 w 155"/>
                  <a:gd name="T66" fmla="*/ 193 h 1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55" h="193">
                    <a:moveTo>
                      <a:pt x="73" y="193"/>
                    </a:moveTo>
                    <a:lnTo>
                      <a:pt x="155" y="193"/>
                    </a:lnTo>
                    <a:lnTo>
                      <a:pt x="155" y="125"/>
                    </a:lnTo>
                    <a:lnTo>
                      <a:pt x="155" y="0"/>
                    </a:lnTo>
                    <a:lnTo>
                      <a:pt x="0" y="0"/>
                    </a:lnTo>
                    <a:lnTo>
                      <a:pt x="2" y="21"/>
                    </a:lnTo>
                    <a:lnTo>
                      <a:pt x="8" y="40"/>
                    </a:lnTo>
                    <a:lnTo>
                      <a:pt x="16" y="59"/>
                    </a:lnTo>
                    <a:lnTo>
                      <a:pt x="27" y="75"/>
                    </a:lnTo>
                    <a:lnTo>
                      <a:pt x="40" y="88"/>
                    </a:lnTo>
                    <a:lnTo>
                      <a:pt x="55" y="101"/>
                    </a:lnTo>
                    <a:lnTo>
                      <a:pt x="73" y="110"/>
                    </a:lnTo>
                    <a:lnTo>
                      <a:pt x="92" y="117"/>
                    </a:lnTo>
                    <a:lnTo>
                      <a:pt x="90" y="124"/>
                    </a:lnTo>
                    <a:lnTo>
                      <a:pt x="90" y="132"/>
                    </a:lnTo>
                    <a:lnTo>
                      <a:pt x="93" y="139"/>
                    </a:lnTo>
                    <a:lnTo>
                      <a:pt x="96" y="143"/>
                    </a:lnTo>
                    <a:lnTo>
                      <a:pt x="88" y="154"/>
                    </a:lnTo>
                    <a:lnTo>
                      <a:pt x="82" y="166"/>
                    </a:lnTo>
                    <a:lnTo>
                      <a:pt x="77" y="178"/>
                    </a:lnTo>
                    <a:lnTo>
                      <a:pt x="73" y="193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64" name="Freeform 74"/>
              <p:cNvSpPr>
                <a:spLocks/>
              </p:cNvSpPr>
              <p:nvPr/>
            </p:nvSpPr>
            <p:spPr bwMode="auto">
              <a:xfrm>
                <a:off x="2799" y="1958"/>
                <a:ext cx="145" cy="193"/>
              </a:xfrm>
              <a:custGeom>
                <a:avLst/>
                <a:gdLst>
                  <a:gd name="T0" fmla="*/ 77 w 145"/>
                  <a:gd name="T1" fmla="*/ 193 h 193"/>
                  <a:gd name="T2" fmla="*/ 0 w 145"/>
                  <a:gd name="T3" fmla="*/ 193 h 193"/>
                  <a:gd name="T4" fmla="*/ 0 w 145"/>
                  <a:gd name="T5" fmla="*/ 121 h 193"/>
                  <a:gd name="T6" fmla="*/ 0 w 145"/>
                  <a:gd name="T7" fmla="*/ 0 h 193"/>
                  <a:gd name="T8" fmla="*/ 145 w 145"/>
                  <a:gd name="T9" fmla="*/ 0 h 193"/>
                  <a:gd name="T10" fmla="*/ 144 w 145"/>
                  <a:gd name="T11" fmla="*/ 17 h 193"/>
                  <a:gd name="T12" fmla="*/ 140 w 145"/>
                  <a:gd name="T13" fmla="*/ 34 h 193"/>
                  <a:gd name="T14" fmla="*/ 130 w 145"/>
                  <a:gd name="T15" fmla="*/ 53 h 193"/>
                  <a:gd name="T16" fmla="*/ 118 w 145"/>
                  <a:gd name="T17" fmla="*/ 71 h 193"/>
                  <a:gd name="T18" fmla="*/ 103 w 145"/>
                  <a:gd name="T19" fmla="*/ 88 h 193"/>
                  <a:gd name="T20" fmla="*/ 87 w 145"/>
                  <a:gd name="T21" fmla="*/ 103 h 193"/>
                  <a:gd name="T22" fmla="*/ 69 w 145"/>
                  <a:gd name="T23" fmla="*/ 116 h 193"/>
                  <a:gd name="T24" fmla="*/ 50 w 145"/>
                  <a:gd name="T25" fmla="*/ 124 h 193"/>
                  <a:gd name="T26" fmla="*/ 52 w 145"/>
                  <a:gd name="T27" fmla="*/ 129 h 193"/>
                  <a:gd name="T28" fmla="*/ 52 w 145"/>
                  <a:gd name="T29" fmla="*/ 136 h 193"/>
                  <a:gd name="T30" fmla="*/ 50 w 145"/>
                  <a:gd name="T31" fmla="*/ 141 h 193"/>
                  <a:gd name="T32" fmla="*/ 49 w 145"/>
                  <a:gd name="T33" fmla="*/ 143 h 193"/>
                  <a:gd name="T34" fmla="*/ 56 w 145"/>
                  <a:gd name="T35" fmla="*/ 149 h 193"/>
                  <a:gd name="T36" fmla="*/ 65 w 145"/>
                  <a:gd name="T37" fmla="*/ 160 h 193"/>
                  <a:gd name="T38" fmla="*/ 73 w 145"/>
                  <a:gd name="T39" fmla="*/ 175 h 193"/>
                  <a:gd name="T40" fmla="*/ 77 w 145"/>
                  <a:gd name="T41" fmla="*/ 193 h 19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5"/>
                  <a:gd name="T64" fmla="*/ 0 h 193"/>
                  <a:gd name="T65" fmla="*/ 145 w 145"/>
                  <a:gd name="T66" fmla="*/ 193 h 19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5" h="193">
                    <a:moveTo>
                      <a:pt x="77" y="193"/>
                    </a:moveTo>
                    <a:lnTo>
                      <a:pt x="0" y="193"/>
                    </a:lnTo>
                    <a:lnTo>
                      <a:pt x="0" y="121"/>
                    </a:lnTo>
                    <a:lnTo>
                      <a:pt x="0" y="0"/>
                    </a:lnTo>
                    <a:lnTo>
                      <a:pt x="145" y="0"/>
                    </a:lnTo>
                    <a:lnTo>
                      <a:pt x="144" y="17"/>
                    </a:lnTo>
                    <a:lnTo>
                      <a:pt x="140" y="34"/>
                    </a:lnTo>
                    <a:lnTo>
                      <a:pt x="130" y="53"/>
                    </a:lnTo>
                    <a:lnTo>
                      <a:pt x="118" y="71"/>
                    </a:lnTo>
                    <a:lnTo>
                      <a:pt x="103" y="88"/>
                    </a:lnTo>
                    <a:lnTo>
                      <a:pt x="87" y="103"/>
                    </a:lnTo>
                    <a:lnTo>
                      <a:pt x="69" y="116"/>
                    </a:lnTo>
                    <a:lnTo>
                      <a:pt x="50" y="124"/>
                    </a:lnTo>
                    <a:lnTo>
                      <a:pt x="52" y="129"/>
                    </a:lnTo>
                    <a:lnTo>
                      <a:pt x="52" y="136"/>
                    </a:lnTo>
                    <a:lnTo>
                      <a:pt x="50" y="141"/>
                    </a:lnTo>
                    <a:lnTo>
                      <a:pt x="49" y="143"/>
                    </a:lnTo>
                    <a:lnTo>
                      <a:pt x="56" y="149"/>
                    </a:lnTo>
                    <a:lnTo>
                      <a:pt x="65" y="160"/>
                    </a:lnTo>
                    <a:lnTo>
                      <a:pt x="73" y="175"/>
                    </a:lnTo>
                    <a:lnTo>
                      <a:pt x="77" y="193"/>
                    </a:lnTo>
                    <a:close/>
                  </a:path>
                </a:pathLst>
              </a:custGeom>
              <a:solidFill>
                <a:srgbClr val="E293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65" name="Freeform 75"/>
              <p:cNvSpPr>
                <a:spLocks/>
              </p:cNvSpPr>
              <p:nvPr/>
            </p:nvSpPr>
            <p:spPr bwMode="auto">
              <a:xfrm>
                <a:off x="3735" y="1126"/>
                <a:ext cx="127" cy="514"/>
              </a:xfrm>
              <a:custGeom>
                <a:avLst/>
                <a:gdLst>
                  <a:gd name="T0" fmla="*/ 0 w 127"/>
                  <a:gd name="T1" fmla="*/ 0 h 514"/>
                  <a:gd name="T2" fmla="*/ 127 w 127"/>
                  <a:gd name="T3" fmla="*/ 0 h 514"/>
                  <a:gd name="T4" fmla="*/ 127 w 127"/>
                  <a:gd name="T5" fmla="*/ 514 h 514"/>
                  <a:gd name="T6" fmla="*/ 0 w 127"/>
                  <a:gd name="T7" fmla="*/ 221 h 514"/>
                  <a:gd name="T8" fmla="*/ 0 w 127"/>
                  <a:gd name="T9" fmla="*/ 0 h 5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7"/>
                  <a:gd name="T16" fmla="*/ 0 h 514"/>
                  <a:gd name="T17" fmla="*/ 127 w 127"/>
                  <a:gd name="T18" fmla="*/ 514 h 5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7" h="514">
                    <a:moveTo>
                      <a:pt x="0" y="0"/>
                    </a:moveTo>
                    <a:lnTo>
                      <a:pt x="127" y="0"/>
                    </a:lnTo>
                    <a:lnTo>
                      <a:pt x="127" y="514"/>
                    </a:lnTo>
                    <a:lnTo>
                      <a:pt x="0" y="2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66" name="Freeform 76"/>
              <p:cNvSpPr>
                <a:spLocks/>
              </p:cNvSpPr>
              <p:nvPr/>
            </p:nvSpPr>
            <p:spPr bwMode="auto">
              <a:xfrm>
                <a:off x="3830" y="1709"/>
                <a:ext cx="55" cy="232"/>
              </a:xfrm>
              <a:custGeom>
                <a:avLst/>
                <a:gdLst>
                  <a:gd name="T0" fmla="*/ 0 w 55"/>
                  <a:gd name="T1" fmla="*/ 222 h 232"/>
                  <a:gd name="T2" fmla="*/ 0 w 55"/>
                  <a:gd name="T3" fmla="*/ 110 h 232"/>
                  <a:gd name="T4" fmla="*/ 0 w 55"/>
                  <a:gd name="T5" fmla="*/ 0 h 232"/>
                  <a:gd name="T6" fmla="*/ 33 w 55"/>
                  <a:gd name="T7" fmla="*/ 0 h 232"/>
                  <a:gd name="T8" fmla="*/ 37 w 55"/>
                  <a:gd name="T9" fmla="*/ 11 h 232"/>
                  <a:gd name="T10" fmla="*/ 43 w 55"/>
                  <a:gd name="T11" fmla="*/ 22 h 232"/>
                  <a:gd name="T12" fmla="*/ 48 w 55"/>
                  <a:gd name="T13" fmla="*/ 31 h 232"/>
                  <a:gd name="T14" fmla="*/ 55 w 55"/>
                  <a:gd name="T15" fmla="*/ 36 h 232"/>
                  <a:gd name="T16" fmla="*/ 55 w 55"/>
                  <a:gd name="T17" fmla="*/ 232 h 232"/>
                  <a:gd name="T18" fmla="*/ 0 w 55"/>
                  <a:gd name="T19" fmla="*/ 230 h 232"/>
                  <a:gd name="T20" fmla="*/ 0 w 55"/>
                  <a:gd name="T21" fmla="*/ 222 h 2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232"/>
                  <a:gd name="T35" fmla="*/ 55 w 55"/>
                  <a:gd name="T36" fmla="*/ 232 h 2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232">
                    <a:moveTo>
                      <a:pt x="0" y="222"/>
                    </a:moveTo>
                    <a:lnTo>
                      <a:pt x="0" y="11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7" y="11"/>
                    </a:lnTo>
                    <a:lnTo>
                      <a:pt x="43" y="22"/>
                    </a:lnTo>
                    <a:lnTo>
                      <a:pt x="48" y="31"/>
                    </a:lnTo>
                    <a:lnTo>
                      <a:pt x="55" y="36"/>
                    </a:lnTo>
                    <a:lnTo>
                      <a:pt x="55" y="232"/>
                    </a:lnTo>
                    <a:lnTo>
                      <a:pt x="0" y="23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6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67" name="Freeform 77"/>
              <p:cNvSpPr>
                <a:spLocks/>
              </p:cNvSpPr>
              <p:nvPr/>
            </p:nvSpPr>
            <p:spPr bwMode="auto">
              <a:xfrm>
                <a:off x="3284" y="1709"/>
                <a:ext cx="548" cy="20"/>
              </a:xfrm>
              <a:custGeom>
                <a:avLst/>
                <a:gdLst>
                  <a:gd name="T0" fmla="*/ 0 w 548"/>
                  <a:gd name="T1" fmla="*/ 0 h 20"/>
                  <a:gd name="T2" fmla="*/ 263 w 548"/>
                  <a:gd name="T3" fmla="*/ 0 h 20"/>
                  <a:gd name="T4" fmla="*/ 548 w 548"/>
                  <a:gd name="T5" fmla="*/ 0 h 20"/>
                  <a:gd name="T6" fmla="*/ 548 w 548"/>
                  <a:gd name="T7" fmla="*/ 20 h 20"/>
                  <a:gd name="T8" fmla="*/ 22 w 548"/>
                  <a:gd name="T9" fmla="*/ 20 h 20"/>
                  <a:gd name="T10" fmla="*/ 0 w 548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8"/>
                  <a:gd name="T19" fmla="*/ 0 h 20"/>
                  <a:gd name="T20" fmla="*/ 548 w 548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8" h="20">
                    <a:moveTo>
                      <a:pt x="0" y="0"/>
                    </a:moveTo>
                    <a:lnTo>
                      <a:pt x="263" y="0"/>
                    </a:lnTo>
                    <a:lnTo>
                      <a:pt x="548" y="0"/>
                    </a:lnTo>
                    <a:lnTo>
                      <a:pt x="548" y="20"/>
                    </a:lnTo>
                    <a:lnTo>
                      <a:pt x="22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68" name="Freeform 78"/>
              <p:cNvSpPr>
                <a:spLocks/>
              </p:cNvSpPr>
              <p:nvPr/>
            </p:nvSpPr>
            <p:spPr bwMode="auto">
              <a:xfrm>
                <a:off x="3241" y="1712"/>
                <a:ext cx="20" cy="20"/>
              </a:xfrm>
              <a:custGeom>
                <a:avLst/>
                <a:gdLst>
                  <a:gd name="T0" fmla="*/ 20 w 20"/>
                  <a:gd name="T1" fmla="*/ 20 h 20"/>
                  <a:gd name="T2" fmla="*/ 0 w 20"/>
                  <a:gd name="T3" fmla="*/ 20 h 20"/>
                  <a:gd name="T4" fmla="*/ 0 w 20"/>
                  <a:gd name="T5" fmla="*/ 0 h 20"/>
                  <a:gd name="T6" fmla="*/ 20 w 20"/>
                  <a:gd name="T7" fmla="*/ 20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20"/>
                  <a:gd name="T14" fmla="*/ 20 w 20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20">
                    <a:moveTo>
                      <a:pt x="20" y="20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2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69" name="Freeform 79"/>
              <p:cNvSpPr>
                <a:spLocks/>
              </p:cNvSpPr>
              <p:nvPr/>
            </p:nvSpPr>
            <p:spPr bwMode="auto">
              <a:xfrm>
                <a:off x="2664" y="1714"/>
                <a:ext cx="24" cy="23"/>
              </a:xfrm>
              <a:custGeom>
                <a:avLst/>
                <a:gdLst>
                  <a:gd name="T0" fmla="*/ 21 w 24"/>
                  <a:gd name="T1" fmla="*/ 0 h 23"/>
                  <a:gd name="T2" fmla="*/ 0 w 24"/>
                  <a:gd name="T3" fmla="*/ 23 h 23"/>
                  <a:gd name="T4" fmla="*/ 24 w 24"/>
                  <a:gd name="T5" fmla="*/ 23 h 23"/>
                  <a:gd name="T6" fmla="*/ 21 w 24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23"/>
                  <a:gd name="T14" fmla="*/ 24 w 24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23">
                    <a:moveTo>
                      <a:pt x="21" y="0"/>
                    </a:moveTo>
                    <a:lnTo>
                      <a:pt x="0" y="23"/>
                    </a:lnTo>
                    <a:lnTo>
                      <a:pt x="24" y="2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70" name="Freeform 80"/>
              <p:cNvSpPr>
                <a:spLocks/>
              </p:cNvSpPr>
              <p:nvPr/>
            </p:nvSpPr>
            <p:spPr bwMode="auto">
              <a:xfrm>
                <a:off x="2657" y="1415"/>
                <a:ext cx="322" cy="337"/>
              </a:xfrm>
              <a:custGeom>
                <a:avLst/>
                <a:gdLst>
                  <a:gd name="T0" fmla="*/ 24 w 322"/>
                  <a:gd name="T1" fmla="*/ 314 h 337"/>
                  <a:gd name="T2" fmla="*/ 49 w 322"/>
                  <a:gd name="T3" fmla="*/ 337 h 337"/>
                  <a:gd name="T4" fmla="*/ 322 w 322"/>
                  <a:gd name="T5" fmla="*/ 46 h 337"/>
                  <a:gd name="T6" fmla="*/ 273 w 322"/>
                  <a:gd name="T7" fmla="*/ 0 h 337"/>
                  <a:gd name="T8" fmla="*/ 0 w 322"/>
                  <a:gd name="T9" fmla="*/ 291 h 337"/>
                  <a:gd name="T10" fmla="*/ 24 w 322"/>
                  <a:gd name="T11" fmla="*/ 314 h 3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337"/>
                  <a:gd name="T20" fmla="*/ 322 w 322"/>
                  <a:gd name="T21" fmla="*/ 337 h 3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337">
                    <a:moveTo>
                      <a:pt x="24" y="314"/>
                    </a:moveTo>
                    <a:lnTo>
                      <a:pt x="49" y="337"/>
                    </a:lnTo>
                    <a:lnTo>
                      <a:pt x="322" y="46"/>
                    </a:lnTo>
                    <a:lnTo>
                      <a:pt x="273" y="0"/>
                    </a:lnTo>
                    <a:lnTo>
                      <a:pt x="0" y="291"/>
                    </a:lnTo>
                    <a:lnTo>
                      <a:pt x="24" y="3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71" name="Freeform 81"/>
              <p:cNvSpPr>
                <a:spLocks/>
              </p:cNvSpPr>
              <p:nvPr/>
            </p:nvSpPr>
            <p:spPr bwMode="auto">
              <a:xfrm>
                <a:off x="3602" y="2071"/>
                <a:ext cx="18" cy="35"/>
              </a:xfrm>
              <a:custGeom>
                <a:avLst/>
                <a:gdLst>
                  <a:gd name="T0" fmla="*/ 0 w 18"/>
                  <a:gd name="T1" fmla="*/ 35 h 35"/>
                  <a:gd name="T2" fmla="*/ 1 w 18"/>
                  <a:gd name="T3" fmla="*/ 28 h 35"/>
                  <a:gd name="T4" fmla="*/ 3 w 18"/>
                  <a:gd name="T5" fmla="*/ 20 h 35"/>
                  <a:gd name="T6" fmla="*/ 3 w 18"/>
                  <a:gd name="T7" fmla="*/ 12 h 35"/>
                  <a:gd name="T8" fmla="*/ 4 w 18"/>
                  <a:gd name="T9" fmla="*/ 7 h 35"/>
                  <a:gd name="T10" fmla="*/ 5 w 18"/>
                  <a:gd name="T11" fmla="*/ 4 h 35"/>
                  <a:gd name="T12" fmla="*/ 7 w 18"/>
                  <a:gd name="T13" fmla="*/ 1 h 35"/>
                  <a:gd name="T14" fmla="*/ 8 w 18"/>
                  <a:gd name="T15" fmla="*/ 0 h 35"/>
                  <a:gd name="T16" fmla="*/ 8 w 18"/>
                  <a:gd name="T17" fmla="*/ 0 h 35"/>
                  <a:gd name="T18" fmla="*/ 10 w 18"/>
                  <a:gd name="T19" fmla="*/ 1 h 35"/>
                  <a:gd name="T20" fmla="*/ 12 w 18"/>
                  <a:gd name="T21" fmla="*/ 3 h 35"/>
                  <a:gd name="T22" fmla="*/ 14 w 18"/>
                  <a:gd name="T23" fmla="*/ 5 h 35"/>
                  <a:gd name="T24" fmla="*/ 15 w 18"/>
                  <a:gd name="T25" fmla="*/ 8 h 35"/>
                  <a:gd name="T26" fmla="*/ 15 w 18"/>
                  <a:gd name="T27" fmla="*/ 11 h 35"/>
                  <a:gd name="T28" fmla="*/ 16 w 18"/>
                  <a:gd name="T29" fmla="*/ 15 h 35"/>
                  <a:gd name="T30" fmla="*/ 18 w 18"/>
                  <a:gd name="T31" fmla="*/ 16 h 35"/>
                  <a:gd name="T32" fmla="*/ 18 w 18"/>
                  <a:gd name="T33" fmla="*/ 17 h 35"/>
                  <a:gd name="T34" fmla="*/ 18 w 18"/>
                  <a:gd name="T35" fmla="*/ 16 h 35"/>
                  <a:gd name="T36" fmla="*/ 16 w 18"/>
                  <a:gd name="T37" fmla="*/ 12 h 35"/>
                  <a:gd name="T38" fmla="*/ 14 w 18"/>
                  <a:gd name="T39" fmla="*/ 9 h 35"/>
                  <a:gd name="T40" fmla="*/ 12 w 18"/>
                  <a:gd name="T41" fmla="*/ 7 h 35"/>
                  <a:gd name="T42" fmla="*/ 8 w 18"/>
                  <a:gd name="T43" fmla="*/ 5 h 35"/>
                  <a:gd name="T44" fmla="*/ 5 w 18"/>
                  <a:gd name="T45" fmla="*/ 8 h 35"/>
                  <a:gd name="T46" fmla="*/ 3 w 18"/>
                  <a:gd name="T47" fmla="*/ 19 h 35"/>
                  <a:gd name="T48" fmla="*/ 0 w 18"/>
                  <a:gd name="T49" fmla="*/ 35 h 3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8"/>
                  <a:gd name="T76" fmla="*/ 0 h 35"/>
                  <a:gd name="T77" fmla="*/ 18 w 18"/>
                  <a:gd name="T78" fmla="*/ 35 h 3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8" h="35">
                    <a:moveTo>
                      <a:pt x="0" y="35"/>
                    </a:moveTo>
                    <a:lnTo>
                      <a:pt x="1" y="28"/>
                    </a:lnTo>
                    <a:lnTo>
                      <a:pt x="3" y="20"/>
                    </a:lnTo>
                    <a:lnTo>
                      <a:pt x="3" y="12"/>
                    </a:lnTo>
                    <a:lnTo>
                      <a:pt x="4" y="7"/>
                    </a:lnTo>
                    <a:lnTo>
                      <a:pt x="5" y="4"/>
                    </a:lnTo>
                    <a:lnTo>
                      <a:pt x="7" y="1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12" y="3"/>
                    </a:lnTo>
                    <a:lnTo>
                      <a:pt x="14" y="5"/>
                    </a:lnTo>
                    <a:lnTo>
                      <a:pt x="15" y="8"/>
                    </a:lnTo>
                    <a:lnTo>
                      <a:pt x="15" y="11"/>
                    </a:lnTo>
                    <a:lnTo>
                      <a:pt x="16" y="15"/>
                    </a:lnTo>
                    <a:lnTo>
                      <a:pt x="18" y="16"/>
                    </a:lnTo>
                    <a:lnTo>
                      <a:pt x="18" y="17"/>
                    </a:lnTo>
                    <a:lnTo>
                      <a:pt x="18" y="16"/>
                    </a:lnTo>
                    <a:lnTo>
                      <a:pt x="16" y="12"/>
                    </a:lnTo>
                    <a:lnTo>
                      <a:pt x="14" y="9"/>
                    </a:lnTo>
                    <a:lnTo>
                      <a:pt x="12" y="7"/>
                    </a:lnTo>
                    <a:lnTo>
                      <a:pt x="8" y="5"/>
                    </a:lnTo>
                    <a:lnTo>
                      <a:pt x="5" y="8"/>
                    </a:lnTo>
                    <a:lnTo>
                      <a:pt x="3" y="19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72" name="Freeform 82"/>
              <p:cNvSpPr>
                <a:spLocks/>
              </p:cNvSpPr>
              <p:nvPr/>
            </p:nvSpPr>
            <p:spPr bwMode="auto">
              <a:xfrm>
                <a:off x="3629" y="2071"/>
                <a:ext cx="20" cy="35"/>
              </a:xfrm>
              <a:custGeom>
                <a:avLst/>
                <a:gdLst>
                  <a:gd name="T0" fmla="*/ 1 w 20"/>
                  <a:gd name="T1" fmla="*/ 35 h 35"/>
                  <a:gd name="T2" fmla="*/ 3 w 20"/>
                  <a:gd name="T3" fmla="*/ 28 h 35"/>
                  <a:gd name="T4" fmla="*/ 3 w 20"/>
                  <a:gd name="T5" fmla="*/ 22 h 35"/>
                  <a:gd name="T6" fmla="*/ 3 w 20"/>
                  <a:gd name="T7" fmla="*/ 17 h 35"/>
                  <a:gd name="T8" fmla="*/ 1 w 20"/>
                  <a:gd name="T9" fmla="*/ 13 h 35"/>
                  <a:gd name="T10" fmla="*/ 0 w 20"/>
                  <a:gd name="T11" fmla="*/ 9 h 35"/>
                  <a:gd name="T12" fmla="*/ 0 w 20"/>
                  <a:gd name="T13" fmla="*/ 5 h 35"/>
                  <a:gd name="T14" fmla="*/ 0 w 20"/>
                  <a:gd name="T15" fmla="*/ 1 h 35"/>
                  <a:gd name="T16" fmla="*/ 3 w 20"/>
                  <a:gd name="T17" fmla="*/ 0 h 35"/>
                  <a:gd name="T18" fmla="*/ 6 w 20"/>
                  <a:gd name="T19" fmla="*/ 0 h 35"/>
                  <a:gd name="T20" fmla="*/ 8 w 20"/>
                  <a:gd name="T21" fmla="*/ 0 h 35"/>
                  <a:gd name="T22" fmla="*/ 8 w 20"/>
                  <a:gd name="T23" fmla="*/ 1 h 35"/>
                  <a:gd name="T24" fmla="*/ 10 w 20"/>
                  <a:gd name="T25" fmla="*/ 4 h 35"/>
                  <a:gd name="T26" fmla="*/ 11 w 20"/>
                  <a:gd name="T27" fmla="*/ 7 h 35"/>
                  <a:gd name="T28" fmla="*/ 12 w 20"/>
                  <a:gd name="T29" fmla="*/ 8 h 35"/>
                  <a:gd name="T30" fmla="*/ 14 w 20"/>
                  <a:gd name="T31" fmla="*/ 11 h 35"/>
                  <a:gd name="T32" fmla="*/ 14 w 20"/>
                  <a:gd name="T33" fmla="*/ 13 h 35"/>
                  <a:gd name="T34" fmla="*/ 15 w 20"/>
                  <a:gd name="T35" fmla="*/ 17 h 35"/>
                  <a:gd name="T36" fmla="*/ 18 w 20"/>
                  <a:gd name="T37" fmla="*/ 23 h 35"/>
                  <a:gd name="T38" fmla="*/ 19 w 20"/>
                  <a:gd name="T39" fmla="*/ 28 h 35"/>
                  <a:gd name="T40" fmla="*/ 20 w 20"/>
                  <a:gd name="T41" fmla="*/ 30 h 35"/>
                  <a:gd name="T42" fmla="*/ 19 w 20"/>
                  <a:gd name="T43" fmla="*/ 28 h 35"/>
                  <a:gd name="T44" fmla="*/ 16 w 20"/>
                  <a:gd name="T45" fmla="*/ 26 h 35"/>
                  <a:gd name="T46" fmla="*/ 14 w 20"/>
                  <a:gd name="T47" fmla="*/ 22 h 35"/>
                  <a:gd name="T48" fmla="*/ 12 w 20"/>
                  <a:gd name="T49" fmla="*/ 17 h 35"/>
                  <a:gd name="T50" fmla="*/ 11 w 20"/>
                  <a:gd name="T51" fmla="*/ 13 h 35"/>
                  <a:gd name="T52" fmla="*/ 10 w 20"/>
                  <a:gd name="T53" fmla="*/ 8 h 35"/>
                  <a:gd name="T54" fmla="*/ 7 w 20"/>
                  <a:gd name="T55" fmla="*/ 5 h 35"/>
                  <a:gd name="T56" fmla="*/ 6 w 20"/>
                  <a:gd name="T57" fmla="*/ 4 h 35"/>
                  <a:gd name="T58" fmla="*/ 4 w 20"/>
                  <a:gd name="T59" fmla="*/ 4 h 35"/>
                  <a:gd name="T60" fmla="*/ 3 w 20"/>
                  <a:gd name="T61" fmla="*/ 5 h 35"/>
                  <a:gd name="T62" fmla="*/ 3 w 20"/>
                  <a:gd name="T63" fmla="*/ 11 h 35"/>
                  <a:gd name="T64" fmla="*/ 6 w 20"/>
                  <a:gd name="T65" fmla="*/ 19 h 35"/>
                  <a:gd name="T66" fmla="*/ 6 w 20"/>
                  <a:gd name="T67" fmla="*/ 22 h 35"/>
                  <a:gd name="T68" fmla="*/ 6 w 20"/>
                  <a:gd name="T69" fmla="*/ 24 h 35"/>
                  <a:gd name="T70" fmla="*/ 4 w 20"/>
                  <a:gd name="T71" fmla="*/ 30 h 35"/>
                  <a:gd name="T72" fmla="*/ 1 w 20"/>
                  <a:gd name="T73" fmla="*/ 35 h 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0"/>
                  <a:gd name="T112" fmla="*/ 0 h 35"/>
                  <a:gd name="T113" fmla="*/ 20 w 20"/>
                  <a:gd name="T114" fmla="*/ 35 h 3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0" h="35">
                    <a:moveTo>
                      <a:pt x="1" y="35"/>
                    </a:moveTo>
                    <a:lnTo>
                      <a:pt x="3" y="28"/>
                    </a:lnTo>
                    <a:lnTo>
                      <a:pt x="3" y="22"/>
                    </a:lnTo>
                    <a:lnTo>
                      <a:pt x="3" y="17"/>
                    </a:lnTo>
                    <a:lnTo>
                      <a:pt x="1" y="13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10" y="4"/>
                    </a:lnTo>
                    <a:lnTo>
                      <a:pt x="11" y="7"/>
                    </a:lnTo>
                    <a:lnTo>
                      <a:pt x="12" y="8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5" y="17"/>
                    </a:lnTo>
                    <a:lnTo>
                      <a:pt x="18" y="23"/>
                    </a:lnTo>
                    <a:lnTo>
                      <a:pt x="19" y="28"/>
                    </a:lnTo>
                    <a:lnTo>
                      <a:pt x="20" y="30"/>
                    </a:lnTo>
                    <a:lnTo>
                      <a:pt x="19" y="28"/>
                    </a:lnTo>
                    <a:lnTo>
                      <a:pt x="16" y="26"/>
                    </a:lnTo>
                    <a:lnTo>
                      <a:pt x="14" y="22"/>
                    </a:lnTo>
                    <a:lnTo>
                      <a:pt x="12" y="17"/>
                    </a:lnTo>
                    <a:lnTo>
                      <a:pt x="11" y="13"/>
                    </a:lnTo>
                    <a:lnTo>
                      <a:pt x="10" y="8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3" y="5"/>
                    </a:lnTo>
                    <a:lnTo>
                      <a:pt x="3" y="11"/>
                    </a:lnTo>
                    <a:lnTo>
                      <a:pt x="6" y="19"/>
                    </a:lnTo>
                    <a:lnTo>
                      <a:pt x="6" y="22"/>
                    </a:lnTo>
                    <a:lnTo>
                      <a:pt x="6" y="24"/>
                    </a:lnTo>
                    <a:lnTo>
                      <a:pt x="4" y="30"/>
                    </a:lnTo>
                    <a:lnTo>
                      <a:pt x="1" y="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73" name="Freeform 83"/>
              <p:cNvSpPr>
                <a:spLocks/>
              </p:cNvSpPr>
              <p:nvPr/>
            </p:nvSpPr>
            <p:spPr bwMode="auto">
              <a:xfrm>
                <a:off x="3655" y="2067"/>
                <a:ext cx="28" cy="39"/>
              </a:xfrm>
              <a:custGeom>
                <a:avLst/>
                <a:gdLst>
                  <a:gd name="T0" fmla="*/ 1 w 28"/>
                  <a:gd name="T1" fmla="*/ 39 h 39"/>
                  <a:gd name="T2" fmla="*/ 1 w 28"/>
                  <a:gd name="T3" fmla="*/ 34 h 39"/>
                  <a:gd name="T4" fmla="*/ 3 w 28"/>
                  <a:gd name="T5" fmla="*/ 30 h 39"/>
                  <a:gd name="T6" fmla="*/ 4 w 28"/>
                  <a:gd name="T7" fmla="*/ 26 h 39"/>
                  <a:gd name="T8" fmla="*/ 4 w 28"/>
                  <a:gd name="T9" fmla="*/ 21 h 39"/>
                  <a:gd name="T10" fmla="*/ 3 w 28"/>
                  <a:gd name="T11" fmla="*/ 17 h 39"/>
                  <a:gd name="T12" fmla="*/ 1 w 28"/>
                  <a:gd name="T13" fmla="*/ 15 h 39"/>
                  <a:gd name="T14" fmla="*/ 0 w 28"/>
                  <a:gd name="T15" fmla="*/ 13 h 39"/>
                  <a:gd name="T16" fmla="*/ 0 w 28"/>
                  <a:gd name="T17" fmla="*/ 9 h 39"/>
                  <a:gd name="T18" fmla="*/ 0 w 28"/>
                  <a:gd name="T19" fmla="*/ 7 h 39"/>
                  <a:gd name="T20" fmla="*/ 0 w 28"/>
                  <a:gd name="T21" fmla="*/ 4 h 39"/>
                  <a:gd name="T22" fmla="*/ 1 w 28"/>
                  <a:gd name="T23" fmla="*/ 2 h 39"/>
                  <a:gd name="T24" fmla="*/ 3 w 28"/>
                  <a:gd name="T25" fmla="*/ 1 h 39"/>
                  <a:gd name="T26" fmla="*/ 4 w 28"/>
                  <a:gd name="T27" fmla="*/ 0 h 39"/>
                  <a:gd name="T28" fmla="*/ 4 w 28"/>
                  <a:gd name="T29" fmla="*/ 0 h 39"/>
                  <a:gd name="T30" fmla="*/ 5 w 28"/>
                  <a:gd name="T31" fmla="*/ 0 h 39"/>
                  <a:gd name="T32" fmla="*/ 7 w 28"/>
                  <a:gd name="T33" fmla="*/ 1 h 39"/>
                  <a:gd name="T34" fmla="*/ 8 w 28"/>
                  <a:gd name="T35" fmla="*/ 2 h 39"/>
                  <a:gd name="T36" fmla="*/ 11 w 28"/>
                  <a:gd name="T37" fmla="*/ 4 h 39"/>
                  <a:gd name="T38" fmla="*/ 12 w 28"/>
                  <a:gd name="T39" fmla="*/ 4 h 39"/>
                  <a:gd name="T40" fmla="*/ 13 w 28"/>
                  <a:gd name="T41" fmla="*/ 2 h 39"/>
                  <a:gd name="T42" fmla="*/ 15 w 28"/>
                  <a:gd name="T43" fmla="*/ 1 h 39"/>
                  <a:gd name="T44" fmla="*/ 15 w 28"/>
                  <a:gd name="T45" fmla="*/ 1 h 39"/>
                  <a:gd name="T46" fmla="*/ 15 w 28"/>
                  <a:gd name="T47" fmla="*/ 1 h 39"/>
                  <a:gd name="T48" fmla="*/ 16 w 28"/>
                  <a:gd name="T49" fmla="*/ 2 h 39"/>
                  <a:gd name="T50" fmla="*/ 17 w 28"/>
                  <a:gd name="T51" fmla="*/ 4 h 39"/>
                  <a:gd name="T52" fmla="*/ 17 w 28"/>
                  <a:gd name="T53" fmla="*/ 5 h 39"/>
                  <a:gd name="T54" fmla="*/ 17 w 28"/>
                  <a:gd name="T55" fmla="*/ 8 h 39"/>
                  <a:gd name="T56" fmla="*/ 17 w 28"/>
                  <a:gd name="T57" fmla="*/ 9 h 39"/>
                  <a:gd name="T58" fmla="*/ 17 w 28"/>
                  <a:gd name="T59" fmla="*/ 12 h 39"/>
                  <a:gd name="T60" fmla="*/ 19 w 28"/>
                  <a:gd name="T61" fmla="*/ 13 h 39"/>
                  <a:gd name="T62" fmla="*/ 19 w 28"/>
                  <a:gd name="T63" fmla="*/ 16 h 39"/>
                  <a:gd name="T64" fmla="*/ 20 w 28"/>
                  <a:gd name="T65" fmla="*/ 19 h 39"/>
                  <a:gd name="T66" fmla="*/ 22 w 28"/>
                  <a:gd name="T67" fmla="*/ 23 h 39"/>
                  <a:gd name="T68" fmla="*/ 24 w 28"/>
                  <a:gd name="T69" fmla="*/ 27 h 39"/>
                  <a:gd name="T70" fmla="*/ 27 w 28"/>
                  <a:gd name="T71" fmla="*/ 31 h 39"/>
                  <a:gd name="T72" fmla="*/ 28 w 28"/>
                  <a:gd name="T73" fmla="*/ 32 h 39"/>
                  <a:gd name="T74" fmla="*/ 24 w 28"/>
                  <a:gd name="T75" fmla="*/ 28 h 39"/>
                  <a:gd name="T76" fmla="*/ 22 w 28"/>
                  <a:gd name="T77" fmla="*/ 24 h 39"/>
                  <a:gd name="T78" fmla="*/ 19 w 28"/>
                  <a:gd name="T79" fmla="*/ 20 h 39"/>
                  <a:gd name="T80" fmla="*/ 17 w 28"/>
                  <a:gd name="T81" fmla="*/ 17 h 39"/>
                  <a:gd name="T82" fmla="*/ 17 w 28"/>
                  <a:gd name="T83" fmla="*/ 16 h 39"/>
                  <a:gd name="T84" fmla="*/ 16 w 28"/>
                  <a:gd name="T85" fmla="*/ 15 h 39"/>
                  <a:gd name="T86" fmla="*/ 16 w 28"/>
                  <a:gd name="T87" fmla="*/ 13 h 39"/>
                  <a:gd name="T88" fmla="*/ 15 w 28"/>
                  <a:gd name="T89" fmla="*/ 12 h 39"/>
                  <a:gd name="T90" fmla="*/ 13 w 28"/>
                  <a:gd name="T91" fmla="*/ 8 h 39"/>
                  <a:gd name="T92" fmla="*/ 13 w 28"/>
                  <a:gd name="T93" fmla="*/ 7 h 39"/>
                  <a:gd name="T94" fmla="*/ 12 w 28"/>
                  <a:gd name="T95" fmla="*/ 7 h 39"/>
                  <a:gd name="T96" fmla="*/ 9 w 28"/>
                  <a:gd name="T97" fmla="*/ 8 h 39"/>
                  <a:gd name="T98" fmla="*/ 8 w 28"/>
                  <a:gd name="T99" fmla="*/ 8 h 39"/>
                  <a:gd name="T100" fmla="*/ 5 w 28"/>
                  <a:gd name="T101" fmla="*/ 7 h 39"/>
                  <a:gd name="T102" fmla="*/ 4 w 28"/>
                  <a:gd name="T103" fmla="*/ 7 h 39"/>
                  <a:gd name="T104" fmla="*/ 4 w 28"/>
                  <a:gd name="T105" fmla="*/ 8 h 39"/>
                  <a:gd name="T106" fmla="*/ 5 w 28"/>
                  <a:gd name="T107" fmla="*/ 12 h 39"/>
                  <a:gd name="T108" fmla="*/ 5 w 28"/>
                  <a:gd name="T109" fmla="*/ 17 h 39"/>
                  <a:gd name="T110" fmla="*/ 7 w 28"/>
                  <a:gd name="T111" fmla="*/ 23 h 39"/>
                  <a:gd name="T112" fmla="*/ 7 w 28"/>
                  <a:gd name="T113" fmla="*/ 26 h 39"/>
                  <a:gd name="T114" fmla="*/ 7 w 28"/>
                  <a:gd name="T115" fmla="*/ 28 h 39"/>
                  <a:gd name="T116" fmla="*/ 5 w 28"/>
                  <a:gd name="T117" fmla="*/ 31 h 39"/>
                  <a:gd name="T118" fmla="*/ 3 w 28"/>
                  <a:gd name="T119" fmla="*/ 35 h 39"/>
                  <a:gd name="T120" fmla="*/ 1 w 28"/>
                  <a:gd name="T121" fmla="*/ 39 h 3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"/>
                  <a:gd name="T184" fmla="*/ 0 h 39"/>
                  <a:gd name="T185" fmla="*/ 28 w 28"/>
                  <a:gd name="T186" fmla="*/ 39 h 3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" h="39">
                    <a:moveTo>
                      <a:pt x="1" y="39"/>
                    </a:moveTo>
                    <a:lnTo>
                      <a:pt x="1" y="34"/>
                    </a:lnTo>
                    <a:lnTo>
                      <a:pt x="3" y="30"/>
                    </a:lnTo>
                    <a:lnTo>
                      <a:pt x="4" y="26"/>
                    </a:lnTo>
                    <a:lnTo>
                      <a:pt x="4" y="21"/>
                    </a:lnTo>
                    <a:lnTo>
                      <a:pt x="3" y="17"/>
                    </a:lnTo>
                    <a:lnTo>
                      <a:pt x="1" y="15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3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3" y="2"/>
                    </a:lnTo>
                    <a:lnTo>
                      <a:pt x="15" y="1"/>
                    </a:lnTo>
                    <a:lnTo>
                      <a:pt x="16" y="2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17" y="8"/>
                    </a:lnTo>
                    <a:lnTo>
                      <a:pt x="17" y="9"/>
                    </a:lnTo>
                    <a:lnTo>
                      <a:pt x="17" y="12"/>
                    </a:lnTo>
                    <a:lnTo>
                      <a:pt x="19" y="13"/>
                    </a:lnTo>
                    <a:lnTo>
                      <a:pt x="19" y="16"/>
                    </a:lnTo>
                    <a:lnTo>
                      <a:pt x="20" y="19"/>
                    </a:lnTo>
                    <a:lnTo>
                      <a:pt x="22" y="23"/>
                    </a:lnTo>
                    <a:lnTo>
                      <a:pt x="24" y="27"/>
                    </a:lnTo>
                    <a:lnTo>
                      <a:pt x="27" y="31"/>
                    </a:lnTo>
                    <a:lnTo>
                      <a:pt x="28" y="32"/>
                    </a:lnTo>
                    <a:lnTo>
                      <a:pt x="24" y="28"/>
                    </a:lnTo>
                    <a:lnTo>
                      <a:pt x="22" y="24"/>
                    </a:lnTo>
                    <a:lnTo>
                      <a:pt x="19" y="20"/>
                    </a:lnTo>
                    <a:lnTo>
                      <a:pt x="17" y="17"/>
                    </a:lnTo>
                    <a:lnTo>
                      <a:pt x="17" y="16"/>
                    </a:lnTo>
                    <a:lnTo>
                      <a:pt x="16" y="15"/>
                    </a:lnTo>
                    <a:lnTo>
                      <a:pt x="16" y="13"/>
                    </a:lnTo>
                    <a:lnTo>
                      <a:pt x="15" y="12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9" y="8"/>
                    </a:lnTo>
                    <a:lnTo>
                      <a:pt x="8" y="8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4" y="8"/>
                    </a:lnTo>
                    <a:lnTo>
                      <a:pt x="5" y="12"/>
                    </a:lnTo>
                    <a:lnTo>
                      <a:pt x="5" y="17"/>
                    </a:lnTo>
                    <a:lnTo>
                      <a:pt x="7" y="23"/>
                    </a:lnTo>
                    <a:lnTo>
                      <a:pt x="7" y="26"/>
                    </a:lnTo>
                    <a:lnTo>
                      <a:pt x="7" y="28"/>
                    </a:lnTo>
                    <a:lnTo>
                      <a:pt x="5" y="31"/>
                    </a:lnTo>
                    <a:lnTo>
                      <a:pt x="3" y="35"/>
                    </a:lnTo>
                    <a:lnTo>
                      <a:pt x="1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74" name="Freeform 84"/>
              <p:cNvSpPr>
                <a:spLocks/>
              </p:cNvSpPr>
              <p:nvPr/>
            </p:nvSpPr>
            <p:spPr bwMode="auto">
              <a:xfrm>
                <a:off x="3686" y="2069"/>
                <a:ext cx="20" cy="25"/>
              </a:xfrm>
              <a:custGeom>
                <a:avLst/>
                <a:gdLst>
                  <a:gd name="T0" fmla="*/ 0 w 20"/>
                  <a:gd name="T1" fmla="*/ 25 h 25"/>
                  <a:gd name="T2" fmla="*/ 1 w 20"/>
                  <a:gd name="T3" fmla="*/ 22 h 25"/>
                  <a:gd name="T4" fmla="*/ 1 w 20"/>
                  <a:gd name="T5" fmla="*/ 18 h 25"/>
                  <a:gd name="T6" fmla="*/ 1 w 20"/>
                  <a:gd name="T7" fmla="*/ 15 h 25"/>
                  <a:gd name="T8" fmla="*/ 1 w 20"/>
                  <a:gd name="T9" fmla="*/ 11 h 25"/>
                  <a:gd name="T10" fmla="*/ 1 w 20"/>
                  <a:gd name="T11" fmla="*/ 9 h 25"/>
                  <a:gd name="T12" fmla="*/ 1 w 20"/>
                  <a:gd name="T13" fmla="*/ 6 h 25"/>
                  <a:gd name="T14" fmla="*/ 1 w 20"/>
                  <a:gd name="T15" fmla="*/ 5 h 25"/>
                  <a:gd name="T16" fmla="*/ 1 w 20"/>
                  <a:gd name="T17" fmla="*/ 3 h 25"/>
                  <a:gd name="T18" fmla="*/ 1 w 20"/>
                  <a:gd name="T19" fmla="*/ 2 h 25"/>
                  <a:gd name="T20" fmla="*/ 1 w 20"/>
                  <a:gd name="T21" fmla="*/ 0 h 25"/>
                  <a:gd name="T22" fmla="*/ 3 w 20"/>
                  <a:gd name="T23" fmla="*/ 0 h 25"/>
                  <a:gd name="T24" fmla="*/ 4 w 20"/>
                  <a:gd name="T25" fmla="*/ 2 h 25"/>
                  <a:gd name="T26" fmla="*/ 5 w 20"/>
                  <a:gd name="T27" fmla="*/ 3 h 25"/>
                  <a:gd name="T28" fmla="*/ 7 w 20"/>
                  <a:gd name="T29" fmla="*/ 5 h 25"/>
                  <a:gd name="T30" fmla="*/ 8 w 20"/>
                  <a:gd name="T31" fmla="*/ 6 h 25"/>
                  <a:gd name="T32" fmla="*/ 9 w 20"/>
                  <a:gd name="T33" fmla="*/ 6 h 25"/>
                  <a:gd name="T34" fmla="*/ 11 w 20"/>
                  <a:gd name="T35" fmla="*/ 6 h 25"/>
                  <a:gd name="T36" fmla="*/ 11 w 20"/>
                  <a:gd name="T37" fmla="*/ 6 h 25"/>
                  <a:gd name="T38" fmla="*/ 12 w 20"/>
                  <a:gd name="T39" fmla="*/ 6 h 25"/>
                  <a:gd name="T40" fmla="*/ 14 w 20"/>
                  <a:gd name="T41" fmla="*/ 5 h 25"/>
                  <a:gd name="T42" fmla="*/ 15 w 20"/>
                  <a:gd name="T43" fmla="*/ 3 h 25"/>
                  <a:gd name="T44" fmla="*/ 15 w 20"/>
                  <a:gd name="T45" fmla="*/ 2 h 25"/>
                  <a:gd name="T46" fmla="*/ 16 w 20"/>
                  <a:gd name="T47" fmla="*/ 2 h 25"/>
                  <a:gd name="T48" fmla="*/ 18 w 20"/>
                  <a:gd name="T49" fmla="*/ 2 h 25"/>
                  <a:gd name="T50" fmla="*/ 19 w 20"/>
                  <a:gd name="T51" fmla="*/ 3 h 25"/>
                  <a:gd name="T52" fmla="*/ 20 w 20"/>
                  <a:gd name="T53" fmla="*/ 3 h 25"/>
                  <a:gd name="T54" fmla="*/ 20 w 20"/>
                  <a:gd name="T55" fmla="*/ 5 h 25"/>
                  <a:gd name="T56" fmla="*/ 20 w 20"/>
                  <a:gd name="T57" fmla="*/ 6 h 25"/>
                  <a:gd name="T58" fmla="*/ 19 w 20"/>
                  <a:gd name="T59" fmla="*/ 7 h 25"/>
                  <a:gd name="T60" fmla="*/ 16 w 20"/>
                  <a:gd name="T61" fmla="*/ 9 h 25"/>
                  <a:gd name="T62" fmla="*/ 15 w 20"/>
                  <a:gd name="T63" fmla="*/ 9 h 25"/>
                  <a:gd name="T64" fmla="*/ 14 w 20"/>
                  <a:gd name="T65" fmla="*/ 9 h 25"/>
                  <a:gd name="T66" fmla="*/ 12 w 20"/>
                  <a:gd name="T67" fmla="*/ 9 h 25"/>
                  <a:gd name="T68" fmla="*/ 12 w 20"/>
                  <a:gd name="T69" fmla="*/ 9 h 25"/>
                  <a:gd name="T70" fmla="*/ 11 w 20"/>
                  <a:gd name="T71" fmla="*/ 9 h 25"/>
                  <a:gd name="T72" fmla="*/ 9 w 20"/>
                  <a:gd name="T73" fmla="*/ 9 h 25"/>
                  <a:gd name="T74" fmla="*/ 8 w 20"/>
                  <a:gd name="T75" fmla="*/ 9 h 25"/>
                  <a:gd name="T76" fmla="*/ 5 w 20"/>
                  <a:gd name="T77" fmla="*/ 9 h 25"/>
                  <a:gd name="T78" fmla="*/ 4 w 20"/>
                  <a:gd name="T79" fmla="*/ 9 h 25"/>
                  <a:gd name="T80" fmla="*/ 4 w 20"/>
                  <a:gd name="T81" fmla="*/ 9 h 25"/>
                  <a:gd name="T82" fmla="*/ 4 w 20"/>
                  <a:gd name="T83" fmla="*/ 11 h 25"/>
                  <a:gd name="T84" fmla="*/ 4 w 20"/>
                  <a:gd name="T85" fmla="*/ 17 h 25"/>
                  <a:gd name="T86" fmla="*/ 3 w 20"/>
                  <a:gd name="T87" fmla="*/ 22 h 25"/>
                  <a:gd name="T88" fmla="*/ 0 w 20"/>
                  <a:gd name="T89" fmla="*/ 25 h 2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0"/>
                  <a:gd name="T136" fmla="*/ 0 h 25"/>
                  <a:gd name="T137" fmla="*/ 20 w 20"/>
                  <a:gd name="T138" fmla="*/ 25 h 2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0" h="25">
                    <a:moveTo>
                      <a:pt x="0" y="25"/>
                    </a:moveTo>
                    <a:lnTo>
                      <a:pt x="1" y="22"/>
                    </a:lnTo>
                    <a:lnTo>
                      <a:pt x="1" y="18"/>
                    </a:lnTo>
                    <a:lnTo>
                      <a:pt x="1" y="15"/>
                    </a:lnTo>
                    <a:lnTo>
                      <a:pt x="1" y="11"/>
                    </a:lnTo>
                    <a:lnTo>
                      <a:pt x="1" y="9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7" y="5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4" y="5"/>
                    </a:lnTo>
                    <a:lnTo>
                      <a:pt x="15" y="3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8" y="2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19" y="7"/>
                    </a:lnTo>
                    <a:lnTo>
                      <a:pt x="16" y="9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8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4" y="17"/>
                    </a:lnTo>
                    <a:lnTo>
                      <a:pt x="3" y="22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75" name="Freeform 85"/>
              <p:cNvSpPr>
                <a:spLocks/>
              </p:cNvSpPr>
              <p:nvPr/>
            </p:nvSpPr>
            <p:spPr bwMode="auto">
              <a:xfrm>
                <a:off x="2607" y="1285"/>
                <a:ext cx="1286" cy="408"/>
              </a:xfrm>
              <a:custGeom>
                <a:avLst/>
                <a:gdLst>
                  <a:gd name="T0" fmla="*/ 28 w 1286"/>
                  <a:gd name="T1" fmla="*/ 408 h 408"/>
                  <a:gd name="T2" fmla="*/ 0 w 1286"/>
                  <a:gd name="T3" fmla="*/ 408 h 408"/>
                  <a:gd name="T4" fmla="*/ 207 w 1286"/>
                  <a:gd name="T5" fmla="*/ 0 h 408"/>
                  <a:gd name="T6" fmla="*/ 1109 w 1286"/>
                  <a:gd name="T7" fmla="*/ 0 h 408"/>
                  <a:gd name="T8" fmla="*/ 1286 w 1286"/>
                  <a:gd name="T9" fmla="*/ 404 h 408"/>
                  <a:gd name="T10" fmla="*/ 994 w 1286"/>
                  <a:gd name="T11" fmla="*/ 404 h 408"/>
                  <a:gd name="T12" fmla="*/ 657 w 1286"/>
                  <a:gd name="T13" fmla="*/ 404 h 408"/>
                  <a:gd name="T14" fmla="*/ 340 w 1286"/>
                  <a:gd name="T15" fmla="*/ 101 h 408"/>
                  <a:gd name="T16" fmla="*/ 54 w 1286"/>
                  <a:gd name="T17" fmla="*/ 408 h 408"/>
                  <a:gd name="T18" fmla="*/ 28 w 1286"/>
                  <a:gd name="T19" fmla="*/ 408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86"/>
                  <a:gd name="T31" fmla="*/ 0 h 408"/>
                  <a:gd name="T32" fmla="*/ 1286 w 1286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86" h="408">
                    <a:moveTo>
                      <a:pt x="28" y="408"/>
                    </a:moveTo>
                    <a:lnTo>
                      <a:pt x="0" y="408"/>
                    </a:lnTo>
                    <a:lnTo>
                      <a:pt x="207" y="0"/>
                    </a:lnTo>
                    <a:lnTo>
                      <a:pt x="1109" y="0"/>
                    </a:lnTo>
                    <a:lnTo>
                      <a:pt x="1286" y="404"/>
                    </a:lnTo>
                    <a:lnTo>
                      <a:pt x="994" y="404"/>
                    </a:lnTo>
                    <a:lnTo>
                      <a:pt x="657" y="404"/>
                    </a:lnTo>
                    <a:lnTo>
                      <a:pt x="340" y="101"/>
                    </a:lnTo>
                    <a:lnTo>
                      <a:pt x="54" y="408"/>
                    </a:lnTo>
                    <a:lnTo>
                      <a:pt x="28" y="408"/>
                    </a:lnTo>
                    <a:close/>
                  </a:path>
                </a:pathLst>
              </a:custGeom>
              <a:solidFill>
                <a:srgbClr val="A3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76" name="Freeform 86"/>
              <p:cNvSpPr>
                <a:spLocks/>
              </p:cNvSpPr>
              <p:nvPr/>
            </p:nvSpPr>
            <p:spPr bwMode="auto">
              <a:xfrm>
                <a:off x="2607" y="1285"/>
                <a:ext cx="1286" cy="408"/>
              </a:xfrm>
              <a:custGeom>
                <a:avLst/>
                <a:gdLst>
                  <a:gd name="T0" fmla="*/ 28 w 1286"/>
                  <a:gd name="T1" fmla="*/ 408 h 408"/>
                  <a:gd name="T2" fmla="*/ 0 w 1286"/>
                  <a:gd name="T3" fmla="*/ 408 h 408"/>
                  <a:gd name="T4" fmla="*/ 207 w 1286"/>
                  <a:gd name="T5" fmla="*/ 0 h 408"/>
                  <a:gd name="T6" fmla="*/ 1109 w 1286"/>
                  <a:gd name="T7" fmla="*/ 0 h 408"/>
                  <a:gd name="T8" fmla="*/ 1286 w 1286"/>
                  <a:gd name="T9" fmla="*/ 404 h 408"/>
                  <a:gd name="T10" fmla="*/ 994 w 1286"/>
                  <a:gd name="T11" fmla="*/ 404 h 408"/>
                  <a:gd name="T12" fmla="*/ 657 w 1286"/>
                  <a:gd name="T13" fmla="*/ 404 h 408"/>
                  <a:gd name="T14" fmla="*/ 340 w 1286"/>
                  <a:gd name="T15" fmla="*/ 101 h 408"/>
                  <a:gd name="T16" fmla="*/ 54 w 1286"/>
                  <a:gd name="T17" fmla="*/ 408 h 408"/>
                  <a:gd name="T18" fmla="*/ 28 w 1286"/>
                  <a:gd name="T19" fmla="*/ 408 h 4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86"/>
                  <a:gd name="T31" fmla="*/ 0 h 408"/>
                  <a:gd name="T32" fmla="*/ 1286 w 1286"/>
                  <a:gd name="T33" fmla="*/ 408 h 4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86" h="408">
                    <a:moveTo>
                      <a:pt x="28" y="408"/>
                    </a:moveTo>
                    <a:lnTo>
                      <a:pt x="0" y="408"/>
                    </a:lnTo>
                    <a:lnTo>
                      <a:pt x="207" y="0"/>
                    </a:lnTo>
                    <a:lnTo>
                      <a:pt x="1109" y="0"/>
                    </a:lnTo>
                    <a:lnTo>
                      <a:pt x="1286" y="404"/>
                    </a:lnTo>
                    <a:lnTo>
                      <a:pt x="994" y="404"/>
                    </a:lnTo>
                    <a:lnTo>
                      <a:pt x="657" y="404"/>
                    </a:lnTo>
                    <a:lnTo>
                      <a:pt x="340" y="101"/>
                    </a:lnTo>
                    <a:lnTo>
                      <a:pt x="54" y="408"/>
                    </a:lnTo>
                    <a:lnTo>
                      <a:pt x="28" y="4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77" name="Freeform 87"/>
              <p:cNvSpPr>
                <a:spLocks/>
              </p:cNvSpPr>
              <p:nvPr/>
            </p:nvSpPr>
            <p:spPr bwMode="auto">
              <a:xfrm>
                <a:off x="3239" y="1886"/>
                <a:ext cx="379" cy="91"/>
              </a:xfrm>
              <a:custGeom>
                <a:avLst/>
                <a:gdLst>
                  <a:gd name="T0" fmla="*/ 0 w 379"/>
                  <a:gd name="T1" fmla="*/ 0 h 91"/>
                  <a:gd name="T2" fmla="*/ 0 w 379"/>
                  <a:gd name="T3" fmla="*/ 41 h 91"/>
                  <a:gd name="T4" fmla="*/ 0 w 379"/>
                  <a:gd name="T5" fmla="*/ 91 h 91"/>
                  <a:gd name="T6" fmla="*/ 203 w 379"/>
                  <a:gd name="T7" fmla="*/ 91 h 91"/>
                  <a:gd name="T8" fmla="*/ 379 w 379"/>
                  <a:gd name="T9" fmla="*/ 91 h 91"/>
                  <a:gd name="T10" fmla="*/ 344 w 379"/>
                  <a:gd name="T11" fmla="*/ 0 h 91"/>
                  <a:gd name="T12" fmla="*/ 0 w 379"/>
                  <a:gd name="T13" fmla="*/ 0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9"/>
                  <a:gd name="T22" fmla="*/ 0 h 91"/>
                  <a:gd name="T23" fmla="*/ 379 w 379"/>
                  <a:gd name="T24" fmla="*/ 91 h 9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9" h="91">
                    <a:moveTo>
                      <a:pt x="0" y="0"/>
                    </a:moveTo>
                    <a:lnTo>
                      <a:pt x="0" y="41"/>
                    </a:lnTo>
                    <a:lnTo>
                      <a:pt x="0" y="91"/>
                    </a:lnTo>
                    <a:lnTo>
                      <a:pt x="203" y="91"/>
                    </a:lnTo>
                    <a:lnTo>
                      <a:pt x="379" y="91"/>
                    </a:lnTo>
                    <a:lnTo>
                      <a:pt x="3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78" name="Freeform 88"/>
              <p:cNvSpPr>
                <a:spLocks/>
              </p:cNvSpPr>
              <p:nvPr/>
            </p:nvSpPr>
            <p:spPr bwMode="auto">
              <a:xfrm>
                <a:off x="3239" y="1886"/>
                <a:ext cx="379" cy="91"/>
              </a:xfrm>
              <a:custGeom>
                <a:avLst/>
                <a:gdLst>
                  <a:gd name="T0" fmla="*/ 0 w 379"/>
                  <a:gd name="T1" fmla="*/ 0 h 91"/>
                  <a:gd name="T2" fmla="*/ 0 w 379"/>
                  <a:gd name="T3" fmla="*/ 41 h 91"/>
                  <a:gd name="T4" fmla="*/ 0 w 379"/>
                  <a:gd name="T5" fmla="*/ 91 h 91"/>
                  <a:gd name="T6" fmla="*/ 203 w 379"/>
                  <a:gd name="T7" fmla="*/ 91 h 91"/>
                  <a:gd name="T8" fmla="*/ 379 w 379"/>
                  <a:gd name="T9" fmla="*/ 91 h 91"/>
                  <a:gd name="T10" fmla="*/ 344 w 379"/>
                  <a:gd name="T11" fmla="*/ 0 h 91"/>
                  <a:gd name="T12" fmla="*/ 0 w 379"/>
                  <a:gd name="T13" fmla="*/ 0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9"/>
                  <a:gd name="T22" fmla="*/ 0 h 91"/>
                  <a:gd name="T23" fmla="*/ 379 w 379"/>
                  <a:gd name="T24" fmla="*/ 91 h 9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9" h="91">
                    <a:moveTo>
                      <a:pt x="0" y="0"/>
                    </a:moveTo>
                    <a:lnTo>
                      <a:pt x="0" y="41"/>
                    </a:lnTo>
                    <a:lnTo>
                      <a:pt x="0" y="91"/>
                    </a:lnTo>
                    <a:lnTo>
                      <a:pt x="203" y="91"/>
                    </a:lnTo>
                    <a:lnTo>
                      <a:pt x="379" y="91"/>
                    </a:lnTo>
                    <a:lnTo>
                      <a:pt x="34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79" name="Freeform 89"/>
              <p:cNvSpPr>
                <a:spLocks/>
              </p:cNvSpPr>
              <p:nvPr/>
            </p:nvSpPr>
            <p:spPr bwMode="auto">
              <a:xfrm>
                <a:off x="3239" y="1996"/>
                <a:ext cx="383" cy="21"/>
              </a:xfrm>
              <a:custGeom>
                <a:avLst/>
                <a:gdLst>
                  <a:gd name="T0" fmla="*/ 383 w 383"/>
                  <a:gd name="T1" fmla="*/ 21 h 21"/>
                  <a:gd name="T2" fmla="*/ 382 w 383"/>
                  <a:gd name="T3" fmla="*/ 0 h 21"/>
                  <a:gd name="T4" fmla="*/ 201 w 383"/>
                  <a:gd name="T5" fmla="*/ 0 h 21"/>
                  <a:gd name="T6" fmla="*/ 0 w 383"/>
                  <a:gd name="T7" fmla="*/ 0 h 21"/>
                  <a:gd name="T8" fmla="*/ 0 w 383"/>
                  <a:gd name="T9" fmla="*/ 21 h 21"/>
                  <a:gd name="T10" fmla="*/ 383 w 383"/>
                  <a:gd name="T11" fmla="*/ 21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83"/>
                  <a:gd name="T19" fmla="*/ 0 h 21"/>
                  <a:gd name="T20" fmla="*/ 383 w 383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83" h="21">
                    <a:moveTo>
                      <a:pt x="383" y="21"/>
                    </a:moveTo>
                    <a:lnTo>
                      <a:pt x="382" y="0"/>
                    </a:lnTo>
                    <a:lnTo>
                      <a:pt x="201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383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80" name="Line 90"/>
              <p:cNvSpPr>
                <a:spLocks noChangeShapeType="1"/>
              </p:cNvSpPr>
              <p:nvPr/>
            </p:nvSpPr>
            <p:spPr bwMode="auto">
              <a:xfrm>
                <a:off x="2689" y="1720"/>
                <a:ext cx="1" cy="4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81" name="Freeform 91"/>
              <p:cNvSpPr>
                <a:spLocks/>
              </p:cNvSpPr>
              <p:nvPr/>
            </p:nvSpPr>
            <p:spPr bwMode="auto">
              <a:xfrm>
                <a:off x="2643" y="1736"/>
                <a:ext cx="17" cy="468"/>
              </a:xfrm>
              <a:custGeom>
                <a:avLst/>
                <a:gdLst>
                  <a:gd name="T0" fmla="*/ 9 w 17"/>
                  <a:gd name="T1" fmla="*/ 468 h 468"/>
                  <a:gd name="T2" fmla="*/ 17 w 17"/>
                  <a:gd name="T3" fmla="*/ 468 h 468"/>
                  <a:gd name="T4" fmla="*/ 17 w 17"/>
                  <a:gd name="T5" fmla="*/ 0 h 468"/>
                  <a:gd name="T6" fmla="*/ 0 w 17"/>
                  <a:gd name="T7" fmla="*/ 0 h 468"/>
                  <a:gd name="T8" fmla="*/ 0 w 17"/>
                  <a:gd name="T9" fmla="*/ 468 h 468"/>
                  <a:gd name="T10" fmla="*/ 9 w 17"/>
                  <a:gd name="T11" fmla="*/ 468 h 4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468"/>
                  <a:gd name="T20" fmla="*/ 17 w 17"/>
                  <a:gd name="T21" fmla="*/ 468 h 4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468">
                    <a:moveTo>
                      <a:pt x="9" y="468"/>
                    </a:moveTo>
                    <a:lnTo>
                      <a:pt x="17" y="468"/>
                    </a:lnTo>
                    <a:lnTo>
                      <a:pt x="17" y="0"/>
                    </a:lnTo>
                    <a:lnTo>
                      <a:pt x="0" y="0"/>
                    </a:lnTo>
                    <a:lnTo>
                      <a:pt x="0" y="468"/>
                    </a:lnTo>
                    <a:lnTo>
                      <a:pt x="9" y="46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82" name="Freeform 92"/>
              <p:cNvSpPr>
                <a:spLocks/>
              </p:cNvSpPr>
              <p:nvPr/>
            </p:nvSpPr>
            <p:spPr bwMode="auto">
              <a:xfrm>
                <a:off x="3820" y="1709"/>
                <a:ext cx="19" cy="110"/>
              </a:xfrm>
              <a:custGeom>
                <a:avLst/>
                <a:gdLst>
                  <a:gd name="T0" fmla="*/ 19 w 19"/>
                  <a:gd name="T1" fmla="*/ 110 h 110"/>
                  <a:gd name="T2" fmla="*/ 19 w 19"/>
                  <a:gd name="T3" fmla="*/ 110 h 110"/>
                  <a:gd name="T4" fmla="*/ 19 w 19"/>
                  <a:gd name="T5" fmla="*/ 0 h 110"/>
                  <a:gd name="T6" fmla="*/ 0 w 19"/>
                  <a:gd name="T7" fmla="*/ 0 h 110"/>
                  <a:gd name="T8" fmla="*/ 0 w 19"/>
                  <a:gd name="T9" fmla="*/ 110 h 110"/>
                  <a:gd name="T10" fmla="*/ 0 w 19"/>
                  <a:gd name="T11" fmla="*/ 110 h 110"/>
                  <a:gd name="T12" fmla="*/ 19 w 19"/>
                  <a:gd name="T13" fmla="*/ 110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110"/>
                  <a:gd name="T23" fmla="*/ 19 w 19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110">
                    <a:moveTo>
                      <a:pt x="19" y="110"/>
                    </a:moveTo>
                    <a:lnTo>
                      <a:pt x="19" y="11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10"/>
                    </a:lnTo>
                    <a:lnTo>
                      <a:pt x="19" y="1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83" name="Freeform 93"/>
              <p:cNvSpPr>
                <a:spLocks/>
              </p:cNvSpPr>
              <p:nvPr/>
            </p:nvSpPr>
            <p:spPr bwMode="auto">
              <a:xfrm>
                <a:off x="3820" y="1819"/>
                <a:ext cx="19" cy="112"/>
              </a:xfrm>
              <a:custGeom>
                <a:avLst/>
                <a:gdLst>
                  <a:gd name="T0" fmla="*/ 10 w 19"/>
                  <a:gd name="T1" fmla="*/ 112 h 112"/>
                  <a:gd name="T2" fmla="*/ 19 w 19"/>
                  <a:gd name="T3" fmla="*/ 112 h 112"/>
                  <a:gd name="T4" fmla="*/ 19 w 19"/>
                  <a:gd name="T5" fmla="*/ 0 h 112"/>
                  <a:gd name="T6" fmla="*/ 0 w 19"/>
                  <a:gd name="T7" fmla="*/ 0 h 112"/>
                  <a:gd name="T8" fmla="*/ 0 w 19"/>
                  <a:gd name="T9" fmla="*/ 112 h 112"/>
                  <a:gd name="T10" fmla="*/ 10 w 19"/>
                  <a:gd name="T11" fmla="*/ 112 h 1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112"/>
                  <a:gd name="T20" fmla="*/ 19 w 19"/>
                  <a:gd name="T21" fmla="*/ 112 h 1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112">
                    <a:moveTo>
                      <a:pt x="10" y="112"/>
                    </a:moveTo>
                    <a:lnTo>
                      <a:pt x="19" y="112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12"/>
                    </a:lnTo>
                    <a:lnTo>
                      <a:pt x="10" y="1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84" name="Rectangle 94"/>
              <p:cNvSpPr>
                <a:spLocks noChangeArrowheads="1"/>
              </p:cNvSpPr>
              <p:nvPr/>
            </p:nvSpPr>
            <p:spPr bwMode="auto">
              <a:xfrm>
                <a:off x="3857" y="1702"/>
                <a:ext cx="19" cy="1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85" name="Freeform 95"/>
              <p:cNvSpPr>
                <a:spLocks/>
              </p:cNvSpPr>
              <p:nvPr/>
            </p:nvSpPr>
            <p:spPr bwMode="auto">
              <a:xfrm>
                <a:off x="3857" y="1712"/>
                <a:ext cx="33" cy="43"/>
              </a:xfrm>
              <a:custGeom>
                <a:avLst/>
                <a:gdLst>
                  <a:gd name="T0" fmla="*/ 33 w 33"/>
                  <a:gd name="T1" fmla="*/ 27 h 43"/>
                  <a:gd name="T2" fmla="*/ 25 w 33"/>
                  <a:gd name="T3" fmla="*/ 20 h 43"/>
                  <a:gd name="T4" fmla="*/ 21 w 33"/>
                  <a:gd name="T5" fmla="*/ 12 h 43"/>
                  <a:gd name="T6" fmla="*/ 19 w 33"/>
                  <a:gd name="T7" fmla="*/ 4 h 43"/>
                  <a:gd name="T8" fmla="*/ 19 w 33"/>
                  <a:gd name="T9" fmla="*/ 0 h 43"/>
                  <a:gd name="T10" fmla="*/ 0 w 33"/>
                  <a:gd name="T11" fmla="*/ 0 h 43"/>
                  <a:gd name="T12" fmla="*/ 2 w 33"/>
                  <a:gd name="T13" fmla="*/ 6 h 43"/>
                  <a:gd name="T14" fmla="*/ 5 w 33"/>
                  <a:gd name="T15" fmla="*/ 17 h 43"/>
                  <a:gd name="T16" fmla="*/ 12 w 33"/>
                  <a:gd name="T17" fmla="*/ 31 h 43"/>
                  <a:gd name="T18" fmla="*/ 25 w 33"/>
                  <a:gd name="T19" fmla="*/ 43 h 43"/>
                  <a:gd name="T20" fmla="*/ 33 w 33"/>
                  <a:gd name="T21" fmla="*/ 27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3"/>
                  <a:gd name="T34" fmla="*/ 0 h 43"/>
                  <a:gd name="T35" fmla="*/ 33 w 33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3" h="43">
                    <a:moveTo>
                      <a:pt x="33" y="27"/>
                    </a:moveTo>
                    <a:lnTo>
                      <a:pt x="25" y="20"/>
                    </a:lnTo>
                    <a:lnTo>
                      <a:pt x="21" y="12"/>
                    </a:lnTo>
                    <a:lnTo>
                      <a:pt x="19" y="4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5" y="17"/>
                    </a:lnTo>
                    <a:lnTo>
                      <a:pt x="12" y="31"/>
                    </a:lnTo>
                    <a:lnTo>
                      <a:pt x="25" y="43"/>
                    </a:lnTo>
                    <a:lnTo>
                      <a:pt x="33" y="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86" name="Freeform 96"/>
              <p:cNvSpPr>
                <a:spLocks/>
              </p:cNvSpPr>
              <p:nvPr/>
            </p:nvSpPr>
            <p:spPr bwMode="auto">
              <a:xfrm>
                <a:off x="3882" y="1739"/>
                <a:ext cx="17" cy="20"/>
              </a:xfrm>
              <a:custGeom>
                <a:avLst/>
                <a:gdLst>
                  <a:gd name="T0" fmla="*/ 0 w 17"/>
                  <a:gd name="T1" fmla="*/ 16 h 20"/>
                  <a:gd name="T2" fmla="*/ 8 w 17"/>
                  <a:gd name="T3" fmla="*/ 20 h 20"/>
                  <a:gd name="T4" fmla="*/ 17 w 17"/>
                  <a:gd name="T5" fmla="*/ 4 h 20"/>
                  <a:gd name="T6" fmla="*/ 8 w 17"/>
                  <a:gd name="T7" fmla="*/ 0 h 20"/>
                  <a:gd name="T8" fmla="*/ 0 w 17"/>
                  <a:gd name="T9" fmla="*/ 16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0"/>
                  <a:gd name="T17" fmla="*/ 17 w 17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0">
                    <a:moveTo>
                      <a:pt x="0" y="16"/>
                    </a:moveTo>
                    <a:lnTo>
                      <a:pt x="8" y="20"/>
                    </a:lnTo>
                    <a:lnTo>
                      <a:pt x="17" y="4"/>
                    </a:lnTo>
                    <a:lnTo>
                      <a:pt x="8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87" name="Rectangle 97"/>
              <p:cNvSpPr>
                <a:spLocks noChangeArrowheads="1"/>
              </p:cNvSpPr>
              <p:nvPr/>
            </p:nvSpPr>
            <p:spPr bwMode="auto">
              <a:xfrm>
                <a:off x="3876" y="1740"/>
                <a:ext cx="19" cy="1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88" name="Freeform 98"/>
              <p:cNvSpPr>
                <a:spLocks/>
              </p:cNvSpPr>
              <p:nvPr/>
            </p:nvSpPr>
            <p:spPr bwMode="auto">
              <a:xfrm>
                <a:off x="3876" y="1750"/>
                <a:ext cx="19" cy="188"/>
              </a:xfrm>
              <a:custGeom>
                <a:avLst/>
                <a:gdLst>
                  <a:gd name="T0" fmla="*/ 9 w 19"/>
                  <a:gd name="T1" fmla="*/ 188 h 188"/>
                  <a:gd name="T2" fmla="*/ 19 w 19"/>
                  <a:gd name="T3" fmla="*/ 188 h 188"/>
                  <a:gd name="T4" fmla="*/ 19 w 19"/>
                  <a:gd name="T5" fmla="*/ 0 h 188"/>
                  <a:gd name="T6" fmla="*/ 0 w 19"/>
                  <a:gd name="T7" fmla="*/ 0 h 188"/>
                  <a:gd name="T8" fmla="*/ 0 w 19"/>
                  <a:gd name="T9" fmla="*/ 188 h 188"/>
                  <a:gd name="T10" fmla="*/ 9 w 19"/>
                  <a:gd name="T11" fmla="*/ 188 h 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188"/>
                  <a:gd name="T20" fmla="*/ 19 w 19"/>
                  <a:gd name="T21" fmla="*/ 188 h 1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188">
                    <a:moveTo>
                      <a:pt x="9" y="188"/>
                    </a:moveTo>
                    <a:lnTo>
                      <a:pt x="19" y="188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88"/>
                    </a:lnTo>
                    <a:lnTo>
                      <a:pt x="9" y="1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89" name="Rectangle 99"/>
              <p:cNvSpPr>
                <a:spLocks noChangeArrowheads="1"/>
              </p:cNvSpPr>
              <p:nvPr/>
            </p:nvSpPr>
            <p:spPr bwMode="auto">
              <a:xfrm>
                <a:off x="3876" y="1938"/>
                <a:ext cx="19" cy="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590" name="Freeform 100"/>
              <p:cNvSpPr>
                <a:spLocks/>
              </p:cNvSpPr>
              <p:nvPr/>
            </p:nvSpPr>
            <p:spPr bwMode="auto">
              <a:xfrm>
                <a:off x="3230" y="1706"/>
                <a:ext cx="19" cy="180"/>
              </a:xfrm>
              <a:custGeom>
                <a:avLst/>
                <a:gdLst>
                  <a:gd name="T0" fmla="*/ 19 w 19"/>
                  <a:gd name="T1" fmla="*/ 180 h 180"/>
                  <a:gd name="T2" fmla="*/ 19 w 19"/>
                  <a:gd name="T3" fmla="*/ 180 h 180"/>
                  <a:gd name="T4" fmla="*/ 19 w 19"/>
                  <a:gd name="T5" fmla="*/ 0 h 180"/>
                  <a:gd name="T6" fmla="*/ 0 w 19"/>
                  <a:gd name="T7" fmla="*/ 0 h 180"/>
                  <a:gd name="T8" fmla="*/ 0 w 19"/>
                  <a:gd name="T9" fmla="*/ 180 h 180"/>
                  <a:gd name="T10" fmla="*/ 0 w 19"/>
                  <a:gd name="T11" fmla="*/ 180 h 180"/>
                  <a:gd name="T12" fmla="*/ 19 w 19"/>
                  <a:gd name="T13" fmla="*/ 180 h 1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180"/>
                  <a:gd name="T23" fmla="*/ 19 w 19"/>
                  <a:gd name="T24" fmla="*/ 180 h 1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180">
                    <a:moveTo>
                      <a:pt x="19" y="180"/>
                    </a:moveTo>
                    <a:lnTo>
                      <a:pt x="19" y="18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19" y="1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1" name="Freeform 101"/>
              <p:cNvSpPr>
                <a:spLocks/>
              </p:cNvSpPr>
              <p:nvPr/>
            </p:nvSpPr>
            <p:spPr bwMode="auto">
              <a:xfrm>
                <a:off x="3230" y="1886"/>
                <a:ext cx="19" cy="41"/>
              </a:xfrm>
              <a:custGeom>
                <a:avLst/>
                <a:gdLst>
                  <a:gd name="T0" fmla="*/ 19 w 19"/>
                  <a:gd name="T1" fmla="*/ 41 h 41"/>
                  <a:gd name="T2" fmla="*/ 19 w 19"/>
                  <a:gd name="T3" fmla="*/ 41 h 41"/>
                  <a:gd name="T4" fmla="*/ 19 w 19"/>
                  <a:gd name="T5" fmla="*/ 0 h 41"/>
                  <a:gd name="T6" fmla="*/ 0 w 19"/>
                  <a:gd name="T7" fmla="*/ 0 h 41"/>
                  <a:gd name="T8" fmla="*/ 0 w 19"/>
                  <a:gd name="T9" fmla="*/ 41 h 41"/>
                  <a:gd name="T10" fmla="*/ 0 w 19"/>
                  <a:gd name="T11" fmla="*/ 41 h 41"/>
                  <a:gd name="T12" fmla="*/ 19 w 19"/>
                  <a:gd name="T13" fmla="*/ 41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41"/>
                  <a:gd name="T23" fmla="*/ 19 w 19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41">
                    <a:moveTo>
                      <a:pt x="19" y="41"/>
                    </a:move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19" y="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2" name="Freeform 102"/>
              <p:cNvSpPr>
                <a:spLocks/>
              </p:cNvSpPr>
              <p:nvPr/>
            </p:nvSpPr>
            <p:spPr bwMode="auto">
              <a:xfrm>
                <a:off x="3230" y="1927"/>
                <a:ext cx="19" cy="50"/>
              </a:xfrm>
              <a:custGeom>
                <a:avLst/>
                <a:gdLst>
                  <a:gd name="T0" fmla="*/ 19 w 19"/>
                  <a:gd name="T1" fmla="*/ 50 h 50"/>
                  <a:gd name="T2" fmla="*/ 19 w 19"/>
                  <a:gd name="T3" fmla="*/ 50 h 50"/>
                  <a:gd name="T4" fmla="*/ 19 w 19"/>
                  <a:gd name="T5" fmla="*/ 0 h 50"/>
                  <a:gd name="T6" fmla="*/ 0 w 19"/>
                  <a:gd name="T7" fmla="*/ 0 h 50"/>
                  <a:gd name="T8" fmla="*/ 0 w 19"/>
                  <a:gd name="T9" fmla="*/ 50 h 50"/>
                  <a:gd name="T10" fmla="*/ 0 w 19"/>
                  <a:gd name="T11" fmla="*/ 50 h 50"/>
                  <a:gd name="T12" fmla="*/ 19 w 19"/>
                  <a:gd name="T13" fmla="*/ 50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50"/>
                  <a:gd name="T23" fmla="*/ 19 w 19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50">
                    <a:moveTo>
                      <a:pt x="19" y="50"/>
                    </a:moveTo>
                    <a:lnTo>
                      <a:pt x="19" y="5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19" y="5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3" name="Freeform 103"/>
              <p:cNvSpPr>
                <a:spLocks/>
              </p:cNvSpPr>
              <p:nvPr/>
            </p:nvSpPr>
            <p:spPr bwMode="auto">
              <a:xfrm>
                <a:off x="3230" y="1977"/>
                <a:ext cx="19" cy="19"/>
              </a:xfrm>
              <a:custGeom>
                <a:avLst/>
                <a:gdLst>
                  <a:gd name="T0" fmla="*/ 19 w 19"/>
                  <a:gd name="T1" fmla="*/ 19 h 19"/>
                  <a:gd name="T2" fmla="*/ 19 w 19"/>
                  <a:gd name="T3" fmla="*/ 19 h 19"/>
                  <a:gd name="T4" fmla="*/ 19 w 19"/>
                  <a:gd name="T5" fmla="*/ 0 h 19"/>
                  <a:gd name="T6" fmla="*/ 0 w 19"/>
                  <a:gd name="T7" fmla="*/ 0 h 19"/>
                  <a:gd name="T8" fmla="*/ 0 w 19"/>
                  <a:gd name="T9" fmla="*/ 19 h 19"/>
                  <a:gd name="T10" fmla="*/ 0 w 19"/>
                  <a:gd name="T11" fmla="*/ 19 h 19"/>
                  <a:gd name="T12" fmla="*/ 19 w 19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19"/>
                  <a:gd name="T23" fmla="*/ 19 w 19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19">
                    <a:moveTo>
                      <a:pt x="19" y="19"/>
                    </a:moveTo>
                    <a:lnTo>
                      <a:pt x="19" y="19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19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4" name="Freeform 104"/>
              <p:cNvSpPr>
                <a:spLocks/>
              </p:cNvSpPr>
              <p:nvPr/>
            </p:nvSpPr>
            <p:spPr bwMode="auto">
              <a:xfrm>
                <a:off x="3230" y="1996"/>
                <a:ext cx="19" cy="1"/>
              </a:xfrm>
              <a:custGeom>
                <a:avLst/>
                <a:gdLst>
                  <a:gd name="T0" fmla="*/ 19 w 19"/>
                  <a:gd name="T1" fmla="*/ 0 h 1"/>
                  <a:gd name="T2" fmla="*/ 9 w 19"/>
                  <a:gd name="T3" fmla="*/ 0 h 1"/>
                  <a:gd name="T4" fmla="*/ 9 w 19"/>
                  <a:gd name="T5" fmla="*/ 0 h 1"/>
                  <a:gd name="T6" fmla="*/ 9 w 19"/>
                  <a:gd name="T7" fmla="*/ 0 h 1"/>
                  <a:gd name="T8" fmla="*/ 9 w 19"/>
                  <a:gd name="T9" fmla="*/ 0 h 1"/>
                  <a:gd name="T10" fmla="*/ 0 w 19"/>
                  <a:gd name="T11" fmla="*/ 0 h 1"/>
                  <a:gd name="T12" fmla="*/ 19 w 19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1"/>
                  <a:gd name="T23" fmla="*/ 19 w 19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1">
                    <a:moveTo>
                      <a:pt x="19" y="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5" name="Freeform 105"/>
              <p:cNvSpPr>
                <a:spLocks/>
              </p:cNvSpPr>
              <p:nvPr/>
            </p:nvSpPr>
            <p:spPr bwMode="auto">
              <a:xfrm>
                <a:off x="3230" y="1996"/>
                <a:ext cx="19" cy="190"/>
              </a:xfrm>
              <a:custGeom>
                <a:avLst/>
                <a:gdLst>
                  <a:gd name="T0" fmla="*/ 9 w 19"/>
                  <a:gd name="T1" fmla="*/ 190 h 190"/>
                  <a:gd name="T2" fmla="*/ 19 w 19"/>
                  <a:gd name="T3" fmla="*/ 190 h 190"/>
                  <a:gd name="T4" fmla="*/ 19 w 19"/>
                  <a:gd name="T5" fmla="*/ 0 h 190"/>
                  <a:gd name="T6" fmla="*/ 0 w 19"/>
                  <a:gd name="T7" fmla="*/ 0 h 190"/>
                  <a:gd name="T8" fmla="*/ 0 w 19"/>
                  <a:gd name="T9" fmla="*/ 190 h 190"/>
                  <a:gd name="T10" fmla="*/ 9 w 19"/>
                  <a:gd name="T11" fmla="*/ 190 h 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190"/>
                  <a:gd name="T20" fmla="*/ 19 w 19"/>
                  <a:gd name="T21" fmla="*/ 190 h 1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190">
                    <a:moveTo>
                      <a:pt x="9" y="190"/>
                    </a:moveTo>
                    <a:lnTo>
                      <a:pt x="19" y="190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90"/>
                    </a:lnTo>
                    <a:lnTo>
                      <a:pt x="9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6" name="Freeform 106"/>
              <p:cNvSpPr>
                <a:spLocks/>
              </p:cNvSpPr>
              <p:nvPr/>
            </p:nvSpPr>
            <p:spPr bwMode="auto">
              <a:xfrm>
                <a:off x="2620" y="1386"/>
                <a:ext cx="690" cy="350"/>
              </a:xfrm>
              <a:custGeom>
                <a:avLst/>
                <a:gdLst>
                  <a:gd name="T0" fmla="*/ 41 w 690"/>
                  <a:gd name="T1" fmla="*/ 307 h 350"/>
                  <a:gd name="T2" fmla="*/ 327 w 690"/>
                  <a:gd name="T3" fmla="*/ 0 h 350"/>
                  <a:gd name="T4" fmla="*/ 644 w 690"/>
                  <a:gd name="T5" fmla="*/ 303 h 350"/>
                  <a:gd name="T6" fmla="*/ 690 w 690"/>
                  <a:gd name="T7" fmla="*/ 347 h 350"/>
                  <a:gd name="T8" fmla="*/ 644 w 690"/>
                  <a:gd name="T9" fmla="*/ 347 h 350"/>
                  <a:gd name="T10" fmla="*/ 328 w 690"/>
                  <a:gd name="T11" fmla="*/ 44 h 350"/>
                  <a:gd name="T12" fmla="*/ 45 w 690"/>
                  <a:gd name="T13" fmla="*/ 350 h 350"/>
                  <a:gd name="T14" fmla="*/ 0 w 690"/>
                  <a:gd name="T15" fmla="*/ 350 h 350"/>
                  <a:gd name="T16" fmla="*/ 41 w 690"/>
                  <a:gd name="T17" fmla="*/ 307 h 3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90"/>
                  <a:gd name="T28" fmla="*/ 0 h 350"/>
                  <a:gd name="T29" fmla="*/ 690 w 690"/>
                  <a:gd name="T30" fmla="*/ 350 h 3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90" h="350">
                    <a:moveTo>
                      <a:pt x="41" y="307"/>
                    </a:moveTo>
                    <a:lnTo>
                      <a:pt x="327" y="0"/>
                    </a:lnTo>
                    <a:lnTo>
                      <a:pt x="644" y="303"/>
                    </a:lnTo>
                    <a:lnTo>
                      <a:pt x="690" y="347"/>
                    </a:lnTo>
                    <a:lnTo>
                      <a:pt x="644" y="347"/>
                    </a:lnTo>
                    <a:lnTo>
                      <a:pt x="328" y="44"/>
                    </a:lnTo>
                    <a:lnTo>
                      <a:pt x="45" y="350"/>
                    </a:lnTo>
                    <a:lnTo>
                      <a:pt x="0" y="350"/>
                    </a:lnTo>
                    <a:lnTo>
                      <a:pt x="41" y="307"/>
                    </a:lnTo>
                    <a:close/>
                  </a:path>
                </a:pathLst>
              </a:cu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7" name="Freeform 107"/>
              <p:cNvSpPr>
                <a:spLocks/>
              </p:cNvSpPr>
              <p:nvPr/>
            </p:nvSpPr>
            <p:spPr bwMode="auto">
              <a:xfrm>
                <a:off x="2620" y="1386"/>
                <a:ext cx="690" cy="350"/>
              </a:xfrm>
              <a:custGeom>
                <a:avLst/>
                <a:gdLst>
                  <a:gd name="T0" fmla="*/ 41 w 690"/>
                  <a:gd name="T1" fmla="*/ 307 h 350"/>
                  <a:gd name="T2" fmla="*/ 327 w 690"/>
                  <a:gd name="T3" fmla="*/ 0 h 350"/>
                  <a:gd name="T4" fmla="*/ 644 w 690"/>
                  <a:gd name="T5" fmla="*/ 303 h 350"/>
                  <a:gd name="T6" fmla="*/ 690 w 690"/>
                  <a:gd name="T7" fmla="*/ 347 h 350"/>
                  <a:gd name="T8" fmla="*/ 644 w 690"/>
                  <a:gd name="T9" fmla="*/ 347 h 350"/>
                  <a:gd name="T10" fmla="*/ 328 w 690"/>
                  <a:gd name="T11" fmla="*/ 44 h 350"/>
                  <a:gd name="T12" fmla="*/ 45 w 690"/>
                  <a:gd name="T13" fmla="*/ 350 h 350"/>
                  <a:gd name="T14" fmla="*/ 0 w 690"/>
                  <a:gd name="T15" fmla="*/ 350 h 350"/>
                  <a:gd name="T16" fmla="*/ 41 w 690"/>
                  <a:gd name="T17" fmla="*/ 307 h 3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90"/>
                  <a:gd name="T28" fmla="*/ 0 h 350"/>
                  <a:gd name="T29" fmla="*/ 690 w 690"/>
                  <a:gd name="T30" fmla="*/ 350 h 35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90" h="350">
                    <a:moveTo>
                      <a:pt x="41" y="307"/>
                    </a:moveTo>
                    <a:lnTo>
                      <a:pt x="327" y="0"/>
                    </a:lnTo>
                    <a:lnTo>
                      <a:pt x="644" y="303"/>
                    </a:lnTo>
                    <a:lnTo>
                      <a:pt x="690" y="347"/>
                    </a:lnTo>
                    <a:lnTo>
                      <a:pt x="644" y="347"/>
                    </a:lnTo>
                    <a:lnTo>
                      <a:pt x="328" y="44"/>
                    </a:lnTo>
                    <a:lnTo>
                      <a:pt x="45" y="350"/>
                    </a:lnTo>
                    <a:lnTo>
                      <a:pt x="0" y="350"/>
                    </a:lnTo>
                    <a:lnTo>
                      <a:pt x="41" y="30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8" name="Freeform 108"/>
              <p:cNvSpPr>
                <a:spLocks/>
              </p:cNvSpPr>
              <p:nvPr/>
            </p:nvSpPr>
            <p:spPr bwMode="auto">
              <a:xfrm>
                <a:off x="2607" y="1693"/>
                <a:ext cx="54" cy="21"/>
              </a:xfrm>
              <a:custGeom>
                <a:avLst/>
                <a:gdLst>
                  <a:gd name="T0" fmla="*/ 54 w 54"/>
                  <a:gd name="T1" fmla="*/ 0 h 21"/>
                  <a:gd name="T2" fmla="*/ 28 w 54"/>
                  <a:gd name="T3" fmla="*/ 0 h 21"/>
                  <a:gd name="T4" fmla="*/ 0 w 54"/>
                  <a:gd name="T5" fmla="*/ 0 h 21"/>
                  <a:gd name="T6" fmla="*/ 0 w 54"/>
                  <a:gd name="T7" fmla="*/ 21 h 21"/>
                  <a:gd name="T8" fmla="*/ 34 w 54"/>
                  <a:gd name="T9" fmla="*/ 21 h 21"/>
                  <a:gd name="T10" fmla="*/ 54 w 54"/>
                  <a:gd name="T11" fmla="*/ 0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21"/>
                  <a:gd name="T20" fmla="*/ 54 w 54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21">
                    <a:moveTo>
                      <a:pt x="54" y="0"/>
                    </a:moveTo>
                    <a:lnTo>
                      <a:pt x="28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34" y="21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99" name="Freeform 109"/>
              <p:cNvSpPr>
                <a:spLocks/>
              </p:cNvSpPr>
              <p:nvPr/>
            </p:nvSpPr>
            <p:spPr bwMode="auto">
              <a:xfrm>
                <a:off x="2607" y="1693"/>
                <a:ext cx="54" cy="21"/>
              </a:xfrm>
              <a:custGeom>
                <a:avLst/>
                <a:gdLst>
                  <a:gd name="T0" fmla="*/ 54 w 54"/>
                  <a:gd name="T1" fmla="*/ 0 h 21"/>
                  <a:gd name="T2" fmla="*/ 28 w 54"/>
                  <a:gd name="T3" fmla="*/ 0 h 21"/>
                  <a:gd name="T4" fmla="*/ 0 w 54"/>
                  <a:gd name="T5" fmla="*/ 0 h 21"/>
                  <a:gd name="T6" fmla="*/ 0 w 54"/>
                  <a:gd name="T7" fmla="*/ 21 h 21"/>
                  <a:gd name="T8" fmla="*/ 34 w 54"/>
                  <a:gd name="T9" fmla="*/ 21 h 21"/>
                  <a:gd name="T10" fmla="*/ 54 w 54"/>
                  <a:gd name="T11" fmla="*/ 0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21"/>
                  <a:gd name="T20" fmla="*/ 54 w 54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21">
                    <a:moveTo>
                      <a:pt x="54" y="0"/>
                    </a:moveTo>
                    <a:lnTo>
                      <a:pt x="28" y="0"/>
                    </a:lnTo>
                    <a:lnTo>
                      <a:pt x="0" y="0"/>
                    </a:lnTo>
                    <a:lnTo>
                      <a:pt x="0" y="21"/>
                    </a:lnTo>
                    <a:lnTo>
                      <a:pt x="34" y="21"/>
                    </a:lnTo>
                    <a:lnTo>
                      <a:pt x="5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00" name="Freeform 110"/>
              <p:cNvSpPr>
                <a:spLocks/>
              </p:cNvSpPr>
              <p:nvPr/>
            </p:nvSpPr>
            <p:spPr bwMode="auto">
              <a:xfrm>
                <a:off x="3264" y="1689"/>
                <a:ext cx="629" cy="20"/>
              </a:xfrm>
              <a:custGeom>
                <a:avLst/>
                <a:gdLst>
                  <a:gd name="T0" fmla="*/ 0 w 629"/>
                  <a:gd name="T1" fmla="*/ 0 h 20"/>
                  <a:gd name="T2" fmla="*/ 337 w 629"/>
                  <a:gd name="T3" fmla="*/ 0 h 20"/>
                  <a:gd name="T4" fmla="*/ 629 w 629"/>
                  <a:gd name="T5" fmla="*/ 0 h 20"/>
                  <a:gd name="T6" fmla="*/ 629 w 629"/>
                  <a:gd name="T7" fmla="*/ 20 h 20"/>
                  <a:gd name="T8" fmla="*/ 568 w 629"/>
                  <a:gd name="T9" fmla="*/ 20 h 20"/>
                  <a:gd name="T10" fmla="*/ 283 w 629"/>
                  <a:gd name="T11" fmla="*/ 20 h 20"/>
                  <a:gd name="T12" fmla="*/ 20 w 629"/>
                  <a:gd name="T13" fmla="*/ 20 h 20"/>
                  <a:gd name="T14" fmla="*/ 0 w 629"/>
                  <a:gd name="T15" fmla="*/ 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29"/>
                  <a:gd name="T25" fmla="*/ 0 h 20"/>
                  <a:gd name="T26" fmla="*/ 629 w 629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29" h="20">
                    <a:moveTo>
                      <a:pt x="0" y="0"/>
                    </a:moveTo>
                    <a:lnTo>
                      <a:pt x="337" y="0"/>
                    </a:lnTo>
                    <a:lnTo>
                      <a:pt x="629" y="0"/>
                    </a:lnTo>
                    <a:lnTo>
                      <a:pt x="629" y="20"/>
                    </a:lnTo>
                    <a:lnTo>
                      <a:pt x="568" y="20"/>
                    </a:lnTo>
                    <a:lnTo>
                      <a:pt x="283" y="20"/>
                    </a:lnTo>
                    <a:lnTo>
                      <a:pt x="2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01" name="Freeform 111"/>
              <p:cNvSpPr>
                <a:spLocks/>
              </p:cNvSpPr>
              <p:nvPr/>
            </p:nvSpPr>
            <p:spPr bwMode="auto">
              <a:xfrm>
                <a:off x="3264" y="1689"/>
                <a:ext cx="629" cy="20"/>
              </a:xfrm>
              <a:custGeom>
                <a:avLst/>
                <a:gdLst>
                  <a:gd name="T0" fmla="*/ 0 w 629"/>
                  <a:gd name="T1" fmla="*/ 0 h 20"/>
                  <a:gd name="T2" fmla="*/ 337 w 629"/>
                  <a:gd name="T3" fmla="*/ 0 h 20"/>
                  <a:gd name="T4" fmla="*/ 629 w 629"/>
                  <a:gd name="T5" fmla="*/ 0 h 20"/>
                  <a:gd name="T6" fmla="*/ 629 w 629"/>
                  <a:gd name="T7" fmla="*/ 20 h 20"/>
                  <a:gd name="T8" fmla="*/ 568 w 629"/>
                  <a:gd name="T9" fmla="*/ 20 h 20"/>
                  <a:gd name="T10" fmla="*/ 283 w 629"/>
                  <a:gd name="T11" fmla="*/ 20 h 20"/>
                  <a:gd name="T12" fmla="*/ 20 w 629"/>
                  <a:gd name="T13" fmla="*/ 20 h 20"/>
                  <a:gd name="T14" fmla="*/ 0 w 629"/>
                  <a:gd name="T15" fmla="*/ 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29"/>
                  <a:gd name="T25" fmla="*/ 0 h 20"/>
                  <a:gd name="T26" fmla="*/ 629 w 629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29" h="20">
                    <a:moveTo>
                      <a:pt x="0" y="0"/>
                    </a:moveTo>
                    <a:lnTo>
                      <a:pt x="337" y="0"/>
                    </a:lnTo>
                    <a:lnTo>
                      <a:pt x="629" y="0"/>
                    </a:lnTo>
                    <a:lnTo>
                      <a:pt x="629" y="20"/>
                    </a:lnTo>
                    <a:lnTo>
                      <a:pt x="568" y="20"/>
                    </a:lnTo>
                    <a:lnTo>
                      <a:pt x="283" y="20"/>
                    </a:lnTo>
                    <a:lnTo>
                      <a:pt x="20" y="2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02" name="Freeform 112"/>
              <p:cNvSpPr>
                <a:spLocks/>
              </p:cNvSpPr>
              <p:nvPr/>
            </p:nvSpPr>
            <p:spPr bwMode="auto">
              <a:xfrm>
                <a:off x="3239" y="1977"/>
                <a:ext cx="379" cy="19"/>
              </a:xfrm>
              <a:custGeom>
                <a:avLst/>
                <a:gdLst>
                  <a:gd name="T0" fmla="*/ 379 w 379"/>
                  <a:gd name="T1" fmla="*/ 0 h 19"/>
                  <a:gd name="T2" fmla="*/ 203 w 379"/>
                  <a:gd name="T3" fmla="*/ 0 h 19"/>
                  <a:gd name="T4" fmla="*/ 0 w 379"/>
                  <a:gd name="T5" fmla="*/ 0 h 19"/>
                  <a:gd name="T6" fmla="*/ 0 w 379"/>
                  <a:gd name="T7" fmla="*/ 19 h 19"/>
                  <a:gd name="T8" fmla="*/ 201 w 379"/>
                  <a:gd name="T9" fmla="*/ 19 h 19"/>
                  <a:gd name="T10" fmla="*/ 379 w 379"/>
                  <a:gd name="T11" fmla="*/ 19 h 19"/>
                  <a:gd name="T12" fmla="*/ 379 w 379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9"/>
                  <a:gd name="T22" fmla="*/ 0 h 19"/>
                  <a:gd name="T23" fmla="*/ 379 w 379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9" h="19">
                    <a:moveTo>
                      <a:pt x="379" y="0"/>
                    </a:moveTo>
                    <a:lnTo>
                      <a:pt x="203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201" y="19"/>
                    </a:lnTo>
                    <a:lnTo>
                      <a:pt x="379" y="19"/>
                    </a:lnTo>
                    <a:lnTo>
                      <a:pt x="379" y="0"/>
                    </a:lnTo>
                    <a:close/>
                  </a:path>
                </a:pathLst>
              </a:cu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03" name="Freeform 113"/>
              <p:cNvSpPr>
                <a:spLocks/>
              </p:cNvSpPr>
              <p:nvPr/>
            </p:nvSpPr>
            <p:spPr bwMode="auto">
              <a:xfrm>
                <a:off x="3239" y="1977"/>
                <a:ext cx="379" cy="19"/>
              </a:xfrm>
              <a:custGeom>
                <a:avLst/>
                <a:gdLst>
                  <a:gd name="T0" fmla="*/ 379 w 379"/>
                  <a:gd name="T1" fmla="*/ 0 h 19"/>
                  <a:gd name="T2" fmla="*/ 203 w 379"/>
                  <a:gd name="T3" fmla="*/ 0 h 19"/>
                  <a:gd name="T4" fmla="*/ 0 w 379"/>
                  <a:gd name="T5" fmla="*/ 0 h 19"/>
                  <a:gd name="T6" fmla="*/ 0 w 379"/>
                  <a:gd name="T7" fmla="*/ 19 h 19"/>
                  <a:gd name="T8" fmla="*/ 201 w 379"/>
                  <a:gd name="T9" fmla="*/ 19 h 19"/>
                  <a:gd name="T10" fmla="*/ 379 w 379"/>
                  <a:gd name="T11" fmla="*/ 19 h 19"/>
                  <a:gd name="T12" fmla="*/ 379 w 379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9"/>
                  <a:gd name="T22" fmla="*/ 0 h 19"/>
                  <a:gd name="T23" fmla="*/ 379 w 379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9" h="19">
                    <a:moveTo>
                      <a:pt x="379" y="0"/>
                    </a:moveTo>
                    <a:lnTo>
                      <a:pt x="203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201" y="19"/>
                    </a:lnTo>
                    <a:lnTo>
                      <a:pt x="379" y="19"/>
                    </a:lnTo>
                    <a:lnTo>
                      <a:pt x="37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04" name="Freeform 114"/>
              <p:cNvSpPr>
                <a:spLocks/>
              </p:cNvSpPr>
              <p:nvPr/>
            </p:nvSpPr>
            <p:spPr bwMode="auto">
              <a:xfrm>
                <a:off x="3264" y="2007"/>
                <a:ext cx="31" cy="228"/>
              </a:xfrm>
              <a:custGeom>
                <a:avLst/>
                <a:gdLst>
                  <a:gd name="T0" fmla="*/ 14 w 31"/>
                  <a:gd name="T1" fmla="*/ 228 h 228"/>
                  <a:gd name="T2" fmla="*/ 4 w 31"/>
                  <a:gd name="T3" fmla="*/ 228 h 228"/>
                  <a:gd name="T4" fmla="*/ 2 w 31"/>
                  <a:gd name="T5" fmla="*/ 221 h 228"/>
                  <a:gd name="T6" fmla="*/ 2 w 31"/>
                  <a:gd name="T7" fmla="*/ 216 h 228"/>
                  <a:gd name="T8" fmla="*/ 6 w 31"/>
                  <a:gd name="T9" fmla="*/ 212 h 228"/>
                  <a:gd name="T10" fmla="*/ 9 w 31"/>
                  <a:gd name="T11" fmla="*/ 208 h 228"/>
                  <a:gd name="T12" fmla="*/ 10 w 31"/>
                  <a:gd name="T13" fmla="*/ 202 h 228"/>
                  <a:gd name="T14" fmla="*/ 9 w 31"/>
                  <a:gd name="T15" fmla="*/ 197 h 228"/>
                  <a:gd name="T16" fmla="*/ 6 w 31"/>
                  <a:gd name="T17" fmla="*/ 190 h 228"/>
                  <a:gd name="T18" fmla="*/ 4 w 31"/>
                  <a:gd name="T19" fmla="*/ 183 h 228"/>
                  <a:gd name="T20" fmla="*/ 0 w 31"/>
                  <a:gd name="T21" fmla="*/ 164 h 228"/>
                  <a:gd name="T22" fmla="*/ 1 w 31"/>
                  <a:gd name="T23" fmla="*/ 138 h 228"/>
                  <a:gd name="T24" fmla="*/ 5 w 31"/>
                  <a:gd name="T25" fmla="*/ 115 h 228"/>
                  <a:gd name="T26" fmla="*/ 8 w 31"/>
                  <a:gd name="T27" fmla="*/ 98 h 228"/>
                  <a:gd name="T28" fmla="*/ 9 w 31"/>
                  <a:gd name="T29" fmla="*/ 84 h 228"/>
                  <a:gd name="T30" fmla="*/ 10 w 31"/>
                  <a:gd name="T31" fmla="*/ 67 h 228"/>
                  <a:gd name="T32" fmla="*/ 12 w 31"/>
                  <a:gd name="T33" fmla="*/ 52 h 228"/>
                  <a:gd name="T34" fmla="*/ 12 w 31"/>
                  <a:gd name="T35" fmla="*/ 39 h 228"/>
                  <a:gd name="T36" fmla="*/ 12 w 31"/>
                  <a:gd name="T37" fmla="*/ 35 h 228"/>
                  <a:gd name="T38" fmla="*/ 10 w 31"/>
                  <a:gd name="T39" fmla="*/ 31 h 228"/>
                  <a:gd name="T40" fmla="*/ 8 w 31"/>
                  <a:gd name="T41" fmla="*/ 27 h 228"/>
                  <a:gd name="T42" fmla="*/ 4 w 31"/>
                  <a:gd name="T43" fmla="*/ 25 h 228"/>
                  <a:gd name="T44" fmla="*/ 1 w 31"/>
                  <a:gd name="T45" fmla="*/ 22 h 228"/>
                  <a:gd name="T46" fmla="*/ 0 w 31"/>
                  <a:gd name="T47" fmla="*/ 18 h 228"/>
                  <a:gd name="T48" fmla="*/ 0 w 31"/>
                  <a:gd name="T49" fmla="*/ 12 h 228"/>
                  <a:gd name="T50" fmla="*/ 1 w 31"/>
                  <a:gd name="T51" fmla="*/ 7 h 228"/>
                  <a:gd name="T52" fmla="*/ 4 w 31"/>
                  <a:gd name="T53" fmla="*/ 3 h 228"/>
                  <a:gd name="T54" fmla="*/ 8 w 31"/>
                  <a:gd name="T55" fmla="*/ 0 h 228"/>
                  <a:gd name="T56" fmla="*/ 12 w 31"/>
                  <a:gd name="T57" fmla="*/ 0 h 228"/>
                  <a:gd name="T58" fmla="*/ 17 w 31"/>
                  <a:gd name="T59" fmla="*/ 0 h 228"/>
                  <a:gd name="T60" fmla="*/ 23 w 31"/>
                  <a:gd name="T61" fmla="*/ 1 h 228"/>
                  <a:gd name="T62" fmla="*/ 25 w 31"/>
                  <a:gd name="T63" fmla="*/ 1 h 228"/>
                  <a:gd name="T64" fmla="*/ 27 w 31"/>
                  <a:gd name="T65" fmla="*/ 4 h 228"/>
                  <a:gd name="T66" fmla="*/ 29 w 31"/>
                  <a:gd name="T67" fmla="*/ 8 h 228"/>
                  <a:gd name="T68" fmla="*/ 31 w 31"/>
                  <a:gd name="T69" fmla="*/ 12 h 228"/>
                  <a:gd name="T70" fmla="*/ 29 w 31"/>
                  <a:gd name="T71" fmla="*/ 18 h 228"/>
                  <a:gd name="T72" fmla="*/ 28 w 31"/>
                  <a:gd name="T73" fmla="*/ 22 h 228"/>
                  <a:gd name="T74" fmla="*/ 25 w 31"/>
                  <a:gd name="T75" fmla="*/ 25 h 228"/>
                  <a:gd name="T76" fmla="*/ 23 w 31"/>
                  <a:gd name="T77" fmla="*/ 27 h 228"/>
                  <a:gd name="T78" fmla="*/ 20 w 31"/>
                  <a:gd name="T79" fmla="*/ 31 h 228"/>
                  <a:gd name="T80" fmla="*/ 19 w 31"/>
                  <a:gd name="T81" fmla="*/ 35 h 228"/>
                  <a:gd name="T82" fmla="*/ 19 w 31"/>
                  <a:gd name="T83" fmla="*/ 39 h 228"/>
                  <a:gd name="T84" fmla="*/ 19 w 31"/>
                  <a:gd name="T85" fmla="*/ 52 h 228"/>
                  <a:gd name="T86" fmla="*/ 19 w 31"/>
                  <a:gd name="T87" fmla="*/ 67 h 228"/>
                  <a:gd name="T88" fmla="*/ 21 w 31"/>
                  <a:gd name="T89" fmla="*/ 84 h 228"/>
                  <a:gd name="T90" fmla="*/ 23 w 31"/>
                  <a:gd name="T91" fmla="*/ 98 h 228"/>
                  <a:gd name="T92" fmla="*/ 25 w 31"/>
                  <a:gd name="T93" fmla="*/ 115 h 228"/>
                  <a:gd name="T94" fmla="*/ 29 w 31"/>
                  <a:gd name="T95" fmla="*/ 138 h 228"/>
                  <a:gd name="T96" fmla="*/ 31 w 31"/>
                  <a:gd name="T97" fmla="*/ 164 h 228"/>
                  <a:gd name="T98" fmla="*/ 27 w 31"/>
                  <a:gd name="T99" fmla="*/ 183 h 228"/>
                  <a:gd name="T100" fmla="*/ 23 w 31"/>
                  <a:gd name="T101" fmla="*/ 190 h 228"/>
                  <a:gd name="T102" fmla="*/ 20 w 31"/>
                  <a:gd name="T103" fmla="*/ 197 h 228"/>
                  <a:gd name="T104" fmla="*/ 19 w 31"/>
                  <a:gd name="T105" fmla="*/ 202 h 228"/>
                  <a:gd name="T106" fmla="*/ 20 w 31"/>
                  <a:gd name="T107" fmla="*/ 208 h 228"/>
                  <a:gd name="T108" fmla="*/ 24 w 31"/>
                  <a:gd name="T109" fmla="*/ 212 h 228"/>
                  <a:gd name="T110" fmla="*/ 28 w 31"/>
                  <a:gd name="T111" fmla="*/ 216 h 228"/>
                  <a:gd name="T112" fmla="*/ 28 w 31"/>
                  <a:gd name="T113" fmla="*/ 221 h 228"/>
                  <a:gd name="T114" fmla="*/ 27 w 31"/>
                  <a:gd name="T115" fmla="*/ 228 h 228"/>
                  <a:gd name="T116" fmla="*/ 14 w 31"/>
                  <a:gd name="T117" fmla="*/ 228 h 22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228"/>
                  <a:gd name="T179" fmla="*/ 31 w 31"/>
                  <a:gd name="T180" fmla="*/ 228 h 22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228">
                    <a:moveTo>
                      <a:pt x="14" y="228"/>
                    </a:moveTo>
                    <a:lnTo>
                      <a:pt x="4" y="228"/>
                    </a:lnTo>
                    <a:lnTo>
                      <a:pt x="2" y="221"/>
                    </a:lnTo>
                    <a:lnTo>
                      <a:pt x="2" y="216"/>
                    </a:lnTo>
                    <a:lnTo>
                      <a:pt x="6" y="212"/>
                    </a:lnTo>
                    <a:lnTo>
                      <a:pt x="9" y="208"/>
                    </a:lnTo>
                    <a:lnTo>
                      <a:pt x="10" y="202"/>
                    </a:lnTo>
                    <a:lnTo>
                      <a:pt x="9" y="197"/>
                    </a:lnTo>
                    <a:lnTo>
                      <a:pt x="6" y="190"/>
                    </a:lnTo>
                    <a:lnTo>
                      <a:pt x="4" y="183"/>
                    </a:lnTo>
                    <a:lnTo>
                      <a:pt x="0" y="164"/>
                    </a:lnTo>
                    <a:lnTo>
                      <a:pt x="1" y="138"/>
                    </a:lnTo>
                    <a:lnTo>
                      <a:pt x="5" y="115"/>
                    </a:lnTo>
                    <a:lnTo>
                      <a:pt x="8" y="98"/>
                    </a:lnTo>
                    <a:lnTo>
                      <a:pt x="9" y="84"/>
                    </a:lnTo>
                    <a:lnTo>
                      <a:pt x="10" y="67"/>
                    </a:lnTo>
                    <a:lnTo>
                      <a:pt x="12" y="52"/>
                    </a:lnTo>
                    <a:lnTo>
                      <a:pt x="12" y="39"/>
                    </a:lnTo>
                    <a:lnTo>
                      <a:pt x="12" y="35"/>
                    </a:lnTo>
                    <a:lnTo>
                      <a:pt x="10" y="31"/>
                    </a:lnTo>
                    <a:lnTo>
                      <a:pt x="8" y="27"/>
                    </a:lnTo>
                    <a:lnTo>
                      <a:pt x="4" y="25"/>
                    </a:lnTo>
                    <a:lnTo>
                      <a:pt x="1" y="22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1"/>
                    </a:lnTo>
                    <a:lnTo>
                      <a:pt x="27" y="4"/>
                    </a:lnTo>
                    <a:lnTo>
                      <a:pt x="29" y="8"/>
                    </a:lnTo>
                    <a:lnTo>
                      <a:pt x="31" y="12"/>
                    </a:lnTo>
                    <a:lnTo>
                      <a:pt x="29" y="18"/>
                    </a:lnTo>
                    <a:lnTo>
                      <a:pt x="28" y="22"/>
                    </a:lnTo>
                    <a:lnTo>
                      <a:pt x="25" y="25"/>
                    </a:lnTo>
                    <a:lnTo>
                      <a:pt x="23" y="27"/>
                    </a:lnTo>
                    <a:lnTo>
                      <a:pt x="20" y="31"/>
                    </a:lnTo>
                    <a:lnTo>
                      <a:pt x="19" y="35"/>
                    </a:lnTo>
                    <a:lnTo>
                      <a:pt x="19" y="39"/>
                    </a:lnTo>
                    <a:lnTo>
                      <a:pt x="19" y="52"/>
                    </a:lnTo>
                    <a:lnTo>
                      <a:pt x="19" y="67"/>
                    </a:lnTo>
                    <a:lnTo>
                      <a:pt x="21" y="84"/>
                    </a:lnTo>
                    <a:lnTo>
                      <a:pt x="23" y="98"/>
                    </a:lnTo>
                    <a:lnTo>
                      <a:pt x="25" y="115"/>
                    </a:lnTo>
                    <a:lnTo>
                      <a:pt x="29" y="138"/>
                    </a:lnTo>
                    <a:lnTo>
                      <a:pt x="31" y="164"/>
                    </a:lnTo>
                    <a:lnTo>
                      <a:pt x="27" y="183"/>
                    </a:lnTo>
                    <a:lnTo>
                      <a:pt x="23" y="190"/>
                    </a:lnTo>
                    <a:lnTo>
                      <a:pt x="20" y="197"/>
                    </a:lnTo>
                    <a:lnTo>
                      <a:pt x="19" y="202"/>
                    </a:lnTo>
                    <a:lnTo>
                      <a:pt x="20" y="208"/>
                    </a:lnTo>
                    <a:lnTo>
                      <a:pt x="24" y="212"/>
                    </a:lnTo>
                    <a:lnTo>
                      <a:pt x="28" y="216"/>
                    </a:lnTo>
                    <a:lnTo>
                      <a:pt x="28" y="221"/>
                    </a:lnTo>
                    <a:lnTo>
                      <a:pt x="27" y="228"/>
                    </a:lnTo>
                    <a:lnTo>
                      <a:pt x="14" y="228"/>
                    </a:lnTo>
                    <a:close/>
                  </a:path>
                </a:pathLst>
              </a:cu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05" name="Freeform 115"/>
              <p:cNvSpPr>
                <a:spLocks/>
              </p:cNvSpPr>
              <p:nvPr/>
            </p:nvSpPr>
            <p:spPr bwMode="auto">
              <a:xfrm>
                <a:off x="3264" y="2007"/>
                <a:ext cx="31" cy="228"/>
              </a:xfrm>
              <a:custGeom>
                <a:avLst/>
                <a:gdLst>
                  <a:gd name="T0" fmla="*/ 4 w 31"/>
                  <a:gd name="T1" fmla="*/ 228 h 228"/>
                  <a:gd name="T2" fmla="*/ 2 w 31"/>
                  <a:gd name="T3" fmla="*/ 221 h 228"/>
                  <a:gd name="T4" fmla="*/ 6 w 31"/>
                  <a:gd name="T5" fmla="*/ 212 h 228"/>
                  <a:gd name="T6" fmla="*/ 9 w 31"/>
                  <a:gd name="T7" fmla="*/ 208 h 228"/>
                  <a:gd name="T8" fmla="*/ 9 w 31"/>
                  <a:gd name="T9" fmla="*/ 197 h 228"/>
                  <a:gd name="T10" fmla="*/ 4 w 31"/>
                  <a:gd name="T11" fmla="*/ 183 h 228"/>
                  <a:gd name="T12" fmla="*/ 0 w 31"/>
                  <a:gd name="T13" fmla="*/ 164 h 228"/>
                  <a:gd name="T14" fmla="*/ 5 w 31"/>
                  <a:gd name="T15" fmla="*/ 115 h 228"/>
                  <a:gd name="T16" fmla="*/ 8 w 31"/>
                  <a:gd name="T17" fmla="*/ 98 h 228"/>
                  <a:gd name="T18" fmla="*/ 10 w 31"/>
                  <a:gd name="T19" fmla="*/ 67 h 228"/>
                  <a:gd name="T20" fmla="*/ 12 w 31"/>
                  <a:gd name="T21" fmla="*/ 39 h 228"/>
                  <a:gd name="T22" fmla="*/ 12 w 31"/>
                  <a:gd name="T23" fmla="*/ 35 h 228"/>
                  <a:gd name="T24" fmla="*/ 8 w 31"/>
                  <a:gd name="T25" fmla="*/ 27 h 228"/>
                  <a:gd name="T26" fmla="*/ 4 w 31"/>
                  <a:gd name="T27" fmla="*/ 25 h 228"/>
                  <a:gd name="T28" fmla="*/ 0 w 31"/>
                  <a:gd name="T29" fmla="*/ 18 h 228"/>
                  <a:gd name="T30" fmla="*/ 1 w 31"/>
                  <a:gd name="T31" fmla="*/ 7 h 228"/>
                  <a:gd name="T32" fmla="*/ 4 w 31"/>
                  <a:gd name="T33" fmla="*/ 3 h 228"/>
                  <a:gd name="T34" fmla="*/ 12 w 31"/>
                  <a:gd name="T35" fmla="*/ 0 h 228"/>
                  <a:gd name="T36" fmla="*/ 17 w 31"/>
                  <a:gd name="T37" fmla="*/ 0 h 228"/>
                  <a:gd name="T38" fmla="*/ 25 w 31"/>
                  <a:gd name="T39" fmla="*/ 1 h 228"/>
                  <a:gd name="T40" fmla="*/ 29 w 31"/>
                  <a:gd name="T41" fmla="*/ 8 h 228"/>
                  <a:gd name="T42" fmla="*/ 31 w 31"/>
                  <a:gd name="T43" fmla="*/ 12 h 228"/>
                  <a:gd name="T44" fmla="*/ 28 w 31"/>
                  <a:gd name="T45" fmla="*/ 22 h 228"/>
                  <a:gd name="T46" fmla="*/ 25 w 31"/>
                  <a:gd name="T47" fmla="*/ 25 h 228"/>
                  <a:gd name="T48" fmla="*/ 20 w 31"/>
                  <a:gd name="T49" fmla="*/ 31 h 228"/>
                  <a:gd name="T50" fmla="*/ 19 w 31"/>
                  <a:gd name="T51" fmla="*/ 39 h 228"/>
                  <a:gd name="T52" fmla="*/ 19 w 31"/>
                  <a:gd name="T53" fmla="*/ 52 h 228"/>
                  <a:gd name="T54" fmla="*/ 21 w 31"/>
                  <a:gd name="T55" fmla="*/ 84 h 228"/>
                  <a:gd name="T56" fmla="*/ 23 w 31"/>
                  <a:gd name="T57" fmla="*/ 98 h 228"/>
                  <a:gd name="T58" fmla="*/ 29 w 31"/>
                  <a:gd name="T59" fmla="*/ 138 h 228"/>
                  <a:gd name="T60" fmla="*/ 27 w 31"/>
                  <a:gd name="T61" fmla="*/ 183 h 228"/>
                  <a:gd name="T62" fmla="*/ 23 w 31"/>
                  <a:gd name="T63" fmla="*/ 190 h 228"/>
                  <a:gd name="T64" fmla="*/ 19 w 31"/>
                  <a:gd name="T65" fmla="*/ 202 h 228"/>
                  <a:gd name="T66" fmla="*/ 20 w 31"/>
                  <a:gd name="T67" fmla="*/ 208 h 228"/>
                  <a:gd name="T68" fmla="*/ 28 w 31"/>
                  <a:gd name="T69" fmla="*/ 216 h 228"/>
                  <a:gd name="T70" fmla="*/ 27 w 31"/>
                  <a:gd name="T71" fmla="*/ 228 h 2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1"/>
                  <a:gd name="T109" fmla="*/ 0 h 228"/>
                  <a:gd name="T110" fmla="*/ 31 w 31"/>
                  <a:gd name="T111" fmla="*/ 228 h 22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1" h="228">
                    <a:moveTo>
                      <a:pt x="14" y="228"/>
                    </a:moveTo>
                    <a:lnTo>
                      <a:pt x="4" y="228"/>
                    </a:lnTo>
                    <a:lnTo>
                      <a:pt x="2" y="221"/>
                    </a:lnTo>
                    <a:lnTo>
                      <a:pt x="2" y="216"/>
                    </a:lnTo>
                    <a:lnTo>
                      <a:pt x="6" y="212"/>
                    </a:lnTo>
                    <a:lnTo>
                      <a:pt x="9" y="208"/>
                    </a:lnTo>
                    <a:lnTo>
                      <a:pt x="10" y="202"/>
                    </a:lnTo>
                    <a:lnTo>
                      <a:pt x="9" y="197"/>
                    </a:lnTo>
                    <a:lnTo>
                      <a:pt x="6" y="190"/>
                    </a:lnTo>
                    <a:lnTo>
                      <a:pt x="4" y="183"/>
                    </a:lnTo>
                    <a:lnTo>
                      <a:pt x="0" y="164"/>
                    </a:lnTo>
                    <a:lnTo>
                      <a:pt x="1" y="138"/>
                    </a:lnTo>
                    <a:lnTo>
                      <a:pt x="5" y="115"/>
                    </a:lnTo>
                    <a:lnTo>
                      <a:pt x="8" y="98"/>
                    </a:lnTo>
                    <a:lnTo>
                      <a:pt x="9" y="84"/>
                    </a:lnTo>
                    <a:lnTo>
                      <a:pt x="10" y="67"/>
                    </a:lnTo>
                    <a:lnTo>
                      <a:pt x="12" y="52"/>
                    </a:lnTo>
                    <a:lnTo>
                      <a:pt x="12" y="39"/>
                    </a:lnTo>
                    <a:lnTo>
                      <a:pt x="12" y="35"/>
                    </a:lnTo>
                    <a:lnTo>
                      <a:pt x="10" y="31"/>
                    </a:lnTo>
                    <a:lnTo>
                      <a:pt x="8" y="27"/>
                    </a:lnTo>
                    <a:lnTo>
                      <a:pt x="4" y="25"/>
                    </a:lnTo>
                    <a:lnTo>
                      <a:pt x="1" y="22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1"/>
                    </a:lnTo>
                    <a:lnTo>
                      <a:pt x="27" y="4"/>
                    </a:lnTo>
                    <a:lnTo>
                      <a:pt x="29" y="8"/>
                    </a:lnTo>
                    <a:lnTo>
                      <a:pt x="31" y="12"/>
                    </a:lnTo>
                    <a:lnTo>
                      <a:pt x="29" y="18"/>
                    </a:lnTo>
                    <a:lnTo>
                      <a:pt x="28" y="22"/>
                    </a:lnTo>
                    <a:lnTo>
                      <a:pt x="25" y="25"/>
                    </a:lnTo>
                    <a:lnTo>
                      <a:pt x="23" y="27"/>
                    </a:lnTo>
                    <a:lnTo>
                      <a:pt x="20" y="31"/>
                    </a:lnTo>
                    <a:lnTo>
                      <a:pt x="19" y="35"/>
                    </a:lnTo>
                    <a:lnTo>
                      <a:pt x="19" y="39"/>
                    </a:lnTo>
                    <a:lnTo>
                      <a:pt x="19" y="52"/>
                    </a:lnTo>
                    <a:lnTo>
                      <a:pt x="19" y="67"/>
                    </a:lnTo>
                    <a:lnTo>
                      <a:pt x="21" y="84"/>
                    </a:lnTo>
                    <a:lnTo>
                      <a:pt x="23" y="98"/>
                    </a:lnTo>
                    <a:lnTo>
                      <a:pt x="25" y="115"/>
                    </a:lnTo>
                    <a:lnTo>
                      <a:pt x="29" y="138"/>
                    </a:lnTo>
                    <a:lnTo>
                      <a:pt x="31" y="164"/>
                    </a:lnTo>
                    <a:lnTo>
                      <a:pt x="27" y="183"/>
                    </a:lnTo>
                    <a:lnTo>
                      <a:pt x="23" y="190"/>
                    </a:lnTo>
                    <a:lnTo>
                      <a:pt x="20" y="197"/>
                    </a:lnTo>
                    <a:lnTo>
                      <a:pt x="19" y="202"/>
                    </a:lnTo>
                    <a:lnTo>
                      <a:pt x="20" y="208"/>
                    </a:lnTo>
                    <a:lnTo>
                      <a:pt x="24" y="212"/>
                    </a:lnTo>
                    <a:lnTo>
                      <a:pt x="28" y="216"/>
                    </a:lnTo>
                    <a:lnTo>
                      <a:pt x="28" y="221"/>
                    </a:lnTo>
                    <a:lnTo>
                      <a:pt x="27" y="228"/>
                    </a:lnTo>
                    <a:lnTo>
                      <a:pt x="14" y="2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06" name="Freeform 116"/>
              <p:cNvSpPr>
                <a:spLocks/>
              </p:cNvSpPr>
              <p:nvPr/>
            </p:nvSpPr>
            <p:spPr bwMode="auto">
              <a:xfrm>
                <a:off x="3533" y="2008"/>
                <a:ext cx="31" cy="227"/>
              </a:xfrm>
              <a:custGeom>
                <a:avLst/>
                <a:gdLst>
                  <a:gd name="T0" fmla="*/ 15 w 31"/>
                  <a:gd name="T1" fmla="*/ 227 h 227"/>
                  <a:gd name="T2" fmla="*/ 4 w 31"/>
                  <a:gd name="T3" fmla="*/ 227 h 227"/>
                  <a:gd name="T4" fmla="*/ 3 w 31"/>
                  <a:gd name="T5" fmla="*/ 221 h 227"/>
                  <a:gd name="T6" fmla="*/ 3 w 31"/>
                  <a:gd name="T7" fmla="*/ 216 h 227"/>
                  <a:gd name="T8" fmla="*/ 7 w 31"/>
                  <a:gd name="T9" fmla="*/ 212 h 227"/>
                  <a:gd name="T10" fmla="*/ 9 w 31"/>
                  <a:gd name="T11" fmla="*/ 207 h 227"/>
                  <a:gd name="T12" fmla="*/ 11 w 31"/>
                  <a:gd name="T13" fmla="*/ 201 h 227"/>
                  <a:gd name="T14" fmla="*/ 11 w 31"/>
                  <a:gd name="T15" fmla="*/ 196 h 227"/>
                  <a:gd name="T16" fmla="*/ 7 w 31"/>
                  <a:gd name="T17" fmla="*/ 189 h 227"/>
                  <a:gd name="T18" fmla="*/ 4 w 31"/>
                  <a:gd name="T19" fmla="*/ 182 h 227"/>
                  <a:gd name="T20" fmla="*/ 0 w 31"/>
                  <a:gd name="T21" fmla="*/ 163 h 227"/>
                  <a:gd name="T22" fmla="*/ 1 w 31"/>
                  <a:gd name="T23" fmla="*/ 139 h 227"/>
                  <a:gd name="T24" fmla="*/ 5 w 31"/>
                  <a:gd name="T25" fmla="*/ 114 h 227"/>
                  <a:gd name="T26" fmla="*/ 8 w 31"/>
                  <a:gd name="T27" fmla="*/ 98 h 227"/>
                  <a:gd name="T28" fmla="*/ 9 w 31"/>
                  <a:gd name="T29" fmla="*/ 83 h 227"/>
                  <a:gd name="T30" fmla="*/ 11 w 31"/>
                  <a:gd name="T31" fmla="*/ 67 h 227"/>
                  <a:gd name="T32" fmla="*/ 12 w 31"/>
                  <a:gd name="T33" fmla="*/ 51 h 227"/>
                  <a:gd name="T34" fmla="*/ 12 w 31"/>
                  <a:gd name="T35" fmla="*/ 40 h 227"/>
                  <a:gd name="T36" fmla="*/ 12 w 31"/>
                  <a:gd name="T37" fmla="*/ 36 h 227"/>
                  <a:gd name="T38" fmla="*/ 11 w 31"/>
                  <a:gd name="T39" fmla="*/ 30 h 227"/>
                  <a:gd name="T40" fmla="*/ 8 w 31"/>
                  <a:gd name="T41" fmla="*/ 26 h 227"/>
                  <a:gd name="T42" fmla="*/ 5 w 31"/>
                  <a:gd name="T43" fmla="*/ 24 h 227"/>
                  <a:gd name="T44" fmla="*/ 3 w 31"/>
                  <a:gd name="T45" fmla="*/ 21 h 227"/>
                  <a:gd name="T46" fmla="*/ 0 w 31"/>
                  <a:gd name="T47" fmla="*/ 17 h 227"/>
                  <a:gd name="T48" fmla="*/ 0 w 31"/>
                  <a:gd name="T49" fmla="*/ 11 h 227"/>
                  <a:gd name="T50" fmla="*/ 1 w 31"/>
                  <a:gd name="T51" fmla="*/ 7 h 227"/>
                  <a:gd name="T52" fmla="*/ 4 w 31"/>
                  <a:gd name="T53" fmla="*/ 3 h 227"/>
                  <a:gd name="T54" fmla="*/ 8 w 31"/>
                  <a:gd name="T55" fmla="*/ 0 h 227"/>
                  <a:gd name="T56" fmla="*/ 12 w 31"/>
                  <a:gd name="T57" fmla="*/ 0 h 227"/>
                  <a:gd name="T58" fmla="*/ 18 w 31"/>
                  <a:gd name="T59" fmla="*/ 0 h 227"/>
                  <a:gd name="T60" fmla="*/ 23 w 31"/>
                  <a:gd name="T61" fmla="*/ 0 h 227"/>
                  <a:gd name="T62" fmla="*/ 26 w 31"/>
                  <a:gd name="T63" fmla="*/ 2 h 227"/>
                  <a:gd name="T64" fmla="*/ 27 w 31"/>
                  <a:gd name="T65" fmla="*/ 3 h 227"/>
                  <a:gd name="T66" fmla="*/ 30 w 31"/>
                  <a:gd name="T67" fmla="*/ 7 h 227"/>
                  <a:gd name="T68" fmla="*/ 31 w 31"/>
                  <a:gd name="T69" fmla="*/ 11 h 227"/>
                  <a:gd name="T70" fmla="*/ 30 w 31"/>
                  <a:gd name="T71" fmla="*/ 17 h 227"/>
                  <a:gd name="T72" fmla="*/ 28 w 31"/>
                  <a:gd name="T73" fmla="*/ 21 h 227"/>
                  <a:gd name="T74" fmla="*/ 26 w 31"/>
                  <a:gd name="T75" fmla="*/ 24 h 227"/>
                  <a:gd name="T76" fmla="*/ 23 w 31"/>
                  <a:gd name="T77" fmla="*/ 26 h 227"/>
                  <a:gd name="T78" fmla="*/ 20 w 31"/>
                  <a:gd name="T79" fmla="*/ 30 h 227"/>
                  <a:gd name="T80" fmla="*/ 19 w 31"/>
                  <a:gd name="T81" fmla="*/ 36 h 227"/>
                  <a:gd name="T82" fmla="*/ 19 w 31"/>
                  <a:gd name="T83" fmla="*/ 40 h 227"/>
                  <a:gd name="T84" fmla="*/ 19 w 31"/>
                  <a:gd name="T85" fmla="*/ 51 h 227"/>
                  <a:gd name="T86" fmla="*/ 19 w 31"/>
                  <a:gd name="T87" fmla="*/ 67 h 227"/>
                  <a:gd name="T88" fmla="*/ 22 w 31"/>
                  <a:gd name="T89" fmla="*/ 83 h 227"/>
                  <a:gd name="T90" fmla="*/ 23 w 31"/>
                  <a:gd name="T91" fmla="*/ 98 h 227"/>
                  <a:gd name="T92" fmla="*/ 26 w 31"/>
                  <a:gd name="T93" fmla="*/ 114 h 227"/>
                  <a:gd name="T94" fmla="*/ 30 w 31"/>
                  <a:gd name="T95" fmla="*/ 139 h 227"/>
                  <a:gd name="T96" fmla="*/ 31 w 31"/>
                  <a:gd name="T97" fmla="*/ 163 h 227"/>
                  <a:gd name="T98" fmla="*/ 27 w 31"/>
                  <a:gd name="T99" fmla="*/ 182 h 227"/>
                  <a:gd name="T100" fmla="*/ 23 w 31"/>
                  <a:gd name="T101" fmla="*/ 189 h 227"/>
                  <a:gd name="T102" fmla="*/ 20 w 31"/>
                  <a:gd name="T103" fmla="*/ 196 h 227"/>
                  <a:gd name="T104" fmla="*/ 19 w 31"/>
                  <a:gd name="T105" fmla="*/ 201 h 227"/>
                  <a:gd name="T106" fmla="*/ 20 w 31"/>
                  <a:gd name="T107" fmla="*/ 207 h 227"/>
                  <a:gd name="T108" fmla="*/ 24 w 31"/>
                  <a:gd name="T109" fmla="*/ 212 h 227"/>
                  <a:gd name="T110" fmla="*/ 28 w 31"/>
                  <a:gd name="T111" fmla="*/ 216 h 227"/>
                  <a:gd name="T112" fmla="*/ 28 w 31"/>
                  <a:gd name="T113" fmla="*/ 221 h 227"/>
                  <a:gd name="T114" fmla="*/ 27 w 31"/>
                  <a:gd name="T115" fmla="*/ 227 h 227"/>
                  <a:gd name="T116" fmla="*/ 15 w 31"/>
                  <a:gd name="T117" fmla="*/ 227 h 22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"/>
                  <a:gd name="T178" fmla="*/ 0 h 227"/>
                  <a:gd name="T179" fmla="*/ 31 w 31"/>
                  <a:gd name="T180" fmla="*/ 227 h 22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" h="227">
                    <a:moveTo>
                      <a:pt x="15" y="227"/>
                    </a:moveTo>
                    <a:lnTo>
                      <a:pt x="4" y="227"/>
                    </a:lnTo>
                    <a:lnTo>
                      <a:pt x="3" y="221"/>
                    </a:lnTo>
                    <a:lnTo>
                      <a:pt x="3" y="216"/>
                    </a:lnTo>
                    <a:lnTo>
                      <a:pt x="7" y="212"/>
                    </a:lnTo>
                    <a:lnTo>
                      <a:pt x="9" y="207"/>
                    </a:lnTo>
                    <a:lnTo>
                      <a:pt x="11" y="201"/>
                    </a:lnTo>
                    <a:lnTo>
                      <a:pt x="11" y="196"/>
                    </a:lnTo>
                    <a:lnTo>
                      <a:pt x="7" y="189"/>
                    </a:lnTo>
                    <a:lnTo>
                      <a:pt x="4" y="182"/>
                    </a:lnTo>
                    <a:lnTo>
                      <a:pt x="0" y="163"/>
                    </a:lnTo>
                    <a:lnTo>
                      <a:pt x="1" y="139"/>
                    </a:lnTo>
                    <a:lnTo>
                      <a:pt x="5" y="114"/>
                    </a:lnTo>
                    <a:lnTo>
                      <a:pt x="8" y="98"/>
                    </a:lnTo>
                    <a:lnTo>
                      <a:pt x="9" y="83"/>
                    </a:lnTo>
                    <a:lnTo>
                      <a:pt x="11" y="67"/>
                    </a:lnTo>
                    <a:lnTo>
                      <a:pt x="12" y="51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1" y="30"/>
                    </a:lnTo>
                    <a:lnTo>
                      <a:pt x="8" y="26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6" y="2"/>
                    </a:lnTo>
                    <a:lnTo>
                      <a:pt x="27" y="3"/>
                    </a:lnTo>
                    <a:lnTo>
                      <a:pt x="30" y="7"/>
                    </a:lnTo>
                    <a:lnTo>
                      <a:pt x="31" y="11"/>
                    </a:lnTo>
                    <a:lnTo>
                      <a:pt x="30" y="17"/>
                    </a:lnTo>
                    <a:lnTo>
                      <a:pt x="28" y="21"/>
                    </a:lnTo>
                    <a:lnTo>
                      <a:pt x="26" y="24"/>
                    </a:lnTo>
                    <a:lnTo>
                      <a:pt x="23" y="26"/>
                    </a:lnTo>
                    <a:lnTo>
                      <a:pt x="20" y="30"/>
                    </a:lnTo>
                    <a:lnTo>
                      <a:pt x="19" y="36"/>
                    </a:lnTo>
                    <a:lnTo>
                      <a:pt x="19" y="40"/>
                    </a:lnTo>
                    <a:lnTo>
                      <a:pt x="19" y="51"/>
                    </a:lnTo>
                    <a:lnTo>
                      <a:pt x="19" y="67"/>
                    </a:lnTo>
                    <a:lnTo>
                      <a:pt x="22" y="83"/>
                    </a:lnTo>
                    <a:lnTo>
                      <a:pt x="23" y="98"/>
                    </a:lnTo>
                    <a:lnTo>
                      <a:pt x="26" y="114"/>
                    </a:lnTo>
                    <a:lnTo>
                      <a:pt x="30" y="139"/>
                    </a:lnTo>
                    <a:lnTo>
                      <a:pt x="31" y="163"/>
                    </a:lnTo>
                    <a:lnTo>
                      <a:pt x="27" y="182"/>
                    </a:lnTo>
                    <a:lnTo>
                      <a:pt x="23" y="189"/>
                    </a:lnTo>
                    <a:lnTo>
                      <a:pt x="20" y="196"/>
                    </a:lnTo>
                    <a:lnTo>
                      <a:pt x="19" y="201"/>
                    </a:lnTo>
                    <a:lnTo>
                      <a:pt x="20" y="207"/>
                    </a:lnTo>
                    <a:lnTo>
                      <a:pt x="24" y="212"/>
                    </a:lnTo>
                    <a:lnTo>
                      <a:pt x="28" y="216"/>
                    </a:lnTo>
                    <a:lnTo>
                      <a:pt x="28" y="221"/>
                    </a:lnTo>
                    <a:lnTo>
                      <a:pt x="27" y="227"/>
                    </a:lnTo>
                    <a:lnTo>
                      <a:pt x="15" y="227"/>
                    </a:lnTo>
                    <a:close/>
                  </a:path>
                </a:pathLst>
              </a:cu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07" name="Freeform 117"/>
              <p:cNvSpPr>
                <a:spLocks/>
              </p:cNvSpPr>
              <p:nvPr/>
            </p:nvSpPr>
            <p:spPr bwMode="auto">
              <a:xfrm>
                <a:off x="3533" y="2008"/>
                <a:ext cx="31" cy="227"/>
              </a:xfrm>
              <a:custGeom>
                <a:avLst/>
                <a:gdLst>
                  <a:gd name="T0" fmla="*/ 4 w 31"/>
                  <a:gd name="T1" fmla="*/ 227 h 227"/>
                  <a:gd name="T2" fmla="*/ 3 w 31"/>
                  <a:gd name="T3" fmla="*/ 221 h 227"/>
                  <a:gd name="T4" fmla="*/ 7 w 31"/>
                  <a:gd name="T5" fmla="*/ 212 h 227"/>
                  <a:gd name="T6" fmla="*/ 9 w 31"/>
                  <a:gd name="T7" fmla="*/ 207 h 227"/>
                  <a:gd name="T8" fmla="*/ 11 w 31"/>
                  <a:gd name="T9" fmla="*/ 196 h 227"/>
                  <a:gd name="T10" fmla="*/ 4 w 31"/>
                  <a:gd name="T11" fmla="*/ 182 h 227"/>
                  <a:gd name="T12" fmla="*/ 0 w 31"/>
                  <a:gd name="T13" fmla="*/ 163 h 227"/>
                  <a:gd name="T14" fmla="*/ 5 w 31"/>
                  <a:gd name="T15" fmla="*/ 114 h 227"/>
                  <a:gd name="T16" fmla="*/ 8 w 31"/>
                  <a:gd name="T17" fmla="*/ 98 h 227"/>
                  <a:gd name="T18" fmla="*/ 11 w 31"/>
                  <a:gd name="T19" fmla="*/ 67 h 227"/>
                  <a:gd name="T20" fmla="*/ 12 w 31"/>
                  <a:gd name="T21" fmla="*/ 40 h 227"/>
                  <a:gd name="T22" fmla="*/ 12 w 31"/>
                  <a:gd name="T23" fmla="*/ 36 h 227"/>
                  <a:gd name="T24" fmla="*/ 8 w 31"/>
                  <a:gd name="T25" fmla="*/ 26 h 227"/>
                  <a:gd name="T26" fmla="*/ 5 w 31"/>
                  <a:gd name="T27" fmla="*/ 24 h 227"/>
                  <a:gd name="T28" fmla="*/ 0 w 31"/>
                  <a:gd name="T29" fmla="*/ 17 h 227"/>
                  <a:gd name="T30" fmla="*/ 1 w 31"/>
                  <a:gd name="T31" fmla="*/ 7 h 227"/>
                  <a:gd name="T32" fmla="*/ 4 w 31"/>
                  <a:gd name="T33" fmla="*/ 3 h 227"/>
                  <a:gd name="T34" fmla="*/ 12 w 31"/>
                  <a:gd name="T35" fmla="*/ 0 h 227"/>
                  <a:gd name="T36" fmla="*/ 18 w 31"/>
                  <a:gd name="T37" fmla="*/ 0 h 227"/>
                  <a:gd name="T38" fmla="*/ 26 w 31"/>
                  <a:gd name="T39" fmla="*/ 2 h 227"/>
                  <a:gd name="T40" fmla="*/ 30 w 31"/>
                  <a:gd name="T41" fmla="*/ 7 h 227"/>
                  <a:gd name="T42" fmla="*/ 31 w 31"/>
                  <a:gd name="T43" fmla="*/ 11 h 227"/>
                  <a:gd name="T44" fmla="*/ 28 w 31"/>
                  <a:gd name="T45" fmla="*/ 21 h 227"/>
                  <a:gd name="T46" fmla="*/ 26 w 31"/>
                  <a:gd name="T47" fmla="*/ 24 h 227"/>
                  <a:gd name="T48" fmla="*/ 20 w 31"/>
                  <a:gd name="T49" fmla="*/ 30 h 227"/>
                  <a:gd name="T50" fmla="*/ 19 w 31"/>
                  <a:gd name="T51" fmla="*/ 40 h 227"/>
                  <a:gd name="T52" fmla="*/ 19 w 31"/>
                  <a:gd name="T53" fmla="*/ 51 h 227"/>
                  <a:gd name="T54" fmla="*/ 22 w 31"/>
                  <a:gd name="T55" fmla="*/ 83 h 227"/>
                  <a:gd name="T56" fmla="*/ 23 w 31"/>
                  <a:gd name="T57" fmla="*/ 98 h 227"/>
                  <a:gd name="T58" fmla="*/ 30 w 31"/>
                  <a:gd name="T59" fmla="*/ 139 h 227"/>
                  <a:gd name="T60" fmla="*/ 27 w 31"/>
                  <a:gd name="T61" fmla="*/ 182 h 227"/>
                  <a:gd name="T62" fmla="*/ 23 w 31"/>
                  <a:gd name="T63" fmla="*/ 189 h 227"/>
                  <a:gd name="T64" fmla="*/ 19 w 31"/>
                  <a:gd name="T65" fmla="*/ 201 h 227"/>
                  <a:gd name="T66" fmla="*/ 20 w 31"/>
                  <a:gd name="T67" fmla="*/ 207 h 227"/>
                  <a:gd name="T68" fmla="*/ 28 w 31"/>
                  <a:gd name="T69" fmla="*/ 216 h 227"/>
                  <a:gd name="T70" fmla="*/ 27 w 31"/>
                  <a:gd name="T71" fmla="*/ 227 h 22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1"/>
                  <a:gd name="T109" fmla="*/ 0 h 227"/>
                  <a:gd name="T110" fmla="*/ 31 w 31"/>
                  <a:gd name="T111" fmla="*/ 227 h 22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1" h="227">
                    <a:moveTo>
                      <a:pt x="15" y="227"/>
                    </a:moveTo>
                    <a:lnTo>
                      <a:pt x="4" y="227"/>
                    </a:lnTo>
                    <a:lnTo>
                      <a:pt x="3" y="221"/>
                    </a:lnTo>
                    <a:lnTo>
                      <a:pt x="3" y="216"/>
                    </a:lnTo>
                    <a:lnTo>
                      <a:pt x="7" y="212"/>
                    </a:lnTo>
                    <a:lnTo>
                      <a:pt x="9" y="207"/>
                    </a:lnTo>
                    <a:lnTo>
                      <a:pt x="11" y="201"/>
                    </a:lnTo>
                    <a:lnTo>
                      <a:pt x="11" y="196"/>
                    </a:lnTo>
                    <a:lnTo>
                      <a:pt x="7" y="189"/>
                    </a:lnTo>
                    <a:lnTo>
                      <a:pt x="4" y="182"/>
                    </a:lnTo>
                    <a:lnTo>
                      <a:pt x="0" y="163"/>
                    </a:lnTo>
                    <a:lnTo>
                      <a:pt x="1" y="139"/>
                    </a:lnTo>
                    <a:lnTo>
                      <a:pt x="5" y="114"/>
                    </a:lnTo>
                    <a:lnTo>
                      <a:pt x="8" y="98"/>
                    </a:lnTo>
                    <a:lnTo>
                      <a:pt x="9" y="83"/>
                    </a:lnTo>
                    <a:lnTo>
                      <a:pt x="11" y="67"/>
                    </a:lnTo>
                    <a:lnTo>
                      <a:pt x="12" y="51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1" y="30"/>
                    </a:lnTo>
                    <a:lnTo>
                      <a:pt x="8" y="26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4" y="3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6" y="2"/>
                    </a:lnTo>
                    <a:lnTo>
                      <a:pt x="27" y="3"/>
                    </a:lnTo>
                    <a:lnTo>
                      <a:pt x="30" y="7"/>
                    </a:lnTo>
                    <a:lnTo>
                      <a:pt x="31" y="11"/>
                    </a:lnTo>
                    <a:lnTo>
                      <a:pt x="30" y="17"/>
                    </a:lnTo>
                    <a:lnTo>
                      <a:pt x="28" y="21"/>
                    </a:lnTo>
                    <a:lnTo>
                      <a:pt x="26" y="24"/>
                    </a:lnTo>
                    <a:lnTo>
                      <a:pt x="23" y="26"/>
                    </a:lnTo>
                    <a:lnTo>
                      <a:pt x="20" y="30"/>
                    </a:lnTo>
                    <a:lnTo>
                      <a:pt x="19" y="36"/>
                    </a:lnTo>
                    <a:lnTo>
                      <a:pt x="19" y="40"/>
                    </a:lnTo>
                    <a:lnTo>
                      <a:pt x="19" y="51"/>
                    </a:lnTo>
                    <a:lnTo>
                      <a:pt x="19" y="67"/>
                    </a:lnTo>
                    <a:lnTo>
                      <a:pt x="22" y="83"/>
                    </a:lnTo>
                    <a:lnTo>
                      <a:pt x="23" y="98"/>
                    </a:lnTo>
                    <a:lnTo>
                      <a:pt x="26" y="114"/>
                    </a:lnTo>
                    <a:lnTo>
                      <a:pt x="30" y="139"/>
                    </a:lnTo>
                    <a:lnTo>
                      <a:pt x="31" y="163"/>
                    </a:lnTo>
                    <a:lnTo>
                      <a:pt x="27" y="182"/>
                    </a:lnTo>
                    <a:lnTo>
                      <a:pt x="23" y="189"/>
                    </a:lnTo>
                    <a:lnTo>
                      <a:pt x="20" y="196"/>
                    </a:lnTo>
                    <a:lnTo>
                      <a:pt x="19" y="201"/>
                    </a:lnTo>
                    <a:lnTo>
                      <a:pt x="20" y="207"/>
                    </a:lnTo>
                    <a:lnTo>
                      <a:pt x="24" y="212"/>
                    </a:lnTo>
                    <a:lnTo>
                      <a:pt x="28" y="216"/>
                    </a:lnTo>
                    <a:lnTo>
                      <a:pt x="28" y="221"/>
                    </a:lnTo>
                    <a:lnTo>
                      <a:pt x="27" y="227"/>
                    </a:lnTo>
                    <a:lnTo>
                      <a:pt x="15" y="22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08" name="Freeform 118"/>
              <p:cNvSpPr>
                <a:spLocks/>
              </p:cNvSpPr>
              <p:nvPr/>
            </p:nvSpPr>
            <p:spPr bwMode="auto">
              <a:xfrm>
                <a:off x="3242" y="2235"/>
                <a:ext cx="360" cy="31"/>
              </a:xfrm>
              <a:custGeom>
                <a:avLst/>
                <a:gdLst>
                  <a:gd name="T0" fmla="*/ 4 w 360"/>
                  <a:gd name="T1" fmla="*/ 0 h 31"/>
                  <a:gd name="T2" fmla="*/ 360 w 360"/>
                  <a:gd name="T3" fmla="*/ 0 h 31"/>
                  <a:gd name="T4" fmla="*/ 360 w 360"/>
                  <a:gd name="T5" fmla="*/ 31 h 31"/>
                  <a:gd name="T6" fmla="*/ 183 w 360"/>
                  <a:gd name="T7" fmla="*/ 31 h 31"/>
                  <a:gd name="T8" fmla="*/ 0 w 360"/>
                  <a:gd name="T9" fmla="*/ 31 h 31"/>
                  <a:gd name="T10" fmla="*/ 4 w 360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0"/>
                  <a:gd name="T19" fmla="*/ 0 h 31"/>
                  <a:gd name="T20" fmla="*/ 360 w 360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0" h="31">
                    <a:moveTo>
                      <a:pt x="4" y="0"/>
                    </a:moveTo>
                    <a:lnTo>
                      <a:pt x="360" y="0"/>
                    </a:lnTo>
                    <a:lnTo>
                      <a:pt x="360" y="31"/>
                    </a:lnTo>
                    <a:lnTo>
                      <a:pt x="183" y="31"/>
                    </a:lnTo>
                    <a:lnTo>
                      <a:pt x="0" y="3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09" name="Freeform 119"/>
              <p:cNvSpPr>
                <a:spLocks/>
              </p:cNvSpPr>
              <p:nvPr/>
            </p:nvSpPr>
            <p:spPr bwMode="auto">
              <a:xfrm>
                <a:off x="3242" y="2235"/>
                <a:ext cx="360" cy="31"/>
              </a:xfrm>
              <a:custGeom>
                <a:avLst/>
                <a:gdLst>
                  <a:gd name="T0" fmla="*/ 4 w 360"/>
                  <a:gd name="T1" fmla="*/ 0 h 31"/>
                  <a:gd name="T2" fmla="*/ 360 w 360"/>
                  <a:gd name="T3" fmla="*/ 0 h 31"/>
                  <a:gd name="T4" fmla="*/ 360 w 360"/>
                  <a:gd name="T5" fmla="*/ 31 h 31"/>
                  <a:gd name="T6" fmla="*/ 183 w 360"/>
                  <a:gd name="T7" fmla="*/ 31 h 31"/>
                  <a:gd name="T8" fmla="*/ 0 w 360"/>
                  <a:gd name="T9" fmla="*/ 31 h 31"/>
                  <a:gd name="T10" fmla="*/ 4 w 360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0"/>
                  <a:gd name="T19" fmla="*/ 0 h 31"/>
                  <a:gd name="T20" fmla="*/ 360 w 360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0" h="31">
                    <a:moveTo>
                      <a:pt x="4" y="0"/>
                    </a:moveTo>
                    <a:lnTo>
                      <a:pt x="360" y="0"/>
                    </a:lnTo>
                    <a:lnTo>
                      <a:pt x="360" y="31"/>
                    </a:lnTo>
                    <a:lnTo>
                      <a:pt x="183" y="31"/>
                    </a:lnTo>
                    <a:lnTo>
                      <a:pt x="0" y="31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10" name="Freeform 120"/>
              <p:cNvSpPr>
                <a:spLocks/>
              </p:cNvSpPr>
              <p:nvPr/>
            </p:nvSpPr>
            <p:spPr bwMode="auto">
              <a:xfrm>
                <a:off x="3241" y="2266"/>
                <a:ext cx="368" cy="29"/>
              </a:xfrm>
              <a:custGeom>
                <a:avLst/>
                <a:gdLst>
                  <a:gd name="T0" fmla="*/ 0 w 368"/>
                  <a:gd name="T1" fmla="*/ 24 h 29"/>
                  <a:gd name="T2" fmla="*/ 1 w 368"/>
                  <a:gd name="T3" fmla="*/ 0 h 29"/>
                  <a:gd name="T4" fmla="*/ 184 w 368"/>
                  <a:gd name="T5" fmla="*/ 0 h 29"/>
                  <a:gd name="T6" fmla="*/ 361 w 368"/>
                  <a:gd name="T7" fmla="*/ 0 h 29"/>
                  <a:gd name="T8" fmla="*/ 368 w 368"/>
                  <a:gd name="T9" fmla="*/ 0 h 29"/>
                  <a:gd name="T10" fmla="*/ 368 w 368"/>
                  <a:gd name="T11" fmla="*/ 29 h 29"/>
                  <a:gd name="T12" fmla="*/ 0 w 368"/>
                  <a:gd name="T13" fmla="*/ 24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8"/>
                  <a:gd name="T22" fmla="*/ 0 h 29"/>
                  <a:gd name="T23" fmla="*/ 368 w 368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8" h="29">
                    <a:moveTo>
                      <a:pt x="0" y="24"/>
                    </a:moveTo>
                    <a:lnTo>
                      <a:pt x="1" y="0"/>
                    </a:lnTo>
                    <a:lnTo>
                      <a:pt x="184" y="0"/>
                    </a:lnTo>
                    <a:lnTo>
                      <a:pt x="361" y="0"/>
                    </a:lnTo>
                    <a:lnTo>
                      <a:pt x="368" y="0"/>
                    </a:lnTo>
                    <a:lnTo>
                      <a:pt x="368" y="29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11" name="Freeform 121"/>
              <p:cNvSpPr>
                <a:spLocks/>
              </p:cNvSpPr>
              <p:nvPr/>
            </p:nvSpPr>
            <p:spPr bwMode="auto">
              <a:xfrm>
                <a:off x="3241" y="2266"/>
                <a:ext cx="368" cy="29"/>
              </a:xfrm>
              <a:custGeom>
                <a:avLst/>
                <a:gdLst>
                  <a:gd name="T0" fmla="*/ 0 w 368"/>
                  <a:gd name="T1" fmla="*/ 24 h 29"/>
                  <a:gd name="T2" fmla="*/ 1 w 368"/>
                  <a:gd name="T3" fmla="*/ 0 h 29"/>
                  <a:gd name="T4" fmla="*/ 184 w 368"/>
                  <a:gd name="T5" fmla="*/ 0 h 29"/>
                  <a:gd name="T6" fmla="*/ 361 w 368"/>
                  <a:gd name="T7" fmla="*/ 0 h 29"/>
                  <a:gd name="T8" fmla="*/ 368 w 368"/>
                  <a:gd name="T9" fmla="*/ 0 h 29"/>
                  <a:gd name="T10" fmla="*/ 368 w 368"/>
                  <a:gd name="T11" fmla="*/ 29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8"/>
                  <a:gd name="T19" fmla="*/ 0 h 29"/>
                  <a:gd name="T20" fmla="*/ 368 w 368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8" h="29">
                    <a:moveTo>
                      <a:pt x="0" y="24"/>
                    </a:moveTo>
                    <a:lnTo>
                      <a:pt x="1" y="0"/>
                    </a:lnTo>
                    <a:lnTo>
                      <a:pt x="184" y="0"/>
                    </a:lnTo>
                    <a:lnTo>
                      <a:pt x="361" y="0"/>
                    </a:lnTo>
                    <a:lnTo>
                      <a:pt x="368" y="0"/>
                    </a:lnTo>
                    <a:lnTo>
                      <a:pt x="368" y="2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12" name="Freeform 122"/>
              <p:cNvSpPr>
                <a:spLocks/>
              </p:cNvSpPr>
              <p:nvPr/>
            </p:nvSpPr>
            <p:spPr bwMode="auto">
              <a:xfrm>
                <a:off x="3245" y="2319"/>
                <a:ext cx="373" cy="24"/>
              </a:xfrm>
              <a:custGeom>
                <a:avLst/>
                <a:gdLst>
                  <a:gd name="T0" fmla="*/ 1 w 373"/>
                  <a:gd name="T1" fmla="*/ 0 h 24"/>
                  <a:gd name="T2" fmla="*/ 182 w 373"/>
                  <a:gd name="T3" fmla="*/ 0 h 24"/>
                  <a:gd name="T4" fmla="*/ 369 w 373"/>
                  <a:gd name="T5" fmla="*/ 0 h 24"/>
                  <a:gd name="T6" fmla="*/ 373 w 373"/>
                  <a:gd name="T7" fmla="*/ 0 h 24"/>
                  <a:gd name="T8" fmla="*/ 373 w 373"/>
                  <a:gd name="T9" fmla="*/ 24 h 24"/>
                  <a:gd name="T10" fmla="*/ 0 w 373"/>
                  <a:gd name="T11" fmla="*/ 24 h 24"/>
                  <a:gd name="T12" fmla="*/ 1 w 373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3"/>
                  <a:gd name="T22" fmla="*/ 0 h 24"/>
                  <a:gd name="T23" fmla="*/ 373 w 373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3" h="24">
                    <a:moveTo>
                      <a:pt x="1" y="0"/>
                    </a:moveTo>
                    <a:lnTo>
                      <a:pt x="182" y="0"/>
                    </a:lnTo>
                    <a:lnTo>
                      <a:pt x="369" y="0"/>
                    </a:lnTo>
                    <a:lnTo>
                      <a:pt x="373" y="0"/>
                    </a:lnTo>
                    <a:lnTo>
                      <a:pt x="373" y="24"/>
                    </a:lnTo>
                    <a:lnTo>
                      <a:pt x="0" y="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13" name="Freeform 123"/>
              <p:cNvSpPr>
                <a:spLocks/>
              </p:cNvSpPr>
              <p:nvPr/>
            </p:nvSpPr>
            <p:spPr bwMode="auto">
              <a:xfrm>
                <a:off x="3245" y="2319"/>
                <a:ext cx="373" cy="24"/>
              </a:xfrm>
              <a:custGeom>
                <a:avLst/>
                <a:gdLst>
                  <a:gd name="T0" fmla="*/ 1 w 373"/>
                  <a:gd name="T1" fmla="*/ 0 h 24"/>
                  <a:gd name="T2" fmla="*/ 182 w 373"/>
                  <a:gd name="T3" fmla="*/ 0 h 24"/>
                  <a:gd name="T4" fmla="*/ 369 w 373"/>
                  <a:gd name="T5" fmla="*/ 0 h 24"/>
                  <a:gd name="T6" fmla="*/ 373 w 373"/>
                  <a:gd name="T7" fmla="*/ 0 h 24"/>
                  <a:gd name="T8" fmla="*/ 373 w 373"/>
                  <a:gd name="T9" fmla="*/ 24 h 24"/>
                  <a:gd name="T10" fmla="*/ 0 w 373"/>
                  <a:gd name="T11" fmla="*/ 24 h 24"/>
                  <a:gd name="T12" fmla="*/ 1 w 373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3"/>
                  <a:gd name="T22" fmla="*/ 0 h 24"/>
                  <a:gd name="T23" fmla="*/ 373 w 373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3" h="24">
                    <a:moveTo>
                      <a:pt x="1" y="0"/>
                    </a:moveTo>
                    <a:lnTo>
                      <a:pt x="182" y="0"/>
                    </a:lnTo>
                    <a:lnTo>
                      <a:pt x="369" y="0"/>
                    </a:lnTo>
                    <a:lnTo>
                      <a:pt x="373" y="0"/>
                    </a:lnTo>
                    <a:lnTo>
                      <a:pt x="373" y="24"/>
                    </a:lnTo>
                    <a:lnTo>
                      <a:pt x="0" y="24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14" name="Freeform 124"/>
              <p:cNvSpPr>
                <a:spLocks/>
              </p:cNvSpPr>
              <p:nvPr/>
            </p:nvSpPr>
            <p:spPr bwMode="auto">
              <a:xfrm>
                <a:off x="3241" y="2293"/>
                <a:ext cx="373" cy="26"/>
              </a:xfrm>
              <a:custGeom>
                <a:avLst/>
                <a:gdLst>
                  <a:gd name="T0" fmla="*/ 373 w 373"/>
                  <a:gd name="T1" fmla="*/ 2 h 26"/>
                  <a:gd name="T2" fmla="*/ 0 w 373"/>
                  <a:gd name="T3" fmla="*/ 0 h 26"/>
                  <a:gd name="T4" fmla="*/ 5 w 373"/>
                  <a:gd name="T5" fmla="*/ 26 h 26"/>
                  <a:gd name="T6" fmla="*/ 186 w 373"/>
                  <a:gd name="T7" fmla="*/ 26 h 26"/>
                  <a:gd name="T8" fmla="*/ 373 w 373"/>
                  <a:gd name="T9" fmla="*/ 26 h 26"/>
                  <a:gd name="T10" fmla="*/ 373 w 373"/>
                  <a:gd name="T11" fmla="*/ 2 h 26"/>
                  <a:gd name="T12" fmla="*/ 368 w 373"/>
                  <a:gd name="T13" fmla="*/ 2 h 26"/>
                  <a:gd name="T14" fmla="*/ 373 w 373"/>
                  <a:gd name="T15" fmla="*/ 2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3"/>
                  <a:gd name="T25" fmla="*/ 0 h 26"/>
                  <a:gd name="T26" fmla="*/ 373 w 37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3" h="26">
                    <a:moveTo>
                      <a:pt x="373" y="2"/>
                    </a:moveTo>
                    <a:lnTo>
                      <a:pt x="0" y="0"/>
                    </a:lnTo>
                    <a:lnTo>
                      <a:pt x="5" y="26"/>
                    </a:lnTo>
                    <a:lnTo>
                      <a:pt x="186" y="26"/>
                    </a:lnTo>
                    <a:lnTo>
                      <a:pt x="373" y="26"/>
                    </a:lnTo>
                    <a:lnTo>
                      <a:pt x="373" y="2"/>
                    </a:lnTo>
                    <a:lnTo>
                      <a:pt x="368" y="2"/>
                    </a:lnTo>
                    <a:lnTo>
                      <a:pt x="373" y="2"/>
                    </a:lnTo>
                    <a:close/>
                  </a:path>
                </a:pathLst>
              </a:custGeom>
              <a:solidFill>
                <a:srgbClr val="00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15" name="Freeform 125"/>
              <p:cNvSpPr>
                <a:spLocks/>
              </p:cNvSpPr>
              <p:nvPr/>
            </p:nvSpPr>
            <p:spPr bwMode="auto">
              <a:xfrm>
                <a:off x="3241" y="2293"/>
                <a:ext cx="373" cy="26"/>
              </a:xfrm>
              <a:custGeom>
                <a:avLst/>
                <a:gdLst>
                  <a:gd name="T0" fmla="*/ 373 w 373"/>
                  <a:gd name="T1" fmla="*/ 2 h 26"/>
                  <a:gd name="T2" fmla="*/ 0 w 373"/>
                  <a:gd name="T3" fmla="*/ 0 h 26"/>
                  <a:gd name="T4" fmla="*/ 5 w 373"/>
                  <a:gd name="T5" fmla="*/ 26 h 26"/>
                  <a:gd name="T6" fmla="*/ 186 w 373"/>
                  <a:gd name="T7" fmla="*/ 26 h 26"/>
                  <a:gd name="T8" fmla="*/ 373 w 373"/>
                  <a:gd name="T9" fmla="*/ 26 h 26"/>
                  <a:gd name="T10" fmla="*/ 373 w 373"/>
                  <a:gd name="T11" fmla="*/ 2 h 26"/>
                  <a:gd name="T12" fmla="*/ 368 w 373"/>
                  <a:gd name="T13" fmla="*/ 2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73"/>
                  <a:gd name="T22" fmla="*/ 0 h 26"/>
                  <a:gd name="T23" fmla="*/ 373 w 373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73" h="26">
                    <a:moveTo>
                      <a:pt x="373" y="2"/>
                    </a:moveTo>
                    <a:lnTo>
                      <a:pt x="0" y="0"/>
                    </a:lnTo>
                    <a:lnTo>
                      <a:pt x="5" y="26"/>
                    </a:lnTo>
                    <a:lnTo>
                      <a:pt x="186" y="26"/>
                    </a:lnTo>
                    <a:lnTo>
                      <a:pt x="373" y="26"/>
                    </a:lnTo>
                    <a:lnTo>
                      <a:pt x="373" y="2"/>
                    </a:lnTo>
                    <a:lnTo>
                      <a:pt x="368" y="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16" name="Freeform 126"/>
              <p:cNvSpPr>
                <a:spLocks/>
              </p:cNvSpPr>
              <p:nvPr/>
            </p:nvSpPr>
            <p:spPr bwMode="auto">
              <a:xfrm>
                <a:off x="3480" y="2018"/>
                <a:ext cx="19" cy="217"/>
              </a:xfrm>
              <a:custGeom>
                <a:avLst/>
                <a:gdLst>
                  <a:gd name="T0" fmla="*/ 10 w 19"/>
                  <a:gd name="T1" fmla="*/ 217 h 217"/>
                  <a:gd name="T2" fmla="*/ 19 w 19"/>
                  <a:gd name="T3" fmla="*/ 217 h 217"/>
                  <a:gd name="T4" fmla="*/ 19 w 19"/>
                  <a:gd name="T5" fmla="*/ 0 h 217"/>
                  <a:gd name="T6" fmla="*/ 0 w 19"/>
                  <a:gd name="T7" fmla="*/ 0 h 217"/>
                  <a:gd name="T8" fmla="*/ 0 w 19"/>
                  <a:gd name="T9" fmla="*/ 217 h 217"/>
                  <a:gd name="T10" fmla="*/ 10 w 19"/>
                  <a:gd name="T11" fmla="*/ 217 h 2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217"/>
                  <a:gd name="T20" fmla="*/ 19 w 19"/>
                  <a:gd name="T21" fmla="*/ 217 h 2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217">
                    <a:moveTo>
                      <a:pt x="10" y="217"/>
                    </a:moveTo>
                    <a:lnTo>
                      <a:pt x="19" y="217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217"/>
                    </a:lnTo>
                    <a:lnTo>
                      <a:pt x="10" y="2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17" name="Freeform 127"/>
              <p:cNvSpPr>
                <a:spLocks/>
              </p:cNvSpPr>
              <p:nvPr/>
            </p:nvSpPr>
            <p:spPr bwMode="auto">
              <a:xfrm>
                <a:off x="3586" y="1886"/>
                <a:ext cx="34" cy="129"/>
              </a:xfrm>
              <a:custGeom>
                <a:avLst/>
                <a:gdLst>
                  <a:gd name="T0" fmla="*/ 0 w 34"/>
                  <a:gd name="T1" fmla="*/ 0 h 129"/>
                  <a:gd name="T2" fmla="*/ 34 w 34"/>
                  <a:gd name="T3" fmla="*/ 91 h 129"/>
                  <a:gd name="T4" fmla="*/ 34 w 34"/>
                  <a:gd name="T5" fmla="*/ 129 h 129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129"/>
                  <a:gd name="T11" fmla="*/ 34 w 34"/>
                  <a:gd name="T12" fmla="*/ 129 h 1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129">
                    <a:moveTo>
                      <a:pt x="0" y="0"/>
                    </a:moveTo>
                    <a:lnTo>
                      <a:pt x="34" y="91"/>
                    </a:lnTo>
                    <a:lnTo>
                      <a:pt x="34" y="12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18" name="Rectangle 128"/>
              <p:cNvSpPr>
                <a:spLocks noChangeArrowheads="1"/>
              </p:cNvSpPr>
              <p:nvPr/>
            </p:nvSpPr>
            <p:spPr bwMode="auto">
              <a:xfrm>
                <a:off x="3341" y="2101"/>
                <a:ext cx="39" cy="13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619" name="Rectangle 129"/>
              <p:cNvSpPr>
                <a:spLocks noChangeArrowheads="1"/>
              </p:cNvSpPr>
              <p:nvPr/>
            </p:nvSpPr>
            <p:spPr bwMode="auto">
              <a:xfrm>
                <a:off x="3425" y="2101"/>
                <a:ext cx="39" cy="13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620" name="Freeform 130"/>
              <p:cNvSpPr>
                <a:spLocks/>
              </p:cNvSpPr>
              <p:nvPr/>
            </p:nvSpPr>
            <p:spPr bwMode="auto">
              <a:xfrm>
                <a:off x="3371" y="2099"/>
                <a:ext cx="24" cy="136"/>
              </a:xfrm>
              <a:custGeom>
                <a:avLst/>
                <a:gdLst>
                  <a:gd name="T0" fmla="*/ 12 w 24"/>
                  <a:gd name="T1" fmla="*/ 136 h 136"/>
                  <a:gd name="T2" fmla="*/ 24 w 24"/>
                  <a:gd name="T3" fmla="*/ 136 h 136"/>
                  <a:gd name="T4" fmla="*/ 24 w 24"/>
                  <a:gd name="T5" fmla="*/ 0 h 136"/>
                  <a:gd name="T6" fmla="*/ 0 w 24"/>
                  <a:gd name="T7" fmla="*/ 0 h 136"/>
                  <a:gd name="T8" fmla="*/ 0 w 24"/>
                  <a:gd name="T9" fmla="*/ 136 h 136"/>
                  <a:gd name="T10" fmla="*/ 12 w 24"/>
                  <a:gd name="T11" fmla="*/ 136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36"/>
                  <a:gd name="T20" fmla="*/ 24 w 24"/>
                  <a:gd name="T21" fmla="*/ 136 h 1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36">
                    <a:moveTo>
                      <a:pt x="12" y="136"/>
                    </a:moveTo>
                    <a:lnTo>
                      <a:pt x="24" y="136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12" y="1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21" name="Freeform 131"/>
              <p:cNvSpPr>
                <a:spLocks/>
              </p:cNvSpPr>
              <p:nvPr/>
            </p:nvSpPr>
            <p:spPr bwMode="auto">
              <a:xfrm>
                <a:off x="3454" y="2099"/>
                <a:ext cx="25" cy="136"/>
              </a:xfrm>
              <a:custGeom>
                <a:avLst/>
                <a:gdLst>
                  <a:gd name="T0" fmla="*/ 13 w 25"/>
                  <a:gd name="T1" fmla="*/ 136 h 136"/>
                  <a:gd name="T2" fmla="*/ 25 w 25"/>
                  <a:gd name="T3" fmla="*/ 136 h 136"/>
                  <a:gd name="T4" fmla="*/ 25 w 25"/>
                  <a:gd name="T5" fmla="*/ 0 h 136"/>
                  <a:gd name="T6" fmla="*/ 0 w 25"/>
                  <a:gd name="T7" fmla="*/ 0 h 136"/>
                  <a:gd name="T8" fmla="*/ 0 w 25"/>
                  <a:gd name="T9" fmla="*/ 136 h 136"/>
                  <a:gd name="T10" fmla="*/ 13 w 25"/>
                  <a:gd name="T11" fmla="*/ 136 h 1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136"/>
                  <a:gd name="T20" fmla="*/ 25 w 25"/>
                  <a:gd name="T21" fmla="*/ 136 h 1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136">
                    <a:moveTo>
                      <a:pt x="13" y="136"/>
                    </a:moveTo>
                    <a:lnTo>
                      <a:pt x="25" y="136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13" y="13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22" name="Freeform 132"/>
              <p:cNvSpPr>
                <a:spLocks/>
              </p:cNvSpPr>
              <p:nvPr/>
            </p:nvSpPr>
            <p:spPr bwMode="auto">
              <a:xfrm>
                <a:off x="3413" y="2118"/>
                <a:ext cx="16" cy="17"/>
              </a:xfrm>
              <a:custGeom>
                <a:avLst/>
                <a:gdLst>
                  <a:gd name="T0" fmla="*/ 8 w 16"/>
                  <a:gd name="T1" fmla="*/ 17 h 17"/>
                  <a:gd name="T2" fmla="*/ 10 w 16"/>
                  <a:gd name="T3" fmla="*/ 17 h 17"/>
                  <a:gd name="T4" fmla="*/ 13 w 16"/>
                  <a:gd name="T5" fmla="*/ 14 h 17"/>
                  <a:gd name="T6" fmla="*/ 14 w 16"/>
                  <a:gd name="T7" fmla="*/ 12 h 17"/>
                  <a:gd name="T8" fmla="*/ 16 w 16"/>
                  <a:gd name="T9" fmla="*/ 8 h 17"/>
                  <a:gd name="T10" fmla="*/ 14 w 16"/>
                  <a:gd name="T11" fmla="*/ 6 h 17"/>
                  <a:gd name="T12" fmla="*/ 13 w 16"/>
                  <a:gd name="T13" fmla="*/ 3 h 17"/>
                  <a:gd name="T14" fmla="*/ 10 w 16"/>
                  <a:gd name="T15" fmla="*/ 2 h 17"/>
                  <a:gd name="T16" fmla="*/ 8 w 16"/>
                  <a:gd name="T17" fmla="*/ 0 h 17"/>
                  <a:gd name="T18" fmla="*/ 4 w 16"/>
                  <a:gd name="T19" fmla="*/ 2 h 17"/>
                  <a:gd name="T20" fmla="*/ 2 w 16"/>
                  <a:gd name="T21" fmla="*/ 3 h 17"/>
                  <a:gd name="T22" fmla="*/ 0 w 16"/>
                  <a:gd name="T23" fmla="*/ 6 h 17"/>
                  <a:gd name="T24" fmla="*/ 0 w 16"/>
                  <a:gd name="T25" fmla="*/ 8 h 17"/>
                  <a:gd name="T26" fmla="*/ 0 w 16"/>
                  <a:gd name="T27" fmla="*/ 12 h 17"/>
                  <a:gd name="T28" fmla="*/ 2 w 16"/>
                  <a:gd name="T29" fmla="*/ 14 h 17"/>
                  <a:gd name="T30" fmla="*/ 4 w 16"/>
                  <a:gd name="T31" fmla="*/ 17 h 17"/>
                  <a:gd name="T32" fmla="*/ 8 w 16"/>
                  <a:gd name="T33" fmla="*/ 17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17"/>
                  <a:gd name="T53" fmla="*/ 16 w 16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17">
                    <a:moveTo>
                      <a:pt x="8" y="17"/>
                    </a:moveTo>
                    <a:lnTo>
                      <a:pt x="10" y="17"/>
                    </a:lnTo>
                    <a:lnTo>
                      <a:pt x="13" y="14"/>
                    </a:lnTo>
                    <a:lnTo>
                      <a:pt x="14" y="12"/>
                    </a:lnTo>
                    <a:lnTo>
                      <a:pt x="16" y="8"/>
                    </a:lnTo>
                    <a:lnTo>
                      <a:pt x="14" y="6"/>
                    </a:lnTo>
                    <a:lnTo>
                      <a:pt x="13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23" name="Freeform 133"/>
              <p:cNvSpPr>
                <a:spLocks/>
              </p:cNvSpPr>
              <p:nvPr/>
            </p:nvSpPr>
            <p:spPr bwMode="auto">
              <a:xfrm>
                <a:off x="3380" y="2117"/>
                <a:ext cx="18" cy="18"/>
              </a:xfrm>
              <a:custGeom>
                <a:avLst/>
                <a:gdLst>
                  <a:gd name="T0" fmla="*/ 9 w 18"/>
                  <a:gd name="T1" fmla="*/ 18 h 18"/>
                  <a:gd name="T2" fmla="*/ 12 w 18"/>
                  <a:gd name="T3" fmla="*/ 16 h 18"/>
                  <a:gd name="T4" fmla="*/ 15 w 18"/>
                  <a:gd name="T5" fmla="*/ 15 h 18"/>
                  <a:gd name="T6" fmla="*/ 16 w 18"/>
                  <a:gd name="T7" fmla="*/ 12 h 18"/>
                  <a:gd name="T8" fmla="*/ 18 w 18"/>
                  <a:gd name="T9" fmla="*/ 9 h 18"/>
                  <a:gd name="T10" fmla="*/ 16 w 18"/>
                  <a:gd name="T11" fmla="*/ 5 h 18"/>
                  <a:gd name="T12" fmla="*/ 15 w 18"/>
                  <a:gd name="T13" fmla="*/ 3 h 18"/>
                  <a:gd name="T14" fmla="*/ 12 w 18"/>
                  <a:gd name="T15" fmla="*/ 1 h 18"/>
                  <a:gd name="T16" fmla="*/ 9 w 18"/>
                  <a:gd name="T17" fmla="*/ 0 h 18"/>
                  <a:gd name="T18" fmla="*/ 5 w 18"/>
                  <a:gd name="T19" fmla="*/ 1 h 18"/>
                  <a:gd name="T20" fmla="*/ 3 w 18"/>
                  <a:gd name="T21" fmla="*/ 3 h 18"/>
                  <a:gd name="T22" fmla="*/ 1 w 18"/>
                  <a:gd name="T23" fmla="*/ 5 h 18"/>
                  <a:gd name="T24" fmla="*/ 0 w 18"/>
                  <a:gd name="T25" fmla="*/ 9 h 18"/>
                  <a:gd name="T26" fmla="*/ 1 w 18"/>
                  <a:gd name="T27" fmla="*/ 12 h 18"/>
                  <a:gd name="T28" fmla="*/ 3 w 18"/>
                  <a:gd name="T29" fmla="*/ 15 h 18"/>
                  <a:gd name="T30" fmla="*/ 5 w 18"/>
                  <a:gd name="T31" fmla="*/ 16 h 18"/>
                  <a:gd name="T32" fmla="*/ 9 w 18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8"/>
                  <a:gd name="T53" fmla="*/ 18 w 18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8">
                    <a:moveTo>
                      <a:pt x="9" y="18"/>
                    </a:moveTo>
                    <a:lnTo>
                      <a:pt x="12" y="16"/>
                    </a:lnTo>
                    <a:lnTo>
                      <a:pt x="15" y="15"/>
                    </a:lnTo>
                    <a:lnTo>
                      <a:pt x="16" y="12"/>
                    </a:lnTo>
                    <a:lnTo>
                      <a:pt x="18" y="9"/>
                    </a:lnTo>
                    <a:lnTo>
                      <a:pt x="16" y="5"/>
                    </a:lnTo>
                    <a:lnTo>
                      <a:pt x="15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3" y="15"/>
                    </a:lnTo>
                    <a:lnTo>
                      <a:pt x="5" y="16"/>
                    </a:lnTo>
                    <a:lnTo>
                      <a:pt x="9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24" name="Freeform 134"/>
              <p:cNvSpPr>
                <a:spLocks/>
              </p:cNvSpPr>
              <p:nvPr/>
            </p:nvSpPr>
            <p:spPr bwMode="auto">
              <a:xfrm>
                <a:off x="3341" y="2025"/>
                <a:ext cx="53" cy="59"/>
              </a:xfrm>
              <a:custGeom>
                <a:avLst/>
                <a:gdLst>
                  <a:gd name="T0" fmla="*/ 0 w 53"/>
                  <a:gd name="T1" fmla="*/ 59 h 59"/>
                  <a:gd name="T2" fmla="*/ 53 w 53"/>
                  <a:gd name="T3" fmla="*/ 59 h 59"/>
                  <a:gd name="T4" fmla="*/ 53 w 53"/>
                  <a:gd name="T5" fmla="*/ 0 h 59"/>
                  <a:gd name="T6" fmla="*/ 40 w 53"/>
                  <a:gd name="T7" fmla="*/ 0 h 59"/>
                  <a:gd name="T8" fmla="*/ 31 w 53"/>
                  <a:gd name="T9" fmla="*/ 4 h 59"/>
                  <a:gd name="T10" fmla="*/ 21 w 53"/>
                  <a:gd name="T11" fmla="*/ 8 h 59"/>
                  <a:gd name="T12" fmla="*/ 15 w 53"/>
                  <a:gd name="T13" fmla="*/ 15 h 59"/>
                  <a:gd name="T14" fmla="*/ 8 w 53"/>
                  <a:gd name="T15" fmla="*/ 24 h 59"/>
                  <a:gd name="T16" fmla="*/ 4 w 53"/>
                  <a:gd name="T17" fmla="*/ 35 h 59"/>
                  <a:gd name="T18" fmla="*/ 1 w 53"/>
                  <a:gd name="T19" fmla="*/ 46 h 59"/>
                  <a:gd name="T20" fmla="*/ 0 w 53"/>
                  <a:gd name="T21" fmla="*/ 59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"/>
                  <a:gd name="T34" fmla="*/ 0 h 59"/>
                  <a:gd name="T35" fmla="*/ 53 w 53"/>
                  <a:gd name="T36" fmla="*/ 59 h 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" h="59">
                    <a:moveTo>
                      <a:pt x="0" y="59"/>
                    </a:moveTo>
                    <a:lnTo>
                      <a:pt x="53" y="59"/>
                    </a:lnTo>
                    <a:lnTo>
                      <a:pt x="53" y="0"/>
                    </a:lnTo>
                    <a:lnTo>
                      <a:pt x="40" y="0"/>
                    </a:lnTo>
                    <a:lnTo>
                      <a:pt x="31" y="4"/>
                    </a:lnTo>
                    <a:lnTo>
                      <a:pt x="21" y="8"/>
                    </a:lnTo>
                    <a:lnTo>
                      <a:pt x="15" y="15"/>
                    </a:lnTo>
                    <a:lnTo>
                      <a:pt x="8" y="24"/>
                    </a:lnTo>
                    <a:lnTo>
                      <a:pt x="4" y="35"/>
                    </a:lnTo>
                    <a:lnTo>
                      <a:pt x="1" y="46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25" name="Freeform 135"/>
              <p:cNvSpPr>
                <a:spLocks/>
              </p:cNvSpPr>
              <p:nvPr/>
            </p:nvSpPr>
            <p:spPr bwMode="auto">
              <a:xfrm>
                <a:off x="3417" y="2025"/>
                <a:ext cx="51" cy="59"/>
              </a:xfrm>
              <a:custGeom>
                <a:avLst/>
                <a:gdLst>
                  <a:gd name="T0" fmla="*/ 51 w 51"/>
                  <a:gd name="T1" fmla="*/ 59 h 59"/>
                  <a:gd name="T2" fmla="*/ 0 w 51"/>
                  <a:gd name="T3" fmla="*/ 59 h 59"/>
                  <a:gd name="T4" fmla="*/ 0 w 51"/>
                  <a:gd name="T5" fmla="*/ 0 h 59"/>
                  <a:gd name="T6" fmla="*/ 12 w 51"/>
                  <a:gd name="T7" fmla="*/ 0 h 59"/>
                  <a:gd name="T8" fmla="*/ 21 w 51"/>
                  <a:gd name="T9" fmla="*/ 4 h 59"/>
                  <a:gd name="T10" fmla="*/ 31 w 51"/>
                  <a:gd name="T11" fmla="*/ 8 h 59"/>
                  <a:gd name="T12" fmla="*/ 37 w 51"/>
                  <a:gd name="T13" fmla="*/ 15 h 59"/>
                  <a:gd name="T14" fmla="*/ 43 w 51"/>
                  <a:gd name="T15" fmla="*/ 24 h 59"/>
                  <a:gd name="T16" fmla="*/ 47 w 51"/>
                  <a:gd name="T17" fmla="*/ 35 h 59"/>
                  <a:gd name="T18" fmla="*/ 50 w 51"/>
                  <a:gd name="T19" fmla="*/ 46 h 59"/>
                  <a:gd name="T20" fmla="*/ 51 w 51"/>
                  <a:gd name="T21" fmla="*/ 59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1"/>
                  <a:gd name="T34" fmla="*/ 0 h 59"/>
                  <a:gd name="T35" fmla="*/ 51 w 51"/>
                  <a:gd name="T36" fmla="*/ 59 h 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1" h="59">
                    <a:moveTo>
                      <a:pt x="51" y="59"/>
                    </a:moveTo>
                    <a:lnTo>
                      <a:pt x="0" y="59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1" y="4"/>
                    </a:lnTo>
                    <a:lnTo>
                      <a:pt x="31" y="8"/>
                    </a:lnTo>
                    <a:lnTo>
                      <a:pt x="37" y="15"/>
                    </a:lnTo>
                    <a:lnTo>
                      <a:pt x="43" y="24"/>
                    </a:lnTo>
                    <a:lnTo>
                      <a:pt x="47" y="35"/>
                    </a:lnTo>
                    <a:lnTo>
                      <a:pt x="50" y="46"/>
                    </a:lnTo>
                    <a:lnTo>
                      <a:pt x="51" y="59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26" name="Freeform 136"/>
              <p:cNvSpPr>
                <a:spLocks/>
              </p:cNvSpPr>
              <p:nvPr/>
            </p:nvSpPr>
            <p:spPr bwMode="auto">
              <a:xfrm>
                <a:off x="3953" y="2122"/>
                <a:ext cx="23" cy="22"/>
              </a:xfrm>
              <a:custGeom>
                <a:avLst/>
                <a:gdLst>
                  <a:gd name="T0" fmla="*/ 8 w 23"/>
                  <a:gd name="T1" fmla="*/ 22 h 22"/>
                  <a:gd name="T2" fmla="*/ 11 w 23"/>
                  <a:gd name="T3" fmla="*/ 21 h 22"/>
                  <a:gd name="T4" fmla="*/ 16 w 23"/>
                  <a:gd name="T5" fmla="*/ 18 h 22"/>
                  <a:gd name="T6" fmla="*/ 20 w 23"/>
                  <a:gd name="T7" fmla="*/ 13 h 22"/>
                  <a:gd name="T8" fmla="*/ 23 w 23"/>
                  <a:gd name="T9" fmla="*/ 6 h 22"/>
                  <a:gd name="T10" fmla="*/ 9 w 23"/>
                  <a:gd name="T11" fmla="*/ 0 h 22"/>
                  <a:gd name="T12" fmla="*/ 7 w 23"/>
                  <a:gd name="T13" fmla="*/ 4 h 22"/>
                  <a:gd name="T14" fmla="*/ 5 w 23"/>
                  <a:gd name="T15" fmla="*/ 4 h 22"/>
                  <a:gd name="T16" fmla="*/ 2 w 23"/>
                  <a:gd name="T17" fmla="*/ 7 h 22"/>
                  <a:gd name="T18" fmla="*/ 0 w 23"/>
                  <a:gd name="T19" fmla="*/ 8 h 22"/>
                  <a:gd name="T20" fmla="*/ 8 w 23"/>
                  <a:gd name="T21" fmla="*/ 22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22"/>
                  <a:gd name="T35" fmla="*/ 23 w 23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22">
                    <a:moveTo>
                      <a:pt x="8" y="22"/>
                    </a:moveTo>
                    <a:lnTo>
                      <a:pt x="11" y="21"/>
                    </a:lnTo>
                    <a:lnTo>
                      <a:pt x="16" y="18"/>
                    </a:lnTo>
                    <a:lnTo>
                      <a:pt x="20" y="13"/>
                    </a:lnTo>
                    <a:lnTo>
                      <a:pt x="23" y="6"/>
                    </a:lnTo>
                    <a:lnTo>
                      <a:pt x="9" y="0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2" y="7"/>
                    </a:lnTo>
                    <a:lnTo>
                      <a:pt x="0" y="8"/>
                    </a:lnTo>
                    <a:lnTo>
                      <a:pt x="8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27" name="Freeform 137"/>
              <p:cNvSpPr>
                <a:spLocks/>
              </p:cNvSpPr>
              <p:nvPr/>
            </p:nvSpPr>
            <p:spPr bwMode="auto">
              <a:xfrm>
                <a:off x="3635" y="2189"/>
                <a:ext cx="19" cy="24"/>
              </a:xfrm>
              <a:custGeom>
                <a:avLst/>
                <a:gdLst>
                  <a:gd name="T0" fmla="*/ 19 w 19"/>
                  <a:gd name="T1" fmla="*/ 8 h 24"/>
                  <a:gd name="T2" fmla="*/ 17 w 19"/>
                  <a:gd name="T3" fmla="*/ 8 h 24"/>
                  <a:gd name="T4" fmla="*/ 19 w 19"/>
                  <a:gd name="T5" fmla="*/ 8 h 24"/>
                  <a:gd name="T6" fmla="*/ 16 w 19"/>
                  <a:gd name="T7" fmla="*/ 4 h 24"/>
                  <a:gd name="T8" fmla="*/ 13 w 19"/>
                  <a:gd name="T9" fmla="*/ 0 h 24"/>
                  <a:gd name="T10" fmla="*/ 0 w 19"/>
                  <a:gd name="T11" fmla="*/ 11 h 24"/>
                  <a:gd name="T12" fmla="*/ 2 w 19"/>
                  <a:gd name="T13" fmla="*/ 15 h 24"/>
                  <a:gd name="T14" fmla="*/ 5 w 19"/>
                  <a:gd name="T15" fmla="*/ 16 h 24"/>
                  <a:gd name="T16" fmla="*/ 9 w 19"/>
                  <a:gd name="T17" fmla="*/ 21 h 24"/>
                  <a:gd name="T18" fmla="*/ 16 w 19"/>
                  <a:gd name="T19" fmla="*/ 24 h 24"/>
                  <a:gd name="T20" fmla="*/ 19 w 19"/>
                  <a:gd name="T21" fmla="*/ 8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24"/>
                  <a:gd name="T35" fmla="*/ 19 w 19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24">
                    <a:moveTo>
                      <a:pt x="19" y="8"/>
                    </a:moveTo>
                    <a:lnTo>
                      <a:pt x="17" y="8"/>
                    </a:lnTo>
                    <a:lnTo>
                      <a:pt x="19" y="8"/>
                    </a:lnTo>
                    <a:lnTo>
                      <a:pt x="16" y="4"/>
                    </a:lnTo>
                    <a:lnTo>
                      <a:pt x="13" y="0"/>
                    </a:lnTo>
                    <a:lnTo>
                      <a:pt x="0" y="11"/>
                    </a:lnTo>
                    <a:lnTo>
                      <a:pt x="2" y="15"/>
                    </a:lnTo>
                    <a:lnTo>
                      <a:pt x="5" y="16"/>
                    </a:lnTo>
                    <a:lnTo>
                      <a:pt x="9" y="21"/>
                    </a:lnTo>
                    <a:lnTo>
                      <a:pt x="16" y="24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28" name="Freeform 138"/>
              <p:cNvSpPr>
                <a:spLocks/>
              </p:cNvSpPr>
              <p:nvPr/>
            </p:nvSpPr>
            <p:spPr bwMode="auto">
              <a:xfrm>
                <a:off x="3606" y="1920"/>
                <a:ext cx="455" cy="464"/>
              </a:xfrm>
              <a:custGeom>
                <a:avLst/>
                <a:gdLst>
                  <a:gd name="T0" fmla="*/ 218 w 455"/>
                  <a:gd name="T1" fmla="*/ 3 h 464"/>
                  <a:gd name="T2" fmla="*/ 247 w 455"/>
                  <a:gd name="T3" fmla="*/ 15 h 464"/>
                  <a:gd name="T4" fmla="*/ 272 w 455"/>
                  <a:gd name="T5" fmla="*/ 14 h 464"/>
                  <a:gd name="T6" fmla="*/ 305 w 455"/>
                  <a:gd name="T7" fmla="*/ 44 h 464"/>
                  <a:gd name="T8" fmla="*/ 298 w 455"/>
                  <a:gd name="T9" fmla="*/ 60 h 464"/>
                  <a:gd name="T10" fmla="*/ 333 w 455"/>
                  <a:gd name="T11" fmla="*/ 68 h 464"/>
                  <a:gd name="T12" fmla="*/ 325 w 455"/>
                  <a:gd name="T13" fmla="*/ 97 h 464"/>
                  <a:gd name="T14" fmla="*/ 324 w 455"/>
                  <a:gd name="T15" fmla="*/ 129 h 464"/>
                  <a:gd name="T16" fmla="*/ 370 w 455"/>
                  <a:gd name="T17" fmla="*/ 136 h 464"/>
                  <a:gd name="T18" fmla="*/ 377 w 455"/>
                  <a:gd name="T19" fmla="*/ 185 h 464"/>
                  <a:gd name="T20" fmla="*/ 360 w 455"/>
                  <a:gd name="T21" fmla="*/ 201 h 464"/>
                  <a:gd name="T22" fmla="*/ 370 w 455"/>
                  <a:gd name="T23" fmla="*/ 201 h 464"/>
                  <a:gd name="T24" fmla="*/ 387 w 455"/>
                  <a:gd name="T25" fmla="*/ 194 h 464"/>
                  <a:gd name="T26" fmla="*/ 405 w 455"/>
                  <a:gd name="T27" fmla="*/ 197 h 464"/>
                  <a:gd name="T28" fmla="*/ 432 w 455"/>
                  <a:gd name="T29" fmla="*/ 224 h 464"/>
                  <a:gd name="T30" fmla="*/ 435 w 455"/>
                  <a:gd name="T31" fmla="*/ 250 h 464"/>
                  <a:gd name="T32" fmla="*/ 440 w 455"/>
                  <a:gd name="T33" fmla="*/ 274 h 464"/>
                  <a:gd name="T34" fmla="*/ 444 w 455"/>
                  <a:gd name="T35" fmla="*/ 295 h 464"/>
                  <a:gd name="T36" fmla="*/ 455 w 455"/>
                  <a:gd name="T37" fmla="*/ 323 h 464"/>
                  <a:gd name="T38" fmla="*/ 444 w 455"/>
                  <a:gd name="T39" fmla="*/ 345 h 464"/>
                  <a:gd name="T40" fmla="*/ 446 w 455"/>
                  <a:gd name="T41" fmla="*/ 380 h 464"/>
                  <a:gd name="T42" fmla="*/ 425 w 455"/>
                  <a:gd name="T43" fmla="*/ 418 h 464"/>
                  <a:gd name="T44" fmla="*/ 397 w 455"/>
                  <a:gd name="T45" fmla="*/ 417 h 464"/>
                  <a:gd name="T46" fmla="*/ 366 w 455"/>
                  <a:gd name="T47" fmla="*/ 445 h 464"/>
                  <a:gd name="T48" fmla="*/ 332 w 455"/>
                  <a:gd name="T49" fmla="*/ 438 h 464"/>
                  <a:gd name="T50" fmla="*/ 307 w 455"/>
                  <a:gd name="T51" fmla="*/ 433 h 464"/>
                  <a:gd name="T52" fmla="*/ 283 w 455"/>
                  <a:gd name="T53" fmla="*/ 441 h 464"/>
                  <a:gd name="T54" fmla="*/ 252 w 455"/>
                  <a:gd name="T55" fmla="*/ 436 h 464"/>
                  <a:gd name="T56" fmla="*/ 222 w 455"/>
                  <a:gd name="T57" fmla="*/ 460 h 464"/>
                  <a:gd name="T58" fmla="*/ 192 w 455"/>
                  <a:gd name="T59" fmla="*/ 464 h 464"/>
                  <a:gd name="T60" fmla="*/ 164 w 455"/>
                  <a:gd name="T61" fmla="*/ 450 h 464"/>
                  <a:gd name="T62" fmla="*/ 131 w 455"/>
                  <a:gd name="T63" fmla="*/ 440 h 464"/>
                  <a:gd name="T64" fmla="*/ 99 w 455"/>
                  <a:gd name="T65" fmla="*/ 440 h 464"/>
                  <a:gd name="T66" fmla="*/ 61 w 455"/>
                  <a:gd name="T67" fmla="*/ 427 h 464"/>
                  <a:gd name="T68" fmla="*/ 34 w 455"/>
                  <a:gd name="T69" fmla="*/ 406 h 464"/>
                  <a:gd name="T70" fmla="*/ 14 w 455"/>
                  <a:gd name="T71" fmla="*/ 381 h 464"/>
                  <a:gd name="T72" fmla="*/ 8 w 455"/>
                  <a:gd name="T73" fmla="*/ 361 h 464"/>
                  <a:gd name="T74" fmla="*/ 27 w 455"/>
                  <a:gd name="T75" fmla="*/ 356 h 464"/>
                  <a:gd name="T76" fmla="*/ 8 w 455"/>
                  <a:gd name="T77" fmla="*/ 342 h 464"/>
                  <a:gd name="T78" fmla="*/ 3 w 455"/>
                  <a:gd name="T79" fmla="*/ 323 h 464"/>
                  <a:gd name="T80" fmla="*/ 6 w 455"/>
                  <a:gd name="T81" fmla="*/ 304 h 464"/>
                  <a:gd name="T82" fmla="*/ 14 w 455"/>
                  <a:gd name="T83" fmla="*/ 281 h 464"/>
                  <a:gd name="T84" fmla="*/ 34 w 455"/>
                  <a:gd name="T85" fmla="*/ 276 h 464"/>
                  <a:gd name="T86" fmla="*/ 26 w 455"/>
                  <a:gd name="T87" fmla="*/ 263 h 464"/>
                  <a:gd name="T88" fmla="*/ 3 w 455"/>
                  <a:gd name="T89" fmla="*/ 254 h 464"/>
                  <a:gd name="T90" fmla="*/ 19 w 455"/>
                  <a:gd name="T91" fmla="*/ 213 h 464"/>
                  <a:gd name="T92" fmla="*/ 54 w 455"/>
                  <a:gd name="T93" fmla="*/ 204 h 464"/>
                  <a:gd name="T94" fmla="*/ 84 w 455"/>
                  <a:gd name="T95" fmla="*/ 186 h 464"/>
                  <a:gd name="T96" fmla="*/ 94 w 455"/>
                  <a:gd name="T97" fmla="*/ 181 h 464"/>
                  <a:gd name="T98" fmla="*/ 95 w 455"/>
                  <a:gd name="T99" fmla="*/ 147 h 464"/>
                  <a:gd name="T100" fmla="*/ 102 w 455"/>
                  <a:gd name="T101" fmla="*/ 145 h 464"/>
                  <a:gd name="T102" fmla="*/ 87 w 455"/>
                  <a:gd name="T103" fmla="*/ 125 h 464"/>
                  <a:gd name="T104" fmla="*/ 103 w 455"/>
                  <a:gd name="T105" fmla="*/ 112 h 464"/>
                  <a:gd name="T106" fmla="*/ 122 w 455"/>
                  <a:gd name="T107" fmla="*/ 110 h 464"/>
                  <a:gd name="T108" fmla="*/ 136 w 455"/>
                  <a:gd name="T109" fmla="*/ 101 h 464"/>
                  <a:gd name="T110" fmla="*/ 149 w 455"/>
                  <a:gd name="T111" fmla="*/ 90 h 464"/>
                  <a:gd name="T112" fmla="*/ 136 w 455"/>
                  <a:gd name="T113" fmla="*/ 59 h 464"/>
                  <a:gd name="T114" fmla="*/ 159 w 455"/>
                  <a:gd name="T115" fmla="*/ 55 h 464"/>
                  <a:gd name="T116" fmla="*/ 173 w 455"/>
                  <a:gd name="T117" fmla="*/ 38 h 464"/>
                  <a:gd name="T118" fmla="*/ 203 w 455"/>
                  <a:gd name="T119" fmla="*/ 40 h 464"/>
                  <a:gd name="T120" fmla="*/ 206 w 455"/>
                  <a:gd name="T121" fmla="*/ 36 h 46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55"/>
                  <a:gd name="T184" fmla="*/ 0 h 464"/>
                  <a:gd name="T185" fmla="*/ 455 w 455"/>
                  <a:gd name="T186" fmla="*/ 464 h 46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55" h="464">
                    <a:moveTo>
                      <a:pt x="206" y="36"/>
                    </a:moveTo>
                    <a:lnTo>
                      <a:pt x="209" y="26"/>
                    </a:lnTo>
                    <a:lnTo>
                      <a:pt x="210" y="17"/>
                    </a:lnTo>
                    <a:lnTo>
                      <a:pt x="211" y="8"/>
                    </a:lnTo>
                    <a:lnTo>
                      <a:pt x="218" y="3"/>
                    </a:lnTo>
                    <a:lnTo>
                      <a:pt x="233" y="0"/>
                    </a:lnTo>
                    <a:lnTo>
                      <a:pt x="242" y="0"/>
                    </a:lnTo>
                    <a:lnTo>
                      <a:pt x="247" y="6"/>
                    </a:lnTo>
                    <a:lnTo>
                      <a:pt x="247" y="15"/>
                    </a:lnTo>
                    <a:lnTo>
                      <a:pt x="248" y="17"/>
                    </a:lnTo>
                    <a:lnTo>
                      <a:pt x="253" y="18"/>
                    </a:lnTo>
                    <a:lnTo>
                      <a:pt x="261" y="17"/>
                    </a:lnTo>
                    <a:lnTo>
                      <a:pt x="267" y="15"/>
                    </a:lnTo>
                    <a:lnTo>
                      <a:pt x="272" y="14"/>
                    </a:lnTo>
                    <a:lnTo>
                      <a:pt x="279" y="13"/>
                    </a:lnTo>
                    <a:lnTo>
                      <a:pt x="289" y="15"/>
                    </a:lnTo>
                    <a:lnTo>
                      <a:pt x="301" y="23"/>
                    </a:lnTo>
                    <a:lnTo>
                      <a:pt x="306" y="34"/>
                    </a:lnTo>
                    <a:lnTo>
                      <a:pt x="305" y="44"/>
                    </a:lnTo>
                    <a:lnTo>
                      <a:pt x="298" y="49"/>
                    </a:lnTo>
                    <a:lnTo>
                      <a:pt x="291" y="52"/>
                    </a:lnTo>
                    <a:lnTo>
                      <a:pt x="289" y="56"/>
                    </a:lnTo>
                    <a:lnTo>
                      <a:pt x="291" y="60"/>
                    </a:lnTo>
                    <a:lnTo>
                      <a:pt x="298" y="60"/>
                    </a:lnTo>
                    <a:lnTo>
                      <a:pt x="303" y="60"/>
                    </a:lnTo>
                    <a:lnTo>
                      <a:pt x="312" y="60"/>
                    </a:lnTo>
                    <a:lnTo>
                      <a:pt x="318" y="61"/>
                    </a:lnTo>
                    <a:lnTo>
                      <a:pt x="326" y="64"/>
                    </a:lnTo>
                    <a:lnTo>
                      <a:pt x="333" y="68"/>
                    </a:lnTo>
                    <a:lnTo>
                      <a:pt x="337" y="72"/>
                    </a:lnTo>
                    <a:lnTo>
                      <a:pt x="340" y="76"/>
                    </a:lnTo>
                    <a:lnTo>
                      <a:pt x="339" y="82"/>
                    </a:lnTo>
                    <a:lnTo>
                      <a:pt x="332" y="91"/>
                    </a:lnTo>
                    <a:lnTo>
                      <a:pt x="325" y="97"/>
                    </a:lnTo>
                    <a:lnTo>
                      <a:pt x="320" y="102"/>
                    </a:lnTo>
                    <a:lnTo>
                      <a:pt x="318" y="109"/>
                    </a:lnTo>
                    <a:lnTo>
                      <a:pt x="318" y="117"/>
                    </a:lnTo>
                    <a:lnTo>
                      <a:pt x="320" y="125"/>
                    </a:lnTo>
                    <a:lnTo>
                      <a:pt x="324" y="129"/>
                    </a:lnTo>
                    <a:lnTo>
                      <a:pt x="332" y="129"/>
                    </a:lnTo>
                    <a:lnTo>
                      <a:pt x="341" y="128"/>
                    </a:lnTo>
                    <a:lnTo>
                      <a:pt x="351" y="128"/>
                    </a:lnTo>
                    <a:lnTo>
                      <a:pt x="360" y="130"/>
                    </a:lnTo>
                    <a:lnTo>
                      <a:pt x="370" y="136"/>
                    </a:lnTo>
                    <a:lnTo>
                      <a:pt x="378" y="145"/>
                    </a:lnTo>
                    <a:lnTo>
                      <a:pt x="383" y="158"/>
                    </a:lnTo>
                    <a:lnTo>
                      <a:pt x="386" y="171"/>
                    </a:lnTo>
                    <a:lnTo>
                      <a:pt x="383" y="181"/>
                    </a:lnTo>
                    <a:lnTo>
                      <a:pt x="377" y="185"/>
                    </a:lnTo>
                    <a:lnTo>
                      <a:pt x="372" y="185"/>
                    </a:lnTo>
                    <a:lnTo>
                      <a:pt x="367" y="186"/>
                    </a:lnTo>
                    <a:lnTo>
                      <a:pt x="363" y="190"/>
                    </a:lnTo>
                    <a:lnTo>
                      <a:pt x="360" y="196"/>
                    </a:lnTo>
                    <a:lnTo>
                      <a:pt x="360" y="201"/>
                    </a:lnTo>
                    <a:lnTo>
                      <a:pt x="362" y="204"/>
                    </a:lnTo>
                    <a:lnTo>
                      <a:pt x="363" y="205"/>
                    </a:lnTo>
                    <a:lnTo>
                      <a:pt x="364" y="205"/>
                    </a:lnTo>
                    <a:lnTo>
                      <a:pt x="366" y="202"/>
                    </a:lnTo>
                    <a:lnTo>
                      <a:pt x="370" y="201"/>
                    </a:lnTo>
                    <a:lnTo>
                      <a:pt x="374" y="197"/>
                    </a:lnTo>
                    <a:lnTo>
                      <a:pt x="379" y="194"/>
                    </a:lnTo>
                    <a:lnTo>
                      <a:pt x="383" y="194"/>
                    </a:lnTo>
                    <a:lnTo>
                      <a:pt x="386" y="194"/>
                    </a:lnTo>
                    <a:lnTo>
                      <a:pt x="387" y="194"/>
                    </a:lnTo>
                    <a:lnTo>
                      <a:pt x="390" y="194"/>
                    </a:lnTo>
                    <a:lnTo>
                      <a:pt x="395" y="196"/>
                    </a:lnTo>
                    <a:lnTo>
                      <a:pt x="405" y="197"/>
                    </a:lnTo>
                    <a:lnTo>
                      <a:pt x="414" y="198"/>
                    </a:lnTo>
                    <a:lnTo>
                      <a:pt x="423" y="201"/>
                    </a:lnTo>
                    <a:lnTo>
                      <a:pt x="428" y="208"/>
                    </a:lnTo>
                    <a:lnTo>
                      <a:pt x="431" y="216"/>
                    </a:lnTo>
                    <a:lnTo>
                      <a:pt x="432" y="224"/>
                    </a:lnTo>
                    <a:lnTo>
                      <a:pt x="432" y="231"/>
                    </a:lnTo>
                    <a:lnTo>
                      <a:pt x="429" y="236"/>
                    </a:lnTo>
                    <a:lnTo>
                      <a:pt x="428" y="240"/>
                    </a:lnTo>
                    <a:lnTo>
                      <a:pt x="431" y="244"/>
                    </a:lnTo>
                    <a:lnTo>
                      <a:pt x="435" y="250"/>
                    </a:lnTo>
                    <a:lnTo>
                      <a:pt x="440" y="254"/>
                    </a:lnTo>
                    <a:lnTo>
                      <a:pt x="446" y="259"/>
                    </a:lnTo>
                    <a:lnTo>
                      <a:pt x="446" y="263"/>
                    </a:lnTo>
                    <a:lnTo>
                      <a:pt x="444" y="269"/>
                    </a:lnTo>
                    <a:lnTo>
                      <a:pt x="440" y="274"/>
                    </a:lnTo>
                    <a:lnTo>
                      <a:pt x="437" y="278"/>
                    </a:lnTo>
                    <a:lnTo>
                      <a:pt x="436" y="282"/>
                    </a:lnTo>
                    <a:lnTo>
                      <a:pt x="436" y="286"/>
                    </a:lnTo>
                    <a:lnTo>
                      <a:pt x="440" y="290"/>
                    </a:lnTo>
                    <a:lnTo>
                      <a:pt x="444" y="295"/>
                    </a:lnTo>
                    <a:lnTo>
                      <a:pt x="447" y="299"/>
                    </a:lnTo>
                    <a:lnTo>
                      <a:pt x="448" y="303"/>
                    </a:lnTo>
                    <a:lnTo>
                      <a:pt x="452" y="311"/>
                    </a:lnTo>
                    <a:lnTo>
                      <a:pt x="455" y="318"/>
                    </a:lnTo>
                    <a:lnTo>
                      <a:pt x="455" y="323"/>
                    </a:lnTo>
                    <a:lnTo>
                      <a:pt x="454" y="327"/>
                    </a:lnTo>
                    <a:lnTo>
                      <a:pt x="452" y="333"/>
                    </a:lnTo>
                    <a:lnTo>
                      <a:pt x="450" y="338"/>
                    </a:lnTo>
                    <a:lnTo>
                      <a:pt x="446" y="342"/>
                    </a:lnTo>
                    <a:lnTo>
                      <a:pt x="444" y="345"/>
                    </a:lnTo>
                    <a:lnTo>
                      <a:pt x="446" y="349"/>
                    </a:lnTo>
                    <a:lnTo>
                      <a:pt x="447" y="354"/>
                    </a:lnTo>
                    <a:lnTo>
                      <a:pt x="447" y="362"/>
                    </a:lnTo>
                    <a:lnTo>
                      <a:pt x="446" y="370"/>
                    </a:lnTo>
                    <a:lnTo>
                      <a:pt x="446" y="380"/>
                    </a:lnTo>
                    <a:lnTo>
                      <a:pt x="446" y="389"/>
                    </a:lnTo>
                    <a:lnTo>
                      <a:pt x="444" y="402"/>
                    </a:lnTo>
                    <a:lnTo>
                      <a:pt x="440" y="411"/>
                    </a:lnTo>
                    <a:lnTo>
                      <a:pt x="433" y="415"/>
                    </a:lnTo>
                    <a:lnTo>
                      <a:pt x="425" y="418"/>
                    </a:lnTo>
                    <a:lnTo>
                      <a:pt x="418" y="423"/>
                    </a:lnTo>
                    <a:lnTo>
                      <a:pt x="412" y="426"/>
                    </a:lnTo>
                    <a:lnTo>
                      <a:pt x="405" y="425"/>
                    </a:lnTo>
                    <a:lnTo>
                      <a:pt x="400" y="419"/>
                    </a:lnTo>
                    <a:lnTo>
                      <a:pt x="397" y="417"/>
                    </a:lnTo>
                    <a:lnTo>
                      <a:pt x="394" y="419"/>
                    </a:lnTo>
                    <a:lnTo>
                      <a:pt x="391" y="429"/>
                    </a:lnTo>
                    <a:lnTo>
                      <a:pt x="386" y="438"/>
                    </a:lnTo>
                    <a:lnTo>
                      <a:pt x="377" y="444"/>
                    </a:lnTo>
                    <a:lnTo>
                      <a:pt x="366" y="445"/>
                    </a:lnTo>
                    <a:lnTo>
                      <a:pt x="358" y="442"/>
                    </a:lnTo>
                    <a:lnTo>
                      <a:pt x="351" y="438"/>
                    </a:lnTo>
                    <a:lnTo>
                      <a:pt x="345" y="436"/>
                    </a:lnTo>
                    <a:lnTo>
                      <a:pt x="339" y="436"/>
                    </a:lnTo>
                    <a:lnTo>
                      <a:pt x="332" y="438"/>
                    </a:lnTo>
                    <a:lnTo>
                      <a:pt x="326" y="440"/>
                    </a:lnTo>
                    <a:lnTo>
                      <a:pt x="322" y="437"/>
                    </a:lnTo>
                    <a:lnTo>
                      <a:pt x="318" y="434"/>
                    </a:lnTo>
                    <a:lnTo>
                      <a:pt x="313" y="431"/>
                    </a:lnTo>
                    <a:lnTo>
                      <a:pt x="307" y="433"/>
                    </a:lnTo>
                    <a:lnTo>
                      <a:pt x="305" y="438"/>
                    </a:lnTo>
                    <a:lnTo>
                      <a:pt x="301" y="444"/>
                    </a:lnTo>
                    <a:lnTo>
                      <a:pt x="295" y="446"/>
                    </a:lnTo>
                    <a:lnTo>
                      <a:pt x="289" y="445"/>
                    </a:lnTo>
                    <a:lnTo>
                      <a:pt x="283" y="441"/>
                    </a:lnTo>
                    <a:lnTo>
                      <a:pt x="276" y="436"/>
                    </a:lnTo>
                    <a:lnTo>
                      <a:pt x="271" y="433"/>
                    </a:lnTo>
                    <a:lnTo>
                      <a:pt x="265" y="433"/>
                    </a:lnTo>
                    <a:lnTo>
                      <a:pt x="259" y="433"/>
                    </a:lnTo>
                    <a:lnTo>
                      <a:pt x="252" y="436"/>
                    </a:lnTo>
                    <a:lnTo>
                      <a:pt x="249" y="440"/>
                    </a:lnTo>
                    <a:lnTo>
                      <a:pt x="245" y="446"/>
                    </a:lnTo>
                    <a:lnTo>
                      <a:pt x="238" y="453"/>
                    </a:lnTo>
                    <a:lnTo>
                      <a:pt x="229" y="460"/>
                    </a:lnTo>
                    <a:lnTo>
                      <a:pt x="222" y="460"/>
                    </a:lnTo>
                    <a:lnTo>
                      <a:pt x="215" y="457"/>
                    </a:lnTo>
                    <a:lnTo>
                      <a:pt x="207" y="457"/>
                    </a:lnTo>
                    <a:lnTo>
                      <a:pt x="201" y="459"/>
                    </a:lnTo>
                    <a:lnTo>
                      <a:pt x="195" y="463"/>
                    </a:lnTo>
                    <a:lnTo>
                      <a:pt x="192" y="464"/>
                    </a:lnTo>
                    <a:lnTo>
                      <a:pt x="187" y="464"/>
                    </a:lnTo>
                    <a:lnTo>
                      <a:pt x="183" y="461"/>
                    </a:lnTo>
                    <a:lnTo>
                      <a:pt x="176" y="459"/>
                    </a:lnTo>
                    <a:lnTo>
                      <a:pt x="169" y="455"/>
                    </a:lnTo>
                    <a:lnTo>
                      <a:pt x="164" y="450"/>
                    </a:lnTo>
                    <a:lnTo>
                      <a:pt x="157" y="446"/>
                    </a:lnTo>
                    <a:lnTo>
                      <a:pt x="150" y="444"/>
                    </a:lnTo>
                    <a:lnTo>
                      <a:pt x="145" y="442"/>
                    </a:lnTo>
                    <a:lnTo>
                      <a:pt x="138" y="441"/>
                    </a:lnTo>
                    <a:lnTo>
                      <a:pt x="131" y="440"/>
                    </a:lnTo>
                    <a:lnTo>
                      <a:pt x="125" y="440"/>
                    </a:lnTo>
                    <a:lnTo>
                      <a:pt x="118" y="438"/>
                    </a:lnTo>
                    <a:lnTo>
                      <a:pt x="111" y="438"/>
                    </a:lnTo>
                    <a:lnTo>
                      <a:pt x="106" y="440"/>
                    </a:lnTo>
                    <a:lnTo>
                      <a:pt x="99" y="440"/>
                    </a:lnTo>
                    <a:lnTo>
                      <a:pt x="92" y="440"/>
                    </a:lnTo>
                    <a:lnTo>
                      <a:pt x="85" y="438"/>
                    </a:lnTo>
                    <a:lnTo>
                      <a:pt x="77" y="436"/>
                    </a:lnTo>
                    <a:lnTo>
                      <a:pt x="69" y="431"/>
                    </a:lnTo>
                    <a:lnTo>
                      <a:pt x="61" y="427"/>
                    </a:lnTo>
                    <a:lnTo>
                      <a:pt x="54" y="423"/>
                    </a:lnTo>
                    <a:lnTo>
                      <a:pt x="48" y="419"/>
                    </a:lnTo>
                    <a:lnTo>
                      <a:pt x="43" y="415"/>
                    </a:lnTo>
                    <a:lnTo>
                      <a:pt x="38" y="410"/>
                    </a:lnTo>
                    <a:lnTo>
                      <a:pt x="34" y="406"/>
                    </a:lnTo>
                    <a:lnTo>
                      <a:pt x="31" y="403"/>
                    </a:lnTo>
                    <a:lnTo>
                      <a:pt x="26" y="398"/>
                    </a:lnTo>
                    <a:lnTo>
                      <a:pt x="20" y="392"/>
                    </a:lnTo>
                    <a:lnTo>
                      <a:pt x="16" y="387"/>
                    </a:lnTo>
                    <a:lnTo>
                      <a:pt x="14" y="381"/>
                    </a:lnTo>
                    <a:lnTo>
                      <a:pt x="14" y="376"/>
                    </a:lnTo>
                    <a:lnTo>
                      <a:pt x="12" y="370"/>
                    </a:lnTo>
                    <a:lnTo>
                      <a:pt x="11" y="368"/>
                    </a:lnTo>
                    <a:lnTo>
                      <a:pt x="10" y="365"/>
                    </a:lnTo>
                    <a:lnTo>
                      <a:pt x="8" y="361"/>
                    </a:lnTo>
                    <a:lnTo>
                      <a:pt x="11" y="357"/>
                    </a:lnTo>
                    <a:lnTo>
                      <a:pt x="15" y="356"/>
                    </a:lnTo>
                    <a:lnTo>
                      <a:pt x="20" y="354"/>
                    </a:lnTo>
                    <a:lnTo>
                      <a:pt x="24" y="356"/>
                    </a:lnTo>
                    <a:lnTo>
                      <a:pt x="27" y="356"/>
                    </a:lnTo>
                    <a:lnTo>
                      <a:pt x="30" y="353"/>
                    </a:lnTo>
                    <a:lnTo>
                      <a:pt x="29" y="349"/>
                    </a:lnTo>
                    <a:lnTo>
                      <a:pt x="22" y="346"/>
                    </a:lnTo>
                    <a:lnTo>
                      <a:pt x="14" y="345"/>
                    </a:lnTo>
                    <a:lnTo>
                      <a:pt x="8" y="342"/>
                    </a:lnTo>
                    <a:lnTo>
                      <a:pt x="6" y="339"/>
                    </a:lnTo>
                    <a:lnTo>
                      <a:pt x="6" y="337"/>
                    </a:lnTo>
                    <a:lnTo>
                      <a:pt x="6" y="334"/>
                    </a:lnTo>
                    <a:lnTo>
                      <a:pt x="4" y="328"/>
                    </a:lnTo>
                    <a:lnTo>
                      <a:pt x="3" y="323"/>
                    </a:lnTo>
                    <a:lnTo>
                      <a:pt x="1" y="319"/>
                    </a:lnTo>
                    <a:lnTo>
                      <a:pt x="0" y="316"/>
                    </a:lnTo>
                    <a:lnTo>
                      <a:pt x="1" y="312"/>
                    </a:lnTo>
                    <a:lnTo>
                      <a:pt x="3" y="308"/>
                    </a:lnTo>
                    <a:lnTo>
                      <a:pt x="6" y="304"/>
                    </a:lnTo>
                    <a:lnTo>
                      <a:pt x="7" y="300"/>
                    </a:lnTo>
                    <a:lnTo>
                      <a:pt x="8" y="295"/>
                    </a:lnTo>
                    <a:lnTo>
                      <a:pt x="10" y="289"/>
                    </a:lnTo>
                    <a:lnTo>
                      <a:pt x="11" y="285"/>
                    </a:lnTo>
                    <a:lnTo>
                      <a:pt x="14" y="281"/>
                    </a:lnTo>
                    <a:lnTo>
                      <a:pt x="18" y="278"/>
                    </a:lnTo>
                    <a:lnTo>
                      <a:pt x="23" y="277"/>
                    </a:lnTo>
                    <a:lnTo>
                      <a:pt x="27" y="277"/>
                    </a:lnTo>
                    <a:lnTo>
                      <a:pt x="31" y="277"/>
                    </a:lnTo>
                    <a:lnTo>
                      <a:pt x="34" y="276"/>
                    </a:lnTo>
                    <a:lnTo>
                      <a:pt x="35" y="274"/>
                    </a:lnTo>
                    <a:lnTo>
                      <a:pt x="34" y="270"/>
                    </a:lnTo>
                    <a:lnTo>
                      <a:pt x="30" y="266"/>
                    </a:lnTo>
                    <a:lnTo>
                      <a:pt x="29" y="265"/>
                    </a:lnTo>
                    <a:lnTo>
                      <a:pt x="26" y="263"/>
                    </a:lnTo>
                    <a:lnTo>
                      <a:pt x="22" y="263"/>
                    </a:lnTo>
                    <a:lnTo>
                      <a:pt x="16" y="263"/>
                    </a:lnTo>
                    <a:lnTo>
                      <a:pt x="11" y="261"/>
                    </a:lnTo>
                    <a:lnTo>
                      <a:pt x="7" y="258"/>
                    </a:lnTo>
                    <a:lnTo>
                      <a:pt x="3" y="254"/>
                    </a:lnTo>
                    <a:lnTo>
                      <a:pt x="1" y="247"/>
                    </a:lnTo>
                    <a:lnTo>
                      <a:pt x="0" y="239"/>
                    </a:lnTo>
                    <a:lnTo>
                      <a:pt x="3" y="229"/>
                    </a:lnTo>
                    <a:lnTo>
                      <a:pt x="10" y="221"/>
                    </a:lnTo>
                    <a:lnTo>
                      <a:pt x="19" y="213"/>
                    </a:lnTo>
                    <a:lnTo>
                      <a:pt x="30" y="208"/>
                    </a:lnTo>
                    <a:lnTo>
                      <a:pt x="38" y="205"/>
                    </a:lnTo>
                    <a:lnTo>
                      <a:pt x="46" y="205"/>
                    </a:lnTo>
                    <a:lnTo>
                      <a:pt x="52" y="205"/>
                    </a:lnTo>
                    <a:lnTo>
                      <a:pt x="54" y="204"/>
                    </a:lnTo>
                    <a:lnTo>
                      <a:pt x="58" y="200"/>
                    </a:lnTo>
                    <a:lnTo>
                      <a:pt x="65" y="194"/>
                    </a:lnTo>
                    <a:lnTo>
                      <a:pt x="73" y="190"/>
                    </a:lnTo>
                    <a:lnTo>
                      <a:pt x="79" y="187"/>
                    </a:lnTo>
                    <a:lnTo>
                      <a:pt x="84" y="186"/>
                    </a:lnTo>
                    <a:lnTo>
                      <a:pt x="88" y="187"/>
                    </a:lnTo>
                    <a:lnTo>
                      <a:pt x="92" y="189"/>
                    </a:lnTo>
                    <a:lnTo>
                      <a:pt x="95" y="187"/>
                    </a:lnTo>
                    <a:lnTo>
                      <a:pt x="95" y="185"/>
                    </a:lnTo>
                    <a:lnTo>
                      <a:pt x="94" y="181"/>
                    </a:lnTo>
                    <a:lnTo>
                      <a:pt x="91" y="174"/>
                    </a:lnTo>
                    <a:lnTo>
                      <a:pt x="88" y="163"/>
                    </a:lnTo>
                    <a:lnTo>
                      <a:pt x="88" y="155"/>
                    </a:lnTo>
                    <a:lnTo>
                      <a:pt x="91" y="149"/>
                    </a:lnTo>
                    <a:lnTo>
                      <a:pt x="95" y="147"/>
                    </a:lnTo>
                    <a:lnTo>
                      <a:pt x="98" y="147"/>
                    </a:lnTo>
                    <a:lnTo>
                      <a:pt x="100" y="147"/>
                    </a:lnTo>
                    <a:lnTo>
                      <a:pt x="103" y="148"/>
                    </a:lnTo>
                    <a:lnTo>
                      <a:pt x="104" y="148"/>
                    </a:lnTo>
                    <a:lnTo>
                      <a:pt x="102" y="145"/>
                    </a:lnTo>
                    <a:lnTo>
                      <a:pt x="98" y="143"/>
                    </a:lnTo>
                    <a:lnTo>
                      <a:pt x="92" y="140"/>
                    </a:lnTo>
                    <a:lnTo>
                      <a:pt x="88" y="136"/>
                    </a:lnTo>
                    <a:lnTo>
                      <a:pt x="87" y="130"/>
                    </a:lnTo>
                    <a:lnTo>
                      <a:pt x="87" y="125"/>
                    </a:lnTo>
                    <a:lnTo>
                      <a:pt x="92" y="122"/>
                    </a:lnTo>
                    <a:lnTo>
                      <a:pt x="98" y="121"/>
                    </a:lnTo>
                    <a:lnTo>
                      <a:pt x="100" y="120"/>
                    </a:lnTo>
                    <a:lnTo>
                      <a:pt x="102" y="116"/>
                    </a:lnTo>
                    <a:lnTo>
                      <a:pt x="103" y="112"/>
                    </a:lnTo>
                    <a:lnTo>
                      <a:pt x="104" y="107"/>
                    </a:lnTo>
                    <a:lnTo>
                      <a:pt x="108" y="105"/>
                    </a:lnTo>
                    <a:lnTo>
                      <a:pt x="111" y="105"/>
                    </a:lnTo>
                    <a:lnTo>
                      <a:pt x="117" y="107"/>
                    </a:lnTo>
                    <a:lnTo>
                      <a:pt x="122" y="110"/>
                    </a:lnTo>
                    <a:lnTo>
                      <a:pt x="127" y="113"/>
                    </a:lnTo>
                    <a:lnTo>
                      <a:pt x="130" y="114"/>
                    </a:lnTo>
                    <a:lnTo>
                      <a:pt x="133" y="112"/>
                    </a:lnTo>
                    <a:lnTo>
                      <a:pt x="134" y="105"/>
                    </a:lnTo>
                    <a:lnTo>
                      <a:pt x="136" y="101"/>
                    </a:lnTo>
                    <a:lnTo>
                      <a:pt x="137" y="98"/>
                    </a:lnTo>
                    <a:lnTo>
                      <a:pt x="141" y="98"/>
                    </a:lnTo>
                    <a:lnTo>
                      <a:pt x="146" y="98"/>
                    </a:lnTo>
                    <a:lnTo>
                      <a:pt x="150" y="95"/>
                    </a:lnTo>
                    <a:lnTo>
                      <a:pt x="149" y="90"/>
                    </a:lnTo>
                    <a:lnTo>
                      <a:pt x="141" y="86"/>
                    </a:lnTo>
                    <a:lnTo>
                      <a:pt x="131" y="80"/>
                    </a:lnTo>
                    <a:lnTo>
                      <a:pt x="129" y="72"/>
                    </a:lnTo>
                    <a:lnTo>
                      <a:pt x="131" y="64"/>
                    </a:lnTo>
                    <a:lnTo>
                      <a:pt x="136" y="59"/>
                    </a:lnTo>
                    <a:lnTo>
                      <a:pt x="140" y="55"/>
                    </a:lnTo>
                    <a:lnTo>
                      <a:pt x="145" y="52"/>
                    </a:lnTo>
                    <a:lnTo>
                      <a:pt x="149" y="51"/>
                    </a:lnTo>
                    <a:lnTo>
                      <a:pt x="154" y="52"/>
                    </a:lnTo>
                    <a:lnTo>
                      <a:pt x="159" y="55"/>
                    </a:lnTo>
                    <a:lnTo>
                      <a:pt x="161" y="55"/>
                    </a:lnTo>
                    <a:lnTo>
                      <a:pt x="163" y="53"/>
                    </a:lnTo>
                    <a:lnTo>
                      <a:pt x="167" y="49"/>
                    </a:lnTo>
                    <a:lnTo>
                      <a:pt x="171" y="44"/>
                    </a:lnTo>
                    <a:lnTo>
                      <a:pt x="173" y="38"/>
                    </a:lnTo>
                    <a:lnTo>
                      <a:pt x="177" y="34"/>
                    </a:lnTo>
                    <a:lnTo>
                      <a:pt x="183" y="36"/>
                    </a:lnTo>
                    <a:lnTo>
                      <a:pt x="190" y="38"/>
                    </a:lnTo>
                    <a:lnTo>
                      <a:pt x="198" y="40"/>
                    </a:lnTo>
                    <a:lnTo>
                      <a:pt x="203" y="40"/>
                    </a:lnTo>
                    <a:lnTo>
                      <a:pt x="207" y="38"/>
                    </a:lnTo>
                    <a:lnTo>
                      <a:pt x="209" y="37"/>
                    </a:lnTo>
                    <a:lnTo>
                      <a:pt x="209" y="36"/>
                    </a:lnTo>
                    <a:lnTo>
                      <a:pt x="207" y="36"/>
                    </a:lnTo>
                    <a:lnTo>
                      <a:pt x="206" y="36"/>
                    </a:lnTo>
                    <a:close/>
                  </a:path>
                </a:pathLst>
              </a:custGeom>
              <a:solidFill>
                <a:srgbClr val="00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29" name="Freeform 139"/>
              <p:cNvSpPr>
                <a:spLocks/>
              </p:cNvSpPr>
              <p:nvPr/>
            </p:nvSpPr>
            <p:spPr bwMode="auto">
              <a:xfrm>
                <a:off x="2595" y="2139"/>
                <a:ext cx="656" cy="221"/>
              </a:xfrm>
              <a:custGeom>
                <a:avLst/>
                <a:gdLst>
                  <a:gd name="T0" fmla="*/ 57 w 656"/>
                  <a:gd name="T1" fmla="*/ 193 h 221"/>
                  <a:gd name="T2" fmla="*/ 38 w 656"/>
                  <a:gd name="T3" fmla="*/ 191 h 221"/>
                  <a:gd name="T4" fmla="*/ 27 w 656"/>
                  <a:gd name="T5" fmla="*/ 183 h 221"/>
                  <a:gd name="T6" fmla="*/ 1 w 656"/>
                  <a:gd name="T7" fmla="*/ 176 h 221"/>
                  <a:gd name="T8" fmla="*/ 1 w 656"/>
                  <a:gd name="T9" fmla="*/ 149 h 221"/>
                  <a:gd name="T10" fmla="*/ 38 w 656"/>
                  <a:gd name="T11" fmla="*/ 103 h 221"/>
                  <a:gd name="T12" fmla="*/ 51 w 656"/>
                  <a:gd name="T13" fmla="*/ 77 h 221"/>
                  <a:gd name="T14" fmla="*/ 66 w 656"/>
                  <a:gd name="T15" fmla="*/ 50 h 221"/>
                  <a:gd name="T16" fmla="*/ 115 w 656"/>
                  <a:gd name="T17" fmla="*/ 34 h 221"/>
                  <a:gd name="T18" fmla="*/ 159 w 656"/>
                  <a:gd name="T19" fmla="*/ 9 h 221"/>
                  <a:gd name="T20" fmla="*/ 192 w 656"/>
                  <a:gd name="T21" fmla="*/ 25 h 221"/>
                  <a:gd name="T22" fmla="*/ 203 w 656"/>
                  <a:gd name="T23" fmla="*/ 40 h 221"/>
                  <a:gd name="T24" fmla="*/ 215 w 656"/>
                  <a:gd name="T25" fmla="*/ 51 h 221"/>
                  <a:gd name="T26" fmla="*/ 246 w 656"/>
                  <a:gd name="T27" fmla="*/ 67 h 221"/>
                  <a:gd name="T28" fmla="*/ 271 w 656"/>
                  <a:gd name="T29" fmla="*/ 44 h 221"/>
                  <a:gd name="T30" fmla="*/ 310 w 656"/>
                  <a:gd name="T31" fmla="*/ 67 h 221"/>
                  <a:gd name="T32" fmla="*/ 292 w 656"/>
                  <a:gd name="T33" fmla="*/ 95 h 221"/>
                  <a:gd name="T34" fmla="*/ 315 w 656"/>
                  <a:gd name="T35" fmla="*/ 86 h 221"/>
                  <a:gd name="T36" fmla="*/ 349 w 656"/>
                  <a:gd name="T37" fmla="*/ 61 h 221"/>
                  <a:gd name="T38" fmla="*/ 377 w 656"/>
                  <a:gd name="T39" fmla="*/ 42 h 221"/>
                  <a:gd name="T40" fmla="*/ 396 w 656"/>
                  <a:gd name="T41" fmla="*/ 44 h 221"/>
                  <a:gd name="T42" fmla="*/ 421 w 656"/>
                  <a:gd name="T43" fmla="*/ 47 h 221"/>
                  <a:gd name="T44" fmla="*/ 457 w 656"/>
                  <a:gd name="T45" fmla="*/ 32 h 221"/>
                  <a:gd name="T46" fmla="*/ 488 w 656"/>
                  <a:gd name="T47" fmla="*/ 52 h 221"/>
                  <a:gd name="T48" fmla="*/ 494 w 656"/>
                  <a:gd name="T49" fmla="*/ 92 h 221"/>
                  <a:gd name="T50" fmla="*/ 516 w 656"/>
                  <a:gd name="T51" fmla="*/ 78 h 221"/>
                  <a:gd name="T52" fmla="*/ 522 w 656"/>
                  <a:gd name="T53" fmla="*/ 46 h 221"/>
                  <a:gd name="T54" fmla="*/ 549 w 656"/>
                  <a:gd name="T55" fmla="*/ 10 h 221"/>
                  <a:gd name="T56" fmla="*/ 593 w 656"/>
                  <a:gd name="T57" fmla="*/ 0 h 221"/>
                  <a:gd name="T58" fmla="*/ 614 w 656"/>
                  <a:gd name="T59" fmla="*/ 34 h 221"/>
                  <a:gd name="T60" fmla="*/ 651 w 656"/>
                  <a:gd name="T61" fmla="*/ 57 h 221"/>
                  <a:gd name="T62" fmla="*/ 646 w 656"/>
                  <a:gd name="T63" fmla="*/ 84 h 221"/>
                  <a:gd name="T64" fmla="*/ 651 w 656"/>
                  <a:gd name="T65" fmla="*/ 96 h 221"/>
                  <a:gd name="T66" fmla="*/ 639 w 656"/>
                  <a:gd name="T67" fmla="*/ 112 h 221"/>
                  <a:gd name="T68" fmla="*/ 641 w 656"/>
                  <a:gd name="T69" fmla="*/ 142 h 221"/>
                  <a:gd name="T70" fmla="*/ 631 w 656"/>
                  <a:gd name="T71" fmla="*/ 175 h 221"/>
                  <a:gd name="T72" fmla="*/ 648 w 656"/>
                  <a:gd name="T73" fmla="*/ 200 h 221"/>
                  <a:gd name="T74" fmla="*/ 625 w 656"/>
                  <a:gd name="T75" fmla="*/ 206 h 221"/>
                  <a:gd name="T76" fmla="*/ 597 w 656"/>
                  <a:gd name="T77" fmla="*/ 204 h 221"/>
                  <a:gd name="T78" fmla="*/ 571 w 656"/>
                  <a:gd name="T79" fmla="*/ 206 h 221"/>
                  <a:gd name="T80" fmla="*/ 545 w 656"/>
                  <a:gd name="T81" fmla="*/ 212 h 221"/>
                  <a:gd name="T82" fmla="*/ 518 w 656"/>
                  <a:gd name="T83" fmla="*/ 211 h 221"/>
                  <a:gd name="T84" fmla="*/ 482 w 656"/>
                  <a:gd name="T85" fmla="*/ 200 h 221"/>
                  <a:gd name="T86" fmla="*/ 448 w 656"/>
                  <a:gd name="T87" fmla="*/ 215 h 221"/>
                  <a:gd name="T88" fmla="*/ 403 w 656"/>
                  <a:gd name="T89" fmla="*/ 219 h 221"/>
                  <a:gd name="T90" fmla="*/ 375 w 656"/>
                  <a:gd name="T91" fmla="*/ 210 h 221"/>
                  <a:gd name="T92" fmla="*/ 352 w 656"/>
                  <a:gd name="T93" fmla="*/ 211 h 221"/>
                  <a:gd name="T94" fmla="*/ 315 w 656"/>
                  <a:gd name="T95" fmla="*/ 210 h 221"/>
                  <a:gd name="T96" fmla="*/ 284 w 656"/>
                  <a:gd name="T97" fmla="*/ 207 h 221"/>
                  <a:gd name="T98" fmla="*/ 257 w 656"/>
                  <a:gd name="T99" fmla="*/ 204 h 221"/>
                  <a:gd name="T100" fmla="*/ 214 w 656"/>
                  <a:gd name="T101" fmla="*/ 211 h 221"/>
                  <a:gd name="T102" fmla="*/ 178 w 656"/>
                  <a:gd name="T103" fmla="*/ 210 h 221"/>
                  <a:gd name="T104" fmla="*/ 155 w 656"/>
                  <a:gd name="T105" fmla="*/ 212 h 221"/>
                  <a:gd name="T106" fmla="*/ 126 w 656"/>
                  <a:gd name="T107" fmla="*/ 217 h 221"/>
                  <a:gd name="T108" fmla="*/ 103 w 656"/>
                  <a:gd name="T109" fmla="*/ 210 h 221"/>
                  <a:gd name="T110" fmla="*/ 92 w 656"/>
                  <a:gd name="T111" fmla="*/ 207 h 221"/>
                  <a:gd name="T112" fmla="*/ 70 w 656"/>
                  <a:gd name="T113" fmla="*/ 206 h 22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56"/>
                  <a:gd name="T172" fmla="*/ 0 h 221"/>
                  <a:gd name="T173" fmla="*/ 656 w 656"/>
                  <a:gd name="T174" fmla="*/ 221 h 22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56" h="221">
                    <a:moveTo>
                      <a:pt x="70" y="206"/>
                    </a:moveTo>
                    <a:lnTo>
                      <a:pt x="63" y="206"/>
                    </a:lnTo>
                    <a:lnTo>
                      <a:pt x="59" y="203"/>
                    </a:lnTo>
                    <a:lnTo>
                      <a:pt x="58" y="199"/>
                    </a:lnTo>
                    <a:lnTo>
                      <a:pt x="57" y="193"/>
                    </a:lnTo>
                    <a:lnTo>
                      <a:pt x="55" y="189"/>
                    </a:lnTo>
                    <a:lnTo>
                      <a:pt x="51" y="191"/>
                    </a:lnTo>
                    <a:lnTo>
                      <a:pt x="46" y="192"/>
                    </a:lnTo>
                    <a:lnTo>
                      <a:pt x="40" y="192"/>
                    </a:lnTo>
                    <a:lnTo>
                      <a:pt x="38" y="191"/>
                    </a:lnTo>
                    <a:lnTo>
                      <a:pt x="35" y="191"/>
                    </a:lnTo>
                    <a:lnTo>
                      <a:pt x="34" y="189"/>
                    </a:lnTo>
                    <a:lnTo>
                      <a:pt x="32" y="185"/>
                    </a:lnTo>
                    <a:lnTo>
                      <a:pt x="29" y="183"/>
                    </a:lnTo>
                    <a:lnTo>
                      <a:pt x="27" y="183"/>
                    </a:lnTo>
                    <a:lnTo>
                      <a:pt x="23" y="184"/>
                    </a:lnTo>
                    <a:lnTo>
                      <a:pt x="16" y="183"/>
                    </a:lnTo>
                    <a:lnTo>
                      <a:pt x="9" y="180"/>
                    </a:lnTo>
                    <a:lnTo>
                      <a:pt x="5" y="179"/>
                    </a:lnTo>
                    <a:lnTo>
                      <a:pt x="1" y="176"/>
                    </a:lnTo>
                    <a:lnTo>
                      <a:pt x="1" y="169"/>
                    </a:lnTo>
                    <a:lnTo>
                      <a:pt x="2" y="162"/>
                    </a:lnTo>
                    <a:lnTo>
                      <a:pt x="4" y="158"/>
                    </a:lnTo>
                    <a:lnTo>
                      <a:pt x="2" y="154"/>
                    </a:lnTo>
                    <a:lnTo>
                      <a:pt x="1" y="149"/>
                    </a:lnTo>
                    <a:lnTo>
                      <a:pt x="0" y="138"/>
                    </a:lnTo>
                    <a:lnTo>
                      <a:pt x="4" y="123"/>
                    </a:lnTo>
                    <a:lnTo>
                      <a:pt x="15" y="111"/>
                    </a:lnTo>
                    <a:lnTo>
                      <a:pt x="35" y="111"/>
                    </a:lnTo>
                    <a:lnTo>
                      <a:pt x="38" y="103"/>
                    </a:lnTo>
                    <a:lnTo>
                      <a:pt x="44" y="96"/>
                    </a:lnTo>
                    <a:lnTo>
                      <a:pt x="51" y="90"/>
                    </a:lnTo>
                    <a:lnTo>
                      <a:pt x="59" y="90"/>
                    </a:lnTo>
                    <a:lnTo>
                      <a:pt x="54" y="85"/>
                    </a:lnTo>
                    <a:lnTo>
                      <a:pt x="51" y="77"/>
                    </a:lnTo>
                    <a:lnTo>
                      <a:pt x="53" y="70"/>
                    </a:lnTo>
                    <a:lnTo>
                      <a:pt x="59" y="69"/>
                    </a:lnTo>
                    <a:lnTo>
                      <a:pt x="59" y="63"/>
                    </a:lnTo>
                    <a:lnTo>
                      <a:pt x="62" y="57"/>
                    </a:lnTo>
                    <a:lnTo>
                      <a:pt x="66" y="50"/>
                    </a:lnTo>
                    <a:lnTo>
                      <a:pt x="74" y="43"/>
                    </a:lnTo>
                    <a:lnTo>
                      <a:pt x="82" y="38"/>
                    </a:lnTo>
                    <a:lnTo>
                      <a:pt x="93" y="35"/>
                    </a:lnTo>
                    <a:lnTo>
                      <a:pt x="104" y="32"/>
                    </a:lnTo>
                    <a:lnTo>
                      <a:pt x="115" y="34"/>
                    </a:lnTo>
                    <a:lnTo>
                      <a:pt x="120" y="27"/>
                    </a:lnTo>
                    <a:lnTo>
                      <a:pt x="127" y="20"/>
                    </a:lnTo>
                    <a:lnTo>
                      <a:pt x="138" y="15"/>
                    </a:lnTo>
                    <a:lnTo>
                      <a:pt x="149" y="10"/>
                    </a:lnTo>
                    <a:lnTo>
                      <a:pt x="159" y="9"/>
                    </a:lnTo>
                    <a:lnTo>
                      <a:pt x="169" y="12"/>
                    </a:lnTo>
                    <a:lnTo>
                      <a:pt x="176" y="19"/>
                    </a:lnTo>
                    <a:lnTo>
                      <a:pt x="180" y="31"/>
                    </a:lnTo>
                    <a:lnTo>
                      <a:pt x="185" y="29"/>
                    </a:lnTo>
                    <a:lnTo>
                      <a:pt x="192" y="25"/>
                    </a:lnTo>
                    <a:lnTo>
                      <a:pt x="197" y="24"/>
                    </a:lnTo>
                    <a:lnTo>
                      <a:pt x="200" y="32"/>
                    </a:lnTo>
                    <a:lnTo>
                      <a:pt x="200" y="36"/>
                    </a:lnTo>
                    <a:lnTo>
                      <a:pt x="201" y="39"/>
                    </a:lnTo>
                    <a:lnTo>
                      <a:pt x="203" y="40"/>
                    </a:lnTo>
                    <a:lnTo>
                      <a:pt x="206" y="42"/>
                    </a:lnTo>
                    <a:lnTo>
                      <a:pt x="210" y="43"/>
                    </a:lnTo>
                    <a:lnTo>
                      <a:pt x="212" y="46"/>
                    </a:lnTo>
                    <a:lnTo>
                      <a:pt x="214" y="48"/>
                    </a:lnTo>
                    <a:lnTo>
                      <a:pt x="215" y="51"/>
                    </a:lnTo>
                    <a:lnTo>
                      <a:pt x="220" y="50"/>
                    </a:lnTo>
                    <a:lnTo>
                      <a:pt x="230" y="52"/>
                    </a:lnTo>
                    <a:lnTo>
                      <a:pt x="238" y="58"/>
                    </a:lnTo>
                    <a:lnTo>
                      <a:pt x="245" y="66"/>
                    </a:lnTo>
                    <a:lnTo>
                      <a:pt x="246" y="67"/>
                    </a:lnTo>
                    <a:lnTo>
                      <a:pt x="249" y="66"/>
                    </a:lnTo>
                    <a:lnTo>
                      <a:pt x="252" y="63"/>
                    </a:lnTo>
                    <a:lnTo>
                      <a:pt x="254" y="59"/>
                    </a:lnTo>
                    <a:lnTo>
                      <a:pt x="260" y="51"/>
                    </a:lnTo>
                    <a:lnTo>
                      <a:pt x="271" y="44"/>
                    </a:lnTo>
                    <a:lnTo>
                      <a:pt x="283" y="39"/>
                    </a:lnTo>
                    <a:lnTo>
                      <a:pt x="294" y="42"/>
                    </a:lnTo>
                    <a:lnTo>
                      <a:pt x="303" y="50"/>
                    </a:lnTo>
                    <a:lnTo>
                      <a:pt x="308" y="59"/>
                    </a:lnTo>
                    <a:lnTo>
                      <a:pt x="310" y="67"/>
                    </a:lnTo>
                    <a:lnTo>
                      <a:pt x="308" y="74"/>
                    </a:lnTo>
                    <a:lnTo>
                      <a:pt x="304" y="81"/>
                    </a:lnTo>
                    <a:lnTo>
                      <a:pt x="300" y="86"/>
                    </a:lnTo>
                    <a:lnTo>
                      <a:pt x="296" y="92"/>
                    </a:lnTo>
                    <a:lnTo>
                      <a:pt x="292" y="95"/>
                    </a:lnTo>
                    <a:lnTo>
                      <a:pt x="296" y="93"/>
                    </a:lnTo>
                    <a:lnTo>
                      <a:pt x="300" y="93"/>
                    </a:lnTo>
                    <a:lnTo>
                      <a:pt x="304" y="95"/>
                    </a:lnTo>
                    <a:lnTo>
                      <a:pt x="307" y="100"/>
                    </a:lnTo>
                    <a:lnTo>
                      <a:pt x="315" y="86"/>
                    </a:lnTo>
                    <a:lnTo>
                      <a:pt x="323" y="76"/>
                    </a:lnTo>
                    <a:lnTo>
                      <a:pt x="331" y="67"/>
                    </a:lnTo>
                    <a:lnTo>
                      <a:pt x="340" y="65"/>
                    </a:lnTo>
                    <a:lnTo>
                      <a:pt x="346" y="63"/>
                    </a:lnTo>
                    <a:lnTo>
                      <a:pt x="349" y="61"/>
                    </a:lnTo>
                    <a:lnTo>
                      <a:pt x="350" y="58"/>
                    </a:lnTo>
                    <a:lnTo>
                      <a:pt x="356" y="51"/>
                    </a:lnTo>
                    <a:lnTo>
                      <a:pt x="363" y="44"/>
                    </a:lnTo>
                    <a:lnTo>
                      <a:pt x="371" y="42"/>
                    </a:lnTo>
                    <a:lnTo>
                      <a:pt x="377" y="42"/>
                    </a:lnTo>
                    <a:lnTo>
                      <a:pt x="383" y="44"/>
                    </a:lnTo>
                    <a:lnTo>
                      <a:pt x="387" y="48"/>
                    </a:lnTo>
                    <a:lnTo>
                      <a:pt x="390" y="48"/>
                    </a:lnTo>
                    <a:lnTo>
                      <a:pt x="392" y="47"/>
                    </a:lnTo>
                    <a:lnTo>
                      <a:pt x="396" y="44"/>
                    </a:lnTo>
                    <a:lnTo>
                      <a:pt x="402" y="43"/>
                    </a:lnTo>
                    <a:lnTo>
                      <a:pt x="406" y="43"/>
                    </a:lnTo>
                    <a:lnTo>
                      <a:pt x="411" y="44"/>
                    </a:lnTo>
                    <a:lnTo>
                      <a:pt x="415" y="47"/>
                    </a:lnTo>
                    <a:lnTo>
                      <a:pt x="421" y="47"/>
                    </a:lnTo>
                    <a:lnTo>
                      <a:pt x="426" y="44"/>
                    </a:lnTo>
                    <a:lnTo>
                      <a:pt x="433" y="40"/>
                    </a:lnTo>
                    <a:lnTo>
                      <a:pt x="441" y="35"/>
                    </a:lnTo>
                    <a:lnTo>
                      <a:pt x="449" y="32"/>
                    </a:lnTo>
                    <a:lnTo>
                      <a:pt x="457" y="32"/>
                    </a:lnTo>
                    <a:lnTo>
                      <a:pt x="465" y="35"/>
                    </a:lnTo>
                    <a:lnTo>
                      <a:pt x="472" y="42"/>
                    </a:lnTo>
                    <a:lnTo>
                      <a:pt x="478" y="48"/>
                    </a:lnTo>
                    <a:lnTo>
                      <a:pt x="483" y="51"/>
                    </a:lnTo>
                    <a:lnTo>
                      <a:pt x="488" y="52"/>
                    </a:lnTo>
                    <a:lnTo>
                      <a:pt x="494" y="54"/>
                    </a:lnTo>
                    <a:lnTo>
                      <a:pt x="499" y="59"/>
                    </a:lnTo>
                    <a:lnTo>
                      <a:pt x="502" y="71"/>
                    </a:lnTo>
                    <a:lnTo>
                      <a:pt x="501" y="84"/>
                    </a:lnTo>
                    <a:lnTo>
                      <a:pt x="494" y="92"/>
                    </a:lnTo>
                    <a:lnTo>
                      <a:pt x="501" y="92"/>
                    </a:lnTo>
                    <a:lnTo>
                      <a:pt x="506" y="92"/>
                    </a:lnTo>
                    <a:lnTo>
                      <a:pt x="512" y="92"/>
                    </a:lnTo>
                    <a:lnTo>
                      <a:pt x="514" y="86"/>
                    </a:lnTo>
                    <a:lnTo>
                      <a:pt x="516" y="78"/>
                    </a:lnTo>
                    <a:lnTo>
                      <a:pt x="518" y="70"/>
                    </a:lnTo>
                    <a:lnTo>
                      <a:pt x="522" y="65"/>
                    </a:lnTo>
                    <a:lnTo>
                      <a:pt x="528" y="62"/>
                    </a:lnTo>
                    <a:lnTo>
                      <a:pt x="524" y="55"/>
                    </a:lnTo>
                    <a:lnTo>
                      <a:pt x="522" y="46"/>
                    </a:lnTo>
                    <a:lnTo>
                      <a:pt x="522" y="36"/>
                    </a:lnTo>
                    <a:lnTo>
                      <a:pt x="525" y="25"/>
                    </a:lnTo>
                    <a:lnTo>
                      <a:pt x="530" y="17"/>
                    </a:lnTo>
                    <a:lnTo>
                      <a:pt x="539" y="12"/>
                    </a:lnTo>
                    <a:lnTo>
                      <a:pt x="549" y="10"/>
                    </a:lnTo>
                    <a:lnTo>
                      <a:pt x="563" y="15"/>
                    </a:lnTo>
                    <a:lnTo>
                      <a:pt x="568" y="9"/>
                    </a:lnTo>
                    <a:lnTo>
                      <a:pt x="575" y="5"/>
                    </a:lnTo>
                    <a:lnTo>
                      <a:pt x="583" y="1"/>
                    </a:lnTo>
                    <a:lnTo>
                      <a:pt x="593" y="0"/>
                    </a:lnTo>
                    <a:lnTo>
                      <a:pt x="600" y="0"/>
                    </a:lnTo>
                    <a:lnTo>
                      <a:pt x="606" y="2"/>
                    </a:lnTo>
                    <a:lnTo>
                      <a:pt x="612" y="9"/>
                    </a:lnTo>
                    <a:lnTo>
                      <a:pt x="613" y="21"/>
                    </a:lnTo>
                    <a:lnTo>
                      <a:pt x="614" y="34"/>
                    </a:lnTo>
                    <a:lnTo>
                      <a:pt x="617" y="40"/>
                    </a:lnTo>
                    <a:lnTo>
                      <a:pt x="620" y="44"/>
                    </a:lnTo>
                    <a:lnTo>
                      <a:pt x="625" y="44"/>
                    </a:lnTo>
                    <a:lnTo>
                      <a:pt x="640" y="48"/>
                    </a:lnTo>
                    <a:lnTo>
                      <a:pt x="651" y="57"/>
                    </a:lnTo>
                    <a:lnTo>
                      <a:pt x="656" y="66"/>
                    </a:lnTo>
                    <a:lnTo>
                      <a:pt x="656" y="76"/>
                    </a:lnTo>
                    <a:lnTo>
                      <a:pt x="652" y="81"/>
                    </a:lnTo>
                    <a:lnTo>
                      <a:pt x="648" y="82"/>
                    </a:lnTo>
                    <a:lnTo>
                      <a:pt x="646" y="84"/>
                    </a:lnTo>
                    <a:lnTo>
                      <a:pt x="644" y="85"/>
                    </a:lnTo>
                    <a:lnTo>
                      <a:pt x="644" y="86"/>
                    </a:lnTo>
                    <a:lnTo>
                      <a:pt x="647" y="89"/>
                    </a:lnTo>
                    <a:lnTo>
                      <a:pt x="650" y="92"/>
                    </a:lnTo>
                    <a:lnTo>
                      <a:pt x="651" y="96"/>
                    </a:lnTo>
                    <a:lnTo>
                      <a:pt x="652" y="101"/>
                    </a:lnTo>
                    <a:lnTo>
                      <a:pt x="651" y="105"/>
                    </a:lnTo>
                    <a:lnTo>
                      <a:pt x="648" y="109"/>
                    </a:lnTo>
                    <a:lnTo>
                      <a:pt x="644" y="111"/>
                    </a:lnTo>
                    <a:lnTo>
                      <a:pt x="639" y="112"/>
                    </a:lnTo>
                    <a:lnTo>
                      <a:pt x="632" y="115"/>
                    </a:lnTo>
                    <a:lnTo>
                      <a:pt x="625" y="119"/>
                    </a:lnTo>
                    <a:lnTo>
                      <a:pt x="623" y="123"/>
                    </a:lnTo>
                    <a:lnTo>
                      <a:pt x="633" y="131"/>
                    </a:lnTo>
                    <a:lnTo>
                      <a:pt x="641" y="142"/>
                    </a:lnTo>
                    <a:lnTo>
                      <a:pt x="641" y="153"/>
                    </a:lnTo>
                    <a:lnTo>
                      <a:pt x="636" y="162"/>
                    </a:lnTo>
                    <a:lnTo>
                      <a:pt x="629" y="169"/>
                    </a:lnTo>
                    <a:lnTo>
                      <a:pt x="628" y="172"/>
                    </a:lnTo>
                    <a:lnTo>
                      <a:pt x="631" y="175"/>
                    </a:lnTo>
                    <a:lnTo>
                      <a:pt x="637" y="175"/>
                    </a:lnTo>
                    <a:lnTo>
                      <a:pt x="644" y="176"/>
                    </a:lnTo>
                    <a:lnTo>
                      <a:pt x="651" y="181"/>
                    </a:lnTo>
                    <a:lnTo>
                      <a:pt x="652" y="188"/>
                    </a:lnTo>
                    <a:lnTo>
                      <a:pt x="648" y="200"/>
                    </a:lnTo>
                    <a:lnTo>
                      <a:pt x="644" y="203"/>
                    </a:lnTo>
                    <a:lnTo>
                      <a:pt x="640" y="203"/>
                    </a:lnTo>
                    <a:lnTo>
                      <a:pt x="635" y="203"/>
                    </a:lnTo>
                    <a:lnTo>
                      <a:pt x="631" y="203"/>
                    </a:lnTo>
                    <a:lnTo>
                      <a:pt x="625" y="206"/>
                    </a:lnTo>
                    <a:lnTo>
                      <a:pt x="617" y="208"/>
                    </a:lnTo>
                    <a:lnTo>
                      <a:pt x="610" y="211"/>
                    </a:lnTo>
                    <a:lnTo>
                      <a:pt x="605" y="211"/>
                    </a:lnTo>
                    <a:lnTo>
                      <a:pt x="601" y="208"/>
                    </a:lnTo>
                    <a:lnTo>
                      <a:pt x="597" y="204"/>
                    </a:lnTo>
                    <a:lnTo>
                      <a:pt x="593" y="203"/>
                    </a:lnTo>
                    <a:lnTo>
                      <a:pt x="590" y="204"/>
                    </a:lnTo>
                    <a:lnTo>
                      <a:pt x="586" y="206"/>
                    </a:lnTo>
                    <a:lnTo>
                      <a:pt x="579" y="206"/>
                    </a:lnTo>
                    <a:lnTo>
                      <a:pt x="571" y="206"/>
                    </a:lnTo>
                    <a:lnTo>
                      <a:pt x="566" y="204"/>
                    </a:lnTo>
                    <a:lnTo>
                      <a:pt x="562" y="204"/>
                    </a:lnTo>
                    <a:lnTo>
                      <a:pt x="556" y="207"/>
                    </a:lnTo>
                    <a:lnTo>
                      <a:pt x="551" y="210"/>
                    </a:lnTo>
                    <a:lnTo>
                      <a:pt x="545" y="212"/>
                    </a:lnTo>
                    <a:lnTo>
                      <a:pt x="541" y="212"/>
                    </a:lnTo>
                    <a:lnTo>
                      <a:pt x="536" y="212"/>
                    </a:lnTo>
                    <a:lnTo>
                      <a:pt x="530" y="212"/>
                    </a:lnTo>
                    <a:lnTo>
                      <a:pt x="525" y="212"/>
                    </a:lnTo>
                    <a:lnTo>
                      <a:pt x="518" y="211"/>
                    </a:lnTo>
                    <a:lnTo>
                      <a:pt x="513" y="210"/>
                    </a:lnTo>
                    <a:lnTo>
                      <a:pt x="507" y="208"/>
                    </a:lnTo>
                    <a:lnTo>
                      <a:pt x="503" y="206"/>
                    </a:lnTo>
                    <a:lnTo>
                      <a:pt x="494" y="202"/>
                    </a:lnTo>
                    <a:lnTo>
                      <a:pt x="482" y="200"/>
                    </a:lnTo>
                    <a:lnTo>
                      <a:pt x="471" y="200"/>
                    </a:lnTo>
                    <a:lnTo>
                      <a:pt x="465" y="206"/>
                    </a:lnTo>
                    <a:lnTo>
                      <a:pt x="463" y="208"/>
                    </a:lnTo>
                    <a:lnTo>
                      <a:pt x="456" y="212"/>
                    </a:lnTo>
                    <a:lnTo>
                      <a:pt x="448" y="215"/>
                    </a:lnTo>
                    <a:lnTo>
                      <a:pt x="438" y="218"/>
                    </a:lnTo>
                    <a:lnTo>
                      <a:pt x="429" y="219"/>
                    </a:lnTo>
                    <a:lnTo>
                      <a:pt x="418" y="221"/>
                    </a:lnTo>
                    <a:lnTo>
                      <a:pt x="410" y="221"/>
                    </a:lnTo>
                    <a:lnTo>
                      <a:pt x="403" y="219"/>
                    </a:lnTo>
                    <a:lnTo>
                      <a:pt x="398" y="217"/>
                    </a:lnTo>
                    <a:lnTo>
                      <a:pt x="392" y="214"/>
                    </a:lnTo>
                    <a:lnTo>
                      <a:pt x="386" y="212"/>
                    </a:lnTo>
                    <a:lnTo>
                      <a:pt x="380" y="210"/>
                    </a:lnTo>
                    <a:lnTo>
                      <a:pt x="375" y="210"/>
                    </a:lnTo>
                    <a:lnTo>
                      <a:pt x="369" y="208"/>
                    </a:lnTo>
                    <a:lnTo>
                      <a:pt x="365" y="208"/>
                    </a:lnTo>
                    <a:lnTo>
                      <a:pt x="361" y="210"/>
                    </a:lnTo>
                    <a:lnTo>
                      <a:pt x="357" y="211"/>
                    </a:lnTo>
                    <a:lnTo>
                      <a:pt x="352" y="211"/>
                    </a:lnTo>
                    <a:lnTo>
                      <a:pt x="345" y="211"/>
                    </a:lnTo>
                    <a:lnTo>
                      <a:pt x="337" y="211"/>
                    </a:lnTo>
                    <a:lnTo>
                      <a:pt x="330" y="211"/>
                    </a:lnTo>
                    <a:lnTo>
                      <a:pt x="322" y="211"/>
                    </a:lnTo>
                    <a:lnTo>
                      <a:pt x="315" y="210"/>
                    </a:lnTo>
                    <a:lnTo>
                      <a:pt x="308" y="208"/>
                    </a:lnTo>
                    <a:lnTo>
                      <a:pt x="303" y="207"/>
                    </a:lnTo>
                    <a:lnTo>
                      <a:pt x="296" y="207"/>
                    </a:lnTo>
                    <a:lnTo>
                      <a:pt x="289" y="207"/>
                    </a:lnTo>
                    <a:lnTo>
                      <a:pt x="284" y="207"/>
                    </a:lnTo>
                    <a:lnTo>
                      <a:pt x="277" y="207"/>
                    </a:lnTo>
                    <a:lnTo>
                      <a:pt x="272" y="207"/>
                    </a:lnTo>
                    <a:lnTo>
                      <a:pt x="266" y="207"/>
                    </a:lnTo>
                    <a:lnTo>
                      <a:pt x="264" y="206"/>
                    </a:lnTo>
                    <a:lnTo>
                      <a:pt x="257" y="204"/>
                    </a:lnTo>
                    <a:lnTo>
                      <a:pt x="250" y="206"/>
                    </a:lnTo>
                    <a:lnTo>
                      <a:pt x="241" y="210"/>
                    </a:lnTo>
                    <a:lnTo>
                      <a:pt x="229" y="211"/>
                    </a:lnTo>
                    <a:lnTo>
                      <a:pt x="222" y="211"/>
                    </a:lnTo>
                    <a:lnTo>
                      <a:pt x="214" y="211"/>
                    </a:lnTo>
                    <a:lnTo>
                      <a:pt x="206" y="211"/>
                    </a:lnTo>
                    <a:lnTo>
                      <a:pt x="197" y="211"/>
                    </a:lnTo>
                    <a:lnTo>
                      <a:pt x="189" y="211"/>
                    </a:lnTo>
                    <a:lnTo>
                      <a:pt x="184" y="211"/>
                    </a:lnTo>
                    <a:lnTo>
                      <a:pt x="178" y="210"/>
                    </a:lnTo>
                    <a:lnTo>
                      <a:pt x="174" y="208"/>
                    </a:lnTo>
                    <a:lnTo>
                      <a:pt x="170" y="207"/>
                    </a:lnTo>
                    <a:lnTo>
                      <a:pt x="168" y="207"/>
                    </a:lnTo>
                    <a:lnTo>
                      <a:pt x="162" y="208"/>
                    </a:lnTo>
                    <a:lnTo>
                      <a:pt x="155" y="212"/>
                    </a:lnTo>
                    <a:lnTo>
                      <a:pt x="150" y="215"/>
                    </a:lnTo>
                    <a:lnTo>
                      <a:pt x="145" y="217"/>
                    </a:lnTo>
                    <a:lnTo>
                      <a:pt x="138" y="217"/>
                    </a:lnTo>
                    <a:lnTo>
                      <a:pt x="132" y="217"/>
                    </a:lnTo>
                    <a:lnTo>
                      <a:pt x="126" y="217"/>
                    </a:lnTo>
                    <a:lnTo>
                      <a:pt x="120" y="215"/>
                    </a:lnTo>
                    <a:lnTo>
                      <a:pt x="115" y="214"/>
                    </a:lnTo>
                    <a:lnTo>
                      <a:pt x="112" y="212"/>
                    </a:lnTo>
                    <a:lnTo>
                      <a:pt x="108" y="210"/>
                    </a:lnTo>
                    <a:lnTo>
                      <a:pt x="103" y="210"/>
                    </a:lnTo>
                    <a:lnTo>
                      <a:pt x="99" y="211"/>
                    </a:lnTo>
                    <a:lnTo>
                      <a:pt x="97" y="212"/>
                    </a:lnTo>
                    <a:lnTo>
                      <a:pt x="96" y="211"/>
                    </a:lnTo>
                    <a:lnTo>
                      <a:pt x="94" y="210"/>
                    </a:lnTo>
                    <a:lnTo>
                      <a:pt x="92" y="207"/>
                    </a:lnTo>
                    <a:lnTo>
                      <a:pt x="89" y="206"/>
                    </a:lnTo>
                    <a:lnTo>
                      <a:pt x="85" y="204"/>
                    </a:lnTo>
                    <a:lnTo>
                      <a:pt x="80" y="203"/>
                    </a:lnTo>
                    <a:lnTo>
                      <a:pt x="74" y="203"/>
                    </a:lnTo>
                    <a:lnTo>
                      <a:pt x="70" y="206"/>
                    </a:lnTo>
                    <a:close/>
                  </a:path>
                </a:pathLst>
              </a:custGeom>
              <a:solidFill>
                <a:srgbClr val="00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30" name="Freeform 140"/>
              <p:cNvSpPr>
                <a:spLocks/>
              </p:cNvSpPr>
              <p:nvPr/>
            </p:nvSpPr>
            <p:spPr bwMode="auto">
              <a:xfrm>
                <a:off x="3218" y="2183"/>
                <a:ext cx="40" cy="185"/>
              </a:xfrm>
              <a:custGeom>
                <a:avLst/>
                <a:gdLst>
                  <a:gd name="T0" fmla="*/ 18 w 40"/>
                  <a:gd name="T1" fmla="*/ 6 h 185"/>
                  <a:gd name="T2" fmla="*/ 35 w 40"/>
                  <a:gd name="T3" fmla="*/ 23 h 185"/>
                  <a:gd name="T4" fmla="*/ 29 w 40"/>
                  <a:gd name="T5" fmla="*/ 37 h 185"/>
                  <a:gd name="T6" fmla="*/ 23 w 40"/>
                  <a:gd name="T7" fmla="*/ 40 h 185"/>
                  <a:gd name="T8" fmla="*/ 21 w 40"/>
                  <a:gd name="T9" fmla="*/ 42 h 185"/>
                  <a:gd name="T10" fmla="*/ 27 w 40"/>
                  <a:gd name="T11" fmla="*/ 48 h 185"/>
                  <a:gd name="T12" fmla="*/ 29 w 40"/>
                  <a:gd name="T13" fmla="*/ 57 h 185"/>
                  <a:gd name="T14" fmla="*/ 25 w 40"/>
                  <a:gd name="T15" fmla="*/ 65 h 185"/>
                  <a:gd name="T16" fmla="*/ 16 w 40"/>
                  <a:gd name="T17" fmla="*/ 68 h 185"/>
                  <a:gd name="T18" fmla="*/ 2 w 40"/>
                  <a:gd name="T19" fmla="*/ 75 h 185"/>
                  <a:gd name="T20" fmla="*/ 12 w 40"/>
                  <a:gd name="T21" fmla="*/ 87 h 185"/>
                  <a:gd name="T22" fmla="*/ 20 w 40"/>
                  <a:gd name="T23" fmla="*/ 110 h 185"/>
                  <a:gd name="T24" fmla="*/ 6 w 40"/>
                  <a:gd name="T25" fmla="*/ 122 h 185"/>
                  <a:gd name="T26" fmla="*/ 9 w 40"/>
                  <a:gd name="T27" fmla="*/ 129 h 185"/>
                  <a:gd name="T28" fmla="*/ 21 w 40"/>
                  <a:gd name="T29" fmla="*/ 132 h 185"/>
                  <a:gd name="T30" fmla="*/ 29 w 40"/>
                  <a:gd name="T31" fmla="*/ 144 h 185"/>
                  <a:gd name="T32" fmla="*/ 23 w 40"/>
                  <a:gd name="T33" fmla="*/ 162 h 185"/>
                  <a:gd name="T34" fmla="*/ 17 w 40"/>
                  <a:gd name="T35" fmla="*/ 171 h 185"/>
                  <a:gd name="T36" fmla="*/ 12 w 40"/>
                  <a:gd name="T37" fmla="*/ 178 h 185"/>
                  <a:gd name="T38" fmla="*/ 5 w 40"/>
                  <a:gd name="T39" fmla="*/ 183 h 185"/>
                  <a:gd name="T40" fmla="*/ 13 w 40"/>
                  <a:gd name="T41" fmla="*/ 178 h 185"/>
                  <a:gd name="T42" fmla="*/ 32 w 40"/>
                  <a:gd name="T43" fmla="*/ 164 h 185"/>
                  <a:gd name="T44" fmla="*/ 40 w 40"/>
                  <a:gd name="T45" fmla="*/ 149 h 185"/>
                  <a:gd name="T46" fmla="*/ 37 w 40"/>
                  <a:gd name="T47" fmla="*/ 131 h 185"/>
                  <a:gd name="T48" fmla="*/ 29 w 40"/>
                  <a:gd name="T49" fmla="*/ 118 h 185"/>
                  <a:gd name="T50" fmla="*/ 28 w 40"/>
                  <a:gd name="T51" fmla="*/ 109 h 185"/>
                  <a:gd name="T52" fmla="*/ 28 w 40"/>
                  <a:gd name="T53" fmla="*/ 101 h 185"/>
                  <a:gd name="T54" fmla="*/ 29 w 40"/>
                  <a:gd name="T55" fmla="*/ 94 h 185"/>
                  <a:gd name="T56" fmla="*/ 35 w 40"/>
                  <a:gd name="T57" fmla="*/ 86 h 185"/>
                  <a:gd name="T58" fmla="*/ 33 w 40"/>
                  <a:gd name="T59" fmla="*/ 78 h 185"/>
                  <a:gd name="T60" fmla="*/ 35 w 40"/>
                  <a:gd name="T61" fmla="*/ 70 h 185"/>
                  <a:gd name="T62" fmla="*/ 37 w 40"/>
                  <a:gd name="T63" fmla="*/ 63 h 185"/>
                  <a:gd name="T64" fmla="*/ 36 w 40"/>
                  <a:gd name="T65" fmla="*/ 53 h 185"/>
                  <a:gd name="T66" fmla="*/ 33 w 40"/>
                  <a:gd name="T67" fmla="*/ 48 h 185"/>
                  <a:gd name="T68" fmla="*/ 37 w 40"/>
                  <a:gd name="T69" fmla="*/ 37 h 185"/>
                  <a:gd name="T70" fmla="*/ 40 w 40"/>
                  <a:gd name="T71" fmla="*/ 34 h 185"/>
                  <a:gd name="T72" fmla="*/ 37 w 40"/>
                  <a:gd name="T73" fmla="*/ 22 h 185"/>
                  <a:gd name="T74" fmla="*/ 20 w 40"/>
                  <a:gd name="T75" fmla="*/ 3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0"/>
                  <a:gd name="T115" fmla="*/ 0 h 185"/>
                  <a:gd name="T116" fmla="*/ 40 w 40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0" h="185">
                    <a:moveTo>
                      <a:pt x="2" y="0"/>
                    </a:moveTo>
                    <a:lnTo>
                      <a:pt x="18" y="6"/>
                    </a:lnTo>
                    <a:lnTo>
                      <a:pt x="29" y="14"/>
                    </a:lnTo>
                    <a:lnTo>
                      <a:pt x="35" y="23"/>
                    </a:lnTo>
                    <a:lnTo>
                      <a:pt x="33" y="32"/>
                    </a:lnTo>
                    <a:lnTo>
                      <a:pt x="29" y="37"/>
                    </a:lnTo>
                    <a:lnTo>
                      <a:pt x="25" y="38"/>
                    </a:lnTo>
                    <a:lnTo>
                      <a:pt x="23" y="40"/>
                    </a:lnTo>
                    <a:lnTo>
                      <a:pt x="21" y="41"/>
                    </a:lnTo>
                    <a:lnTo>
                      <a:pt x="21" y="42"/>
                    </a:lnTo>
                    <a:lnTo>
                      <a:pt x="24" y="45"/>
                    </a:lnTo>
                    <a:lnTo>
                      <a:pt x="27" y="48"/>
                    </a:lnTo>
                    <a:lnTo>
                      <a:pt x="28" y="52"/>
                    </a:lnTo>
                    <a:lnTo>
                      <a:pt x="29" y="57"/>
                    </a:lnTo>
                    <a:lnTo>
                      <a:pt x="28" y="61"/>
                    </a:lnTo>
                    <a:lnTo>
                      <a:pt x="25" y="65"/>
                    </a:lnTo>
                    <a:lnTo>
                      <a:pt x="21" y="67"/>
                    </a:lnTo>
                    <a:lnTo>
                      <a:pt x="16" y="68"/>
                    </a:lnTo>
                    <a:lnTo>
                      <a:pt x="9" y="71"/>
                    </a:lnTo>
                    <a:lnTo>
                      <a:pt x="2" y="75"/>
                    </a:lnTo>
                    <a:lnTo>
                      <a:pt x="0" y="79"/>
                    </a:lnTo>
                    <a:lnTo>
                      <a:pt x="12" y="87"/>
                    </a:lnTo>
                    <a:lnTo>
                      <a:pt x="18" y="99"/>
                    </a:lnTo>
                    <a:lnTo>
                      <a:pt x="20" y="110"/>
                    </a:lnTo>
                    <a:lnTo>
                      <a:pt x="13" y="118"/>
                    </a:lnTo>
                    <a:lnTo>
                      <a:pt x="6" y="122"/>
                    </a:lnTo>
                    <a:lnTo>
                      <a:pt x="6" y="126"/>
                    </a:lnTo>
                    <a:lnTo>
                      <a:pt x="9" y="129"/>
                    </a:lnTo>
                    <a:lnTo>
                      <a:pt x="14" y="131"/>
                    </a:lnTo>
                    <a:lnTo>
                      <a:pt x="21" y="132"/>
                    </a:lnTo>
                    <a:lnTo>
                      <a:pt x="27" y="136"/>
                    </a:lnTo>
                    <a:lnTo>
                      <a:pt x="29" y="144"/>
                    </a:lnTo>
                    <a:lnTo>
                      <a:pt x="25" y="156"/>
                    </a:lnTo>
                    <a:lnTo>
                      <a:pt x="23" y="162"/>
                    </a:lnTo>
                    <a:lnTo>
                      <a:pt x="20" y="167"/>
                    </a:lnTo>
                    <a:lnTo>
                      <a:pt x="17" y="171"/>
                    </a:lnTo>
                    <a:lnTo>
                      <a:pt x="14" y="175"/>
                    </a:lnTo>
                    <a:lnTo>
                      <a:pt x="12" y="178"/>
                    </a:lnTo>
                    <a:lnTo>
                      <a:pt x="8" y="181"/>
                    </a:lnTo>
                    <a:lnTo>
                      <a:pt x="5" y="183"/>
                    </a:lnTo>
                    <a:lnTo>
                      <a:pt x="2" y="185"/>
                    </a:lnTo>
                    <a:lnTo>
                      <a:pt x="13" y="178"/>
                    </a:lnTo>
                    <a:lnTo>
                      <a:pt x="24" y="171"/>
                    </a:lnTo>
                    <a:lnTo>
                      <a:pt x="32" y="164"/>
                    </a:lnTo>
                    <a:lnTo>
                      <a:pt x="37" y="158"/>
                    </a:lnTo>
                    <a:lnTo>
                      <a:pt x="40" y="149"/>
                    </a:lnTo>
                    <a:lnTo>
                      <a:pt x="40" y="140"/>
                    </a:lnTo>
                    <a:lnTo>
                      <a:pt x="37" y="131"/>
                    </a:lnTo>
                    <a:lnTo>
                      <a:pt x="33" y="124"/>
                    </a:lnTo>
                    <a:lnTo>
                      <a:pt x="29" y="118"/>
                    </a:lnTo>
                    <a:lnTo>
                      <a:pt x="28" y="113"/>
                    </a:lnTo>
                    <a:lnTo>
                      <a:pt x="28" y="109"/>
                    </a:lnTo>
                    <a:lnTo>
                      <a:pt x="28" y="105"/>
                    </a:lnTo>
                    <a:lnTo>
                      <a:pt x="28" y="101"/>
                    </a:lnTo>
                    <a:lnTo>
                      <a:pt x="28" y="97"/>
                    </a:lnTo>
                    <a:lnTo>
                      <a:pt x="29" y="94"/>
                    </a:lnTo>
                    <a:lnTo>
                      <a:pt x="32" y="90"/>
                    </a:lnTo>
                    <a:lnTo>
                      <a:pt x="35" y="86"/>
                    </a:lnTo>
                    <a:lnTo>
                      <a:pt x="33" y="82"/>
                    </a:lnTo>
                    <a:lnTo>
                      <a:pt x="33" y="78"/>
                    </a:lnTo>
                    <a:lnTo>
                      <a:pt x="33" y="74"/>
                    </a:lnTo>
                    <a:lnTo>
                      <a:pt x="35" y="70"/>
                    </a:lnTo>
                    <a:lnTo>
                      <a:pt x="36" y="67"/>
                    </a:lnTo>
                    <a:lnTo>
                      <a:pt x="37" y="63"/>
                    </a:lnTo>
                    <a:lnTo>
                      <a:pt x="37" y="57"/>
                    </a:lnTo>
                    <a:lnTo>
                      <a:pt x="36" y="53"/>
                    </a:lnTo>
                    <a:lnTo>
                      <a:pt x="35" y="51"/>
                    </a:lnTo>
                    <a:lnTo>
                      <a:pt x="33" y="48"/>
                    </a:lnTo>
                    <a:lnTo>
                      <a:pt x="35" y="42"/>
                    </a:lnTo>
                    <a:lnTo>
                      <a:pt x="37" y="37"/>
                    </a:lnTo>
                    <a:lnTo>
                      <a:pt x="39" y="36"/>
                    </a:lnTo>
                    <a:lnTo>
                      <a:pt x="40" y="34"/>
                    </a:lnTo>
                    <a:lnTo>
                      <a:pt x="40" y="30"/>
                    </a:lnTo>
                    <a:lnTo>
                      <a:pt x="37" y="22"/>
                    </a:lnTo>
                    <a:lnTo>
                      <a:pt x="32" y="13"/>
                    </a:lnTo>
                    <a:lnTo>
                      <a:pt x="2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31" name="Freeform 141"/>
              <p:cNvSpPr>
                <a:spLocks/>
              </p:cNvSpPr>
              <p:nvPr/>
            </p:nvSpPr>
            <p:spPr bwMode="auto">
              <a:xfrm>
                <a:off x="4011" y="2140"/>
                <a:ext cx="15" cy="22"/>
              </a:xfrm>
              <a:custGeom>
                <a:avLst/>
                <a:gdLst>
                  <a:gd name="T0" fmla="*/ 8 w 15"/>
                  <a:gd name="T1" fmla="*/ 22 h 22"/>
                  <a:gd name="T2" fmla="*/ 7 w 15"/>
                  <a:gd name="T3" fmla="*/ 22 h 22"/>
                  <a:gd name="T4" fmla="*/ 11 w 15"/>
                  <a:gd name="T5" fmla="*/ 19 h 22"/>
                  <a:gd name="T6" fmla="*/ 15 w 15"/>
                  <a:gd name="T7" fmla="*/ 12 h 22"/>
                  <a:gd name="T8" fmla="*/ 15 w 15"/>
                  <a:gd name="T9" fmla="*/ 5 h 22"/>
                  <a:gd name="T10" fmla="*/ 11 w 15"/>
                  <a:gd name="T11" fmla="*/ 0 h 22"/>
                  <a:gd name="T12" fmla="*/ 3 w 15"/>
                  <a:gd name="T13" fmla="*/ 5 h 22"/>
                  <a:gd name="T14" fmla="*/ 4 w 15"/>
                  <a:gd name="T15" fmla="*/ 8 h 22"/>
                  <a:gd name="T16" fmla="*/ 4 w 15"/>
                  <a:gd name="T17" fmla="*/ 9 h 22"/>
                  <a:gd name="T18" fmla="*/ 3 w 15"/>
                  <a:gd name="T19" fmla="*/ 11 h 22"/>
                  <a:gd name="T20" fmla="*/ 1 w 15"/>
                  <a:gd name="T21" fmla="*/ 14 h 22"/>
                  <a:gd name="T22" fmla="*/ 0 w 15"/>
                  <a:gd name="T23" fmla="*/ 14 h 22"/>
                  <a:gd name="T24" fmla="*/ 8 w 15"/>
                  <a:gd name="T25" fmla="*/ 22 h 2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22"/>
                  <a:gd name="T41" fmla="*/ 15 w 15"/>
                  <a:gd name="T42" fmla="*/ 22 h 2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22">
                    <a:moveTo>
                      <a:pt x="8" y="22"/>
                    </a:moveTo>
                    <a:lnTo>
                      <a:pt x="7" y="22"/>
                    </a:lnTo>
                    <a:lnTo>
                      <a:pt x="11" y="19"/>
                    </a:lnTo>
                    <a:lnTo>
                      <a:pt x="15" y="12"/>
                    </a:lnTo>
                    <a:lnTo>
                      <a:pt x="15" y="5"/>
                    </a:lnTo>
                    <a:lnTo>
                      <a:pt x="11" y="0"/>
                    </a:lnTo>
                    <a:lnTo>
                      <a:pt x="3" y="5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3" y="11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8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32" name="Freeform 142"/>
              <p:cNvSpPr>
                <a:spLocks/>
              </p:cNvSpPr>
              <p:nvPr/>
            </p:nvSpPr>
            <p:spPr bwMode="auto">
              <a:xfrm>
                <a:off x="4003" y="2154"/>
                <a:ext cx="16" cy="16"/>
              </a:xfrm>
              <a:custGeom>
                <a:avLst/>
                <a:gdLst>
                  <a:gd name="T0" fmla="*/ 4 w 16"/>
                  <a:gd name="T1" fmla="*/ 16 h 16"/>
                  <a:gd name="T2" fmla="*/ 5 w 16"/>
                  <a:gd name="T3" fmla="*/ 16 h 16"/>
                  <a:gd name="T4" fmla="*/ 8 w 16"/>
                  <a:gd name="T5" fmla="*/ 14 h 16"/>
                  <a:gd name="T6" fmla="*/ 9 w 16"/>
                  <a:gd name="T7" fmla="*/ 13 h 16"/>
                  <a:gd name="T8" fmla="*/ 12 w 16"/>
                  <a:gd name="T9" fmla="*/ 10 h 16"/>
                  <a:gd name="T10" fmla="*/ 16 w 16"/>
                  <a:gd name="T11" fmla="*/ 8 h 16"/>
                  <a:gd name="T12" fmla="*/ 8 w 16"/>
                  <a:gd name="T13" fmla="*/ 0 h 16"/>
                  <a:gd name="T14" fmla="*/ 7 w 16"/>
                  <a:gd name="T15" fmla="*/ 2 h 16"/>
                  <a:gd name="T16" fmla="*/ 4 w 16"/>
                  <a:gd name="T17" fmla="*/ 2 h 16"/>
                  <a:gd name="T18" fmla="*/ 3 w 16"/>
                  <a:gd name="T19" fmla="*/ 4 h 16"/>
                  <a:gd name="T20" fmla="*/ 0 w 16"/>
                  <a:gd name="T21" fmla="*/ 5 h 16"/>
                  <a:gd name="T22" fmla="*/ 1 w 16"/>
                  <a:gd name="T23" fmla="*/ 5 h 16"/>
                  <a:gd name="T24" fmla="*/ 4 w 16"/>
                  <a:gd name="T25" fmla="*/ 16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"/>
                  <a:gd name="T40" fmla="*/ 0 h 16"/>
                  <a:gd name="T41" fmla="*/ 16 w 16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" h="16">
                    <a:moveTo>
                      <a:pt x="4" y="16"/>
                    </a:moveTo>
                    <a:lnTo>
                      <a:pt x="5" y="16"/>
                    </a:lnTo>
                    <a:lnTo>
                      <a:pt x="8" y="14"/>
                    </a:lnTo>
                    <a:lnTo>
                      <a:pt x="9" y="13"/>
                    </a:lnTo>
                    <a:lnTo>
                      <a:pt x="12" y="10"/>
                    </a:lnTo>
                    <a:lnTo>
                      <a:pt x="16" y="8"/>
                    </a:lnTo>
                    <a:lnTo>
                      <a:pt x="8" y="0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3" y="4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33" name="Freeform 143"/>
              <p:cNvSpPr>
                <a:spLocks/>
              </p:cNvSpPr>
              <p:nvPr/>
            </p:nvSpPr>
            <p:spPr bwMode="auto">
              <a:xfrm>
                <a:off x="3996" y="2159"/>
                <a:ext cx="14" cy="12"/>
              </a:xfrm>
              <a:custGeom>
                <a:avLst/>
                <a:gdLst>
                  <a:gd name="T0" fmla="*/ 14 w 14"/>
                  <a:gd name="T1" fmla="*/ 9 h 12"/>
                  <a:gd name="T2" fmla="*/ 14 w 14"/>
                  <a:gd name="T3" fmla="*/ 9 h 12"/>
                  <a:gd name="T4" fmla="*/ 12 w 14"/>
                  <a:gd name="T5" fmla="*/ 7 h 12"/>
                  <a:gd name="T6" fmla="*/ 14 w 14"/>
                  <a:gd name="T7" fmla="*/ 7 h 12"/>
                  <a:gd name="T8" fmla="*/ 10 w 14"/>
                  <a:gd name="T9" fmla="*/ 11 h 12"/>
                  <a:gd name="T10" fmla="*/ 11 w 14"/>
                  <a:gd name="T11" fmla="*/ 11 h 12"/>
                  <a:gd name="T12" fmla="*/ 8 w 14"/>
                  <a:gd name="T13" fmla="*/ 0 h 12"/>
                  <a:gd name="T14" fmla="*/ 4 w 14"/>
                  <a:gd name="T15" fmla="*/ 0 h 12"/>
                  <a:gd name="T16" fmla="*/ 0 w 14"/>
                  <a:gd name="T17" fmla="*/ 7 h 12"/>
                  <a:gd name="T18" fmla="*/ 1 w 14"/>
                  <a:gd name="T19" fmla="*/ 9 h 12"/>
                  <a:gd name="T20" fmla="*/ 3 w 14"/>
                  <a:gd name="T21" fmla="*/ 12 h 12"/>
                  <a:gd name="T22" fmla="*/ 3 w 14"/>
                  <a:gd name="T23" fmla="*/ 12 h 12"/>
                  <a:gd name="T24" fmla="*/ 14 w 14"/>
                  <a:gd name="T25" fmla="*/ 9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2"/>
                  <a:gd name="T41" fmla="*/ 14 w 14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2">
                    <a:moveTo>
                      <a:pt x="14" y="9"/>
                    </a:moveTo>
                    <a:lnTo>
                      <a:pt x="14" y="9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12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34" name="Freeform 144"/>
              <p:cNvSpPr>
                <a:spLocks/>
              </p:cNvSpPr>
              <p:nvPr/>
            </p:nvSpPr>
            <p:spPr bwMode="auto">
              <a:xfrm>
                <a:off x="3993" y="2168"/>
                <a:ext cx="17" cy="18"/>
              </a:xfrm>
              <a:custGeom>
                <a:avLst/>
                <a:gdLst>
                  <a:gd name="T0" fmla="*/ 0 w 17"/>
                  <a:gd name="T1" fmla="*/ 18 h 18"/>
                  <a:gd name="T2" fmla="*/ 7 w 17"/>
                  <a:gd name="T3" fmla="*/ 18 h 18"/>
                  <a:gd name="T4" fmla="*/ 13 w 17"/>
                  <a:gd name="T5" fmla="*/ 14 h 18"/>
                  <a:gd name="T6" fmla="*/ 17 w 17"/>
                  <a:gd name="T7" fmla="*/ 7 h 18"/>
                  <a:gd name="T8" fmla="*/ 17 w 17"/>
                  <a:gd name="T9" fmla="*/ 0 h 18"/>
                  <a:gd name="T10" fmla="*/ 6 w 17"/>
                  <a:gd name="T11" fmla="*/ 3 h 18"/>
                  <a:gd name="T12" fmla="*/ 6 w 17"/>
                  <a:gd name="T13" fmla="*/ 5 h 18"/>
                  <a:gd name="T14" fmla="*/ 4 w 17"/>
                  <a:gd name="T15" fmla="*/ 6 h 18"/>
                  <a:gd name="T16" fmla="*/ 4 w 17"/>
                  <a:gd name="T17" fmla="*/ 7 h 18"/>
                  <a:gd name="T18" fmla="*/ 3 w 17"/>
                  <a:gd name="T19" fmla="*/ 7 h 18"/>
                  <a:gd name="T20" fmla="*/ 0 w 17"/>
                  <a:gd name="T21" fmla="*/ 18 h 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8"/>
                  <a:gd name="T35" fmla="*/ 17 w 17"/>
                  <a:gd name="T36" fmla="*/ 18 h 1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8">
                    <a:moveTo>
                      <a:pt x="0" y="18"/>
                    </a:moveTo>
                    <a:lnTo>
                      <a:pt x="7" y="18"/>
                    </a:lnTo>
                    <a:lnTo>
                      <a:pt x="13" y="14"/>
                    </a:lnTo>
                    <a:lnTo>
                      <a:pt x="17" y="7"/>
                    </a:lnTo>
                    <a:lnTo>
                      <a:pt x="17" y="0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3" y="7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35" name="Freeform 145"/>
              <p:cNvSpPr>
                <a:spLocks/>
              </p:cNvSpPr>
              <p:nvPr/>
            </p:nvSpPr>
            <p:spPr bwMode="auto">
              <a:xfrm>
                <a:off x="3958" y="2246"/>
                <a:ext cx="27" cy="16"/>
              </a:xfrm>
              <a:custGeom>
                <a:avLst/>
                <a:gdLst>
                  <a:gd name="T0" fmla="*/ 0 w 27"/>
                  <a:gd name="T1" fmla="*/ 11 h 16"/>
                  <a:gd name="T2" fmla="*/ 0 w 27"/>
                  <a:gd name="T3" fmla="*/ 11 h 16"/>
                  <a:gd name="T4" fmla="*/ 8 w 27"/>
                  <a:gd name="T5" fmla="*/ 16 h 16"/>
                  <a:gd name="T6" fmla="*/ 16 w 27"/>
                  <a:gd name="T7" fmla="*/ 16 h 16"/>
                  <a:gd name="T8" fmla="*/ 25 w 27"/>
                  <a:gd name="T9" fmla="*/ 9 h 16"/>
                  <a:gd name="T10" fmla="*/ 27 w 27"/>
                  <a:gd name="T11" fmla="*/ 2 h 16"/>
                  <a:gd name="T12" fmla="*/ 16 w 27"/>
                  <a:gd name="T13" fmla="*/ 0 h 16"/>
                  <a:gd name="T14" fmla="*/ 14 w 27"/>
                  <a:gd name="T15" fmla="*/ 4 h 16"/>
                  <a:gd name="T16" fmla="*/ 14 w 27"/>
                  <a:gd name="T17" fmla="*/ 5 h 16"/>
                  <a:gd name="T18" fmla="*/ 11 w 27"/>
                  <a:gd name="T19" fmla="*/ 5 h 16"/>
                  <a:gd name="T20" fmla="*/ 8 w 27"/>
                  <a:gd name="T21" fmla="*/ 2 h 16"/>
                  <a:gd name="T22" fmla="*/ 8 w 27"/>
                  <a:gd name="T23" fmla="*/ 2 h 16"/>
                  <a:gd name="T24" fmla="*/ 0 w 27"/>
                  <a:gd name="T25" fmla="*/ 11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16"/>
                  <a:gd name="T41" fmla="*/ 27 w 27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16">
                    <a:moveTo>
                      <a:pt x="0" y="11"/>
                    </a:moveTo>
                    <a:lnTo>
                      <a:pt x="0" y="11"/>
                    </a:lnTo>
                    <a:lnTo>
                      <a:pt x="8" y="16"/>
                    </a:lnTo>
                    <a:lnTo>
                      <a:pt x="16" y="16"/>
                    </a:lnTo>
                    <a:lnTo>
                      <a:pt x="25" y="9"/>
                    </a:lnTo>
                    <a:lnTo>
                      <a:pt x="27" y="2"/>
                    </a:lnTo>
                    <a:lnTo>
                      <a:pt x="16" y="0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8" y="2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36" name="Freeform 146"/>
              <p:cNvSpPr>
                <a:spLocks/>
              </p:cNvSpPr>
              <p:nvPr/>
            </p:nvSpPr>
            <p:spPr bwMode="auto">
              <a:xfrm>
                <a:off x="3947" y="2244"/>
                <a:ext cx="19" cy="18"/>
              </a:xfrm>
              <a:custGeom>
                <a:avLst/>
                <a:gdLst>
                  <a:gd name="T0" fmla="*/ 11 w 19"/>
                  <a:gd name="T1" fmla="*/ 18 h 18"/>
                  <a:gd name="T2" fmla="*/ 11 w 19"/>
                  <a:gd name="T3" fmla="*/ 18 h 18"/>
                  <a:gd name="T4" fmla="*/ 13 w 19"/>
                  <a:gd name="T5" fmla="*/ 13 h 18"/>
                  <a:gd name="T6" fmla="*/ 13 w 19"/>
                  <a:gd name="T7" fmla="*/ 9 h 18"/>
                  <a:gd name="T8" fmla="*/ 10 w 19"/>
                  <a:gd name="T9" fmla="*/ 11 h 18"/>
                  <a:gd name="T10" fmla="*/ 11 w 19"/>
                  <a:gd name="T11" fmla="*/ 13 h 18"/>
                  <a:gd name="T12" fmla="*/ 19 w 19"/>
                  <a:gd name="T13" fmla="*/ 4 h 18"/>
                  <a:gd name="T14" fmla="*/ 10 w 19"/>
                  <a:gd name="T15" fmla="*/ 0 h 18"/>
                  <a:gd name="T16" fmla="*/ 2 w 19"/>
                  <a:gd name="T17" fmla="*/ 6 h 18"/>
                  <a:gd name="T18" fmla="*/ 2 w 19"/>
                  <a:gd name="T19" fmla="*/ 13 h 18"/>
                  <a:gd name="T20" fmla="*/ 0 w 19"/>
                  <a:gd name="T21" fmla="*/ 15 h 18"/>
                  <a:gd name="T22" fmla="*/ 0 w 19"/>
                  <a:gd name="T23" fmla="*/ 15 h 18"/>
                  <a:gd name="T24" fmla="*/ 11 w 19"/>
                  <a:gd name="T25" fmla="*/ 18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18"/>
                  <a:gd name="T41" fmla="*/ 19 w 19"/>
                  <a:gd name="T42" fmla="*/ 18 h 1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18">
                    <a:moveTo>
                      <a:pt x="11" y="18"/>
                    </a:moveTo>
                    <a:lnTo>
                      <a:pt x="11" y="18"/>
                    </a:lnTo>
                    <a:lnTo>
                      <a:pt x="13" y="13"/>
                    </a:lnTo>
                    <a:lnTo>
                      <a:pt x="13" y="9"/>
                    </a:lnTo>
                    <a:lnTo>
                      <a:pt x="10" y="11"/>
                    </a:lnTo>
                    <a:lnTo>
                      <a:pt x="11" y="13"/>
                    </a:lnTo>
                    <a:lnTo>
                      <a:pt x="19" y="4"/>
                    </a:lnTo>
                    <a:lnTo>
                      <a:pt x="10" y="0"/>
                    </a:lnTo>
                    <a:lnTo>
                      <a:pt x="2" y="6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11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37" name="Freeform 147"/>
              <p:cNvSpPr>
                <a:spLocks/>
              </p:cNvSpPr>
              <p:nvPr/>
            </p:nvSpPr>
            <p:spPr bwMode="auto">
              <a:xfrm>
                <a:off x="3908" y="2259"/>
                <a:ext cx="50" cy="22"/>
              </a:xfrm>
              <a:custGeom>
                <a:avLst/>
                <a:gdLst>
                  <a:gd name="T0" fmla="*/ 0 w 50"/>
                  <a:gd name="T1" fmla="*/ 21 h 22"/>
                  <a:gd name="T2" fmla="*/ 0 w 50"/>
                  <a:gd name="T3" fmla="*/ 21 h 22"/>
                  <a:gd name="T4" fmla="*/ 11 w 50"/>
                  <a:gd name="T5" fmla="*/ 22 h 22"/>
                  <a:gd name="T6" fmla="*/ 18 w 50"/>
                  <a:gd name="T7" fmla="*/ 22 h 22"/>
                  <a:gd name="T8" fmla="*/ 27 w 50"/>
                  <a:gd name="T9" fmla="*/ 21 h 22"/>
                  <a:gd name="T10" fmla="*/ 34 w 50"/>
                  <a:gd name="T11" fmla="*/ 18 h 22"/>
                  <a:gd name="T12" fmla="*/ 39 w 50"/>
                  <a:gd name="T13" fmla="*/ 15 h 22"/>
                  <a:gd name="T14" fmla="*/ 45 w 50"/>
                  <a:gd name="T15" fmla="*/ 11 h 22"/>
                  <a:gd name="T16" fmla="*/ 47 w 50"/>
                  <a:gd name="T17" fmla="*/ 7 h 22"/>
                  <a:gd name="T18" fmla="*/ 50 w 50"/>
                  <a:gd name="T19" fmla="*/ 3 h 22"/>
                  <a:gd name="T20" fmla="*/ 39 w 50"/>
                  <a:gd name="T21" fmla="*/ 0 h 22"/>
                  <a:gd name="T22" fmla="*/ 39 w 50"/>
                  <a:gd name="T23" fmla="*/ 2 h 22"/>
                  <a:gd name="T24" fmla="*/ 37 w 50"/>
                  <a:gd name="T25" fmla="*/ 3 h 22"/>
                  <a:gd name="T26" fmla="*/ 34 w 50"/>
                  <a:gd name="T27" fmla="*/ 4 h 22"/>
                  <a:gd name="T28" fmla="*/ 28 w 50"/>
                  <a:gd name="T29" fmla="*/ 7 h 22"/>
                  <a:gd name="T30" fmla="*/ 24 w 50"/>
                  <a:gd name="T31" fmla="*/ 10 h 22"/>
                  <a:gd name="T32" fmla="*/ 18 w 50"/>
                  <a:gd name="T33" fmla="*/ 11 h 22"/>
                  <a:gd name="T34" fmla="*/ 11 w 50"/>
                  <a:gd name="T35" fmla="*/ 11 h 22"/>
                  <a:gd name="T36" fmla="*/ 3 w 50"/>
                  <a:gd name="T37" fmla="*/ 10 h 22"/>
                  <a:gd name="T38" fmla="*/ 3 w 50"/>
                  <a:gd name="T39" fmla="*/ 10 h 22"/>
                  <a:gd name="T40" fmla="*/ 0 w 50"/>
                  <a:gd name="T41" fmla="*/ 21 h 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0"/>
                  <a:gd name="T64" fmla="*/ 0 h 22"/>
                  <a:gd name="T65" fmla="*/ 50 w 50"/>
                  <a:gd name="T66" fmla="*/ 22 h 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0" h="22">
                    <a:moveTo>
                      <a:pt x="0" y="21"/>
                    </a:moveTo>
                    <a:lnTo>
                      <a:pt x="0" y="21"/>
                    </a:lnTo>
                    <a:lnTo>
                      <a:pt x="11" y="22"/>
                    </a:lnTo>
                    <a:lnTo>
                      <a:pt x="18" y="22"/>
                    </a:lnTo>
                    <a:lnTo>
                      <a:pt x="27" y="21"/>
                    </a:lnTo>
                    <a:lnTo>
                      <a:pt x="34" y="18"/>
                    </a:lnTo>
                    <a:lnTo>
                      <a:pt x="39" y="15"/>
                    </a:lnTo>
                    <a:lnTo>
                      <a:pt x="45" y="11"/>
                    </a:lnTo>
                    <a:lnTo>
                      <a:pt x="47" y="7"/>
                    </a:lnTo>
                    <a:lnTo>
                      <a:pt x="50" y="3"/>
                    </a:lnTo>
                    <a:lnTo>
                      <a:pt x="39" y="0"/>
                    </a:lnTo>
                    <a:lnTo>
                      <a:pt x="39" y="2"/>
                    </a:lnTo>
                    <a:lnTo>
                      <a:pt x="37" y="3"/>
                    </a:lnTo>
                    <a:lnTo>
                      <a:pt x="34" y="4"/>
                    </a:lnTo>
                    <a:lnTo>
                      <a:pt x="28" y="7"/>
                    </a:lnTo>
                    <a:lnTo>
                      <a:pt x="24" y="10"/>
                    </a:lnTo>
                    <a:lnTo>
                      <a:pt x="18" y="11"/>
                    </a:lnTo>
                    <a:lnTo>
                      <a:pt x="11" y="11"/>
                    </a:lnTo>
                    <a:lnTo>
                      <a:pt x="3" y="1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38" name="Freeform 148"/>
              <p:cNvSpPr>
                <a:spLocks/>
              </p:cNvSpPr>
              <p:nvPr/>
            </p:nvSpPr>
            <p:spPr bwMode="auto">
              <a:xfrm>
                <a:off x="3896" y="2265"/>
                <a:ext cx="17" cy="17"/>
              </a:xfrm>
              <a:custGeom>
                <a:avLst/>
                <a:gdLst>
                  <a:gd name="T0" fmla="*/ 17 w 17"/>
                  <a:gd name="T1" fmla="*/ 16 h 17"/>
                  <a:gd name="T2" fmla="*/ 17 w 17"/>
                  <a:gd name="T3" fmla="*/ 16 h 17"/>
                  <a:gd name="T4" fmla="*/ 12 w 17"/>
                  <a:gd name="T5" fmla="*/ 9 h 17"/>
                  <a:gd name="T6" fmla="*/ 11 w 17"/>
                  <a:gd name="T7" fmla="*/ 8 h 17"/>
                  <a:gd name="T8" fmla="*/ 5 w 17"/>
                  <a:gd name="T9" fmla="*/ 13 h 17"/>
                  <a:gd name="T10" fmla="*/ 12 w 17"/>
                  <a:gd name="T11" fmla="*/ 15 h 17"/>
                  <a:gd name="T12" fmla="*/ 15 w 17"/>
                  <a:gd name="T13" fmla="*/ 4 h 17"/>
                  <a:gd name="T14" fmla="*/ 5 w 17"/>
                  <a:gd name="T15" fmla="*/ 0 h 17"/>
                  <a:gd name="T16" fmla="*/ 0 w 17"/>
                  <a:gd name="T17" fmla="*/ 11 h 17"/>
                  <a:gd name="T18" fmla="*/ 4 w 17"/>
                  <a:gd name="T19" fmla="*/ 17 h 17"/>
                  <a:gd name="T20" fmla="*/ 4 w 17"/>
                  <a:gd name="T21" fmla="*/ 16 h 17"/>
                  <a:gd name="T22" fmla="*/ 4 w 17"/>
                  <a:gd name="T23" fmla="*/ 16 h 17"/>
                  <a:gd name="T24" fmla="*/ 17 w 17"/>
                  <a:gd name="T25" fmla="*/ 16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17"/>
                  <a:gd name="T41" fmla="*/ 17 w 17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17">
                    <a:moveTo>
                      <a:pt x="17" y="16"/>
                    </a:moveTo>
                    <a:lnTo>
                      <a:pt x="17" y="16"/>
                    </a:lnTo>
                    <a:lnTo>
                      <a:pt x="12" y="9"/>
                    </a:lnTo>
                    <a:lnTo>
                      <a:pt x="11" y="8"/>
                    </a:lnTo>
                    <a:lnTo>
                      <a:pt x="5" y="13"/>
                    </a:lnTo>
                    <a:lnTo>
                      <a:pt x="12" y="15"/>
                    </a:lnTo>
                    <a:lnTo>
                      <a:pt x="15" y="4"/>
                    </a:lnTo>
                    <a:lnTo>
                      <a:pt x="5" y="0"/>
                    </a:lnTo>
                    <a:lnTo>
                      <a:pt x="0" y="11"/>
                    </a:lnTo>
                    <a:lnTo>
                      <a:pt x="4" y="17"/>
                    </a:lnTo>
                    <a:lnTo>
                      <a:pt x="4" y="16"/>
                    </a:lnTo>
                    <a:lnTo>
                      <a:pt x="17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39" name="Freeform 149"/>
              <p:cNvSpPr>
                <a:spLocks/>
              </p:cNvSpPr>
              <p:nvPr/>
            </p:nvSpPr>
            <p:spPr bwMode="auto">
              <a:xfrm>
                <a:off x="3880" y="2281"/>
                <a:ext cx="33" cy="15"/>
              </a:xfrm>
              <a:custGeom>
                <a:avLst/>
                <a:gdLst>
                  <a:gd name="T0" fmla="*/ 0 w 33"/>
                  <a:gd name="T1" fmla="*/ 12 h 15"/>
                  <a:gd name="T2" fmla="*/ 10 w 33"/>
                  <a:gd name="T3" fmla="*/ 15 h 15"/>
                  <a:gd name="T4" fmla="*/ 20 w 33"/>
                  <a:gd name="T5" fmla="*/ 12 h 15"/>
                  <a:gd name="T6" fmla="*/ 28 w 33"/>
                  <a:gd name="T7" fmla="*/ 8 h 15"/>
                  <a:gd name="T8" fmla="*/ 33 w 33"/>
                  <a:gd name="T9" fmla="*/ 0 h 15"/>
                  <a:gd name="T10" fmla="*/ 20 w 33"/>
                  <a:gd name="T11" fmla="*/ 0 h 15"/>
                  <a:gd name="T12" fmla="*/ 20 w 33"/>
                  <a:gd name="T13" fmla="*/ 0 h 15"/>
                  <a:gd name="T14" fmla="*/ 17 w 33"/>
                  <a:gd name="T15" fmla="*/ 1 h 15"/>
                  <a:gd name="T16" fmla="*/ 10 w 33"/>
                  <a:gd name="T17" fmla="*/ 1 h 15"/>
                  <a:gd name="T18" fmla="*/ 5 w 33"/>
                  <a:gd name="T19" fmla="*/ 1 h 15"/>
                  <a:gd name="T20" fmla="*/ 0 w 33"/>
                  <a:gd name="T21" fmla="*/ 12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3"/>
                  <a:gd name="T34" fmla="*/ 0 h 15"/>
                  <a:gd name="T35" fmla="*/ 33 w 33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3" h="15">
                    <a:moveTo>
                      <a:pt x="0" y="12"/>
                    </a:moveTo>
                    <a:lnTo>
                      <a:pt x="10" y="15"/>
                    </a:lnTo>
                    <a:lnTo>
                      <a:pt x="20" y="12"/>
                    </a:lnTo>
                    <a:lnTo>
                      <a:pt x="28" y="8"/>
                    </a:lnTo>
                    <a:lnTo>
                      <a:pt x="33" y="0"/>
                    </a:lnTo>
                    <a:lnTo>
                      <a:pt x="20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40" name="Freeform 150"/>
              <p:cNvSpPr>
                <a:spLocks/>
              </p:cNvSpPr>
              <p:nvPr/>
            </p:nvSpPr>
            <p:spPr bwMode="auto">
              <a:xfrm>
                <a:off x="3660" y="2209"/>
                <a:ext cx="21" cy="15"/>
              </a:xfrm>
              <a:custGeom>
                <a:avLst/>
                <a:gdLst>
                  <a:gd name="T0" fmla="*/ 21 w 21"/>
                  <a:gd name="T1" fmla="*/ 15 h 15"/>
                  <a:gd name="T2" fmla="*/ 21 w 21"/>
                  <a:gd name="T3" fmla="*/ 15 h 15"/>
                  <a:gd name="T4" fmla="*/ 19 w 21"/>
                  <a:gd name="T5" fmla="*/ 8 h 15"/>
                  <a:gd name="T6" fmla="*/ 14 w 21"/>
                  <a:gd name="T7" fmla="*/ 3 h 15"/>
                  <a:gd name="T8" fmla="*/ 7 w 21"/>
                  <a:gd name="T9" fmla="*/ 1 h 15"/>
                  <a:gd name="T10" fmla="*/ 0 w 21"/>
                  <a:gd name="T11" fmla="*/ 0 h 15"/>
                  <a:gd name="T12" fmla="*/ 0 w 21"/>
                  <a:gd name="T13" fmla="*/ 14 h 15"/>
                  <a:gd name="T14" fmla="*/ 7 w 21"/>
                  <a:gd name="T15" fmla="*/ 12 h 15"/>
                  <a:gd name="T16" fmla="*/ 8 w 21"/>
                  <a:gd name="T17" fmla="*/ 14 h 15"/>
                  <a:gd name="T18" fmla="*/ 8 w 21"/>
                  <a:gd name="T19" fmla="*/ 14 h 15"/>
                  <a:gd name="T20" fmla="*/ 10 w 21"/>
                  <a:gd name="T21" fmla="*/ 15 h 15"/>
                  <a:gd name="T22" fmla="*/ 10 w 21"/>
                  <a:gd name="T23" fmla="*/ 15 h 15"/>
                  <a:gd name="T24" fmla="*/ 21 w 21"/>
                  <a:gd name="T25" fmla="*/ 15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"/>
                  <a:gd name="T40" fmla="*/ 0 h 15"/>
                  <a:gd name="T41" fmla="*/ 21 w 21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" h="15">
                    <a:moveTo>
                      <a:pt x="21" y="15"/>
                    </a:moveTo>
                    <a:lnTo>
                      <a:pt x="21" y="15"/>
                    </a:lnTo>
                    <a:lnTo>
                      <a:pt x="19" y="8"/>
                    </a:lnTo>
                    <a:lnTo>
                      <a:pt x="14" y="3"/>
                    </a:lnTo>
                    <a:lnTo>
                      <a:pt x="7" y="1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7" y="12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2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41" name="Freeform 151"/>
              <p:cNvSpPr>
                <a:spLocks/>
              </p:cNvSpPr>
              <p:nvPr/>
            </p:nvSpPr>
            <p:spPr bwMode="auto">
              <a:xfrm>
                <a:off x="3670" y="2224"/>
                <a:ext cx="20" cy="19"/>
              </a:xfrm>
              <a:custGeom>
                <a:avLst/>
                <a:gdLst>
                  <a:gd name="T0" fmla="*/ 16 w 20"/>
                  <a:gd name="T1" fmla="*/ 7 h 19"/>
                  <a:gd name="T2" fmla="*/ 15 w 20"/>
                  <a:gd name="T3" fmla="*/ 7 h 19"/>
                  <a:gd name="T4" fmla="*/ 15 w 20"/>
                  <a:gd name="T5" fmla="*/ 8 h 19"/>
                  <a:gd name="T6" fmla="*/ 13 w 20"/>
                  <a:gd name="T7" fmla="*/ 5 h 19"/>
                  <a:gd name="T8" fmla="*/ 12 w 20"/>
                  <a:gd name="T9" fmla="*/ 4 h 19"/>
                  <a:gd name="T10" fmla="*/ 11 w 20"/>
                  <a:gd name="T11" fmla="*/ 0 h 19"/>
                  <a:gd name="T12" fmla="*/ 0 w 20"/>
                  <a:gd name="T13" fmla="*/ 0 h 19"/>
                  <a:gd name="T14" fmla="*/ 1 w 20"/>
                  <a:gd name="T15" fmla="*/ 7 h 19"/>
                  <a:gd name="T16" fmla="*/ 5 w 20"/>
                  <a:gd name="T17" fmla="*/ 14 h 19"/>
                  <a:gd name="T18" fmla="*/ 12 w 20"/>
                  <a:gd name="T19" fmla="*/ 19 h 19"/>
                  <a:gd name="T20" fmla="*/ 20 w 20"/>
                  <a:gd name="T21" fmla="*/ 18 h 19"/>
                  <a:gd name="T22" fmla="*/ 19 w 20"/>
                  <a:gd name="T23" fmla="*/ 18 h 19"/>
                  <a:gd name="T24" fmla="*/ 16 w 20"/>
                  <a:gd name="T25" fmla="*/ 7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"/>
                  <a:gd name="T40" fmla="*/ 0 h 19"/>
                  <a:gd name="T41" fmla="*/ 20 w 20"/>
                  <a:gd name="T42" fmla="*/ 19 h 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" h="19">
                    <a:moveTo>
                      <a:pt x="16" y="7"/>
                    </a:moveTo>
                    <a:lnTo>
                      <a:pt x="15" y="7"/>
                    </a:lnTo>
                    <a:lnTo>
                      <a:pt x="15" y="8"/>
                    </a:lnTo>
                    <a:lnTo>
                      <a:pt x="13" y="5"/>
                    </a:lnTo>
                    <a:lnTo>
                      <a:pt x="12" y="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" y="7"/>
                    </a:lnTo>
                    <a:lnTo>
                      <a:pt x="5" y="14"/>
                    </a:lnTo>
                    <a:lnTo>
                      <a:pt x="12" y="19"/>
                    </a:lnTo>
                    <a:lnTo>
                      <a:pt x="20" y="18"/>
                    </a:lnTo>
                    <a:lnTo>
                      <a:pt x="19" y="18"/>
                    </a:ln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42" name="Freeform 152"/>
              <p:cNvSpPr>
                <a:spLocks/>
              </p:cNvSpPr>
              <p:nvPr/>
            </p:nvSpPr>
            <p:spPr bwMode="auto">
              <a:xfrm>
                <a:off x="3686" y="2231"/>
                <a:ext cx="23" cy="17"/>
              </a:xfrm>
              <a:custGeom>
                <a:avLst/>
                <a:gdLst>
                  <a:gd name="T0" fmla="*/ 23 w 23"/>
                  <a:gd name="T1" fmla="*/ 8 h 17"/>
                  <a:gd name="T2" fmla="*/ 22 w 23"/>
                  <a:gd name="T3" fmla="*/ 7 h 17"/>
                  <a:gd name="T4" fmla="*/ 18 w 23"/>
                  <a:gd name="T5" fmla="*/ 4 h 17"/>
                  <a:gd name="T6" fmla="*/ 14 w 23"/>
                  <a:gd name="T7" fmla="*/ 1 h 17"/>
                  <a:gd name="T8" fmla="*/ 7 w 23"/>
                  <a:gd name="T9" fmla="*/ 0 h 17"/>
                  <a:gd name="T10" fmla="*/ 0 w 23"/>
                  <a:gd name="T11" fmla="*/ 0 h 17"/>
                  <a:gd name="T12" fmla="*/ 3 w 23"/>
                  <a:gd name="T13" fmla="*/ 11 h 17"/>
                  <a:gd name="T14" fmla="*/ 7 w 23"/>
                  <a:gd name="T15" fmla="*/ 11 h 17"/>
                  <a:gd name="T16" fmla="*/ 8 w 23"/>
                  <a:gd name="T17" fmla="*/ 12 h 17"/>
                  <a:gd name="T18" fmla="*/ 12 w 23"/>
                  <a:gd name="T19" fmla="*/ 15 h 17"/>
                  <a:gd name="T20" fmla="*/ 16 w 23"/>
                  <a:gd name="T21" fmla="*/ 17 h 17"/>
                  <a:gd name="T22" fmla="*/ 15 w 23"/>
                  <a:gd name="T23" fmla="*/ 16 h 17"/>
                  <a:gd name="T24" fmla="*/ 23 w 23"/>
                  <a:gd name="T25" fmla="*/ 8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3"/>
                  <a:gd name="T40" fmla="*/ 0 h 17"/>
                  <a:gd name="T41" fmla="*/ 23 w 23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3" h="17">
                    <a:moveTo>
                      <a:pt x="23" y="8"/>
                    </a:moveTo>
                    <a:lnTo>
                      <a:pt x="22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8" y="12"/>
                    </a:lnTo>
                    <a:lnTo>
                      <a:pt x="12" y="15"/>
                    </a:lnTo>
                    <a:lnTo>
                      <a:pt x="16" y="17"/>
                    </a:lnTo>
                    <a:lnTo>
                      <a:pt x="15" y="16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43" name="Freeform 153"/>
              <p:cNvSpPr>
                <a:spLocks/>
              </p:cNvSpPr>
              <p:nvPr/>
            </p:nvSpPr>
            <p:spPr bwMode="auto">
              <a:xfrm>
                <a:off x="3701" y="2239"/>
                <a:ext cx="16" cy="16"/>
              </a:xfrm>
              <a:custGeom>
                <a:avLst/>
                <a:gdLst>
                  <a:gd name="T0" fmla="*/ 16 w 16"/>
                  <a:gd name="T1" fmla="*/ 5 h 16"/>
                  <a:gd name="T2" fmla="*/ 15 w 16"/>
                  <a:gd name="T3" fmla="*/ 5 h 16"/>
                  <a:gd name="T4" fmla="*/ 13 w 16"/>
                  <a:gd name="T5" fmla="*/ 5 h 16"/>
                  <a:gd name="T6" fmla="*/ 11 w 16"/>
                  <a:gd name="T7" fmla="*/ 3 h 16"/>
                  <a:gd name="T8" fmla="*/ 8 w 16"/>
                  <a:gd name="T9" fmla="*/ 0 h 16"/>
                  <a:gd name="T10" fmla="*/ 0 w 16"/>
                  <a:gd name="T11" fmla="*/ 8 h 16"/>
                  <a:gd name="T12" fmla="*/ 3 w 16"/>
                  <a:gd name="T13" fmla="*/ 11 h 16"/>
                  <a:gd name="T14" fmla="*/ 8 w 16"/>
                  <a:gd name="T15" fmla="*/ 14 h 16"/>
                  <a:gd name="T16" fmla="*/ 9 w 16"/>
                  <a:gd name="T17" fmla="*/ 16 h 16"/>
                  <a:gd name="T18" fmla="*/ 11 w 16"/>
                  <a:gd name="T19" fmla="*/ 16 h 16"/>
                  <a:gd name="T20" fmla="*/ 16 w 16"/>
                  <a:gd name="T21" fmla="*/ 5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16"/>
                  <a:gd name="T35" fmla="*/ 16 w 16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16">
                    <a:moveTo>
                      <a:pt x="16" y="5"/>
                    </a:moveTo>
                    <a:lnTo>
                      <a:pt x="15" y="5"/>
                    </a:lnTo>
                    <a:lnTo>
                      <a:pt x="13" y="5"/>
                    </a:lnTo>
                    <a:lnTo>
                      <a:pt x="11" y="3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3" y="11"/>
                    </a:lnTo>
                    <a:lnTo>
                      <a:pt x="8" y="14"/>
                    </a:lnTo>
                    <a:lnTo>
                      <a:pt x="9" y="16"/>
                    </a:lnTo>
                    <a:lnTo>
                      <a:pt x="11" y="16"/>
                    </a:lnTo>
                    <a:lnTo>
                      <a:pt x="16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44" name="Freeform 154"/>
              <p:cNvSpPr>
                <a:spLocks/>
              </p:cNvSpPr>
              <p:nvPr/>
            </p:nvSpPr>
            <p:spPr bwMode="auto">
              <a:xfrm>
                <a:off x="3877" y="2042"/>
                <a:ext cx="32" cy="38"/>
              </a:xfrm>
              <a:custGeom>
                <a:avLst/>
                <a:gdLst>
                  <a:gd name="T0" fmla="*/ 1 w 32"/>
                  <a:gd name="T1" fmla="*/ 34 h 38"/>
                  <a:gd name="T2" fmla="*/ 0 w 32"/>
                  <a:gd name="T3" fmla="*/ 33 h 38"/>
                  <a:gd name="T4" fmla="*/ 13 w 32"/>
                  <a:gd name="T5" fmla="*/ 38 h 38"/>
                  <a:gd name="T6" fmla="*/ 26 w 32"/>
                  <a:gd name="T7" fmla="*/ 29 h 38"/>
                  <a:gd name="T8" fmla="*/ 30 w 32"/>
                  <a:gd name="T9" fmla="*/ 15 h 38"/>
                  <a:gd name="T10" fmla="*/ 32 w 32"/>
                  <a:gd name="T11" fmla="*/ 0 h 38"/>
                  <a:gd name="T12" fmla="*/ 19 w 32"/>
                  <a:gd name="T13" fmla="*/ 0 h 38"/>
                  <a:gd name="T14" fmla="*/ 19 w 32"/>
                  <a:gd name="T15" fmla="*/ 13 h 38"/>
                  <a:gd name="T16" fmla="*/ 15 w 32"/>
                  <a:gd name="T17" fmla="*/ 23 h 38"/>
                  <a:gd name="T18" fmla="*/ 13 w 32"/>
                  <a:gd name="T19" fmla="*/ 27 h 38"/>
                  <a:gd name="T20" fmla="*/ 8 w 32"/>
                  <a:gd name="T21" fmla="*/ 25 h 38"/>
                  <a:gd name="T22" fmla="*/ 7 w 32"/>
                  <a:gd name="T23" fmla="*/ 23 h 38"/>
                  <a:gd name="T24" fmla="*/ 1 w 32"/>
                  <a:gd name="T25" fmla="*/ 34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38"/>
                  <a:gd name="T41" fmla="*/ 32 w 32"/>
                  <a:gd name="T42" fmla="*/ 38 h 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38">
                    <a:moveTo>
                      <a:pt x="1" y="34"/>
                    </a:moveTo>
                    <a:lnTo>
                      <a:pt x="0" y="33"/>
                    </a:lnTo>
                    <a:lnTo>
                      <a:pt x="13" y="38"/>
                    </a:lnTo>
                    <a:lnTo>
                      <a:pt x="26" y="29"/>
                    </a:lnTo>
                    <a:lnTo>
                      <a:pt x="30" y="15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9" y="13"/>
                    </a:lnTo>
                    <a:lnTo>
                      <a:pt x="15" y="23"/>
                    </a:lnTo>
                    <a:lnTo>
                      <a:pt x="13" y="27"/>
                    </a:lnTo>
                    <a:lnTo>
                      <a:pt x="8" y="25"/>
                    </a:lnTo>
                    <a:lnTo>
                      <a:pt x="7" y="23"/>
                    </a:lnTo>
                    <a:lnTo>
                      <a:pt x="1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45" name="Freeform 155"/>
              <p:cNvSpPr>
                <a:spLocks/>
              </p:cNvSpPr>
              <p:nvPr/>
            </p:nvSpPr>
            <p:spPr bwMode="auto">
              <a:xfrm>
                <a:off x="3867" y="2064"/>
                <a:ext cx="17" cy="14"/>
              </a:xfrm>
              <a:custGeom>
                <a:avLst/>
                <a:gdLst>
                  <a:gd name="T0" fmla="*/ 14 w 17"/>
                  <a:gd name="T1" fmla="*/ 14 h 14"/>
                  <a:gd name="T2" fmla="*/ 14 w 17"/>
                  <a:gd name="T3" fmla="*/ 14 h 14"/>
                  <a:gd name="T4" fmla="*/ 14 w 17"/>
                  <a:gd name="T5" fmla="*/ 10 h 14"/>
                  <a:gd name="T6" fmla="*/ 13 w 17"/>
                  <a:gd name="T7" fmla="*/ 8 h 14"/>
                  <a:gd name="T8" fmla="*/ 10 w 17"/>
                  <a:gd name="T9" fmla="*/ 11 h 14"/>
                  <a:gd name="T10" fmla="*/ 11 w 17"/>
                  <a:gd name="T11" fmla="*/ 12 h 14"/>
                  <a:gd name="T12" fmla="*/ 17 w 17"/>
                  <a:gd name="T13" fmla="*/ 1 h 14"/>
                  <a:gd name="T14" fmla="*/ 10 w 17"/>
                  <a:gd name="T15" fmla="*/ 0 h 14"/>
                  <a:gd name="T16" fmla="*/ 2 w 17"/>
                  <a:gd name="T17" fmla="*/ 3 h 14"/>
                  <a:gd name="T18" fmla="*/ 0 w 17"/>
                  <a:gd name="T19" fmla="*/ 10 h 14"/>
                  <a:gd name="T20" fmla="*/ 0 w 17"/>
                  <a:gd name="T21" fmla="*/ 14 h 14"/>
                  <a:gd name="T22" fmla="*/ 0 w 17"/>
                  <a:gd name="T23" fmla="*/ 14 h 14"/>
                  <a:gd name="T24" fmla="*/ 14 w 17"/>
                  <a:gd name="T25" fmla="*/ 14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14"/>
                  <a:gd name="T41" fmla="*/ 17 w 17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14">
                    <a:moveTo>
                      <a:pt x="14" y="14"/>
                    </a:moveTo>
                    <a:lnTo>
                      <a:pt x="14" y="14"/>
                    </a:lnTo>
                    <a:lnTo>
                      <a:pt x="14" y="10"/>
                    </a:lnTo>
                    <a:lnTo>
                      <a:pt x="13" y="8"/>
                    </a:lnTo>
                    <a:lnTo>
                      <a:pt x="10" y="11"/>
                    </a:lnTo>
                    <a:lnTo>
                      <a:pt x="11" y="12"/>
                    </a:lnTo>
                    <a:lnTo>
                      <a:pt x="17" y="1"/>
                    </a:lnTo>
                    <a:lnTo>
                      <a:pt x="10" y="0"/>
                    </a:lnTo>
                    <a:lnTo>
                      <a:pt x="2" y="3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14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46" name="Freeform 156"/>
              <p:cNvSpPr>
                <a:spLocks/>
              </p:cNvSpPr>
              <p:nvPr/>
            </p:nvSpPr>
            <p:spPr bwMode="auto">
              <a:xfrm>
                <a:off x="3846" y="2078"/>
                <a:ext cx="35" cy="16"/>
              </a:xfrm>
              <a:custGeom>
                <a:avLst/>
                <a:gdLst>
                  <a:gd name="T0" fmla="*/ 0 w 35"/>
                  <a:gd name="T1" fmla="*/ 10 h 16"/>
                  <a:gd name="T2" fmla="*/ 13 w 35"/>
                  <a:gd name="T3" fmla="*/ 16 h 16"/>
                  <a:gd name="T4" fmla="*/ 23 w 35"/>
                  <a:gd name="T5" fmla="*/ 15 h 16"/>
                  <a:gd name="T6" fmla="*/ 30 w 35"/>
                  <a:gd name="T7" fmla="*/ 8 h 16"/>
                  <a:gd name="T8" fmla="*/ 35 w 35"/>
                  <a:gd name="T9" fmla="*/ 0 h 16"/>
                  <a:gd name="T10" fmla="*/ 21 w 35"/>
                  <a:gd name="T11" fmla="*/ 0 h 16"/>
                  <a:gd name="T12" fmla="*/ 21 w 35"/>
                  <a:gd name="T13" fmla="*/ 0 h 16"/>
                  <a:gd name="T14" fmla="*/ 17 w 35"/>
                  <a:gd name="T15" fmla="*/ 4 h 16"/>
                  <a:gd name="T16" fmla="*/ 13 w 35"/>
                  <a:gd name="T17" fmla="*/ 5 h 16"/>
                  <a:gd name="T18" fmla="*/ 8 w 35"/>
                  <a:gd name="T19" fmla="*/ 2 h 16"/>
                  <a:gd name="T20" fmla="*/ 0 w 35"/>
                  <a:gd name="T21" fmla="*/ 1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"/>
                  <a:gd name="T34" fmla="*/ 0 h 16"/>
                  <a:gd name="T35" fmla="*/ 35 w 35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" h="16">
                    <a:moveTo>
                      <a:pt x="0" y="10"/>
                    </a:moveTo>
                    <a:lnTo>
                      <a:pt x="13" y="16"/>
                    </a:lnTo>
                    <a:lnTo>
                      <a:pt x="23" y="15"/>
                    </a:lnTo>
                    <a:lnTo>
                      <a:pt x="30" y="8"/>
                    </a:lnTo>
                    <a:lnTo>
                      <a:pt x="35" y="0"/>
                    </a:lnTo>
                    <a:lnTo>
                      <a:pt x="21" y="0"/>
                    </a:lnTo>
                    <a:lnTo>
                      <a:pt x="17" y="4"/>
                    </a:lnTo>
                    <a:lnTo>
                      <a:pt x="13" y="5"/>
                    </a:lnTo>
                    <a:lnTo>
                      <a:pt x="8" y="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47" name="Freeform 157"/>
              <p:cNvSpPr>
                <a:spLocks/>
              </p:cNvSpPr>
              <p:nvPr/>
            </p:nvSpPr>
            <p:spPr bwMode="auto">
              <a:xfrm>
                <a:off x="3756" y="2002"/>
                <a:ext cx="25" cy="16"/>
              </a:xfrm>
              <a:custGeom>
                <a:avLst/>
                <a:gdLst>
                  <a:gd name="T0" fmla="*/ 17 w 25"/>
                  <a:gd name="T1" fmla="*/ 0 h 16"/>
                  <a:gd name="T2" fmla="*/ 17 w 25"/>
                  <a:gd name="T3" fmla="*/ 1 h 16"/>
                  <a:gd name="T4" fmla="*/ 14 w 25"/>
                  <a:gd name="T5" fmla="*/ 2 h 16"/>
                  <a:gd name="T6" fmla="*/ 10 w 25"/>
                  <a:gd name="T7" fmla="*/ 2 h 16"/>
                  <a:gd name="T8" fmla="*/ 3 w 25"/>
                  <a:gd name="T9" fmla="*/ 2 h 16"/>
                  <a:gd name="T10" fmla="*/ 0 w 25"/>
                  <a:gd name="T11" fmla="*/ 13 h 16"/>
                  <a:gd name="T12" fmla="*/ 10 w 25"/>
                  <a:gd name="T13" fmla="*/ 16 h 16"/>
                  <a:gd name="T14" fmla="*/ 17 w 25"/>
                  <a:gd name="T15" fmla="*/ 13 h 16"/>
                  <a:gd name="T16" fmla="*/ 22 w 25"/>
                  <a:gd name="T17" fmla="*/ 9 h 16"/>
                  <a:gd name="T18" fmla="*/ 25 w 25"/>
                  <a:gd name="T19" fmla="*/ 8 h 16"/>
                  <a:gd name="T20" fmla="*/ 17 w 25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16"/>
                  <a:gd name="T35" fmla="*/ 25 w 25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16">
                    <a:moveTo>
                      <a:pt x="17" y="0"/>
                    </a:moveTo>
                    <a:lnTo>
                      <a:pt x="17" y="1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3" y="2"/>
                    </a:lnTo>
                    <a:lnTo>
                      <a:pt x="0" y="13"/>
                    </a:lnTo>
                    <a:lnTo>
                      <a:pt x="10" y="16"/>
                    </a:lnTo>
                    <a:lnTo>
                      <a:pt x="17" y="13"/>
                    </a:lnTo>
                    <a:lnTo>
                      <a:pt x="22" y="9"/>
                    </a:lnTo>
                    <a:lnTo>
                      <a:pt x="25" y="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48" name="Freeform 158"/>
              <p:cNvSpPr>
                <a:spLocks/>
              </p:cNvSpPr>
              <p:nvPr/>
            </p:nvSpPr>
            <p:spPr bwMode="auto">
              <a:xfrm>
                <a:off x="4029" y="2257"/>
                <a:ext cx="20" cy="16"/>
              </a:xfrm>
              <a:custGeom>
                <a:avLst/>
                <a:gdLst>
                  <a:gd name="T0" fmla="*/ 0 w 20"/>
                  <a:gd name="T1" fmla="*/ 16 h 16"/>
                  <a:gd name="T2" fmla="*/ 1 w 20"/>
                  <a:gd name="T3" fmla="*/ 16 h 16"/>
                  <a:gd name="T4" fmla="*/ 6 w 20"/>
                  <a:gd name="T5" fmla="*/ 14 h 16"/>
                  <a:gd name="T6" fmla="*/ 13 w 20"/>
                  <a:gd name="T7" fmla="*/ 13 h 16"/>
                  <a:gd name="T8" fmla="*/ 20 w 20"/>
                  <a:gd name="T9" fmla="*/ 10 h 16"/>
                  <a:gd name="T10" fmla="*/ 14 w 20"/>
                  <a:gd name="T11" fmla="*/ 0 h 16"/>
                  <a:gd name="T12" fmla="*/ 10 w 20"/>
                  <a:gd name="T13" fmla="*/ 2 h 16"/>
                  <a:gd name="T14" fmla="*/ 6 w 20"/>
                  <a:gd name="T15" fmla="*/ 4 h 16"/>
                  <a:gd name="T16" fmla="*/ 1 w 20"/>
                  <a:gd name="T17" fmla="*/ 2 h 16"/>
                  <a:gd name="T18" fmla="*/ 0 w 20"/>
                  <a:gd name="T19" fmla="*/ 2 h 16"/>
                  <a:gd name="T20" fmla="*/ 0 w 20"/>
                  <a:gd name="T21" fmla="*/ 16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16"/>
                  <a:gd name="T35" fmla="*/ 20 w 20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16">
                    <a:moveTo>
                      <a:pt x="0" y="16"/>
                    </a:moveTo>
                    <a:lnTo>
                      <a:pt x="1" y="16"/>
                    </a:lnTo>
                    <a:lnTo>
                      <a:pt x="6" y="14"/>
                    </a:lnTo>
                    <a:lnTo>
                      <a:pt x="13" y="13"/>
                    </a:lnTo>
                    <a:lnTo>
                      <a:pt x="20" y="1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49" name="Freeform 159"/>
              <p:cNvSpPr>
                <a:spLocks/>
              </p:cNvSpPr>
              <p:nvPr/>
            </p:nvSpPr>
            <p:spPr bwMode="auto">
              <a:xfrm>
                <a:off x="3081" y="2225"/>
                <a:ext cx="15" cy="34"/>
              </a:xfrm>
              <a:custGeom>
                <a:avLst/>
                <a:gdLst>
                  <a:gd name="T0" fmla="*/ 4 w 15"/>
                  <a:gd name="T1" fmla="*/ 34 h 34"/>
                  <a:gd name="T2" fmla="*/ 5 w 15"/>
                  <a:gd name="T3" fmla="*/ 34 h 34"/>
                  <a:gd name="T4" fmla="*/ 12 w 15"/>
                  <a:gd name="T5" fmla="*/ 26 h 34"/>
                  <a:gd name="T6" fmla="*/ 15 w 15"/>
                  <a:gd name="T7" fmla="*/ 17 h 34"/>
                  <a:gd name="T8" fmla="*/ 12 w 15"/>
                  <a:gd name="T9" fmla="*/ 7 h 34"/>
                  <a:gd name="T10" fmla="*/ 5 w 15"/>
                  <a:gd name="T11" fmla="*/ 0 h 34"/>
                  <a:gd name="T12" fmla="*/ 0 w 15"/>
                  <a:gd name="T13" fmla="*/ 11 h 34"/>
                  <a:gd name="T14" fmla="*/ 1 w 15"/>
                  <a:gd name="T15" fmla="*/ 13 h 34"/>
                  <a:gd name="T16" fmla="*/ 1 w 15"/>
                  <a:gd name="T17" fmla="*/ 17 h 34"/>
                  <a:gd name="T18" fmla="*/ 1 w 15"/>
                  <a:gd name="T19" fmla="*/ 21 h 34"/>
                  <a:gd name="T20" fmla="*/ 0 w 15"/>
                  <a:gd name="T21" fmla="*/ 23 h 34"/>
                  <a:gd name="T22" fmla="*/ 1 w 15"/>
                  <a:gd name="T23" fmla="*/ 23 h 34"/>
                  <a:gd name="T24" fmla="*/ 4 w 15"/>
                  <a:gd name="T25" fmla="*/ 34 h 3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34"/>
                  <a:gd name="T41" fmla="*/ 15 w 15"/>
                  <a:gd name="T42" fmla="*/ 34 h 3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34">
                    <a:moveTo>
                      <a:pt x="4" y="34"/>
                    </a:moveTo>
                    <a:lnTo>
                      <a:pt x="5" y="34"/>
                    </a:lnTo>
                    <a:lnTo>
                      <a:pt x="12" y="26"/>
                    </a:lnTo>
                    <a:lnTo>
                      <a:pt x="15" y="17"/>
                    </a:lnTo>
                    <a:lnTo>
                      <a:pt x="12" y="7"/>
                    </a:lnTo>
                    <a:lnTo>
                      <a:pt x="5" y="0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1" y="17"/>
                    </a:lnTo>
                    <a:lnTo>
                      <a:pt x="1" y="21"/>
                    </a:lnTo>
                    <a:lnTo>
                      <a:pt x="0" y="23"/>
                    </a:lnTo>
                    <a:lnTo>
                      <a:pt x="1" y="23"/>
                    </a:lnTo>
                    <a:lnTo>
                      <a:pt x="4" y="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50" name="Freeform 160"/>
              <p:cNvSpPr>
                <a:spLocks/>
              </p:cNvSpPr>
              <p:nvPr/>
            </p:nvSpPr>
            <p:spPr bwMode="auto">
              <a:xfrm>
                <a:off x="3074" y="2248"/>
                <a:ext cx="12" cy="29"/>
              </a:xfrm>
              <a:custGeom>
                <a:avLst/>
                <a:gdLst>
                  <a:gd name="T0" fmla="*/ 1 w 12"/>
                  <a:gd name="T1" fmla="*/ 29 h 29"/>
                  <a:gd name="T2" fmla="*/ 11 w 12"/>
                  <a:gd name="T3" fmla="*/ 25 h 29"/>
                  <a:gd name="T4" fmla="*/ 11 w 12"/>
                  <a:gd name="T5" fmla="*/ 17 h 29"/>
                  <a:gd name="T6" fmla="*/ 12 w 12"/>
                  <a:gd name="T7" fmla="*/ 11 h 29"/>
                  <a:gd name="T8" fmla="*/ 11 w 12"/>
                  <a:gd name="T9" fmla="*/ 11 h 29"/>
                  <a:gd name="T10" fmla="*/ 8 w 12"/>
                  <a:gd name="T11" fmla="*/ 0 h 29"/>
                  <a:gd name="T12" fmla="*/ 1 w 12"/>
                  <a:gd name="T13" fmla="*/ 9 h 29"/>
                  <a:gd name="T14" fmla="*/ 0 w 12"/>
                  <a:gd name="T15" fmla="*/ 17 h 29"/>
                  <a:gd name="T16" fmla="*/ 0 w 12"/>
                  <a:gd name="T17" fmla="*/ 19 h 29"/>
                  <a:gd name="T18" fmla="*/ 1 w 12"/>
                  <a:gd name="T19" fmla="*/ 18 h 29"/>
                  <a:gd name="T20" fmla="*/ 1 w 12"/>
                  <a:gd name="T21" fmla="*/ 29 h 2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"/>
                  <a:gd name="T34" fmla="*/ 0 h 29"/>
                  <a:gd name="T35" fmla="*/ 12 w 12"/>
                  <a:gd name="T36" fmla="*/ 29 h 2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" h="29">
                    <a:moveTo>
                      <a:pt x="1" y="29"/>
                    </a:moveTo>
                    <a:lnTo>
                      <a:pt x="11" y="25"/>
                    </a:lnTo>
                    <a:lnTo>
                      <a:pt x="11" y="17"/>
                    </a:lnTo>
                    <a:lnTo>
                      <a:pt x="12" y="11"/>
                    </a:lnTo>
                    <a:lnTo>
                      <a:pt x="11" y="11"/>
                    </a:lnTo>
                    <a:lnTo>
                      <a:pt x="8" y="0"/>
                    </a:lnTo>
                    <a:lnTo>
                      <a:pt x="1" y="9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1" y="18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51" name="Freeform 161"/>
              <p:cNvSpPr>
                <a:spLocks/>
              </p:cNvSpPr>
              <p:nvPr/>
            </p:nvSpPr>
            <p:spPr bwMode="auto">
              <a:xfrm>
                <a:off x="3127" y="2242"/>
                <a:ext cx="35" cy="23"/>
              </a:xfrm>
              <a:custGeom>
                <a:avLst/>
                <a:gdLst>
                  <a:gd name="T0" fmla="*/ 31 w 35"/>
                  <a:gd name="T1" fmla="*/ 2 h 23"/>
                  <a:gd name="T2" fmla="*/ 24 w 35"/>
                  <a:gd name="T3" fmla="*/ 9 h 23"/>
                  <a:gd name="T4" fmla="*/ 24 w 35"/>
                  <a:gd name="T5" fmla="*/ 11 h 23"/>
                  <a:gd name="T6" fmla="*/ 20 w 35"/>
                  <a:gd name="T7" fmla="*/ 12 h 23"/>
                  <a:gd name="T8" fmla="*/ 12 w 35"/>
                  <a:gd name="T9" fmla="*/ 11 h 23"/>
                  <a:gd name="T10" fmla="*/ 8 w 35"/>
                  <a:gd name="T11" fmla="*/ 8 h 23"/>
                  <a:gd name="T12" fmla="*/ 0 w 35"/>
                  <a:gd name="T13" fmla="*/ 16 h 23"/>
                  <a:gd name="T14" fmla="*/ 9 w 35"/>
                  <a:gd name="T15" fmla="*/ 21 h 23"/>
                  <a:gd name="T16" fmla="*/ 20 w 35"/>
                  <a:gd name="T17" fmla="*/ 23 h 23"/>
                  <a:gd name="T18" fmla="*/ 32 w 35"/>
                  <a:gd name="T19" fmla="*/ 19 h 23"/>
                  <a:gd name="T20" fmla="*/ 35 w 35"/>
                  <a:gd name="T21" fmla="*/ 6 h 23"/>
                  <a:gd name="T22" fmla="*/ 28 w 35"/>
                  <a:gd name="T23" fmla="*/ 13 h 23"/>
                  <a:gd name="T24" fmla="*/ 31 w 35"/>
                  <a:gd name="T25" fmla="*/ 2 h 23"/>
                  <a:gd name="T26" fmla="*/ 21 w 35"/>
                  <a:gd name="T27" fmla="*/ 0 h 23"/>
                  <a:gd name="T28" fmla="*/ 24 w 35"/>
                  <a:gd name="T29" fmla="*/ 9 h 23"/>
                  <a:gd name="T30" fmla="*/ 31 w 35"/>
                  <a:gd name="T31" fmla="*/ 2 h 2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5"/>
                  <a:gd name="T49" fmla="*/ 0 h 23"/>
                  <a:gd name="T50" fmla="*/ 35 w 35"/>
                  <a:gd name="T51" fmla="*/ 23 h 2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5" h="23">
                    <a:moveTo>
                      <a:pt x="31" y="2"/>
                    </a:moveTo>
                    <a:lnTo>
                      <a:pt x="24" y="9"/>
                    </a:lnTo>
                    <a:lnTo>
                      <a:pt x="24" y="11"/>
                    </a:lnTo>
                    <a:lnTo>
                      <a:pt x="20" y="12"/>
                    </a:lnTo>
                    <a:lnTo>
                      <a:pt x="12" y="11"/>
                    </a:lnTo>
                    <a:lnTo>
                      <a:pt x="8" y="8"/>
                    </a:lnTo>
                    <a:lnTo>
                      <a:pt x="0" y="16"/>
                    </a:lnTo>
                    <a:lnTo>
                      <a:pt x="9" y="21"/>
                    </a:lnTo>
                    <a:lnTo>
                      <a:pt x="20" y="23"/>
                    </a:lnTo>
                    <a:lnTo>
                      <a:pt x="32" y="19"/>
                    </a:lnTo>
                    <a:lnTo>
                      <a:pt x="35" y="6"/>
                    </a:lnTo>
                    <a:lnTo>
                      <a:pt x="28" y="13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24" y="9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52" name="Freeform 162"/>
              <p:cNvSpPr>
                <a:spLocks/>
              </p:cNvSpPr>
              <p:nvPr/>
            </p:nvSpPr>
            <p:spPr bwMode="auto">
              <a:xfrm>
                <a:off x="3155" y="2229"/>
                <a:ext cx="38" cy="26"/>
              </a:xfrm>
              <a:custGeom>
                <a:avLst/>
                <a:gdLst>
                  <a:gd name="T0" fmla="*/ 30 w 38"/>
                  <a:gd name="T1" fmla="*/ 0 h 26"/>
                  <a:gd name="T2" fmla="*/ 27 w 38"/>
                  <a:gd name="T3" fmla="*/ 9 h 26"/>
                  <a:gd name="T4" fmla="*/ 27 w 38"/>
                  <a:gd name="T5" fmla="*/ 9 h 26"/>
                  <a:gd name="T6" fmla="*/ 22 w 38"/>
                  <a:gd name="T7" fmla="*/ 13 h 26"/>
                  <a:gd name="T8" fmla="*/ 12 w 38"/>
                  <a:gd name="T9" fmla="*/ 15 h 26"/>
                  <a:gd name="T10" fmla="*/ 3 w 38"/>
                  <a:gd name="T11" fmla="*/ 15 h 26"/>
                  <a:gd name="T12" fmla="*/ 0 w 38"/>
                  <a:gd name="T13" fmla="*/ 26 h 26"/>
                  <a:gd name="T14" fmla="*/ 12 w 38"/>
                  <a:gd name="T15" fmla="*/ 26 h 26"/>
                  <a:gd name="T16" fmla="*/ 25 w 38"/>
                  <a:gd name="T17" fmla="*/ 24 h 26"/>
                  <a:gd name="T18" fmla="*/ 35 w 38"/>
                  <a:gd name="T19" fmla="*/ 17 h 26"/>
                  <a:gd name="T20" fmla="*/ 38 w 38"/>
                  <a:gd name="T21" fmla="*/ 3 h 26"/>
                  <a:gd name="T22" fmla="*/ 35 w 38"/>
                  <a:gd name="T23" fmla="*/ 11 h 26"/>
                  <a:gd name="T24" fmla="*/ 30 w 38"/>
                  <a:gd name="T25" fmla="*/ 0 h 26"/>
                  <a:gd name="T26" fmla="*/ 25 w 38"/>
                  <a:gd name="T27" fmla="*/ 3 h 26"/>
                  <a:gd name="T28" fmla="*/ 27 w 38"/>
                  <a:gd name="T29" fmla="*/ 9 h 26"/>
                  <a:gd name="T30" fmla="*/ 30 w 38"/>
                  <a:gd name="T31" fmla="*/ 0 h 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8"/>
                  <a:gd name="T49" fmla="*/ 0 h 26"/>
                  <a:gd name="T50" fmla="*/ 38 w 38"/>
                  <a:gd name="T51" fmla="*/ 26 h 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8" h="26">
                    <a:moveTo>
                      <a:pt x="30" y="0"/>
                    </a:moveTo>
                    <a:lnTo>
                      <a:pt x="27" y="9"/>
                    </a:lnTo>
                    <a:lnTo>
                      <a:pt x="22" y="13"/>
                    </a:lnTo>
                    <a:lnTo>
                      <a:pt x="12" y="15"/>
                    </a:lnTo>
                    <a:lnTo>
                      <a:pt x="3" y="15"/>
                    </a:lnTo>
                    <a:lnTo>
                      <a:pt x="0" y="26"/>
                    </a:lnTo>
                    <a:lnTo>
                      <a:pt x="12" y="26"/>
                    </a:lnTo>
                    <a:lnTo>
                      <a:pt x="25" y="24"/>
                    </a:lnTo>
                    <a:lnTo>
                      <a:pt x="35" y="17"/>
                    </a:lnTo>
                    <a:lnTo>
                      <a:pt x="38" y="3"/>
                    </a:lnTo>
                    <a:lnTo>
                      <a:pt x="35" y="11"/>
                    </a:lnTo>
                    <a:lnTo>
                      <a:pt x="30" y="0"/>
                    </a:lnTo>
                    <a:lnTo>
                      <a:pt x="25" y="3"/>
                    </a:lnTo>
                    <a:lnTo>
                      <a:pt x="27" y="9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53" name="Freeform 163"/>
              <p:cNvSpPr>
                <a:spLocks/>
              </p:cNvSpPr>
              <p:nvPr/>
            </p:nvSpPr>
            <p:spPr bwMode="auto">
              <a:xfrm>
                <a:off x="3178" y="2213"/>
                <a:ext cx="18" cy="27"/>
              </a:xfrm>
              <a:custGeom>
                <a:avLst/>
                <a:gdLst>
                  <a:gd name="T0" fmla="*/ 0 w 18"/>
                  <a:gd name="T1" fmla="*/ 8 h 27"/>
                  <a:gd name="T2" fmla="*/ 2 w 18"/>
                  <a:gd name="T3" fmla="*/ 11 h 27"/>
                  <a:gd name="T4" fmla="*/ 4 w 18"/>
                  <a:gd name="T5" fmla="*/ 14 h 27"/>
                  <a:gd name="T6" fmla="*/ 4 w 18"/>
                  <a:gd name="T7" fmla="*/ 18 h 27"/>
                  <a:gd name="T8" fmla="*/ 7 w 18"/>
                  <a:gd name="T9" fmla="*/ 16 h 27"/>
                  <a:gd name="T10" fmla="*/ 12 w 18"/>
                  <a:gd name="T11" fmla="*/ 27 h 27"/>
                  <a:gd name="T12" fmla="*/ 18 w 18"/>
                  <a:gd name="T13" fmla="*/ 18 h 27"/>
                  <a:gd name="T14" fmla="*/ 15 w 18"/>
                  <a:gd name="T15" fmla="*/ 11 h 27"/>
                  <a:gd name="T16" fmla="*/ 12 w 18"/>
                  <a:gd name="T17" fmla="*/ 6 h 27"/>
                  <a:gd name="T18" fmla="*/ 8 w 18"/>
                  <a:gd name="T19" fmla="*/ 0 h 27"/>
                  <a:gd name="T20" fmla="*/ 0 w 18"/>
                  <a:gd name="T21" fmla="*/ 8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"/>
                  <a:gd name="T34" fmla="*/ 0 h 27"/>
                  <a:gd name="T35" fmla="*/ 18 w 18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" h="27">
                    <a:moveTo>
                      <a:pt x="0" y="8"/>
                    </a:moveTo>
                    <a:lnTo>
                      <a:pt x="2" y="11"/>
                    </a:lnTo>
                    <a:lnTo>
                      <a:pt x="4" y="14"/>
                    </a:lnTo>
                    <a:lnTo>
                      <a:pt x="4" y="18"/>
                    </a:lnTo>
                    <a:lnTo>
                      <a:pt x="7" y="16"/>
                    </a:lnTo>
                    <a:lnTo>
                      <a:pt x="12" y="27"/>
                    </a:lnTo>
                    <a:lnTo>
                      <a:pt x="18" y="18"/>
                    </a:lnTo>
                    <a:lnTo>
                      <a:pt x="15" y="11"/>
                    </a:lnTo>
                    <a:lnTo>
                      <a:pt x="12" y="6"/>
                    </a:lnTo>
                    <a:lnTo>
                      <a:pt x="8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54" name="Freeform 164"/>
              <p:cNvSpPr>
                <a:spLocks/>
              </p:cNvSpPr>
              <p:nvPr/>
            </p:nvSpPr>
            <p:spPr bwMode="auto">
              <a:xfrm>
                <a:off x="2864" y="2304"/>
                <a:ext cx="43" cy="24"/>
              </a:xfrm>
              <a:custGeom>
                <a:avLst/>
                <a:gdLst>
                  <a:gd name="T0" fmla="*/ 38 w 43"/>
                  <a:gd name="T1" fmla="*/ 10 h 24"/>
                  <a:gd name="T2" fmla="*/ 30 w 43"/>
                  <a:gd name="T3" fmla="*/ 11 h 24"/>
                  <a:gd name="T4" fmla="*/ 23 w 43"/>
                  <a:gd name="T5" fmla="*/ 10 h 24"/>
                  <a:gd name="T6" fmla="*/ 16 w 43"/>
                  <a:gd name="T7" fmla="*/ 5 h 24"/>
                  <a:gd name="T8" fmla="*/ 11 w 43"/>
                  <a:gd name="T9" fmla="*/ 0 h 24"/>
                  <a:gd name="T10" fmla="*/ 0 w 43"/>
                  <a:gd name="T11" fmla="*/ 5 h 24"/>
                  <a:gd name="T12" fmla="*/ 8 w 43"/>
                  <a:gd name="T13" fmla="*/ 14 h 24"/>
                  <a:gd name="T14" fmla="*/ 18 w 43"/>
                  <a:gd name="T15" fmla="*/ 20 h 24"/>
                  <a:gd name="T16" fmla="*/ 30 w 43"/>
                  <a:gd name="T17" fmla="*/ 24 h 24"/>
                  <a:gd name="T18" fmla="*/ 43 w 43"/>
                  <a:gd name="T19" fmla="*/ 20 h 24"/>
                  <a:gd name="T20" fmla="*/ 38 w 43"/>
                  <a:gd name="T21" fmla="*/ 1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"/>
                  <a:gd name="T34" fmla="*/ 0 h 24"/>
                  <a:gd name="T35" fmla="*/ 43 w 43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" h="24">
                    <a:moveTo>
                      <a:pt x="38" y="10"/>
                    </a:moveTo>
                    <a:lnTo>
                      <a:pt x="30" y="11"/>
                    </a:lnTo>
                    <a:lnTo>
                      <a:pt x="23" y="10"/>
                    </a:lnTo>
                    <a:lnTo>
                      <a:pt x="16" y="5"/>
                    </a:lnTo>
                    <a:lnTo>
                      <a:pt x="11" y="0"/>
                    </a:lnTo>
                    <a:lnTo>
                      <a:pt x="0" y="5"/>
                    </a:lnTo>
                    <a:lnTo>
                      <a:pt x="8" y="14"/>
                    </a:lnTo>
                    <a:lnTo>
                      <a:pt x="18" y="20"/>
                    </a:lnTo>
                    <a:lnTo>
                      <a:pt x="30" y="24"/>
                    </a:lnTo>
                    <a:lnTo>
                      <a:pt x="43" y="20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55" name="Freeform 165"/>
              <p:cNvSpPr>
                <a:spLocks/>
              </p:cNvSpPr>
              <p:nvPr/>
            </p:nvSpPr>
            <p:spPr bwMode="auto">
              <a:xfrm>
                <a:off x="2947" y="2212"/>
                <a:ext cx="12" cy="17"/>
              </a:xfrm>
              <a:custGeom>
                <a:avLst/>
                <a:gdLst>
                  <a:gd name="T0" fmla="*/ 12 w 12"/>
                  <a:gd name="T1" fmla="*/ 11 h 17"/>
                  <a:gd name="T2" fmla="*/ 11 w 12"/>
                  <a:gd name="T3" fmla="*/ 9 h 17"/>
                  <a:gd name="T4" fmla="*/ 11 w 12"/>
                  <a:gd name="T5" fmla="*/ 9 h 17"/>
                  <a:gd name="T6" fmla="*/ 11 w 12"/>
                  <a:gd name="T7" fmla="*/ 11 h 17"/>
                  <a:gd name="T8" fmla="*/ 9 w 12"/>
                  <a:gd name="T9" fmla="*/ 12 h 17"/>
                  <a:gd name="T10" fmla="*/ 12 w 12"/>
                  <a:gd name="T11" fmla="*/ 11 h 17"/>
                  <a:gd name="T12" fmla="*/ 12 w 12"/>
                  <a:gd name="T13" fmla="*/ 0 h 17"/>
                  <a:gd name="T14" fmla="*/ 7 w 12"/>
                  <a:gd name="T15" fmla="*/ 1 h 17"/>
                  <a:gd name="T16" fmla="*/ 0 w 12"/>
                  <a:gd name="T17" fmla="*/ 5 h 17"/>
                  <a:gd name="T18" fmla="*/ 0 w 12"/>
                  <a:gd name="T19" fmla="*/ 12 h 17"/>
                  <a:gd name="T20" fmla="*/ 2 w 12"/>
                  <a:gd name="T21" fmla="*/ 17 h 17"/>
                  <a:gd name="T22" fmla="*/ 1 w 12"/>
                  <a:gd name="T23" fmla="*/ 16 h 17"/>
                  <a:gd name="T24" fmla="*/ 12 w 12"/>
                  <a:gd name="T25" fmla="*/ 11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17"/>
                  <a:gd name="T41" fmla="*/ 12 w 12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17">
                    <a:moveTo>
                      <a:pt x="12" y="11"/>
                    </a:moveTo>
                    <a:lnTo>
                      <a:pt x="11" y="9"/>
                    </a:lnTo>
                    <a:lnTo>
                      <a:pt x="11" y="11"/>
                    </a:lnTo>
                    <a:lnTo>
                      <a:pt x="9" y="12"/>
                    </a:lnTo>
                    <a:lnTo>
                      <a:pt x="12" y="1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0" y="5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1" y="16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56" name="Freeform 166"/>
              <p:cNvSpPr>
                <a:spLocks/>
              </p:cNvSpPr>
              <p:nvPr/>
            </p:nvSpPr>
            <p:spPr bwMode="auto">
              <a:xfrm>
                <a:off x="2944" y="2223"/>
                <a:ext cx="18" cy="12"/>
              </a:xfrm>
              <a:custGeom>
                <a:avLst/>
                <a:gdLst>
                  <a:gd name="T0" fmla="*/ 11 w 18"/>
                  <a:gd name="T1" fmla="*/ 12 h 12"/>
                  <a:gd name="T2" fmla="*/ 11 w 18"/>
                  <a:gd name="T3" fmla="*/ 12 h 12"/>
                  <a:gd name="T4" fmla="*/ 11 w 18"/>
                  <a:gd name="T5" fmla="*/ 12 h 12"/>
                  <a:gd name="T6" fmla="*/ 12 w 18"/>
                  <a:gd name="T7" fmla="*/ 12 h 12"/>
                  <a:gd name="T8" fmla="*/ 18 w 18"/>
                  <a:gd name="T9" fmla="*/ 5 h 12"/>
                  <a:gd name="T10" fmla="*/ 15 w 18"/>
                  <a:gd name="T11" fmla="*/ 0 h 12"/>
                  <a:gd name="T12" fmla="*/ 4 w 18"/>
                  <a:gd name="T13" fmla="*/ 5 h 12"/>
                  <a:gd name="T14" fmla="*/ 4 w 18"/>
                  <a:gd name="T15" fmla="*/ 5 h 12"/>
                  <a:gd name="T16" fmla="*/ 7 w 18"/>
                  <a:gd name="T17" fmla="*/ 1 h 12"/>
                  <a:gd name="T18" fmla="*/ 3 w 18"/>
                  <a:gd name="T19" fmla="*/ 4 h 12"/>
                  <a:gd name="T20" fmla="*/ 0 w 18"/>
                  <a:gd name="T21" fmla="*/ 9 h 12"/>
                  <a:gd name="T22" fmla="*/ 0 w 18"/>
                  <a:gd name="T23" fmla="*/ 9 h 12"/>
                  <a:gd name="T24" fmla="*/ 11 w 18"/>
                  <a:gd name="T25" fmla="*/ 12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12"/>
                  <a:gd name="T41" fmla="*/ 18 w 18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12">
                    <a:moveTo>
                      <a:pt x="11" y="12"/>
                    </a:moveTo>
                    <a:lnTo>
                      <a:pt x="11" y="12"/>
                    </a:lnTo>
                    <a:lnTo>
                      <a:pt x="12" y="12"/>
                    </a:lnTo>
                    <a:lnTo>
                      <a:pt x="18" y="5"/>
                    </a:lnTo>
                    <a:lnTo>
                      <a:pt x="15" y="0"/>
                    </a:lnTo>
                    <a:lnTo>
                      <a:pt x="4" y="5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0" y="9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57" name="Freeform 167"/>
              <p:cNvSpPr>
                <a:spLocks/>
              </p:cNvSpPr>
              <p:nvPr/>
            </p:nvSpPr>
            <p:spPr bwMode="auto">
              <a:xfrm>
                <a:off x="2943" y="2232"/>
                <a:ext cx="17" cy="15"/>
              </a:xfrm>
              <a:custGeom>
                <a:avLst/>
                <a:gdLst>
                  <a:gd name="T0" fmla="*/ 17 w 17"/>
                  <a:gd name="T1" fmla="*/ 7 h 15"/>
                  <a:gd name="T2" fmla="*/ 17 w 17"/>
                  <a:gd name="T3" fmla="*/ 7 h 15"/>
                  <a:gd name="T4" fmla="*/ 13 w 17"/>
                  <a:gd name="T5" fmla="*/ 3 h 15"/>
                  <a:gd name="T6" fmla="*/ 11 w 17"/>
                  <a:gd name="T7" fmla="*/ 2 h 15"/>
                  <a:gd name="T8" fmla="*/ 13 w 17"/>
                  <a:gd name="T9" fmla="*/ 4 h 15"/>
                  <a:gd name="T10" fmla="*/ 12 w 17"/>
                  <a:gd name="T11" fmla="*/ 3 h 15"/>
                  <a:gd name="T12" fmla="*/ 1 w 17"/>
                  <a:gd name="T13" fmla="*/ 0 h 15"/>
                  <a:gd name="T14" fmla="*/ 0 w 17"/>
                  <a:gd name="T15" fmla="*/ 4 h 15"/>
                  <a:gd name="T16" fmla="*/ 2 w 17"/>
                  <a:gd name="T17" fmla="*/ 10 h 15"/>
                  <a:gd name="T18" fmla="*/ 5 w 17"/>
                  <a:gd name="T19" fmla="*/ 11 h 15"/>
                  <a:gd name="T20" fmla="*/ 9 w 17"/>
                  <a:gd name="T21" fmla="*/ 15 h 15"/>
                  <a:gd name="T22" fmla="*/ 9 w 17"/>
                  <a:gd name="T23" fmla="*/ 15 h 15"/>
                  <a:gd name="T24" fmla="*/ 17 w 17"/>
                  <a:gd name="T25" fmla="*/ 7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15"/>
                  <a:gd name="T41" fmla="*/ 17 w 17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15">
                    <a:moveTo>
                      <a:pt x="17" y="7"/>
                    </a:moveTo>
                    <a:lnTo>
                      <a:pt x="17" y="7"/>
                    </a:lnTo>
                    <a:lnTo>
                      <a:pt x="13" y="3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2" y="3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2" y="10"/>
                    </a:lnTo>
                    <a:lnTo>
                      <a:pt x="5" y="11"/>
                    </a:lnTo>
                    <a:lnTo>
                      <a:pt x="9" y="15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58" name="Freeform 168"/>
              <p:cNvSpPr>
                <a:spLocks/>
              </p:cNvSpPr>
              <p:nvPr/>
            </p:nvSpPr>
            <p:spPr bwMode="auto">
              <a:xfrm>
                <a:off x="2947" y="2239"/>
                <a:ext cx="17" cy="14"/>
              </a:xfrm>
              <a:custGeom>
                <a:avLst/>
                <a:gdLst>
                  <a:gd name="T0" fmla="*/ 12 w 17"/>
                  <a:gd name="T1" fmla="*/ 14 h 14"/>
                  <a:gd name="T2" fmla="*/ 13 w 17"/>
                  <a:gd name="T3" fmla="*/ 14 h 14"/>
                  <a:gd name="T4" fmla="*/ 12 w 17"/>
                  <a:gd name="T5" fmla="*/ 12 h 14"/>
                  <a:gd name="T6" fmla="*/ 13 w 17"/>
                  <a:gd name="T7" fmla="*/ 14 h 14"/>
                  <a:gd name="T8" fmla="*/ 17 w 17"/>
                  <a:gd name="T9" fmla="*/ 5 h 14"/>
                  <a:gd name="T10" fmla="*/ 13 w 17"/>
                  <a:gd name="T11" fmla="*/ 0 h 14"/>
                  <a:gd name="T12" fmla="*/ 5 w 17"/>
                  <a:gd name="T13" fmla="*/ 8 h 14"/>
                  <a:gd name="T14" fmla="*/ 7 w 17"/>
                  <a:gd name="T15" fmla="*/ 8 h 14"/>
                  <a:gd name="T16" fmla="*/ 8 w 17"/>
                  <a:gd name="T17" fmla="*/ 3 h 14"/>
                  <a:gd name="T18" fmla="*/ 4 w 17"/>
                  <a:gd name="T19" fmla="*/ 7 h 14"/>
                  <a:gd name="T20" fmla="*/ 0 w 17"/>
                  <a:gd name="T21" fmla="*/ 14 h 14"/>
                  <a:gd name="T22" fmla="*/ 1 w 17"/>
                  <a:gd name="T23" fmla="*/ 14 h 14"/>
                  <a:gd name="T24" fmla="*/ 12 w 17"/>
                  <a:gd name="T25" fmla="*/ 14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14"/>
                  <a:gd name="T41" fmla="*/ 17 w 17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14">
                    <a:moveTo>
                      <a:pt x="12" y="14"/>
                    </a:moveTo>
                    <a:lnTo>
                      <a:pt x="13" y="14"/>
                    </a:lnTo>
                    <a:lnTo>
                      <a:pt x="12" y="12"/>
                    </a:lnTo>
                    <a:lnTo>
                      <a:pt x="13" y="14"/>
                    </a:lnTo>
                    <a:lnTo>
                      <a:pt x="17" y="5"/>
                    </a:lnTo>
                    <a:lnTo>
                      <a:pt x="13" y="0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4"/>
                    </a:lnTo>
                    <a:lnTo>
                      <a:pt x="1" y="14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59" name="Freeform 169"/>
              <p:cNvSpPr>
                <a:spLocks/>
              </p:cNvSpPr>
              <p:nvPr/>
            </p:nvSpPr>
            <p:spPr bwMode="auto">
              <a:xfrm>
                <a:off x="2948" y="2253"/>
                <a:ext cx="19" cy="24"/>
              </a:xfrm>
              <a:custGeom>
                <a:avLst/>
                <a:gdLst>
                  <a:gd name="T0" fmla="*/ 19 w 19"/>
                  <a:gd name="T1" fmla="*/ 10 h 24"/>
                  <a:gd name="T2" fmla="*/ 19 w 19"/>
                  <a:gd name="T3" fmla="*/ 10 h 24"/>
                  <a:gd name="T4" fmla="*/ 16 w 19"/>
                  <a:gd name="T5" fmla="*/ 10 h 24"/>
                  <a:gd name="T6" fmla="*/ 14 w 19"/>
                  <a:gd name="T7" fmla="*/ 8 h 24"/>
                  <a:gd name="T8" fmla="*/ 11 w 19"/>
                  <a:gd name="T9" fmla="*/ 4 h 24"/>
                  <a:gd name="T10" fmla="*/ 11 w 19"/>
                  <a:gd name="T11" fmla="*/ 0 h 24"/>
                  <a:gd name="T12" fmla="*/ 0 w 19"/>
                  <a:gd name="T13" fmla="*/ 0 h 24"/>
                  <a:gd name="T14" fmla="*/ 0 w 19"/>
                  <a:gd name="T15" fmla="*/ 6 h 24"/>
                  <a:gd name="T16" fmla="*/ 6 w 19"/>
                  <a:gd name="T17" fmla="*/ 13 h 24"/>
                  <a:gd name="T18" fmla="*/ 11 w 19"/>
                  <a:gd name="T19" fmla="*/ 21 h 24"/>
                  <a:gd name="T20" fmla="*/ 19 w 19"/>
                  <a:gd name="T21" fmla="*/ 24 h 24"/>
                  <a:gd name="T22" fmla="*/ 19 w 19"/>
                  <a:gd name="T23" fmla="*/ 24 h 24"/>
                  <a:gd name="T24" fmla="*/ 19 w 19"/>
                  <a:gd name="T25" fmla="*/ 1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24"/>
                  <a:gd name="T41" fmla="*/ 19 w 19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24">
                    <a:moveTo>
                      <a:pt x="19" y="10"/>
                    </a:moveTo>
                    <a:lnTo>
                      <a:pt x="19" y="10"/>
                    </a:lnTo>
                    <a:lnTo>
                      <a:pt x="16" y="10"/>
                    </a:lnTo>
                    <a:lnTo>
                      <a:pt x="14" y="8"/>
                    </a:lnTo>
                    <a:lnTo>
                      <a:pt x="11" y="4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3"/>
                    </a:lnTo>
                    <a:lnTo>
                      <a:pt x="11" y="21"/>
                    </a:lnTo>
                    <a:lnTo>
                      <a:pt x="19" y="24"/>
                    </a:lnTo>
                    <a:lnTo>
                      <a:pt x="19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60" name="Freeform 170"/>
              <p:cNvSpPr>
                <a:spLocks/>
              </p:cNvSpPr>
              <p:nvPr/>
            </p:nvSpPr>
            <p:spPr bwMode="auto">
              <a:xfrm>
                <a:off x="2967" y="2259"/>
                <a:ext cx="28" cy="18"/>
              </a:xfrm>
              <a:custGeom>
                <a:avLst/>
                <a:gdLst>
                  <a:gd name="T0" fmla="*/ 20 w 28"/>
                  <a:gd name="T1" fmla="*/ 0 h 18"/>
                  <a:gd name="T2" fmla="*/ 16 w 28"/>
                  <a:gd name="T3" fmla="*/ 2 h 18"/>
                  <a:gd name="T4" fmla="*/ 11 w 28"/>
                  <a:gd name="T5" fmla="*/ 4 h 18"/>
                  <a:gd name="T6" fmla="*/ 5 w 28"/>
                  <a:gd name="T7" fmla="*/ 6 h 18"/>
                  <a:gd name="T8" fmla="*/ 0 w 28"/>
                  <a:gd name="T9" fmla="*/ 4 h 18"/>
                  <a:gd name="T10" fmla="*/ 0 w 28"/>
                  <a:gd name="T11" fmla="*/ 18 h 18"/>
                  <a:gd name="T12" fmla="*/ 5 w 28"/>
                  <a:gd name="T13" fmla="*/ 17 h 18"/>
                  <a:gd name="T14" fmla="*/ 14 w 28"/>
                  <a:gd name="T15" fmla="*/ 15 h 18"/>
                  <a:gd name="T16" fmla="*/ 22 w 28"/>
                  <a:gd name="T17" fmla="*/ 12 h 18"/>
                  <a:gd name="T18" fmla="*/ 28 w 28"/>
                  <a:gd name="T19" fmla="*/ 8 h 18"/>
                  <a:gd name="T20" fmla="*/ 20 w 28"/>
                  <a:gd name="T21" fmla="*/ 0 h 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"/>
                  <a:gd name="T34" fmla="*/ 0 h 18"/>
                  <a:gd name="T35" fmla="*/ 28 w 28"/>
                  <a:gd name="T36" fmla="*/ 18 h 1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" h="18">
                    <a:moveTo>
                      <a:pt x="20" y="0"/>
                    </a:moveTo>
                    <a:lnTo>
                      <a:pt x="16" y="2"/>
                    </a:lnTo>
                    <a:lnTo>
                      <a:pt x="11" y="4"/>
                    </a:lnTo>
                    <a:lnTo>
                      <a:pt x="5" y="6"/>
                    </a:lnTo>
                    <a:lnTo>
                      <a:pt x="0" y="4"/>
                    </a:lnTo>
                    <a:lnTo>
                      <a:pt x="0" y="18"/>
                    </a:lnTo>
                    <a:lnTo>
                      <a:pt x="5" y="17"/>
                    </a:lnTo>
                    <a:lnTo>
                      <a:pt x="14" y="15"/>
                    </a:lnTo>
                    <a:lnTo>
                      <a:pt x="22" y="12"/>
                    </a:lnTo>
                    <a:lnTo>
                      <a:pt x="28" y="8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61" name="Freeform 171"/>
              <p:cNvSpPr>
                <a:spLocks/>
              </p:cNvSpPr>
              <p:nvPr/>
            </p:nvSpPr>
            <p:spPr bwMode="auto">
              <a:xfrm>
                <a:off x="3012" y="2235"/>
                <a:ext cx="24" cy="15"/>
              </a:xfrm>
              <a:custGeom>
                <a:avLst/>
                <a:gdLst>
                  <a:gd name="T0" fmla="*/ 16 w 24"/>
                  <a:gd name="T1" fmla="*/ 3 h 15"/>
                  <a:gd name="T2" fmla="*/ 15 w 24"/>
                  <a:gd name="T3" fmla="*/ 3 h 15"/>
                  <a:gd name="T4" fmla="*/ 13 w 24"/>
                  <a:gd name="T5" fmla="*/ 4 h 15"/>
                  <a:gd name="T6" fmla="*/ 11 w 24"/>
                  <a:gd name="T7" fmla="*/ 4 h 15"/>
                  <a:gd name="T8" fmla="*/ 5 w 24"/>
                  <a:gd name="T9" fmla="*/ 0 h 15"/>
                  <a:gd name="T10" fmla="*/ 0 w 24"/>
                  <a:gd name="T11" fmla="*/ 11 h 15"/>
                  <a:gd name="T12" fmla="*/ 8 w 24"/>
                  <a:gd name="T13" fmla="*/ 15 h 15"/>
                  <a:gd name="T14" fmla="*/ 13 w 24"/>
                  <a:gd name="T15" fmla="*/ 15 h 15"/>
                  <a:gd name="T16" fmla="*/ 20 w 24"/>
                  <a:gd name="T17" fmla="*/ 13 h 15"/>
                  <a:gd name="T18" fmla="*/ 24 w 24"/>
                  <a:gd name="T19" fmla="*/ 8 h 15"/>
                  <a:gd name="T20" fmla="*/ 16 w 24"/>
                  <a:gd name="T21" fmla="*/ 3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15"/>
                  <a:gd name="T35" fmla="*/ 24 w 24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15">
                    <a:moveTo>
                      <a:pt x="16" y="3"/>
                    </a:moveTo>
                    <a:lnTo>
                      <a:pt x="15" y="3"/>
                    </a:lnTo>
                    <a:lnTo>
                      <a:pt x="13" y="4"/>
                    </a:lnTo>
                    <a:lnTo>
                      <a:pt x="11" y="4"/>
                    </a:lnTo>
                    <a:lnTo>
                      <a:pt x="5" y="0"/>
                    </a:lnTo>
                    <a:lnTo>
                      <a:pt x="0" y="11"/>
                    </a:lnTo>
                    <a:lnTo>
                      <a:pt x="8" y="15"/>
                    </a:lnTo>
                    <a:lnTo>
                      <a:pt x="13" y="15"/>
                    </a:lnTo>
                    <a:lnTo>
                      <a:pt x="20" y="13"/>
                    </a:lnTo>
                    <a:lnTo>
                      <a:pt x="24" y="8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62" name="Freeform 172"/>
              <p:cNvSpPr>
                <a:spLocks/>
              </p:cNvSpPr>
              <p:nvPr/>
            </p:nvSpPr>
            <p:spPr bwMode="auto">
              <a:xfrm>
                <a:off x="2717" y="2231"/>
                <a:ext cx="32" cy="16"/>
              </a:xfrm>
              <a:custGeom>
                <a:avLst/>
                <a:gdLst>
                  <a:gd name="T0" fmla="*/ 25 w 32"/>
                  <a:gd name="T1" fmla="*/ 1 h 16"/>
                  <a:gd name="T2" fmla="*/ 24 w 32"/>
                  <a:gd name="T3" fmla="*/ 1 h 16"/>
                  <a:gd name="T4" fmla="*/ 23 w 32"/>
                  <a:gd name="T5" fmla="*/ 3 h 16"/>
                  <a:gd name="T6" fmla="*/ 19 w 32"/>
                  <a:gd name="T7" fmla="*/ 3 h 16"/>
                  <a:gd name="T8" fmla="*/ 12 w 32"/>
                  <a:gd name="T9" fmla="*/ 3 h 16"/>
                  <a:gd name="T10" fmla="*/ 2 w 32"/>
                  <a:gd name="T11" fmla="*/ 0 h 16"/>
                  <a:gd name="T12" fmla="*/ 0 w 32"/>
                  <a:gd name="T13" fmla="*/ 11 h 16"/>
                  <a:gd name="T14" fmla="*/ 9 w 32"/>
                  <a:gd name="T15" fmla="*/ 13 h 16"/>
                  <a:gd name="T16" fmla="*/ 19 w 32"/>
                  <a:gd name="T17" fmla="*/ 16 h 16"/>
                  <a:gd name="T18" fmla="*/ 25 w 32"/>
                  <a:gd name="T19" fmla="*/ 13 h 16"/>
                  <a:gd name="T20" fmla="*/ 32 w 32"/>
                  <a:gd name="T21" fmla="*/ 9 h 16"/>
                  <a:gd name="T22" fmla="*/ 31 w 32"/>
                  <a:gd name="T23" fmla="*/ 9 h 16"/>
                  <a:gd name="T24" fmla="*/ 25 w 32"/>
                  <a:gd name="T25" fmla="*/ 1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16"/>
                  <a:gd name="T41" fmla="*/ 32 w 32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16">
                    <a:moveTo>
                      <a:pt x="25" y="1"/>
                    </a:moveTo>
                    <a:lnTo>
                      <a:pt x="24" y="1"/>
                    </a:lnTo>
                    <a:lnTo>
                      <a:pt x="23" y="3"/>
                    </a:lnTo>
                    <a:lnTo>
                      <a:pt x="19" y="3"/>
                    </a:lnTo>
                    <a:lnTo>
                      <a:pt x="12" y="3"/>
                    </a:lnTo>
                    <a:lnTo>
                      <a:pt x="2" y="0"/>
                    </a:lnTo>
                    <a:lnTo>
                      <a:pt x="0" y="11"/>
                    </a:lnTo>
                    <a:lnTo>
                      <a:pt x="9" y="13"/>
                    </a:lnTo>
                    <a:lnTo>
                      <a:pt x="19" y="16"/>
                    </a:lnTo>
                    <a:lnTo>
                      <a:pt x="25" y="13"/>
                    </a:lnTo>
                    <a:lnTo>
                      <a:pt x="32" y="9"/>
                    </a:lnTo>
                    <a:lnTo>
                      <a:pt x="31" y="9"/>
                    </a:lnTo>
                    <a:lnTo>
                      <a:pt x="2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63" name="Freeform 173"/>
              <p:cNvSpPr>
                <a:spLocks/>
              </p:cNvSpPr>
              <p:nvPr/>
            </p:nvSpPr>
            <p:spPr bwMode="auto">
              <a:xfrm>
                <a:off x="2742" y="2225"/>
                <a:ext cx="19" cy="15"/>
              </a:xfrm>
              <a:custGeom>
                <a:avLst/>
                <a:gdLst>
                  <a:gd name="T0" fmla="*/ 19 w 19"/>
                  <a:gd name="T1" fmla="*/ 7 h 15"/>
                  <a:gd name="T2" fmla="*/ 19 w 19"/>
                  <a:gd name="T3" fmla="*/ 7 h 15"/>
                  <a:gd name="T4" fmla="*/ 14 w 19"/>
                  <a:gd name="T5" fmla="*/ 3 h 15"/>
                  <a:gd name="T6" fmla="*/ 8 w 19"/>
                  <a:gd name="T7" fmla="*/ 0 h 15"/>
                  <a:gd name="T8" fmla="*/ 3 w 19"/>
                  <a:gd name="T9" fmla="*/ 4 h 15"/>
                  <a:gd name="T10" fmla="*/ 0 w 19"/>
                  <a:gd name="T11" fmla="*/ 7 h 15"/>
                  <a:gd name="T12" fmla="*/ 6 w 19"/>
                  <a:gd name="T13" fmla="*/ 15 h 15"/>
                  <a:gd name="T14" fmla="*/ 8 w 19"/>
                  <a:gd name="T15" fmla="*/ 13 h 15"/>
                  <a:gd name="T16" fmla="*/ 8 w 19"/>
                  <a:gd name="T17" fmla="*/ 14 h 15"/>
                  <a:gd name="T18" fmla="*/ 8 w 19"/>
                  <a:gd name="T19" fmla="*/ 14 h 15"/>
                  <a:gd name="T20" fmla="*/ 11 w 19"/>
                  <a:gd name="T21" fmla="*/ 15 h 15"/>
                  <a:gd name="T22" fmla="*/ 11 w 19"/>
                  <a:gd name="T23" fmla="*/ 15 h 15"/>
                  <a:gd name="T24" fmla="*/ 19 w 19"/>
                  <a:gd name="T25" fmla="*/ 7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"/>
                  <a:gd name="T40" fmla="*/ 0 h 15"/>
                  <a:gd name="T41" fmla="*/ 19 w 19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" h="15">
                    <a:moveTo>
                      <a:pt x="19" y="7"/>
                    </a:moveTo>
                    <a:lnTo>
                      <a:pt x="19" y="7"/>
                    </a:lnTo>
                    <a:lnTo>
                      <a:pt x="14" y="3"/>
                    </a:lnTo>
                    <a:lnTo>
                      <a:pt x="8" y="0"/>
                    </a:lnTo>
                    <a:lnTo>
                      <a:pt x="3" y="4"/>
                    </a:lnTo>
                    <a:lnTo>
                      <a:pt x="0" y="7"/>
                    </a:lnTo>
                    <a:lnTo>
                      <a:pt x="6" y="15"/>
                    </a:lnTo>
                    <a:lnTo>
                      <a:pt x="8" y="13"/>
                    </a:lnTo>
                    <a:lnTo>
                      <a:pt x="8" y="14"/>
                    </a:lnTo>
                    <a:lnTo>
                      <a:pt x="11" y="15"/>
                    </a:lnTo>
                    <a:lnTo>
                      <a:pt x="19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64" name="Freeform 174"/>
              <p:cNvSpPr>
                <a:spLocks/>
              </p:cNvSpPr>
              <p:nvPr/>
            </p:nvSpPr>
            <p:spPr bwMode="auto">
              <a:xfrm>
                <a:off x="2753" y="2232"/>
                <a:ext cx="20" cy="16"/>
              </a:xfrm>
              <a:custGeom>
                <a:avLst/>
                <a:gdLst>
                  <a:gd name="T0" fmla="*/ 12 w 20"/>
                  <a:gd name="T1" fmla="*/ 6 h 16"/>
                  <a:gd name="T2" fmla="*/ 15 w 20"/>
                  <a:gd name="T3" fmla="*/ 4 h 16"/>
                  <a:gd name="T4" fmla="*/ 14 w 20"/>
                  <a:gd name="T5" fmla="*/ 3 h 16"/>
                  <a:gd name="T6" fmla="*/ 14 w 20"/>
                  <a:gd name="T7" fmla="*/ 4 h 16"/>
                  <a:gd name="T8" fmla="*/ 12 w 20"/>
                  <a:gd name="T9" fmla="*/ 3 h 16"/>
                  <a:gd name="T10" fmla="*/ 8 w 20"/>
                  <a:gd name="T11" fmla="*/ 0 h 16"/>
                  <a:gd name="T12" fmla="*/ 0 w 20"/>
                  <a:gd name="T13" fmla="*/ 8 h 16"/>
                  <a:gd name="T14" fmla="*/ 4 w 20"/>
                  <a:gd name="T15" fmla="*/ 11 h 16"/>
                  <a:gd name="T16" fmla="*/ 8 w 20"/>
                  <a:gd name="T17" fmla="*/ 15 h 16"/>
                  <a:gd name="T18" fmla="*/ 14 w 20"/>
                  <a:gd name="T19" fmla="*/ 16 h 16"/>
                  <a:gd name="T20" fmla="*/ 18 w 20"/>
                  <a:gd name="T21" fmla="*/ 15 h 16"/>
                  <a:gd name="T22" fmla="*/ 20 w 20"/>
                  <a:gd name="T23" fmla="*/ 14 h 16"/>
                  <a:gd name="T24" fmla="*/ 12 w 20"/>
                  <a:gd name="T25" fmla="*/ 6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"/>
                  <a:gd name="T40" fmla="*/ 0 h 16"/>
                  <a:gd name="T41" fmla="*/ 20 w 20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" h="16">
                    <a:moveTo>
                      <a:pt x="12" y="6"/>
                    </a:moveTo>
                    <a:lnTo>
                      <a:pt x="15" y="4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2" y="3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4" y="11"/>
                    </a:lnTo>
                    <a:lnTo>
                      <a:pt x="8" y="15"/>
                    </a:lnTo>
                    <a:lnTo>
                      <a:pt x="14" y="16"/>
                    </a:lnTo>
                    <a:lnTo>
                      <a:pt x="18" y="15"/>
                    </a:lnTo>
                    <a:lnTo>
                      <a:pt x="20" y="1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65" name="Freeform 175"/>
              <p:cNvSpPr>
                <a:spLocks/>
              </p:cNvSpPr>
              <p:nvPr/>
            </p:nvSpPr>
            <p:spPr bwMode="auto">
              <a:xfrm>
                <a:off x="2765" y="2234"/>
                <a:ext cx="14" cy="12"/>
              </a:xfrm>
              <a:custGeom>
                <a:avLst/>
                <a:gdLst>
                  <a:gd name="T0" fmla="*/ 12 w 14"/>
                  <a:gd name="T1" fmla="*/ 6 h 12"/>
                  <a:gd name="T2" fmla="*/ 12 w 14"/>
                  <a:gd name="T3" fmla="*/ 8 h 12"/>
                  <a:gd name="T4" fmla="*/ 14 w 14"/>
                  <a:gd name="T5" fmla="*/ 2 h 12"/>
                  <a:gd name="T6" fmla="*/ 3 w 14"/>
                  <a:gd name="T7" fmla="*/ 0 h 12"/>
                  <a:gd name="T8" fmla="*/ 2 w 14"/>
                  <a:gd name="T9" fmla="*/ 2 h 12"/>
                  <a:gd name="T10" fmla="*/ 0 w 14"/>
                  <a:gd name="T11" fmla="*/ 4 h 12"/>
                  <a:gd name="T12" fmla="*/ 8 w 14"/>
                  <a:gd name="T13" fmla="*/ 12 h 12"/>
                  <a:gd name="T14" fmla="*/ 12 w 14"/>
                  <a:gd name="T15" fmla="*/ 8 h 12"/>
                  <a:gd name="T16" fmla="*/ 14 w 14"/>
                  <a:gd name="T17" fmla="*/ 2 h 12"/>
                  <a:gd name="T18" fmla="*/ 3 w 14"/>
                  <a:gd name="T19" fmla="*/ 0 h 12"/>
                  <a:gd name="T20" fmla="*/ 2 w 14"/>
                  <a:gd name="T21" fmla="*/ 5 h 12"/>
                  <a:gd name="T22" fmla="*/ 2 w 14"/>
                  <a:gd name="T23" fmla="*/ 6 h 12"/>
                  <a:gd name="T24" fmla="*/ 12 w 14"/>
                  <a:gd name="T25" fmla="*/ 6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2"/>
                  <a:gd name="T41" fmla="*/ 14 w 14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2">
                    <a:moveTo>
                      <a:pt x="12" y="6"/>
                    </a:moveTo>
                    <a:lnTo>
                      <a:pt x="12" y="8"/>
                    </a:lnTo>
                    <a:lnTo>
                      <a:pt x="14" y="2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8" y="12"/>
                    </a:lnTo>
                    <a:lnTo>
                      <a:pt x="12" y="8"/>
                    </a:lnTo>
                    <a:lnTo>
                      <a:pt x="14" y="2"/>
                    </a:lnTo>
                    <a:lnTo>
                      <a:pt x="3" y="0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66" name="Freeform 176"/>
              <p:cNvSpPr>
                <a:spLocks/>
              </p:cNvSpPr>
              <p:nvPr/>
            </p:nvSpPr>
            <p:spPr bwMode="auto">
              <a:xfrm>
                <a:off x="2767" y="2240"/>
                <a:ext cx="25" cy="30"/>
              </a:xfrm>
              <a:custGeom>
                <a:avLst/>
                <a:gdLst>
                  <a:gd name="T0" fmla="*/ 23 w 25"/>
                  <a:gd name="T1" fmla="*/ 19 h 30"/>
                  <a:gd name="T2" fmla="*/ 17 w 25"/>
                  <a:gd name="T3" fmla="*/ 19 h 30"/>
                  <a:gd name="T4" fmla="*/ 15 w 25"/>
                  <a:gd name="T5" fmla="*/ 17 h 30"/>
                  <a:gd name="T6" fmla="*/ 10 w 25"/>
                  <a:gd name="T7" fmla="*/ 8 h 30"/>
                  <a:gd name="T8" fmla="*/ 10 w 25"/>
                  <a:gd name="T9" fmla="*/ 0 h 30"/>
                  <a:gd name="T10" fmla="*/ 0 w 25"/>
                  <a:gd name="T11" fmla="*/ 0 h 30"/>
                  <a:gd name="T12" fmla="*/ 0 w 25"/>
                  <a:gd name="T13" fmla="*/ 11 h 30"/>
                  <a:gd name="T14" fmla="*/ 4 w 25"/>
                  <a:gd name="T15" fmla="*/ 22 h 30"/>
                  <a:gd name="T16" fmla="*/ 15 w 25"/>
                  <a:gd name="T17" fmla="*/ 30 h 30"/>
                  <a:gd name="T18" fmla="*/ 25 w 25"/>
                  <a:gd name="T19" fmla="*/ 30 h 30"/>
                  <a:gd name="T20" fmla="*/ 23 w 25"/>
                  <a:gd name="T21" fmla="*/ 19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30"/>
                  <a:gd name="T35" fmla="*/ 25 w 25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30">
                    <a:moveTo>
                      <a:pt x="23" y="19"/>
                    </a:moveTo>
                    <a:lnTo>
                      <a:pt x="17" y="19"/>
                    </a:lnTo>
                    <a:lnTo>
                      <a:pt x="15" y="17"/>
                    </a:lnTo>
                    <a:lnTo>
                      <a:pt x="10" y="8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4" y="22"/>
                    </a:lnTo>
                    <a:lnTo>
                      <a:pt x="15" y="30"/>
                    </a:lnTo>
                    <a:lnTo>
                      <a:pt x="25" y="30"/>
                    </a:lnTo>
                    <a:lnTo>
                      <a:pt x="23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67" name="Freeform 177"/>
              <p:cNvSpPr>
                <a:spLocks/>
              </p:cNvSpPr>
              <p:nvPr/>
            </p:nvSpPr>
            <p:spPr bwMode="auto">
              <a:xfrm>
                <a:off x="2730" y="2285"/>
                <a:ext cx="26" cy="14"/>
              </a:xfrm>
              <a:custGeom>
                <a:avLst/>
                <a:gdLst>
                  <a:gd name="T0" fmla="*/ 16 w 26"/>
                  <a:gd name="T1" fmla="*/ 3 h 14"/>
                  <a:gd name="T2" fmla="*/ 15 w 26"/>
                  <a:gd name="T3" fmla="*/ 4 h 14"/>
                  <a:gd name="T4" fmla="*/ 18 w 26"/>
                  <a:gd name="T5" fmla="*/ 3 h 14"/>
                  <a:gd name="T6" fmla="*/ 14 w 26"/>
                  <a:gd name="T7" fmla="*/ 3 h 14"/>
                  <a:gd name="T8" fmla="*/ 12 w 26"/>
                  <a:gd name="T9" fmla="*/ 1 h 14"/>
                  <a:gd name="T10" fmla="*/ 11 w 26"/>
                  <a:gd name="T11" fmla="*/ 0 h 14"/>
                  <a:gd name="T12" fmla="*/ 0 w 26"/>
                  <a:gd name="T13" fmla="*/ 5 h 14"/>
                  <a:gd name="T14" fmla="*/ 7 w 26"/>
                  <a:gd name="T15" fmla="*/ 12 h 14"/>
                  <a:gd name="T16" fmla="*/ 14 w 26"/>
                  <a:gd name="T17" fmla="*/ 14 h 14"/>
                  <a:gd name="T18" fmla="*/ 18 w 26"/>
                  <a:gd name="T19" fmla="*/ 14 h 14"/>
                  <a:gd name="T20" fmla="*/ 26 w 26"/>
                  <a:gd name="T21" fmla="*/ 10 h 14"/>
                  <a:gd name="T22" fmla="*/ 24 w 26"/>
                  <a:gd name="T23" fmla="*/ 11 h 14"/>
                  <a:gd name="T24" fmla="*/ 16 w 26"/>
                  <a:gd name="T25" fmla="*/ 3 h 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4"/>
                  <a:gd name="T41" fmla="*/ 26 w 26"/>
                  <a:gd name="T42" fmla="*/ 14 h 1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4">
                    <a:moveTo>
                      <a:pt x="16" y="3"/>
                    </a:moveTo>
                    <a:lnTo>
                      <a:pt x="15" y="4"/>
                    </a:lnTo>
                    <a:lnTo>
                      <a:pt x="18" y="3"/>
                    </a:lnTo>
                    <a:lnTo>
                      <a:pt x="14" y="3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0" y="5"/>
                    </a:lnTo>
                    <a:lnTo>
                      <a:pt x="7" y="12"/>
                    </a:lnTo>
                    <a:lnTo>
                      <a:pt x="14" y="14"/>
                    </a:lnTo>
                    <a:lnTo>
                      <a:pt x="18" y="14"/>
                    </a:lnTo>
                    <a:lnTo>
                      <a:pt x="26" y="10"/>
                    </a:lnTo>
                    <a:lnTo>
                      <a:pt x="24" y="1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68" name="Freeform 178"/>
              <p:cNvSpPr>
                <a:spLocks/>
              </p:cNvSpPr>
              <p:nvPr/>
            </p:nvSpPr>
            <p:spPr bwMode="auto">
              <a:xfrm>
                <a:off x="2745" y="2285"/>
                <a:ext cx="14" cy="11"/>
              </a:xfrm>
              <a:custGeom>
                <a:avLst/>
                <a:gdLst>
                  <a:gd name="T0" fmla="*/ 12 w 14"/>
                  <a:gd name="T1" fmla="*/ 1 h 11"/>
                  <a:gd name="T2" fmla="*/ 12 w 14"/>
                  <a:gd name="T3" fmla="*/ 3 h 11"/>
                  <a:gd name="T4" fmla="*/ 14 w 14"/>
                  <a:gd name="T5" fmla="*/ 0 h 11"/>
                  <a:gd name="T6" fmla="*/ 0 w 14"/>
                  <a:gd name="T7" fmla="*/ 0 h 11"/>
                  <a:gd name="T8" fmla="*/ 1 w 14"/>
                  <a:gd name="T9" fmla="*/ 4 h 11"/>
                  <a:gd name="T10" fmla="*/ 1 w 14"/>
                  <a:gd name="T11" fmla="*/ 3 h 11"/>
                  <a:gd name="T12" fmla="*/ 9 w 14"/>
                  <a:gd name="T13" fmla="*/ 11 h 11"/>
                  <a:gd name="T14" fmla="*/ 12 w 14"/>
                  <a:gd name="T15" fmla="*/ 4 h 11"/>
                  <a:gd name="T16" fmla="*/ 14 w 14"/>
                  <a:gd name="T17" fmla="*/ 0 h 11"/>
                  <a:gd name="T18" fmla="*/ 0 w 14"/>
                  <a:gd name="T19" fmla="*/ 0 h 11"/>
                  <a:gd name="T20" fmla="*/ 1 w 14"/>
                  <a:gd name="T21" fmla="*/ 3 h 11"/>
                  <a:gd name="T22" fmla="*/ 1 w 14"/>
                  <a:gd name="T23" fmla="*/ 4 h 11"/>
                  <a:gd name="T24" fmla="*/ 12 w 14"/>
                  <a:gd name="T25" fmla="*/ 1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1"/>
                  <a:gd name="T41" fmla="*/ 14 w 14"/>
                  <a:gd name="T42" fmla="*/ 11 h 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1">
                    <a:moveTo>
                      <a:pt x="12" y="1"/>
                    </a:moveTo>
                    <a:lnTo>
                      <a:pt x="12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9" y="11"/>
                    </a:lnTo>
                    <a:lnTo>
                      <a:pt x="12" y="4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69" name="Freeform 179"/>
              <p:cNvSpPr>
                <a:spLocks/>
              </p:cNvSpPr>
              <p:nvPr/>
            </p:nvSpPr>
            <p:spPr bwMode="auto">
              <a:xfrm>
                <a:off x="2746" y="2286"/>
                <a:ext cx="19" cy="18"/>
              </a:xfrm>
              <a:custGeom>
                <a:avLst/>
                <a:gdLst>
                  <a:gd name="T0" fmla="*/ 14 w 19"/>
                  <a:gd name="T1" fmla="*/ 6 h 18"/>
                  <a:gd name="T2" fmla="*/ 13 w 19"/>
                  <a:gd name="T3" fmla="*/ 4 h 18"/>
                  <a:gd name="T4" fmla="*/ 14 w 19"/>
                  <a:gd name="T5" fmla="*/ 6 h 18"/>
                  <a:gd name="T6" fmla="*/ 14 w 19"/>
                  <a:gd name="T7" fmla="*/ 4 h 18"/>
                  <a:gd name="T8" fmla="*/ 11 w 19"/>
                  <a:gd name="T9" fmla="*/ 0 h 18"/>
                  <a:gd name="T10" fmla="*/ 0 w 19"/>
                  <a:gd name="T11" fmla="*/ 3 h 18"/>
                  <a:gd name="T12" fmla="*/ 3 w 19"/>
                  <a:gd name="T13" fmla="*/ 10 h 18"/>
                  <a:gd name="T14" fmla="*/ 6 w 19"/>
                  <a:gd name="T15" fmla="*/ 14 h 18"/>
                  <a:gd name="T16" fmla="*/ 13 w 19"/>
                  <a:gd name="T17" fmla="*/ 18 h 18"/>
                  <a:gd name="T18" fmla="*/ 19 w 19"/>
                  <a:gd name="T19" fmla="*/ 14 h 18"/>
                  <a:gd name="T20" fmla="*/ 14 w 19"/>
                  <a:gd name="T21" fmla="*/ 6 h 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18"/>
                  <a:gd name="T35" fmla="*/ 19 w 19"/>
                  <a:gd name="T36" fmla="*/ 18 h 1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18">
                    <a:moveTo>
                      <a:pt x="14" y="6"/>
                    </a:moveTo>
                    <a:lnTo>
                      <a:pt x="13" y="4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0" y="3"/>
                    </a:lnTo>
                    <a:lnTo>
                      <a:pt x="3" y="10"/>
                    </a:lnTo>
                    <a:lnTo>
                      <a:pt x="6" y="14"/>
                    </a:lnTo>
                    <a:lnTo>
                      <a:pt x="13" y="18"/>
                    </a:lnTo>
                    <a:lnTo>
                      <a:pt x="19" y="14"/>
                    </a:ln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70" name="Freeform 180"/>
              <p:cNvSpPr>
                <a:spLocks/>
              </p:cNvSpPr>
              <p:nvPr/>
            </p:nvSpPr>
            <p:spPr bwMode="auto">
              <a:xfrm>
                <a:off x="2836" y="2079"/>
                <a:ext cx="27" cy="7"/>
              </a:xfrm>
              <a:custGeom>
                <a:avLst/>
                <a:gdLst>
                  <a:gd name="T0" fmla="*/ 27 w 27"/>
                  <a:gd name="T1" fmla="*/ 0 h 7"/>
                  <a:gd name="T2" fmla="*/ 19 w 27"/>
                  <a:gd name="T3" fmla="*/ 1 h 7"/>
                  <a:gd name="T4" fmla="*/ 12 w 27"/>
                  <a:gd name="T5" fmla="*/ 0 h 7"/>
                  <a:gd name="T6" fmla="*/ 6 w 27"/>
                  <a:gd name="T7" fmla="*/ 0 h 7"/>
                  <a:gd name="T8" fmla="*/ 0 w 27"/>
                  <a:gd name="T9" fmla="*/ 0 h 7"/>
                  <a:gd name="T10" fmla="*/ 4 w 27"/>
                  <a:gd name="T11" fmla="*/ 1 h 7"/>
                  <a:gd name="T12" fmla="*/ 12 w 27"/>
                  <a:gd name="T13" fmla="*/ 4 h 7"/>
                  <a:gd name="T14" fmla="*/ 20 w 27"/>
                  <a:gd name="T15" fmla="*/ 5 h 7"/>
                  <a:gd name="T16" fmla="*/ 25 w 27"/>
                  <a:gd name="T17" fmla="*/ 7 h 7"/>
                  <a:gd name="T18" fmla="*/ 27 w 27"/>
                  <a:gd name="T19" fmla="*/ 5 h 7"/>
                  <a:gd name="T20" fmla="*/ 27 w 27"/>
                  <a:gd name="T21" fmla="*/ 3 h 7"/>
                  <a:gd name="T22" fmla="*/ 27 w 27"/>
                  <a:gd name="T23" fmla="*/ 1 h 7"/>
                  <a:gd name="T24" fmla="*/ 27 w 27"/>
                  <a:gd name="T25" fmla="*/ 0 h 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7"/>
                  <a:gd name="T40" fmla="*/ 0 h 7"/>
                  <a:gd name="T41" fmla="*/ 27 w 27"/>
                  <a:gd name="T42" fmla="*/ 7 h 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7" h="7">
                    <a:moveTo>
                      <a:pt x="27" y="0"/>
                    </a:move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4" y="1"/>
                    </a:lnTo>
                    <a:lnTo>
                      <a:pt x="12" y="4"/>
                    </a:lnTo>
                    <a:lnTo>
                      <a:pt x="20" y="5"/>
                    </a:lnTo>
                    <a:lnTo>
                      <a:pt x="25" y="7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71" name="Freeform 181"/>
              <p:cNvSpPr>
                <a:spLocks/>
              </p:cNvSpPr>
              <p:nvPr/>
            </p:nvSpPr>
            <p:spPr bwMode="auto">
              <a:xfrm>
                <a:off x="2830" y="2102"/>
                <a:ext cx="26" cy="4"/>
              </a:xfrm>
              <a:custGeom>
                <a:avLst/>
                <a:gdLst>
                  <a:gd name="T0" fmla="*/ 26 w 26"/>
                  <a:gd name="T1" fmla="*/ 4 h 4"/>
                  <a:gd name="T2" fmla="*/ 21 w 26"/>
                  <a:gd name="T3" fmla="*/ 4 h 4"/>
                  <a:gd name="T4" fmla="*/ 14 w 26"/>
                  <a:gd name="T5" fmla="*/ 3 h 4"/>
                  <a:gd name="T6" fmla="*/ 6 w 26"/>
                  <a:gd name="T7" fmla="*/ 3 h 4"/>
                  <a:gd name="T8" fmla="*/ 0 w 26"/>
                  <a:gd name="T9" fmla="*/ 1 h 4"/>
                  <a:gd name="T10" fmla="*/ 8 w 26"/>
                  <a:gd name="T11" fmla="*/ 1 h 4"/>
                  <a:gd name="T12" fmla="*/ 14 w 26"/>
                  <a:gd name="T13" fmla="*/ 1 h 4"/>
                  <a:gd name="T14" fmla="*/ 18 w 26"/>
                  <a:gd name="T15" fmla="*/ 1 h 4"/>
                  <a:gd name="T16" fmla="*/ 22 w 26"/>
                  <a:gd name="T17" fmla="*/ 0 h 4"/>
                  <a:gd name="T18" fmla="*/ 23 w 26"/>
                  <a:gd name="T19" fmla="*/ 0 h 4"/>
                  <a:gd name="T20" fmla="*/ 25 w 26"/>
                  <a:gd name="T21" fmla="*/ 1 h 4"/>
                  <a:gd name="T22" fmla="*/ 26 w 26"/>
                  <a:gd name="T23" fmla="*/ 4 h 4"/>
                  <a:gd name="T24" fmla="*/ 26 w 26"/>
                  <a:gd name="T25" fmla="*/ 4 h 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4"/>
                  <a:gd name="T41" fmla="*/ 26 w 26"/>
                  <a:gd name="T42" fmla="*/ 4 h 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4">
                    <a:moveTo>
                      <a:pt x="26" y="4"/>
                    </a:moveTo>
                    <a:lnTo>
                      <a:pt x="21" y="4"/>
                    </a:lnTo>
                    <a:lnTo>
                      <a:pt x="14" y="3"/>
                    </a:lnTo>
                    <a:lnTo>
                      <a:pt x="6" y="3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4" y="1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1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72" name="Freeform 182"/>
              <p:cNvSpPr>
                <a:spLocks/>
              </p:cNvSpPr>
              <p:nvPr/>
            </p:nvSpPr>
            <p:spPr bwMode="auto">
              <a:xfrm>
                <a:off x="3062" y="2098"/>
                <a:ext cx="32" cy="8"/>
              </a:xfrm>
              <a:custGeom>
                <a:avLst/>
                <a:gdLst>
                  <a:gd name="T0" fmla="*/ 0 w 32"/>
                  <a:gd name="T1" fmla="*/ 5 h 8"/>
                  <a:gd name="T2" fmla="*/ 4 w 32"/>
                  <a:gd name="T3" fmla="*/ 7 h 8"/>
                  <a:gd name="T4" fmla="*/ 15 w 32"/>
                  <a:gd name="T5" fmla="*/ 8 h 8"/>
                  <a:gd name="T6" fmla="*/ 26 w 32"/>
                  <a:gd name="T7" fmla="*/ 8 h 8"/>
                  <a:gd name="T8" fmla="*/ 32 w 32"/>
                  <a:gd name="T9" fmla="*/ 3 h 8"/>
                  <a:gd name="T10" fmla="*/ 24 w 32"/>
                  <a:gd name="T11" fmla="*/ 4 h 8"/>
                  <a:gd name="T12" fmla="*/ 17 w 32"/>
                  <a:gd name="T13" fmla="*/ 4 h 8"/>
                  <a:gd name="T14" fmla="*/ 11 w 32"/>
                  <a:gd name="T15" fmla="*/ 3 h 8"/>
                  <a:gd name="T16" fmla="*/ 4 w 32"/>
                  <a:gd name="T17" fmla="*/ 0 h 8"/>
                  <a:gd name="T18" fmla="*/ 3 w 32"/>
                  <a:gd name="T19" fmla="*/ 0 h 8"/>
                  <a:gd name="T20" fmla="*/ 1 w 32"/>
                  <a:gd name="T21" fmla="*/ 3 h 8"/>
                  <a:gd name="T22" fmla="*/ 0 w 32"/>
                  <a:gd name="T23" fmla="*/ 4 h 8"/>
                  <a:gd name="T24" fmla="*/ 0 w 32"/>
                  <a:gd name="T25" fmla="*/ 5 h 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"/>
                  <a:gd name="T40" fmla="*/ 0 h 8"/>
                  <a:gd name="T41" fmla="*/ 32 w 32"/>
                  <a:gd name="T42" fmla="*/ 8 h 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" h="8">
                    <a:moveTo>
                      <a:pt x="0" y="5"/>
                    </a:moveTo>
                    <a:lnTo>
                      <a:pt x="4" y="7"/>
                    </a:lnTo>
                    <a:lnTo>
                      <a:pt x="15" y="8"/>
                    </a:lnTo>
                    <a:lnTo>
                      <a:pt x="26" y="8"/>
                    </a:lnTo>
                    <a:lnTo>
                      <a:pt x="32" y="3"/>
                    </a:lnTo>
                    <a:lnTo>
                      <a:pt x="24" y="4"/>
                    </a:lnTo>
                    <a:lnTo>
                      <a:pt x="17" y="4"/>
                    </a:lnTo>
                    <a:lnTo>
                      <a:pt x="11" y="3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73" name="Freeform 183"/>
              <p:cNvSpPr>
                <a:spLocks/>
              </p:cNvSpPr>
              <p:nvPr/>
            </p:nvSpPr>
            <p:spPr bwMode="auto">
              <a:xfrm>
                <a:off x="2848" y="1979"/>
                <a:ext cx="59" cy="103"/>
              </a:xfrm>
              <a:custGeom>
                <a:avLst/>
                <a:gdLst>
                  <a:gd name="T0" fmla="*/ 59 w 59"/>
                  <a:gd name="T1" fmla="*/ 1 h 103"/>
                  <a:gd name="T2" fmla="*/ 59 w 59"/>
                  <a:gd name="T3" fmla="*/ 13 h 103"/>
                  <a:gd name="T4" fmla="*/ 55 w 59"/>
                  <a:gd name="T5" fmla="*/ 27 h 103"/>
                  <a:gd name="T6" fmla="*/ 49 w 59"/>
                  <a:gd name="T7" fmla="*/ 40 h 103"/>
                  <a:gd name="T8" fmla="*/ 41 w 59"/>
                  <a:gd name="T9" fmla="*/ 55 h 103"/>
                  <a:gd name="T10" fmla="*/ 30 w 59"/>
                  <a:gd name="T11" fmla="*/ 70 h 103"/>
                  <a:gd name="T12" fmla="*/ 20 w 59"/>
                  <a:gd name="T13" fmla="*/ 82 h 103"/>
                  <a:gd name="T14" fmla="*/ 9 w 59"/>
                  <a:gd name="T15" fmla="*/ 95 h 103"/>
                  <a:gd name="T16" fmla="*/ 0 w 59"/>
                  <a:gd name="T17" fmla="*/ 103 h 103"/>
                  <a:gd name="T18" fmla="*/ 7 w 59"/>
                  <a:gd name="T19" fmla="*/ 93 h 103"/>
                  <a:gd name="T20" fmla="*/ 16 w 59"/>
                  <a:gd name="T21" fmla="*/ 81 h 103"/>
                  <a:gd name="T22" fmla="*/ 26 w 59"/>
                  <a:gd name="T23" fmla="*/ 66 h 103"/>
                  <a:gd name="T24" fmla="*/ 34 w 59"/>
                  <a:gd name="T25" fmla="*/ 51 h 103"/>
                  <a:gd name="T26" fmla="*/ 42 w 59"/>
                  <a:gd name="T27" fmla="*/ 38 h 103"/>
                  <a:gd name="T28" fmla="*/ 47 w 59"/>
                  <a:gd name="T29" fmla="*/ 23 h 103"/>
                  <a:gd name="T30" fmla="*/ 51 w 59"/>
                  <a:gd name="T31" fmla="*/ 10 h 103"/>
                  <a:gd name="T32" fmla="*/ 51 w 59"/>
                  <a:gd name="T33" fmla="*/ 1 h 103"/>
                  <a:gd name="T34" fmla="*/ 53 w 59"/>
                  <a:gd name="T35" fmla="*/ 0 h 103"/>
                  <a:gd name="T36" fmla="*/ 55 w 59"/>
                  <a:gd name="T37" fmla="*/ 0 h 103"/>
                  <a:gd name="T38" fmla="*/ 58 w 59"/>
                  <a:gd name="T39" fmla="*/ 0 h 103"/>
                  <a:gd name="T40" fmla="*/ 59 w 59"/>
                  <a:gd name="T41" fmla="*/ 1 h 10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9"/>
                  <a:gd name="T64" fmla="*/ 0 h 103"/>
                  <a:gd name="T65" fmla="*/ 59 w 59"/>
                  <a:gd name="T66" fmla="*/ 103 h 10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9" h="103">
                    <a:moveTo>
                      <a:pt x="59" y="1"/>
                    </a:moveTo>
                    <a:lnTo>
                      <a:pt x="59" y="13"/>
                    </a:lnTo>
                    <a:lnTo>
                      <a:pt x="55" y="27"/>
                    </a:lnTo>
                    <a:lnTo>
                      <a:pt x="49" y="40"/>
                    </a:lnTo>
                    <a:lnTo>
                      <a:pt x="41" y="55"/>
                    </a:lnTo>
                    <a:lnTo>
                      <a:pt x="30" y="70"/>
                    </a:lnTo>
                    <a:lnTo>
                      <a:pt x="20" y="82"/>
                    </a:lnTo>
                    <a:lnTo>
                      <a:pt x="9" y="95"/>
                    </a:lnTo>
                    <a:lnTo>
                      <a:pt x="0" y="103"/>
                    </a:lnTo>
                    <a:lnTo>
                      <a:pt x="7" y="93"/>
                    </a:lnTo>
                    <a:lnTo>
                      <a:pt x="16" y="81"/>
                    </a:lnTo>
                    <a:lnTo>
                      <a:pt x="26" y="66"/>
                    </a:lnTo>
                    <a:lnTo>
                      <a:pt x="34" y="51"/>
                    </a:lnTo>
                    <a:lnTo>
                      <a:pt x="42" y="38"/>
                    </a:lnTo>
                    <a:lnTo>
                      <a:pt x="47" y="23"/>
                    </a:lnTo>
                    <a:lnTo>
                      <a:pt x="51" y="10"/>
                    </a:lnTo>
                    <a:lnTo>
                      <a:pt x="51" y="1"/>
                    </a:lnTo>
                    <a:lnTo>
                      <a:pt x="53" y="0"/>
                    </a:lnTo>
                    <a:lnTo>
                      <a:pt x="55" y="0"/>
                    </a:lnTo>
                    <a:lnTo>
                      <a:pt x="58" y="0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74" name="Freeform 184"/>
              <p:cNvSpPr>
                <a:spLocks/>
              </p:cNvSpPr>
              <p:nvPr/>
            </p:nvSpPr>
            <p:spPr bwMode="auto">
              <a:xfrm>
                <a:off x="2841" y="1964"/>
                <a:ext cx="41" cy="116"/>
              </a:xfrm>
              <a:custGeom>
                <a:avLst/>
                <a:gdLst>
                  <a:gd name="T0" fmla="*/ 41 w 41"/>
                  <a:gd name="T1" fmla="*/ 1 h 116"/>
                  <a:gd name="T2" fmla="*/ 39 w 41"/>
                  <a:gd name="T3" fmla="*/ 12 h 116"/>
                  <a:gd name="T4" fmla="*/ 37 w 41"/>
                  <a:gd name="T5" fmla="*/ 25 h 116"/>
                  <a:gd name="T6" fmla="*/ 33 w 41"/>
                  <a:gd name="T7" fmla="*/ 43 h 116"/>
                  <a:gd name="T8" fmla="*/ 27 w 41"/>
                  <a:gd name="T9" fmla="*/ 61 h 116"/>
                  <a:gd name="T10" fmla="*/ 22 w 41"/>
                  <a:gd name="T11" fmla="*/ 77 h 116"/>
                  <a:gd name="T12" fmla="*/ 15 w 41"/>
                  <a:gd name="T13" fmla="*/ 93 h 116"/>
                  <a:gd name="T14" fmla="*/ 8 w 41"/>
                  <a:gd name="T15" fmla="*/ 107 h 116"/>
                  <a:gd name="T16" fmla="*/ 0 w 41"/>
                  <a:gd name="T17" fmla="*/ 116 h 116"/>
                  <a:gd name="T18" fmla="*/ 14 w 41"/>
                  <a:gd name="T19" fmla="*/ 86 h 116"/>
                  <a:gd name="T20" fmla="*/ 23 w 41"/>
                  <a:gd name="T21" fmla="*/ 51 h 116"/>
                  <a:gd name="T22" fmla="*/ 31 w 41"/>
                  <a:gd name="T23" fmla="*/ 20 h 116"/>
                  <a:gd name="T24" fmla="*/ 34 w 41"/>
                  <a:gd name="T25" fmla="*/ 0 h 116"/>
                  <a:gd name="T26" fmla="*/ 41 w 41"/>
                  <a:gd name="T27" fmla="*/ 1 h 1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"/>
                  <a:gd name="T43" fmla="*/ 0 h 116"/>
                  <a:gd name="T44" fmla="*/ 41 w 41"/>
                  <a:gd name="T45" fmla="*/ 116 h 11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" h="116">
                    <a:moveTo>
                      <a:pt x="41" y="1"/>
                    </a:moveTo>
                    <a:lnTo>
                      <a:pt x="39" y="12"/>
                    </a:lnTo>
                    <a:lnTo>
                      <a:pt x="37" y="25"/>
                    </a:lnTo>
                    <a:lnTo>
                      <a:pt x="33" y="43"/>
                    </a:lnTo>
                    <a:lnTo>
                      <a:pt x="27" y="61"/>
                    </a:lnTo>
                    <a:lnTo>
                      <a:pt x="22" y="77"/>
                    </a:lnTo>
                    <a:lnTo>
                      <a:pt x="15" y="93"/>
                    </a:lnTo>
                    <a:lnTo>
                      <a:pt x="8" y="107"/>
                    </a:lnTo>
                    <a:lnTo>
                      <a:pt x="0" y="116"/>
                    </a:lnTo>
                    <a:lnTo>
                      <a:pt x="14" y="86"/>
                    </a:lnTo>
                    <a:lnTo>
                      <a:pt x="23" y="51"/>
                    </a:lnTo>
                    <a:lnTo>
                      <a:pt x="31" y="20"/>
                    </a:lnTo>
                    <a:lnTo>
                      <a:pt x="34" y="0"/>
                    </a:lnTo>
                    <a:lnTo>
                      <a:pt x="4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75" name="Freeform 185"/>
              <p:cNvSpPr>
                <a:spLocks/>
              </p:cNvSpPr>
              <p:nvPr/>
            </p:nvSpPr>
            <p:spPr bwMode="auto">
              <a:xfrm>
                <a:off x="2836" y="2103"/>
                <a:ext cx="15" cy="40"/>
              </a:xfrm>
              <a:custGeom>
                <a:avLst/>
                <a:gdLst>
                  <a:gd name="T0" fmla="*/ 4 w 15"/>
                  <a:gd name="T1" fmla="*/ 0 h 40"/>
                  <a:gd name="T2" fmla="*/ 8 w 15"/>
                  <a:gd name="T3" fmla="*/ 10 h 40"/>
                  <a:gd name="T4" fmla="*/ 12 w 15"/>
                  <a:gd name="T5" fmla="*/ 22 h 40"/>
                  <a:gd name="T6" fmla="*/ 15 w 15"/>
                  <a:gd name="T7" fmla="*/ 32 h 40"/>
                  <a:gd name="T8" fmla="*/ 15 w 15"/>
                  <a:gd name="T9" fmla="*/ 40 h 40"/>
                  <a:gd name="T10" fmla="*/ 12 w 15"/>
                  <a:gd name="T11" fmla="*/ 29 h 40"/>
                  <a:gd name="T12" fmla="*/ 8 w 15"/>
                  <a:gd name="T13" fmla="*/ 17 h 40"/>
                  <a:gd name="T14" fmla="*/ 2 w 15"/>
                  <a:gd name="T15" fmla="*/ 7 h 40"/>
                  <a:gd name="T16" fmla="*/ 0 w 15"/>
                  <a:gd name="T17" fmla="*/ 0 h 40"/>
                  <a:gd name="T18" fmla="*/ 4 w 15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"/>
                  <a:gd name="T31" fmla="*/ 0 h 40"/>
                  <a:gd name="T32" fmla="*/ 15 w 15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" h="40">
                    <a:moveTo>
                      <a:pt x="4" y="0"/>
                    </a:moveTo>
                    <a:lnTo>
                      <a:pt x="8" y="10"/>
                    </a:lnTo>
                    <a:lnTo>
                      <a:pt x="12" y="22"/>
                    </a:lnTo>
                    <a:lnTo>
                      <a:pt x="15" y="32"/>
                    </a:lnTo>
                    <a:lnTo>
                      <a:pt x="15" y="40"/>
                    </a:lnTo>
                    <a:lnTo>
                      <a:pt x="12" y="29"/>
                    </a:lnTo>
                    <a:lnTo>
                      <a:pt x="8" y="17"/>
                    </a:lnTo>
                    <a:lnTo>
                      <a:pt x="2" y="7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76" name="Freeform 186"/>
              <p:cNvSpPr>
                <a:spLocks/>
              </p:cNvSpPr>
              <p:nvPr/>
            </p:nvSpPr>
            <p:spPr bwMode="auto">
              <a:xfrm>
                <a:off x="2822" y="1968"/>
                <a:ext cx="18" cy="110"/>
              </a:xfrm>
              <a:custGeom>
                <a:avLst/>
                <a:gdLst>
                  <a:gd name="T0" fmla="*/ 18 w 18"/>
                  <a:gd name="T1" fmla="*/ 3 h 110"/>
                  <a:gd name="T2" fmla="*/ 16 w 18"/>
                  <a:gd name="T3" fmla="*/ 21 h 110"/>
                  <a:gd name="T4" fmla="*/ 14 w 18"/>
                  <a:gd name="T5" fmla="*/ 55 h 110"/>
                  <a:gd name="T6" fmla="*/ 10 w 18"/>
                  <a:gd name="T7" fmla="*/ 89 h 110"/>
                  <a:gd name="T8" fmla="*/ 7 w 18"/>
                  <a:gd name="T9" fmla="*/ 110 h 110"/>
                  <a:gd name="T10" fmla="*/ 7 w 18"/>
                  <a:gd name="T11" fmla="*/ 110 h 110"/>
                  <a:gd name="T12" fmla="*/ 4 w 18"/>
                  <a:gd name="T13" fmla="*/ 108 h 110"/>
                  <a:gd name="T14" fmla="*/ 3 w 18"/>
                  <a:gd name="T15" fmla="*/ 108 h 110"/>
                  <a:gd name="T16" fmla="*/ 0 w 18"/>
                  <a:gd name="T17" fmla="*/ 108 h 110"/>
                  <a:gd name="T18" fmla="*/ 3 w 18"/>
                  <a:gd name="T19" fmla="*/ 93 h 110"/>
                  <a:gd name="T20" fmla="*/ 7 w 18"/>
                  <a:gd name="T21" fmla="*/ 64 h 110"/>
                  <a:gd name="T22" fmla="*/ 11 w 18"/>
                  <a:gd name="T23" fmla="*/ 30 h 110"/>
                  <a:gd name="T24" fmla="*/ 14 w 18"/>
                  <a:gd name="T25" fmla="*/ 3 h 110"/>
                  <a:gd name="T26" fmla="*/ 14 w 18"/>
                  <a:gd name="T27" fmla="*/ 0 h 110"/>
                  <a:gd name="T28" fmla="*/ 16 w 18"/>
                  <a:gd name="T29" fmla="*/ 0 h 110"/>
                  <a:gd name="T30" fmla="*/ 18 w 18"/>
                  <a:gd name="T31" fmla="*/ 1 h 110"/>
                  <a:gd name="T32" fmla="*/ 18 w 18"/>
                  <a:gd name="T33" fmla="*/ 3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"/>
                  <a:gd name="T52" fmla="*/ 0 h 110"/>
                  <a:gd name="T53" fmla="*/ 18 w 18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" h="110">
                    <a:moveTo>
                      <a:pt x="18" y="3"/>
                    </a:moveTo>
                    <a:lnTo>
                      <a:pt x="16" y="21"/>
                    </a:lnTo>
                    <a:lnTo>
                      <a:pt x="14" y="55"/>
                    </a:lnTo>
                    <a:lnTo>
                      <a:pt x="10" y="89"/>
                    </a:lnTo>
                    <a:lnTo>
                      <a:pt x="7" y="110"/>
                    </a:lnTo>
                    <a:lnTo>
                      <a:pt x="4" y="108"/>
                    </a:lnTo>
                    <a:lnTo>
                      <a:pt x="3" y="108"/>
                    </a:lnTo>
                    <a:lnTo>
                      <a:pt x="0" y="108"/>
                    </a:lnTo>
                    <a:lnTo>
                      <a:pt x="3" y="93"/>
                    </a:lnTo>
                    <a:lnTo>
                      <a:pt x="7" y="64"/>
                    </a:lnTo>
                    <a:lnTo>
                      <a:pt x="11" y="30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8" y="1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77" name="Freeform 187"/>
              <p:cNvSpPr>
                <a:spLocks/>
              </p:cNvSpPr>
              <p:nvPr/>
            </p:nvSpPr>
            <p:spPr bwMode="auto">
              <a:xfrm>
                <a:off x="2822" y="2102"/>
                <a:ext cx="7" cy="50"/>
              </a:xfrm>
              <a:custGeom>
                <a:avLst/>
                <a:gdLst>
                  <a:gd name="T0" fmla="*/ 3 w 7"/>
                  <a:gd name="T1" fmla="*/ 0 h 50"/>
                  <a:gd name="T2" fmla="*/ 4 w 7"/>
                  <a:gd name="T3" fmla="*/ 7 h 50"/>
                  <a:gd name="T4" fmla="*/ 6 w 7"/>
                  <a:gd name="T5" fmla="*/ 22 h 50"/>
                  <a:gd name="T6" fmla="*/ 6 w 7"/>
                  <a:gd name="T7" fmla="*/ 38 h 50"/>
                  <a:gd name="T8" fmla="*/ 7 w 7"/>
                  <a:gd name="T9" fmla="*/ 49 h 50"/>
                  <a:gd name="T10" fmla="*/ 7 w 7"/>
                  <a:gd name="T11" fmla="*/ 50 h 50"/>
                  <a:gd name="T12" fmla="*/ 7 w 7"/>
                  <a:gd name="T13" fmla="*/ 50 h 50"/>
                  <a:gd name="T14" fmla="*/ 7 w 7"/>
                  <a:gd name="T15" fmla="*/ 50 h 50"/>
                  <a:gd name="T16" fmla="*/ 6 w 7"/>
                  <a:gd name="T17" fmla="*/ 47 h 50"/>
                  <a:gd name="T18" fmla="*/ 4 w 7"/>
                  <a:gd name="T19" fmla="*/ 38 h 50"/>
                  <a:gd name="T20" fmla="*/ 2 w 7"/>
                  <a:gd name="T21" fmla="*/ 22 h 50"/>
                  <a:gd name="T22" fmla="*/ 0 w 7"/>
                  <a:gd name="T23" fmla="*/ 7 h 50"/>
                  <a:gd name="T24" fmla="*/ 0 w 7"/>
                  <a:gd name="T25" fmla="*/ 0 h 50"/>
                  <a:gd name="T26" fmla="*/ 3 w 7"/>
                  <a:gd name="T27" fmla="*/ 0 h 5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"/>
                  <a:gd name="T43" fmla="*/ 0 h 50"/>
                  <a:gd name="T44" fmla="*/ 7 w 7"/>
                  <a:gd name="T45" fmla="*/ 50 h 5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" h="50">
                    <a:moveTo>
                      <a:pt x="3" y="0"/>
                    </a:moveTo>
                    <a:lnTo>
                      <a:pt x="4" y="7"/>
                    </a:lnTo>
                    <a:lnTo>
                      <a:pt x="6" y="22"/>
                    </a:lnTo>
                    <a:lnTo>
                      <a:pt x="6" y="38"/>
                    </a:lnTo>
                    <a:lnTo>
                      <a:pt x="7" y="49"/>
                    </a:lnTo>
                    <a:lnTo>
                      <a:pt x="7" y="50"/>
                    </a:lnTo>
                    <a:lnTo>
                      <a:pt x="6" y="47"/>
                    </a:lnTo>
                    <a:lnTo>
                      <a:pt x="4" y="38"/>
                    </a:lnTo>
                    <a:lnTo>
                      <a:pt x="2" y="22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78" name="Freeform 188"/>
              <p:cNvSpPr>
                <a:spLocks/>
              </p:cNvSpPr>
              <p:nvPr/>
            </p:nvSpPr>
            <p:spPr bwMode="auto">
              <a:xfrm>
                <a:off x="3009" y="1971"/>
                <a:ext cx="69" cy="109"/>
              </a:xfrm>
              <a:custGeom>
                <a:avLst/>
                <a:gdLst>
                  <a:gd name="T0" fmla="*/ 7 w 69"/>
                  <a:gd name="T1" fmla="*/ 4 h 109"/>
                  <a:gd name="T2" fmla="*/ 8 w 69"/>
                  <a:gd name="T3" fmla="*/ 10 h 109"/>
                  <a:gd name="T4" fmla="*/ 11 w 69"/>
                  <a:gd name="T5" fmla="*/ 18 h 109"/>
                  <a:gd name="T6" fmla="*/ 15 w 69"/>
                  <a:gd name="T7" fmla="*/ 31 h 109"/>
                  <a:gd name="T8" fmla="*/ 20 w 69"/>
                  <a:gd name="T9" fmla="*/ 43 h 109"/>
                  <a:gd name="T10" fmla="*/ 28 w 69"/>
                  <a:gd name="T11" fmla="*/ 58 h 109"/>
                  <a:gd name="T12" fmla="*/ 39 w 69"/>
                  <a:gd name="T13" fmla="*/ 74 h 109"/>
                  <a:gd name="T14" fmla="*/ 53 w 69"/>
                  <a:gd name="T15" fmla="*/ 92 h 109"/>
                  <a:gd name="T16" fmla="*/ 69 w 69"/>
                  <a:gd name="T17" fmla="*/ 109 h 109"/>
                  <a:gd name="T18" fmla="*/ 66 w 69"/>
                  <a:gd name="T19" fmla="*/ 108 h 109"/>
                  <a:gd name="T20" fmla="*/ 53 w 69"/>
                  <a:gd name="T21" fmla="*/ 96 h 109"/>
                  <a:gd name="T22" fmla="*/ 41 w 69"/>
                  <a:gd name="T23" fmla="*/ 82 h 109"/>
                  <a:gd name="T24" fmla="*/ 30 w 69"/>
                  <a:gd name="T25" fmla="*/ 70 h 109"/>
                  <a:gd name="T26" fmla="*/ 20 w 69"/>
                  <a:gd name="T27" fmla="*/ 56 h 109"/>
                  <a:gd name="T28" fmla="*/ 14 w 69"/>
                  <a:gd name="T29" fmla="*/ 43 h 109"/>
                  <a:gd name="T30" fmla="*/ 7 w 69"/>
                  <a:gd name="T31" fmla="*/ 29 h 109"/>
                  <a:gd name="T32" fmla="*/ 3 w 69"/>
                  <a:gd name="T33" fmla="*/ 17 h 109"/>
                  <a:gd name="T34" fmla="*/ 0 w 69"/>
                  <a:gd name="T35" fmla="*/ 4 h 109"/>
                  <a:gd name="T36" fmla="*/ 1 w 69"/>
                  <a:gd name="T37" fmla="*/ 1 h 109"/>
                  <a:gd name="T38" fmla="*/ 3 w 69"/>
                  <a:gd name="T39" fmla="*/ 0 h 109"/>
                  <a:gd name="T40" fmla="*/ 5 w 69"/>
                  <a:gd name="T41" fmla="*/ 1 h 109"/>
                  <a:gd name="T42" fmla="*/ 7 w 69"/>
                  <a:gd name="T43" fmla="*/ 4 h 10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9"/>
                  <a:gd name="T67" fmla="*/ 0 h 109"/>
                  <a:gd name="T68" fmla="*/ 69 w 69"/>
                  <a:gd name="T69" fmla="*/ 109 h 10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9" h="109">
                    <a:moveTo>
                      <a:pt x="7" y="4"/>
                    </a:moveTo>
                    <a:lnTo>
                      <a:pt x="8" y="10"/>
                    </a:lnTo>
                    <a:lnTo>
                      <a:pt x="11" y="18"/>
                    </a:lnTo>
                    <a:lnTo>
                      <a:pt x="15" y="31"/>
                    </a:lnTo>
                    <a:lnTo>
                      <a:pt x="20" y="43"/>
                    </a:lnTo>
                    <a:lnTo>
                      <a:pt x="28" y="58"/>
                    </a:lnTo>
                    <a:lnTo>
                      <a:pt x="39" y="74"/>
                    </a:lnTo>
                    <a:lnTo>
                      <a:pt x="53" y="92"/>
                    </a:lnTo>
                    <a:lnTo>
                      <a:pt x="69" y="109"/>
                    </a:lnTo>
                    <a:lnTo>
                      <a:pt x="66" y="108"/>
                    </a:lnTo>
                    <a:lnTo>
                      <a:pt x="53" y="96"/>
                    </a:lnTo>
                    <a:lnTo>
                      <a:pt x="41" y="82"/>
                    </a:lnTo>
                    <a:lnTo>
                      <a:pt x="30" y="70"/>
                    </a:lnTo>
                    <a:lnTo>
                      <a:pt x="20" y="56"/>
                    </a:lnTo>
                    <a:lnTo>
                      <a:pt x="14" y="43"/>
                    </a:lnTo>
                    <a:lnTo>
                      <a:pt x="7" y="29"/>
                    </a:lnTo>
                    <a:lnTo>
                      <a:pt x="3" y="1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5" y="1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79" name="Freeform 189"/>
              <p:cNvSpPr>
                <a:spLocks/>
              </p:cNvSpPr>
              <p:nvPr/>
            </p:nvSpPr>
            <p:spPr bwMode="auto">
              <a:xfrm>
                <a:off x="3069" y="2103"/>
                <a:ext cx="10" cy="46"/>
              </a:xfrm>
              <a:custGeom>
                <a:avLst/>
                <a:gdLst>
                  <a:gd name="T0" fmla="*/ 4 w 10"/>
                  <a:gd name="T1" fmla="*/ 45 h 46"/>
                  <a:gd name="T2" fmla="*/ 5 w 10"/>
                  <a:gd name="T3" fmla="*/ 30 h 46"/>
                  <a:gd name="T4" fmla="*/ 8 w 10"/>
                  <a:gd name="T5" fmla="*/ 17 h 46"/>
                  <a:gd name="T6" fmla="*/ 9 w 10"/>
                  <a:gd name="T7" fmla="*/ 6 h 46"/>
                  <a:gd name="T8" fmla="*/ 10 w 10"/>
                  <a:gd name="T9" fmla="*/ 0 h 46"/>
                  <a:gd name="T10" fmla="*/ 9 w 10"/>
                  <a:gd name="T11" fmla="*/ 6 h 46"/>
                  <a:gd name="T12" fmla="*/ 5 w 10"/>
                  <a:gd name="T13" fmla="*/ 15 h 46"/>
                  <a:gd name="T14" fmla="*/ 2 w 10"/>
                  <a:gd name="T15" fmla="*/ 27 h 46"/>
                  <a:gd name="T16" fmla="*/ 0 w 10"/>
                  <a:gd name="T17" fmla="*/ 44 h 46"/>
                  <a:gd name="T18" fmla="*/ 0 w 10"/>
                  <a:gd name="T19" fmla="*/ 45 h 46"/>
                  <a:gd name="T20" fmla="*/ 2 w 10"/>
                  <a:gd name="T21" fmla="*/ 46 h 46"/>
                  <a:gd name="T22" fmla="*/ 4 w 10"/>
                  <a:gd name="T23" fmla="*/ 46 h 46"/>
                  <a:gd name="T24" fmla="*/ 4 w 10"/>
                  <a:gd name="T25" fmla="*/ 45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"/>
                  <a:gd name="T40" fmla="*/ 0 h 46"/>
                  <a:gd name="T41" fmla="*/ 10 w 10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" h="46">
                    <a:moveTo>
                      <a:pt x="4" y="45"/>
                    </a:moveTo>
                    <a:lnTo>
                      <a:pt x="5" y="30"/>
                    </a:lnTo>
                    <a:lnTo>
                      <a:pt x="8" y="17"/>
                    </a:lnTo>
                    <a:lnTo>
                      <a:pt x="9" y="6"/>
                    </a:lnTo>
                    <a:lnTo>
                      <a:pt x="10" y="0"/>
                    </a:lnTo>
                    <a:lnTo>
                      <a:pt x="9" y="6"/>
                    </a:lnTo>
                    <a:lnTo>
                      <a:pt x="5" y="15"/>
                    </a:lnTo>
                    <a:lnTo>
                      <a:pt x="2" y="27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2" y="46"/>
                    </a:lnTo>
                    <a:lnTo>
                      <a:pt x="4" y="46"/>
                    </a:lnTo>
                    <a:lnTo>
                      <a:pt x="4" y="4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80" name="Freeform 190"/>
              <p:cNvSpPr>
                <a:spLocks/>
              </p:cNvSpPr>
              <p:nvPr/>
            </p:nvSpPr>
            <p:spPr bwMode="auto">
              <a:xfrm>
                <a:off x="3037" y="1965"/>
                <a:ext cx="53" cy="113"/>
              </a:xfrm>
              <a:custGeom>
                <a:avLst/>
                <a:gdLst>
                  <a:gd name="T0" fmla="*/ 0 w 53"/>
                  <a:gd name="T1" fmla="*/ 0 h 113"/>
                  <a:gd name="T2" fmla="*/ 3 w 53"/>
                  <a:gd name="T3" fmla="*/ 11 h 113"/>
                  <a:gd name="T4" fmla="*/ 7 w 53"/>
                  <a:gd name="T5" fmla="*/ 23 h 113"/>
                  <a:gd name="T6" fmla="*/ 13 w 53"/>
                  <a:gd name="T7" fmla="*/ 39 h 113"/>
                  <a:gd name="T8" fmla="*/ 21 w 53"/>
                  <a:gd name="T9" fmla="*/ 56 h 113"/>
                  <a:gd name="T10" fmla="*/ 29 w 53"/>
                  <a:gd name="T11" fmla="*/ 73 h 113"/>
                  <a:gd name="T12" fmla="*/ 37 w 53"/>
                  <a:gd name="T13" fmla="*/ 90 h 113"/>
                  <a:gd name="T14" fmla="*/ 45 w 53"/>
                  <a:gd name="T15" fmla="*/ 102 h 113"/>
                  <a:gd name="T16" fmla="*/ 53 w 53"/>
                  <a:gd name="T17" fmla="*/ 113 h 113"/>
                  <a:gd name="T18" fmla="*/ 46 w 53"/>
                  <a:gd name="T19" fmla="*/ 100 h 113"/>
                  <a:gd name="T20" fmla="*/ 40 w 53"/>
                  <a:gd name="T21" fmla="*/ 85 h 113"/>
                  <a:gd name="T22" fmla="*/ 32 w 53"/>
                  <a:gd name="T23" fmla="*/ 69 h 113"/>
                  <a:gd name="T24" fmla="*/ 25 w 53"/>
                  <a:gd name="T25" fmla="*/ 53 h 113"/>
                  <a:gd name="T26" fmla="*/ 18 w 53"/>
                  <a:gd name="T27" fmla="*/ 37 h 113"/>
                  <a:gd name="T28" fmla="*/ 13 w 53"/>
                  <a:gd name="T29" fmla="*/ 22 h 113"/>
                  <a:gd name="T30" fmla="*/ 10 w 53"/>
                  <a:gd name="T31" fmla="*/ 10 h 113"/>
                  <a:gd name="T32" fmla="*/ 7 w 53"/>
                  <a:gd name="T33" fmla="*/ 0 h 113"/>
                  <a:gd name="T34" fmla="*/ 0 w 53"/>
                  <a:gd name="T35" fmla="*/ 0 h 1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3"/>
                  <a:gd name="T55" fmla="*/ 0 h 113"/>
                  <a:gd name="T56" fmla="*/ 53 w 53"/>
                  <a:gd name="T57" fmla="*/ 113 h 11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3" h="113">
                    <a:moveTo>
                      <a:pt x="0" y="0"/>
                    </a:moveTo>
                    <a:lnTo>
                      <a:pt x="3" y="11"/>
                    </a:lnTo>
                    <a:lnTo>
                      <a:pt x="7" y="23"/>
                    </a:lnTo>
                    <a:lnTo>
                      <a:pt x="13" y="39"/>
                    </a:lnTo>
                    <a:lnTo>
                      <a:pt x="21" y="56"/>
                    </a:lnTo>
                    <a:lnTo>
                      <a:pt x="29" y="73"/>
                    </a:lnTo>
                    <a:lnTo>
                      <a:pt x="37" y="90"/>
                    </a:lnTo>
                    <a:lnTo>
                      <a:pt x="45" y="102"/>
                    </a:lnTo>
                    <a:lnTo>
                      <a:pt x="53" y="113"/>
                    </a:lnTo>
                    <a:lnTo>
                      <a:pt x="46" y="100"/>
                    </a:lnTo>
                    <a:lnTo>
                      <a:pt x="40" y="85"/>
                    </a:lnTo>
                    <a:lnTo>
                      <a:pt x="32" y="69"/>
                    </a:lnTo>
                    <a:lnTo>
                      <a:pt x="25" y="53"/>
                    </a:lnTo>
                    <a:lnTo>
                      <a:pt x="18" y="37"/>
                    </a:lnTo>
                    <a:lnTo>
                      <a:pt x="13" y="22"/>
                    </a:lnTo>
                    <a:lnTo>
                      <a:pt x="10" y="10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81" name="Freeform 191"/>
              <p:cNvSpPr>
                <a:spLocks/>
              </p:cNvSpPr>
              <p:nvPr/>
            </p:nvSpPr>
            <p:spPr bwMode="auto">
              <a:xfrm>
                <a:off x="3090" y="2101"/>
                <a:ext cx="6" cy="46"/>
              </a:xfrm>
              <a:custGeom>
                <a:avLst/>
                <a:gdLst>
                  <a:gd name="T0" fmla="*/ 6 w 6"/>
                  <a:gd name="T1" fmla="*/ 44 h 46"/>
                  <a:gd name="T2" fmla="*/ 4 w 6"/>
                  <a:gd name="T3" fmla="*/ 29 h 46"/>
                  <a:gd name="T4" fmla="*/ 4 w 6"/>
                  <a:gd name="T5" fmla="*/ 15 h 46"/>
                  <a:gd name="T6" fmla="*/ 4 w 6"/>
                  <a:gd name="T7" fmla="*/ 4 h 46"/>
                  <a:gd name="T8" fmla="*/ 4 w 6"/>
                  <a:gd name="T9" fmla="*/ 0 h 46"/>
                  <a:gd name="T10" fmla="*/ 4 w 6"/>
                  <a:gd name="T11" fmla="*/ 0 h 46"/>
                  <a:gd name="T12" fmla="*/ 3 w 6"/>
                  <a:gd name="T13" fmla="*/ 0 h 46"/>
                  <a:gd name="T14" fmla="*/ 2 w 6"/>
                  <a:gd name="T15" fmla="*/ 0 h 46"/>
                  <a:gd name="T16" fmla="*/ 2 w 6"/>
                  <a:gd name="T17" fmla="*/ 0 h 46"/>
                  <a:gd name="T18" fmla="*/ 2 w 6"/>
                  <a:gd name="T19" fmla="*/ 12 h 46"/>
                  <a:gd name="T20" fmla="*/ 0 w 6"/>
                  <a:gd name="T21" fmla="*/ 24 h 46"/>
                  <a:gd name="T22" fmla="*/ 0 w 6"/>
                  <a:gd name="T23" fmla="*/ 36 h 46"/>
                  <a:gd name="T24" fmla="*/ 2 w 6"/>
                  <a:gd name="T25" fmla="*/ 44 h 46"/>
                  <a:gd name="T26" fmla="*/ 3 w 6"/>
                  <a:gd name="T27" fmla="*/ 46 h 46"/>
                  <a:gd name="T28" fmla="*/ 4 w 6"/>
                  <a:gd name="T29" fmla="*/ 46 h 46"/>
                  <a:gd name="T30" fmla="*/ 6 w 6"/>
                  <a:gd name="T31" fmla="*/ 46 h 46"/>
                  <a:gd name="T32" fmla="*/ 6 w 6"/>
                  <a:gd name="T33" fmla="*/ 44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46"/>
                  <a:gd name="T53" fmla="*/ 6 w 6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46">
                    <a:moveTo>
                      <a:pt x="6" y="44"/>
                    </a:moveTo>
                    <a:lnTo>
                      <a:pt x="4" y="29"/>
                    </a:lnTo>
                    <a:lnTo>
                      <a:pt x="4" y="15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12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2" y="44"/>
                    </a:lnTo>
                    <a:lnTo>
                      <a:pt x="3" y="46"/>
                    </a:lnTo>
                    <a:lnTo>
                      <a:pt x="4" y="46"/>
                    </a:lnTo>
                    <a:lnTo>
                      <a:pt x="6" y="46"/>
                    </a:lnTo>
                    <a:lnTo>
                      <a:pt x="6" y="4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82" name="Freeform 192"/>
              <p:cNvSpPr>
                <a:spLocks/>
              </p:cNvSpPr>
              <p:nvPr/>
            </p:nvSpPr>
            <p:spPr bwMode="auto">
              <a:xfrm>
                <a:off x="3079" y="1969"/>
                <a:ext cx="23" cy="105"/>
              </a:xfrm>
              <a:custGeom>
                <a:avLst/>
                <a:gdLst>
                  <a:gd name="T0" fmla="*/ 6 w 23"/>
                  <a:gd name="T1" fmla="*/ 6 h 105"/>
                  <a:gd name="T2" fmla="*/ 7 w 23"/>
                  <a:gd name="T3" fmla="*/ 19 h 105"/>
                  <a:gd name="T4" fmla="*/ 11 w 23"/>
                  <a:gd name="T5" fmla="*/ 45 h 105"/>
                  <a:gd name="T6" fmla="*/ 15 w 23"/>
                  <a:gd name="T7" fmla="*/ 76 h 105"/>
                  <a:gd name="T8" fmla="*/ 23 w 23"/>
                  <a:gd name="T9" fmla="*/ 105 h 105"/>
                  <a:gd name="T10" fmla="*/ 23 w 23"/>
                  <a:gd name="T11" fmla="*/ 105 h 105"/>
                  <a:gd name="T12" fmla="*/ 15 w 23"/>
                  <a:gd name="T13" fmla="*/ 84 h 105"/>
                  <a:gd name="T14" fmla="*/ 9 w 23"/>
                  <a:gd name="T15" fmla="*/ 56 h 105"/>
                  <a:gd name="T16" fmla="*/ 3 w 23"/>
                  <a:gd name="T17" fmla="*/ 27 h 105"/>
                  <a:gd name="T18" fmla="*/ 0 w 23"/>
                  <a:gd name="T19" fmla="*/ 7 h 105"/>
                  <a:gd name="T20" fmla="*/ 2 w 23"/>
                  <a:gd name="T21" fmla="*/ 3 h 105"/>
                  <a:gd name="T22" fmla="*/ 3 w 23"/>
                  <a:gd name="T23" fmla="*/ 0 h 105"/>
                  <a:gd name="T24" fmla="*/ 4 w 23"/>
                  <a:gd name="T25" fmla="*/ 0 h 105"/>
                  <a:gd name="T26" fmla="*/ 6 w 23"/>
                  <a:gd name="T27" fmla="*/ 6 h 10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"/>
                  <a:gd name="T43" fmla="*/ 0 h 105"/>
                  <a:gd name="T44" fmla="*/ 23 w 23"/>
                  <a:gd name="T45" fmla="*/ 105 h 10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" h="105">
                    <a:moveTo>
                      <a:pt x="6" y="6"/>
                    </a:moveTo>
                    <a:lnTo>
                      <a:pt x="7" y="19"/>
                    </a:lnTo>
                    <a:lnTo>
                      <a:pt x="11" y="45"/>
                    </a:lnTo>
                    <a:lnTo>
                      <a:pt x="15" y="76"/>
                    </a:lnTo>
                    <a:lnTo>
                      <a:pt x="23" y="105"/>
                    </a:lnTo>
                    <a:lnTo>
                      <a:pt x="15" y="84"/>
                    </a:lnTo>
                    <a:lnTo>
                      <a:pt x="9" y="56"/>
                    </a:lnTo>
                    <a:lnTo>
                      <a:pt x="3" y="27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83" name="Freeform 193"/>
              <p:cNvSpPr>
                <a:spLocks/>
              </p:cNvSpPr>
              <p:nvPr/>
            </p:nvSpPr>
            <p:spPr bwMode="auto">
              <a:xfrm>
                <a:off x="3105" y="2098"/>
                <a:ext cx="6" cy="45"/>
              </a:xfrm>
              <a:custGeom>
                <a:avLst/>
                <a:gdLst>
                  <a:gd name="T0" fmla="*/ 6 w 6"/>
                  <a:gd name="T1" fmla="*/ 0 h 45"/>
                  <a:gd name="T2" fmla="*/ 4 w 6"/>
                  <a:gd name="T3" fmla="*/ 9 h 45"/>
                  <a:gd name="T4" fmla="*/ 4 w 6"/>
                  <a:gd name="T5" fmla="*/ 24 h 45"/>
                  <a:gd name="T6" fmla="*/ 4 w 6"/>
                  <a:gd name="T7" fmla="*/ 38 h 45"/>
                  <a:gd name="T8" fmla="*/ 4 w 6"/>
                  <a:gd name="T9" fmla="*/ 45 h 45"/>
                  <a:gd name="T10" fmla="*/ 2 w 6"/>
                  <a:gd name="T11" fmla="*/ 32 h 45"/>
                  <a:gd name="T12" fmla="*/ 0 w 6"/>
                  <a:gd name="T13" fmla="*/ 19 h 45"/>
                  <a:gd name="T14" fmla="*/ 0 w 6"/>
                  <a:gd name="T15" fmla="*/ 7 h 45"/>
                  <a:gd name="T16" fmla="*/ 0 w 6"/>
                  <a:gd name="T17" fmla="*/ 1 h 45"/>
                  <a:gd name="T18" fmla="*/ 6 w 6"/>
                  <a:gd name="T19" fmla="*/ 0 h 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45"/>
                  <a:gd name="T32" fmla="*/ 6 w 6"/>
                  <a:gd name="T33" fmla="*/ 45 h 4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45">
                    <a:moveTo>
                      <a:pt x="6" y="0"/>
                    </a:moveTo>
                    <a:lnTo>
                      <a:pt x="4" y="9"/>
                    </a:lnTo>
                    <a:lnTo>
                      <a:pt x="4" y="24"/>
                    </a:lnTo>
                    <a:lnTo>
                      <a:pt x="4" y="38"/>
                    </a:lnTo>
                    <a:lnTo>
                      <a:pt x="4" y="45"/>
                    </a:lnTo>
                    <a:lnTo>
                      <a:pt x="2" y="32"/>
                    </a:lnTo>
                    <a:lnTo>
                      <a:pt x="0" y="19"/>
                    </a:lnTo>
                    <a:lnTo>
                      <a:pt x="0" y="7"/>
                    </a:lnTo>
                    <a:lnTo>
                      <a:pt x="0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84" name="Freeform 194"/>
              <p:cNvSpPr>
                <a:spLocks/>
              </p:cNvSpPr>
              <p:nvPr/>
            </p:nvSpPr>
            <p:spPr bwMode="auto">
              <a:xfrm>
                <a:off x="3060" y="2076"/>
                <a:ext cx="25" cy="6"/>
              </a:xfrm>
              <a:custGeom>
                <a:avLst/>
                <a:gdLst>
                  <a:gd name="T0" fmla="*/ 2 w 25"/>
                  <a:gd name="T1" fmla="*/ 0 h 6"/>
                  <a:gd name="T2" fmla="*/ 7 w 25"/>
                  <a:gd name="T3" fmla="*/ 2 h 6"/>
                  <a:gd name="T4" fmla="*/ 14 w 25"/>
                  <a:gd name="T5" fmla="*/ 3 h 6"/>
                  <a:gd name="T6" fmla="*/ 19 w 25"/>
                  <a:gd name="T7" fmla="*/ 3 h 6"/>
                  <a:gd name="T8" fmla="*/ 25 w 25"/>
                  <a:gd name="T9" fmla="*/ 3 h 6"/>
                  <a:gd name="T10" fmla="*/ 21 w 25"/>
                  <a:gd name="T11" fmla="*/ 4 h 6"/>
                  <a:gd name="T12" fmla="*/ 14 w 25"/>
                  <a:gd name="T13" fmla="*/ 4 h 6"/>
                  <a:gd name="T14" fmla="*/ 7 w 25"/>
                  <a:gd name="T15" fmla="*/ 6 h 6"/>
                  <a:gd name="T16" fmla="*/ 3 w 25"/>
                  <a:gd name="T17" fmla="*/ 6 h 6"/>
                  <a:gd name="T18" fmla="*/ 2 w 25"/>
                  <a:gd name="T19" fmla="*/ 4 h 6"/>
                  <a:gd name="T20" fmla="*/ 0 w 25"/>
                  <a:gd name="T21" fmla="*/ 3 h 6"/>
                  <a:gd name="T22" fmla="*/ 2 w 25"/>
                  <a:gd name="T23" fmla="*/ 0 h 6"/>
                  <a:gd name="T24" fmla="*/ 2 w 25"/>
                  <a:gd name="T25" fmla="*/ 0 h 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6"/>
                  <a:gd name="T41" fmla="*/ 25 w 25"/>
                  <a:gd name="T42" fmla="*/ 6 h 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6">
                    <a:moveTo>
                      <a:pt x="2" y="0"/>
                    </a:moveTo>
                    <a:lnTo>
                      <a:pt x="7" y="2"/>
                    </a:lnTo>
                    <a:lnTo>
                      <a:pt x="14" y="3"/>
                    </a:lnTo>
                    <a:lnTo>
                      <a:pt x="19" y="3"/>
                    </a:lnTo>
                    <a:lnTo>
                      <a:pt x="25" y="3"/>
                    </a:lnTo>
                    <a:lnTo>
                      <a:pt x="21" y="4"/>
                    </a:lnTo>
                    <a:lnTo>
                      <a:pt x="14" y="4"/>
                    </a:lnTo>
                    <a:lnTo>
                      <a:pt x="7" y="6"/>
                    </a:lnTo>
                    <a:lnTo>
                      <a:pt x="3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85" name="Freeform 195"/>
              <p:cNvSpPr>
                <a:spLocks/>
              </p:cNvSpPr>
              <p:nvPr/>
            </p:nvSpPr>
            <p:spPr bwMode="auto">
              <a:xfrm>
                <a:off x="2845" y="2105"/>
                <a:ext cx="14" cy="24"/>
              </a:xfrm>
              <a:custGeom>
                <a:avLst/>
                <a:gdLst>
                  <a:gd name="T0" fmla="*/ 4 w 14"/>
                  <a:gd name="T1" fmla="*/ 0 h 24"/>
                  <a:gd name="T2" fmla="*/ 6 w 14"/>
                  <a:gd name="T3" fmla="*/ 4 h 24"/>
                  <a:gd name="T4" fmla="*/ 10 w 14"/>
                  <a:gd name="T5" fmla="*/ 12 h 24"/>
                  <a:gd name="T6" fmla="*/ 12 w 14"/>
                  <a:gd name="T7" fmla="*/ 19 h 24"/>
                  <a:gd name="T8" fmla="*/ 14 w 14"/>
                  <a:gd name="T9" fmla="*/ 24 h 24"/>
                  <a:gd name="T10" fmla="*/ 11 w 14"/>
                  <a:gd name="T11" fmla="*/ 17 h 24"/>
                  <a:gd name="T12" fmla="*/ 7 w 14"/>
                  <a:gd name="T13" fmla="*/ 9 h 24"/>
                  <a:gd name="T14" fmla="*/ 3 w 14"/>
                  <a:gd name="T15" fmla="*/ 2 h 24"/>
                  <a:gd name="T16" fmla="*/ 0 w 14"/>
                  <a:gd name="T17" fmla="*/ 0 h 24"/>
                  <a:gd name="T18" fmla="*/ 0 w 14"/>
                  <a:gd name="T19" fmla="*/ 0 h 24"/>
                  <a:gd name="T20" fmla="*/ 2 w 14"/>
                  <a:gd name="T21" fmla="*/ 0 h 24"/>
                  <a:gd name="T22" fmla="*/ 3 w 14"/>
                  <a:gd name="T23" fmla="*/ 0 h 24"/>
                  <a:gd name="T24" fmla="*/ 4 w 14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24"/>
                  <a:gd name="T41" fmla="*/ 14 w 14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24">
                    <a:moveTo>
                      <a:pt x="4" y="0"/>
                    </a:moveTo>
                    <a:lnTo>
                      <a:pt x="6" y="4"/>
                    </a:lnTo>
                    <a:lnTo>
                      <a:pt x="10" y="12"/>
                    </a:lnTo>
                    <a:lnTo>
                      <a:pt x="12" y="19"/>
                    </a:lnTo>
                    <a:lnTo>
                      <a:pt x="14" y="24"/>
                    </a:lnTo>
                    <a:lnTo>
                      <a:pt x="11" y="17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86" name="Freeform 196"/>
              <p:cNvSpPr>
                <a:spLocks/>
              </p:cNvSpPr>
              <p:nvPr/>
            </p:nvSpPr>
            <p:spPr bwMode="auto">
              <a:xfrm>
                <a:off x="2936" y="2015"/>
                <a:ext cx="42" cy="99"/>
              </a:xfrm>
              <a:custGeom>
                <a:avLst/>
                <a:gdLst>
                  <a:gd name="T0" fmla="*/ 0 w 42"/>
                  <a:gd name="T1" fmla="*/ 91 h 99"/>
                  <a:gd name="T2" fmla="*/ 7 w 42"/>
                  <a:gd name="T3" fmla="*/ 75 h 99"/>
                  <a:gd name="T4" fmla="*/ 16 w 42"/>
                  <a:gd name="T5" fmla="*/ 50 h 99"/>
                  <a:gd name="T6" fmla="*/ 26 w 42"/>
                  <a:gd name="T7" fmla="*/ 27 h 99"/>
                  <a:gd name="T8" fmla="*/ 32 w 42"/>
                  <a:gd name="T9" fmla="*/ 12 h 99"/>
                  <a:gd name="T10" fmla="*/ 35 w 42"/>
                  <a:gd name="T11" fmla="*/ 4 h 99"/>
                  <a:gd name="T12" fmla="*/ 36 w 42"/>
                  <a:gd name="T13" fmla="*/ 0 h 99"/>
                  <a:gd name="T14" fmla="*/ 38 w 42"/>
                  <a:gd name="T15" fmla="*/ 2 h 99"/>
                  <a:gd name="T16" fmla="*/ 36 w 42"/>
                  <a:gd name="T17" fmla="*/ 11 h 99"/>
                  <a:gd name="T18" fmla="*/ 34 w 42"/>
                  <a:gd name="T19" fmla="*/ 19 h 99"/>
                  <a:gd name="T20" fmla="*/ 31 w 42"/>
                  <a:gd name="T21" fmla="*/ 25 h 99"/>
                  <a:gd name="T22" fmla="*/ 30 w 42"/>
                  <a:gd name="T23" fmla="*/ 30 h 99"/>
                  <a:gd name="T24" fmla="*/ 28 w 42"/>
                  <a:gd name="T25" fmla="*/ 34 h 99"/>
                  <a:gd name="T26" fmla="*/ 28 w 42"/>
                  <a:gd name="T27" fmla="*/ 35 h 99"/>
                  <a:gd name="T28" fmla="*/ 28 w 42"/>
                  <a:gd name="T29" fmla="*/ 35 h 99"/>
                  <a:gd name="T30" fmla="*/ 30 w 42"/>
                  <a:gd name="T31" fmla="*/ 35 h 99"/>
                  <a:gd name="T32" fmla="*/ 31 w 42"/>
                  <a:gd name="T33" fmla="*/ 34 h 99"/>
                  <a:gd name="T34" fmla="*/ 38 w 42"/>
                  <a:gd name="T35" fmla="*/ 25 h 99"/>
                  <a:gd name="T36" fmla="*/ 42 w 42"/>
                  <a:gd name="T37" fmla="*/ 22 h 99"/>
                  <a:gd name="T38" fmla="*/ 42 w 42"/>
                  <a:gd name="T39" fmla="*/ 25 h 99"/>
                  <a:gd name="T40" fmla="*/ 38 w 42"/>
                  <a:gd name="T41" fmla="*/ 30 h 99"/>
                  <a:gd name="T42" fmla="*/ 35 w 42"/>
                  <a:gd name="T43" fmla="*/ 35 h 99"/>
                  <a:gd name="T44" fmla="*/ 34 w 42"/>
                  <a:gd name="T45" fmla="*/ 41 h 99"/>
                  <a:gd name="T46" fmla="*/ 30 w 42"/>
                  <a:gd name="T47" fmla="*/ 45 h 99"/>
                  <a:gd name="T48" fmla="*/ 24 w 42"/>
                  <a:gd name="T49" fmla="*/ 52 h 99"/>
                  <a:gd name="T50" fmla="*/ 20 w 42"/>
                  <a:gd name="T51" fmla="*/ 59 h 99"/>
                  <a:gd name="T52" fmla="*/ 13 w 42"/>
                  <a:gd name="T53" fmla="*/ 69 h 99"/>
                  <a:gd name="T54" fmla="*/ 8 w 42"/>
                  <a:gd name="T55" fmla="*/ 82 h 99"/>
                  <a:gd name="T56" fmla="*/ 5 w 42"/>
                  <a:gd name="T57" fmla="*/ 88 h 99"/>
                  <a:gd name="T58" fmla="*/ 4 w 42"/>
                  <a:gd name="T59" fmla="*/ 94 h 99"/>
                  <a:gd name="T60" fmla="*/ 1 w 42"/>
                  <a:gd name="T61" fmla="*/ 99 h 99"/>
                  <a:gd name="T62" fmla="*/ 0 w 42"/>
                  <a:gd name="T63" fmla="*/ 99 h 99"/>
                  <a:gd name="T64" fmla="*/ 0 w 42"/>
                  <a:gd name="T65" fmla="*/ 91 h 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"/>
                  <a:gd name="T100" fmla="*/ 0 h 99"/>
                  <a:gd name="T101" fmla="*/ 42 w 42"/>
                  <a:gd name="T102" fmla="*/ 99 h 9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" h="99">
                    <a:moveTo>
                      <a:pt x="0" y="91"/>
                    </a:moveTo>
                    <a:lnTo>
                      <a:pt x="7" y="75"/>
                    </a:lnTo>
                    <a:lnTo>
                      <a:pt x="16" y="50"/>
                    </a:lnTo>
                    <a:lnTo>
                      <a:pt x="26" y="27"/>
                    </a:lnTo>
                    <a:lnTo>
                      <a:pt x="32" y="12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8" y="2"/>
                    </a:lnTo>
                    <a:lnTo>
                      <a:pt x="36" y="11"/>
                    </a:lnTo>
                    <a:lnTo>
                      <a:pt x="34" y="19"/>
                    </a:lnTo>
                    <a:lnTo>
                      <a:pt x="31" y="25"/>
                    </a:lnTo>
                    <a:lnTo>
                      <a:pt x="30" y="30"/>
                    </a:lnTo>
                    <a:lnTo>
                      <a:pt x="28" y="34"/>
                    </a:lnTo>
                    <a:lnTo>
                      <a:pt x="28" y="35"/>
                    </a:lnTo>
                    <a:lnTo>
                      <a:pt x="30" y="35"/>
                    </a:lnTo>
                    <a:lnTo>
                      <a:pt x="31" y="34"/>
                    </a:lnTo>
                    <a:lnTo>
                      <a:pt x="38" y="25"/>
                    </a:lnTo>
                    <a:lnTo>
                      <a:pt x="42" y="22"/>
                    </a:lnTo>
                    <a:lnTo>
                      <a:pt x="42" y="25"/>
                    </a:lnTo>
                    <a:lnTo>
                      <a:pt x="38" y="30"/>
                    </a:lnTo>
                    <a:lnTo>
                      <a:pt x="35" y="35"/>
                    </a:lnTo>
                    <a:lnTo>
                      <a:pt x="34" y="41"/>
                    </a:lnTo>
                    <a:lnTo>
                      <a:pt x="30" y="45"/>
                    </a:lnTo>
                    <a:lnTo>
                      <a:pt x="24" y="52"/>
                    </a:lnTo>
                    <a:lnTo>
                      <a:pt x="20" y="59"/>
                    </a:lnTo>
                    <a:lnTo>
                      <a:pt x="13" y="69"/>
                    </a:lnTo>
                    <a:lnTo>
                      <a:pt x="8" y="82"/>
                    </a:lnTo>
                    <a:lnTo>
                      <a:pt x="5" y="88"/>
                    </a:lnTo>
                    <a:lnTo>
                      <a:pt x="4" y="94"/>
                    </a:lnTo>
                    <a:lnTo>
                      <a:pt x="1" y="99"/>
                    </a:lnTo>
                    <a:lnTo>
                      <a:pt x="0" y="99"/>
                    </a:lnTo>
                    <a:lnTo>
                      <a:pt x="0" y="9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87" name="Freeform 197"/>
              <p:cNvSpPr>
                <a:spLocks/>
              </p:cNvSpPr>
              <p:nvPr/>
            </p:nvSpPr>
            <p:spPr bwMode="auto">
              <a:xfrm>
                <a:off x="2958" y="2056"/>
                <a:ext cx="42" cy="66"/>
              </a:xfrm>
              <a:custGeom>
                <a:avLst/>
                <a:gdLst>
                  <a:gd name="T0" fmla="*/ 1 w 42"/>
                  <a:gd name="T1" fmla="*/ 61 h 66"/>
                  <a:gd name="T2" fmla="*/ 8 w 42"/>
                  <a:gd name="T3" fmla="*/ 46 h 66"/>
                  <a:gd name="T4" fmla="*/ 17 w 42"/>
                  <a:gd name="T5" fmla="*/ 31 h 66"/>
                  <a:gd name="T6" fmla="*/ 25 w 42"/>
                  <a:gd name="T7" fmla="*/ 19 h 66"/>
                  <a:gd name="T8" fmla="*/ 31 w 42"/>
                  <a:gd name="T9" fmla="*/ 11 h 66"/>
                  <a:gd name="T10" fmla="*/ 39 w 42"/>
                  <a:gd name="T11" fmla="*/ 3 h 66"/>
                  <a:gd name="T12" fmla="*/ 42 w 42"/>
                  <a:gd name="T13" fmla="*/ 0 h 66"/>
                  <a:gd name="T14" fmla="*/ 39 w 42"/>
                  <a:gd name="T15" fmla="*/ 4 h 66"/>
                  <a:gd name="T16" fmla="*/ 35 w 42"/>
                  <a:gd name="T17" fmla="*/ 11 h 66"/>
                  <a:gd name="T18" fmla="*/ 29 w 42"/>
                  <a:gd name="T19" fmla="*/ 18 h 66"/>
                  <a:gd name="T20" fmla="*/ 25 w 42"/>
                  <a:gd name="T21" fmla="*/ 23 h 66"/>
                  <a:gd name="T22" fmla="*/ 24 w 42"/>
                  <a:gd name="T23" fmla="*/ 27 h 66"/>
                  <a:gd name="T24" fmla="*/ 23 w 42"/>
                  <a:gd name="T25" fmla="*/ 30 h 66"/>
                  <a:gd name="T26" fmla="*/ 23 w 42"/>
                  <a:gd name="T27" fmla="*/ 34 h 66"/>
                  <a:gd name="T28" fmla="*/ 14 w 42"/>
                  <a:gd name="T29" fmla="*/ 43 h 66"/>
                  <a:gd name="T30" fmla="*/ 5 w 42"/>
                  <a:gd name="T31" fmla="*/ 57 h 66"/>
                  <a:gd name="T32" fmla="*/ 0 w 42"/>
                  <a:gd name="T33" fmla="*/ 66 h 66"/>
                  <a:gd name="T34" fmla="*/ 1 w 42"/>
                  <a:gd name="T35" fmla="*/ 61 h 6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"/>
                  <a:gd name="T55" fmla="*/ 0 h 66"/>
                  <a:gd name="T56" fmla="*/ 42 w 42"/>
                  <a:gd name="T57" fmla="*/ 66 h 6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" h="66">
                    <a:moveTo>
                      <a:pt x="1" y="61"/>
                    </a:moveTo>
                    <a:lnTo>
                      <a:pt x="8" y="46"/>
                    </a:lnTo>
                    <a:lnTo>
                      <a:pt x="17" y="31"/>
                    </a:lnTo>
                    <a:lnTo>
                      <a:pt x="25" y="19"/>
                    </a:lnTo>
                    <a:lnTo>
                      <a:pt x="31" y="11"/>
                    </a:lnTo>
                    <a:lnTo>
                      <a:pt x="39" y="3"/>
                    </a:lnTo>
                    <a:lnTo>
                      <a:pt x="42" y="0"/>
                    </a:lnTo>
                    <a:lnTo>
                      <a:pt x="39" y="4"/>
                    </a:lnTo>
                    <a:lnTo>
                      <a:pt x="35" y="11"/>
                    </a:lnTo>
                    <a:lnTo>
                      <a:pt x="29" y="18"/>
                    </a:lnTo>
                    <a:lnTo>
                      <a:pt x="25" y="23"/>
                    </a:lnTo>
                    <a:lnTo>
                      <a:pt x="24" y="27"/>
                    </a:lnTo>
                    <a:lnTo>
                      <a:pt x="23" y="30"/>
                    </a:lnTo>
                    <a:lnTo>
                      <a:pt x="23" y="34"/>
                    </a:lnTo>
                    <a:lnTo>
                      <a:pt x="14" y="43"/>
                    </a:lnTo>
                    <a:lnTo>
                      <a:pt x="5" y="57"/>
                    </a:lnTo>
                    <a:lnTo>
                      <a:pt x="0" y="66"/>
                    </a:lnTo>
                    <a:lnTo>
                      <a:pt x="1" y="61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88" name="Rectangle 198"/>
              <p:cNvSpPr>
                <a:spLocks noChangeArrowheads="1"/>
              </p:cNvSpPr>
              <p:nvPr/>
            </p:nvSpPr>
            <p:spPr bwMode="auto">
              <a:xfrm>
                <a:off x="3733" y="1096"/>
                <a:ext cx="126" cy="2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6493" name="Text Box 199"/>
            <p:cNvSpPr txBox="1">
              <a:spLocks noChangeArrowheads="1"/>
            </p:cNvSpPr>
            <p:nvPr/>
          </p:nvSpPr>
          <p:spPr bwMode="auto">
            <a:xfrm>
              <a:off x="3312" y="57"/>
              <a:ext cx="20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ru-RU" altLang="ru-RU" sz="1200" b="1">
                <a:latin typeface="Arial" panose="020B0604020202020204" pitchFamily="34" charset="0"/>
              </a:endParaRPr>
            </a:p>
          </p:txBody>
        </p:sp>
        <p:sp>
          <p:nvSpPr>
            <p:cNvPr id="16494" name="Text Box 200"/>
            <p:cNvSpPr txBox="1">
              <a:spLocks noChangeArrowheads="1"/>
            </p:cNvSpPr>
            <p:nvPr/>
          </p:nvSpPr>
          <p:spPr bwMode="auto">
            <a:xfrm>
              <a:off x="3120" y="288"/>
              <a:ext cx="244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ru-RU" altLang="ru-RU" sz="1400" b="1">
                <a:latin typeface="Arial" panose="020B0604020202020204" pitchFamily="34" charset="0"/>
              </a:endParaRPr>
            </a:p>
          </p:txBody>
        </p:sp>
      </p:grpSp>
      <p:grpSp>
        <p:nvGrpSpPr>
          <p:cNvPr id="16387" name="Group 201"/>
          <p:cNvGrpSpPr>
            <a:grpSpLocks/>
          </p:cNvGrpSpPr>
          <p:nvPr/>
        </p:nvGrpSpPr>
        <p:grpSpPr bwMode="auto">
          <a:xfrm>
            <a:off x="7467600" y="3505200"/>
            <a:ext cx="3200400" cy="3352800"/>
            <a:chOff x="3744" y="2208"/>
            <a:chExt cx="2016" cy="2112"/>
          </a:xfrm>
        </p:grpSpPr>
        <p:sp>
          <p:nvSpPr>
            <p:cNvPr id="16488" name="Rectangle 202"/>
            <p:cNvSpPr>
              <a:spLocks noChangeArrowheads="1"/>
            </p:cNvSpPr>
            <p:nvPr/>
          </p:nvSpPr>
          <p:spPr bwMode="auto">
            <a:xfrm>
              <a:off x="3744" y="2208"/>
              <a:ext cx="2016" cy="2112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16489" name="Picture 203" descr="old-ma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5" y="2928"/>
              <a:ext cx="1075" cy="121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90" name="Text Box 204"/>
            <p:cNvSpPr txBox="1">
              <a:spLocks noChangeArrowheads="1"/>
            </p:cNvSpPr>
            <p:nvPr/>
          </p:nvSpPr>
          <p:spPr bwMode="auto">
            <a:xfrm>
              <a:off x="4560" y="2448"/>
              <a:ext cx="960" cy="23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ru-RU" altLang="ru-RU" sz="1800" b="1">
                <a:latin typeface="Arial" panose="020B0604020202020204" pitchFamily="34" charset="0"/>
              </a:endParaRPr>
            </a:p>
          </p:txBody>
        </p:sp>
      </p:grpSp>
      <p:grpSp>
        <p:nvGrpSpPr>
          <p:cNvPr id="16388" name="Group 205"/>
          <p:cNvGrpSpPr>
            <a:grpSpLocks/>
          </p:cNvGrpSpPr>
          <p:nvPr/>
        </p:nvGrpSpPr>
        <p:grpSpPr bwMode="auto">
          <a:xfrm>
            <a:off x="1524000" y="0"/>
            <a:ext cx="4495800" cy="3505200"/>
            <a:chOff x="0" y="0"/>
            <a:chExt cx="2832" cy="2208"/>
          </a:xfrm>
        </p:grpSpPr>
        <p:sp>
          <p:nvSpPr>
            <p:cNvPr id="16403" name="Rectangle 206"/>
            <p:cNvSpPr>
              <a:spLocks noChangeArrowheads="1"/>
            </p:cNvSpPr>
            <p:nvPr/>
          </p:nvSpPr>
          <p:spPr bwMode="auto">
            <a:xfrm>
              <a:off x="0" y="0"/>
              <a:ext cx="2832" cy="220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16404" name="Group 207"/>
            <p:cNvGrpSpPr>
              <a:grpSpLocks/>
            </p:cNvGrpSpPr>
            <p:nvPr/>
          </p:nvGrpSpPr>
          <p:grpSpPr bwMode="auto">
            <a:xfrm>
              <a:off x="192" y="960"/>
              <a:ext cx="1419" cy="1111"/>
              <a:chOff x="192" y="960"/>
              <a:chExt cx="1419" cy="1111"/>
            </a:xfrm>
          </p:grpSpPr>
          <p:grpSp>
            <p:nvGrpSpPr>
              <p:cNvPr id="16407" name="Group 208"/>
              <p:cNvGrpSpPr>
                <a:grpSpLocks/>
              </p:cNvGrpSpPr>
              <p:nvPr/>
            </p:nvGrpSpPr>
            <p:grpSpPr bwMode="auto">
              <a:xfrm>
                <a:off x="912" y="960"/>
                <a:ext cx="699" cy="432"/>
                <a:chOff x="288" y="960"/>
                <a:chExt cx="699" cy="432"/>
              </a:xfrm>
            </p:grpSpPr>
            <p:sp>
              <p:nvSpPr>
                <p:cNvPr id="16409" name="Freeform 209"/>
                <p:cNvSpPr>
                  <a:spLocks/>
                </p:cNvSpPr>
                <p:nvPr/>
              </p:nvSpPr>
              <p:spPr bwMode="auto">
                <a:xfrm>
                  <a:off x="288" y="998"/>
                  <a:ext cx="699" cy="394"/>
                </a:xfrm>
                <a:custGeom>
                  <a:avLst/>
                  <a:gdLst>
                    <a:gd name="T0" fmla="*/ 555 w 1486"/>
                    <a:gd name="T1" fmla="*/ 316 h 1145"/>
                    <a:gd name="T2" fmla="*/ 448 w 1486"/>
                    <a:gd name="T3" fmla="*/ 304 h 1145"/>
                    <a:gd name="T4" fmla="*/ 516 w 1486"/>
                    <a:gd name="T5" fmla="*/ 270 h 1145"/>
                    <a:gd name="T6" fmla="*/ 437 w 1486"/>
                    <a:gd name="T7" fmla="*/ 300 h 1145"/>
                    <a:gd name="T8" fmla="*/ 108 w 1486"/>
                    <a:gd name="T9" fmla="*/ 239 h 1145"/>
                    <a:gd name="T10" fmla="*/ 29 w 1486"/>
                    <a:gd name="T11" fmla="*/ 262 h 1145"/>
                    <a:gd name="T12" fmla="*/ 23 w 1486"/>
                    <a:gd name="T13" fmla="*/ 367 h 1145"/>
                    <a:gd name="T14" fmla="*/ 2 w 1486"/>
                    <a:gd name="T15" fmla="*/ 515 h 1145"/>
                    <a:gd name="T16" fmla="*/ 13 w 1486"/>
                    <a:gd name="T17" fmla="*/ 773 h 1145"/>
                    <a:gd name="T18" fmla="*/ 25 w 1486"/>
                    <a:gd name="T19" fmla="*/ 852 h 1145"/>
                    <a:gd name="T20" fmla="*/ 13 w 1486"/>
                    <a:gd name="T21" fmla="*/ 954 h 1145"/>
                    <a:gd name="T22" fmla="*/ 88 w 1486"/>
                    <a:gd name="T23" fmla="*/ 984 h 1145"/>
                    <a:gd name="T24" fmla="*/ 102 w 1486"/>
                    <a:gd name="T25" fmla="*/ 1040 h 1145"/>
                    <a:gd name="T26" fmla="*/ 16 w 1486"/>
                    <a:gd name="T27" fmla="*/ 1091 h 1145"/>
                    <a:gd name="T28" fmla="*/ 111 w 1486"/>
                    <a:gd name="T29" fmla="*/ 1098 h 1145"/>
                    <a:gd name="T30" fmla="*/ 356 w 1486"/>
                    <a:gd name="T31" fmla="*/ 1092 h 1145"/>
                    <a:gd name="T32" fmla="*/ 440 w 1486"/>
                    <a:gd name="T33" fmla="*/ 1096 h 1145"/>
                    <a:gd name="T34" fmla="*/ 718 w 1486"/>
                    <a:gd name="T35" fmla="*/ 1089 h 1145"/>
                    <a:gd name="T36" fmla="*/ 1103 w 1486"/>
                    <a:gd name="T37" fmla="*/ 1049 h 1145"/>
                    <a:gd name="T38" fmla="*/ 1210 w 1486"/>
                    <a:gd name="T39" fmla="*/ 1029 h 1145"/>
                    <a:gd name="T40" fmla="*/ 1138 w 1486"/>
                    <a:gd name="T41" fmla="*/ 998 h 1145"/>
                    <a:gd name="T42" fmla="*/ 1192 w 1486"/>
                    <a:gd name="T43" fmla="*/ 971 h 1145"/>
                    <a:gd name="T44" fmla="*/ 1249 w 1486"/>
                    <a:gd name="T45" fmla="*/ 827 h 1145"/>
                    <a:gd name="T46" fmla="*/ 1355 w 1486"/>
                    <a:gd name="T47" fmla="*/ 847 h 1145"/>
                    <a:gd name="T48" fmla="*/ 1303 w 1486"/>
                    <a:gd name="T49" fmla="*/ 929 h 1145"/>
                    <a:gd name="T50" fmla="*/ 1248 w 1486"/>
                    <a:gd name="T51" fmla="*/ 1027 h 1145"/>
                    <a:gd name="T52" fmla="*/ 1307 w 1486"/>
                    <a:gd name="T53" fmla="*/ 1070 h 1145"/>
                    <a:gd name="T54" fmla="*/ 1387 w 1486"/>
                    <a:gd name="T55" fmla="*/ 1129 h 1145"/>
                    <a:gd name="T56" fmla="*/ 1437 w 1486"/>
                    <a:gd name="T57" fmla="*/ 1136 h 1145"/>
                    <a:gd name="T58" fmla="*/ 1464 w 1486"/>
                    <a:gd name="T59" fmla="*/ 1107 h 1145"/>
                    <a:gd name="T60" fmla="*/ 1469 w 1486"/>
                    <a:gd name="T61" fmla="*/ 1077 h 1145"/>
                    <a:gd name="T62" fmla="*/ 1432 w 1486"/>
                    <a:gd name="T63" fmla="*/ 1022 h 1145"/>
                    <a:gd name="T64" fmla="*/ 1332 w 1486"/>
                    <a:gd name="T65" fmla="*/ 1008 h 1145"/>
                    <a:gd name="T66" fmla="*/ 1294 w 1486"/>
                    <a:gd name="T67" fmla="*/ 984 h 1145"/>
                    <a:gd name="T68" fmla="*/ 1396 w 1486"/>
                    <a:gd name="T69" fmla="*/ 885 h 1145"/>
                    <a:gd name="T70" fmla="*/ 1367 w 1486"/>
                    <a:gd name="T71" fmla="*/ 804 h 1145"/>
                    <a:gd name="T72" fmla="*/ 1251 w 1486"/>
                    <a:gd name="T73" fmla="*/ 780 h 1145"/>
                    <a:gd name="T74" fmla="*/ 1280 w 1486"/>
                    <a:gd name="T75" fmla="*/ 476 h 1145"/>
                    <a:gd name="T76" fmla="*/ 1258 w 1486"/>
                    <a:gd name="T77" fmla="*/ 298 h 1145"/>
                    <a:gd name="T78" fmla="*/ 1194 w 1486"/>
                    <a:gd name="T79" fmla="*/ 244 h 1145"/>
                    <a:gd name="T80" fmla="*/ 1018 w 1486"/>
                    <a:gd name="T81" fmla="*/ 255 h 1145"/>
                    <a:gd name="T82" fmla="*/ 863 w 1486"/>
                    <a:gd name="T83" fmla="*/ 304 h 1145"/>
                    <a:gd name="T84" fmla="*/ 684 w 1486"/>
                    <a:gd name="T85" fmla="*/ 316 h 1145"/>
                    <a:gd name="T86" fmla="*/ 750 w 1486"/>
                    <a:gd name="T87" fmla="*/ 205 h 1145"/>
                    <a:gd name="T88" fmla="*/ 793 w 1486"/>
                    <a:gd name="T89" fmla="*/ 212 h 1145"/>
                    <a:gd name="T90" fmla="*/ 854 w 1486"/>
                    <a:gd name="T91" fmla="*/ 133 h 1145"/>
                    <a:gd name="T92" fmla="*/ 818 w 1486"/>
                    <a:gd name="T93" fmla="*/ 188 h 1145"/>
                    <a:gd name="T94" fmla="*/ 836 w 1486"/>
                    <a:gd name="T95" fmla="*/ 211 h 1145"/>
                    <a:gd name="T96" fmla="*/ 865 w 1486"/>
                    <a:gd name="T97" fmla="*/ 126 h 1145"/>
                    <a:gd name="T98" fmla="*/ 929 w 1486"/>
                    <a:gd name="T99" fmla="*/ 42 h 1145"/>
                    <a:gd name="T100" fmla="*/ 950 w 1486"/>
                    <a:gd name="T101" fmla="*/ 0 h 1145"/>
                    <a:gd name="T102" fmla="*/ 879 w 1486"/>
                    <a:gd name="T103" fmla="*/ 68 h 1145"/>
                    <a:gd name="T104" fmla="*/ 838 w 1486"/>
                    <a:gd name="T105" fmla="*/ 79 h 1145"/>
                    <a:gd name="T106" fmla="*/ 789 w 1486"/>
                    <a:gd name="T107" fmla="*/ 140 h 1145"/>
                    <a:gd name="T108" fmla="*/ 820 w 1486"/>
                    <a:gd name="T109" fmla="*/ 79 h 1145"/>
                    <a:gd name="T110" fmla="*/ 786 w 1486"/>
                    <a:gd name="T111" fmla="*/ 75 h 1145"/>
                    <a:gd name="T112" fmla="*/ 761 w 1486"/>
                    <a:gd name="T113" fmla="*/ 170 h 114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486"/>
                    <a:gd name="T172" fmla="*/ 0 h 1145"/>
                    <a:gd name="T173" fmla="*/ 1486 w 1486"/>
                    <a:gd name="T174" fmla="*/ 1145 h 114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486" h="1145">
                      <a:moveTo>
                        <a:pt x="646" y="316"/>
                      </a:moveTo>
                      <a:lnTo>
                        <a:pt x="643" y="316"/>
                      </a:lnTo>
                      <a:lnTo>
                        <a:pt x="636" y="316"/>
                      </a:lnTo>
                      <a:lnTo>
                        <a:pt x="625" y="316"/>
                      </a:lnTo>
                      <a:lnTo>
                        <a:pt x="612" y="316"/>
                      </a:lnTo>
                      <a:lnTo>
                        <a:pt x="582" y="316"/>
                      </a:lnTo>
                      <a:lnTo>
                        <a:pt x="555" y="316"/>
                      </a:lnTo>
                      <a:lnTo>
                        <a:pt x="542" y="316"/>
                      </a:lnTo>
                      <a:lnTo>
                        <a:pt x="526" y="314"/>
                      </a:lnTo>
                      <a:lnTo>
                        <a:pt x="494" y="311"/>
                      </a:lnTo>
                      <a:lnTo>
                        <a:pt x="480" y="307"/>
                      </a:lnTo>
                      <a:lnTo>
                        <a:pt x="465" y="306"/>
                      </a:lnTo>
                      <a:lnTo>
                        <a:pt x="455" y="306"/>
                      </a:lnTo>
                      <a:lnTo>
                        <a:pt x="448" y="304"/>
                      </a:lnTo>
                      <a:lnTo>
                        <a:pt x="460" y="297"/>
                      </a:lnTo>
                      <a:lnTo>
                        <a:pt x="476" y="291"/>
                      </a:lnTo>
                      <a:lnTo>
                        <a:pt x="496" y="290"/>
                      </a:lnTo>
                      <a:lnTo>
                        <a:pt x="516" y="288"/>
                      </a:lnTo>
                      <a:lnTo>
                        <a:pt x="516" y="284"/>
                      </a:lnTo>
                      <a:lnTo>
                        <a:pt x="516" y="270"/>
                      </a:lnTo>
                      <a:lnTo>
                        <a:pt x="519" y="242"/>
                      </a:lnTo>
                      <a:lnTo>
                        <a:pt x="501" y="241"/>
                      </a:lnTo>
                      <a:lnTo>
                        <a:pt x="485" y="244"/>
                      </a:lnTo>
                      <a:lnTo>
                        <a:pt x="473" y="249"/>
                      </a:lnTo>
                      <a:lnTo>
                        <a:pt x="462" y="258"/>
                      </a:lnTo>
                      <a:lnTo>
                        <a:pt x="446" y="279"/>
                      </a:lnTo>
                      <a:lnTo>
                        <a:pt x="437" y="300"/>
                      </a:lnTo>
                      <a:lnTo>
                        <a:pt x="376" y="281"/>
                      </a:lnTo>
                      <a:lnTo>
                        <a:pt x="317" y="265"/>
                      </a:lnTo>
                      <a:lnTo>
                        <a:pt x="261" y="255"/>
                      </a:lnTo>
                      <a:lnTo>
                        <a:pt x="211" y="246"/>
                      </a:lnTo>
                      <a:lnTo>
                        <a:pt x="165" y="242"/>
                      </a:lnTo>
                      <a:lnTo>
                        <a:pt x="124" y="239"/>
                      </a:lnTo>
                      <a:lnTo>
                        <a:pt x="108" y="239"/>
                      </a:lnTo>
                      <a:lnTo>
                        <a:pt x="91" y="241"/>
                      </a:lnTo>
                      <a:lnTo>
                        <a:pt x="77" y="241"/>
                      </a:lnTo>
                      <a:lnTo>
                        <a:pt x="66" y="242"/>
                      </a:lnTo>
                      <a:lnTo>
                        <a:pt x="50" y="244"/>
                      </a:lnTo>
                      <a:lnTo>
                        <a:pt x="40" y="248"/>
                      </a:lnTo>
                      <a:lnTo>
                        <a:pt x="32" y="255"/>
                      </a:lnTo>
                      <a:lnTo>
                        <a:pt x="29" y="262"/>
                      </a:lnTo>
                      <a:lnTo>
                        <a:pt x="31" y="279"/>
                      </a:lnTo>
                      <a:lnTo>
                        <a:pt x="34" y="300"/>
                      </a:lnTo>
                      <a:lnTo>
                        <a:pt x="36" y="311"/>
                      </a:lnTo>
                      <a:lnTo>
                        <a:pt x="34" y="323"/>
                      </a:lnTo>
                      <a:lnTo>
                        <a:pt x="31" y="337"/>
                      </a:lnTo>
                      <a:lnTo>
                        <a:pt x="25" y="355"/>
                      </a:lnTo>
                      <a:lnTo>
                        <a:pt x="23" y="367"/>
                      </a:lnTo>
                      <a:lnTo>
                        <a:pt x="20" y="379"/>
                      </a:lnTo>
                      <a:lnTo>
                        <a:pt x="16" y="395"/>
                      </a:lnTo>
                      <a:lnTo>
                        <a:pt x="13" y="413"/>
                      </a:lnTo>
                      <a:lnTo>
                        <a:pt x="11" y="434"/>
                      </a:lnTo>
                      <a:lnTo>
                        <a:pt x="7" y="457"/>
                      </a:lnTo>
                      <a:lnTo>
                        <a:pt x="6" y="485"/>
                      </a:lnTo>
                      <a:lnTo>
                        <a:pt x="2" y="515"/>
                      </a:lnTo>
                      <a:lnTo>
                        <a:pt x="0" y="578"/>
                      </a:lnTo>
                      <a:lnTo>
                        <a:pt x="2" y="636"/>
                      </a:lnTo>
                      <a:lnTo>
                        <a:pt x="4" y="687"/>
                      </a:lnTo>
                      <a:lnTo>
                        <a:pt x="6" y="711"/>
                      </a:lnTo>
                      <a:lnTo>
                        <a:pt x="7" y="734"/>
                      </a:lnTo>
                      <a:lnTo>
                        <a:pt x="9" y="753"/>
                      </a:lnTo>
                      <a:lnTo>
                        <a:pt x="13" y="773"/>
                      </a:lnTo>
                      <a:lnTo>
                        <a:pt x="15" y="789"/>
                      </a:lnTo>
                      <a:lnTo>
                        <a:pt x="16" y="803"/>
                      </a:lnTo>
                      <a:lnTo>
                        <a:pt x="18" y="815"/>
                      </a:lnTo>
                      <a:lnTo>
                        <a:pt x="20" y="824"/>
                      </a:lnTo>
                      <a:lnTo>
                        <a:pt x="22" y="831"/>
                      </a:lnTo>
                      <a:lnTo>
                        <a:pt x="22" y="836"/>
                      </a:lnTo>
                      <a:lnTo>
                        <a:pt x="25" y="852"/>
                      </a:lnTo>
                      <a:lnTo>
                        <a:pt x="25" y="868"/>
                      </a:lnTo>
                      <a:lnTo>
                        <a:pt x="23" y="885"/>
                      </a:lnTo>
                      <a:lnTo>
                        <a:pt x="18" y="901"/>
                      </a:lnTo>
                      <a:lnTo>
                        <a:pt x="16" y="912"/>
                      </a:lnTo>
                      <a:lnTo>
                        <a:pt x="15" y="924"/>
                      </a:lnTo>
                      <a:lnTo>
                        <a:pt x="13" y="938"/>
                      </a:lnTo>
                      <a:lnTo>
                        <a:pt x="13" y="954"/>
                      </a:lnTo>
                      <a:lnTo>
                        <a:pt x="18" y="966"/>
                      </a:lnTo>
                      <a:lnTo>
                        <a:pt x="27" y="977"/>
                      </a:lnTo>
                      <a:lnTo>
                        <a:pt x="41" y="984"/>
                      </a:lnTo>
                      <a:lnTo>
                        <a:pt x="50" y="984"/>
                      </a:lnTo>
                      <a:lnTo>
                        <a:pt x="63" y="984"/>
                      </a:lnTo>
                      <a:lnTo>
                        <a:pt x="74" y="984"/>
                      </a:lnTo>
                      <a:lnTo>
                        <a:pt x="88" y="984"/>
                      </a:lnTo>
                      <a:lnTo>
                        <a:pt x="120" y="991"/>
                      </a:lnTo>
                      <a:lnTo>
                        <a:pt x="156" y="1003"/>
                      </a:lnTo>
                      <a:lnTo>
                        <a:pt x="172" y="1010"/>
                      </a:lnTo>
                      <a:lnTo>
                        <a:pt x="186" y="1019"/>
                      </a:lnTo>
                      <a:lnTo>
                        <a:pt x="170" y="1022"/>
                      </a:lnTo>
                      <a:lnTo>
                        <a:pt x="149" y="1026"/>
                      </a:lnTo>
                      <a:lnTo>
                        <a:pt x="102" y="1040"/>
                      </a:lnTo>
                      <a:lnTo>
                        <a:pt x="79" y="1049"/>
                      </a:lnTo>
                      <a:lnTo>
                        <a:pt x="57" y="1056"/>
                      </a:lnTo>
                      <a:lnTo>
                        <a:pt x="41" y="1063"/>
                      </a:lnTo>
                      <a:lnTo>
                        <a:pt x="31" y="1070"/>
                      </a:lnTo>
                      <a:lnTo>
                        <a:pt x="23" y="1077"/>
                      </a:lnTo>
                      <a:lnTo>
                        <a:pt x="18" y="1084"/>
                      </a:lnTo>
                      <a:lnTo>
                        <a:pt x="16" y="1091"/>
                      </a:lnTo>
                      <a:lnTo>
                        <a:pt x="20" y="1096"/>
                      </a:lnTo>
                      <a:lnTo>
                        <a:pt x="27" y="1100"/>
                      </a:lnTo>
                      <a:lnTo>
                        <a:pt x="40" y="1103"/>
                      </a:lnTo>
                      <a:lnTo>
                        <a:pt x="56" y="1103"/>
                      </a:lnTo>
                      <a:lnTo>
                        <a:pt x="77" y="1101"/>
                      </a:lnTo>
                      <a:lnTo>
                        <a:pt x="93" y="1100"/>
                      </a:lnTo>
                      <a:lnTo>
                        <a:pt x="111" y="1098"/>
                      </a:lnTo>
                      <a:lnTo>
                        <a:pt x="131" y="1098"/>
                      </a:lnTo>
                      <a:lnTo>
                        <a:pt x="154" y="1096"/>
                      </a:lnTo>
                      <a:lnTo>
                        <a:pt x="206" y="1096"/>
                      </a:lnTo>
                      <a:lnTo>
                        <a:pt x="260" y="1094"/>
                      </a:lnTo>
                      <a:lnTo>
                        <a:pt x="312" y="1094"/>
                      </a:lnTo>
                      <a:lnTo>
                        <a:pt x="335" y="1094"/>
                      </a:lnTo>
                      <a:lnTo>
                        <a:pt x="356" y="1092"/>
                      </a:lnTo>
                      <a:lnTo>
                        <a:pt x="374" y="1092"/>
                      </a:lnTo>
                      <a:lnTo>
                        <a:pt x="390" y="1092"/>
                      </a:lnTo>
                      <a:lnTo>
                        <a:pt x="401" y="1092"/>
                      </a:lnTo>
                      <a:lnTo>
                        <a:pt x="408" y="1092"/>
                      </a:lnTo>
                      <a:lnTo>
                        <a:pt x="415" y="1094"/>
                      </a:lnTo>
                      <a:lnTo>
                        <a:pt x="426" y="1096"/>
                      </a:lnTo>
                      <a:lnTo>
                        <a:pt x="440" y="1096"/>
                      </a:lnTo>
                      <a:lnTo>
                        <a:pt x="457" y="1098"/>
                      </a:lnTo>
                      <a:lnTo>
                        <a:pt x="474" y="1098"/>
                      </a:lnTo>
                      <a:lnTo>
                        <a:pt x="496" y="1098"/>
                      </a:lnTo>
                      <a:lnTo>
                        <a:pt x="539" y="1098"/>
                      </a:lnTo>
                      <a:lnTo>
                        <a:pt x="634" y="1096"/>
                      </a:lnTo>
                      <a:lnTo>
                        <a:pt x="678" y="1092"/>
                      </a:lnTo>
                      <a:lnTo>
                        <a:pt x="718" y="1089"/>
                      </a:lnTo>
                      <a:lnTo>
                        <a:pt x="791" y="1080"/>
                      </a:lnTo>
                      <a:lnTo>
                        <a:pt x="868" y="1071"/>
                      </a:lnTo>
                      <a:lnTo>
                        <a:pt x="945" y="1064"/>
                      </a:lnTo>
                      <a:lnTo>
                        <a:pt x="1017" y="1057"/>
                      </a:lnTo>
                      <a:lnTo>
                        <a:pt x="1049" y="1054"/>
                      </a:lnTo>
                      <a:lnTo>
                        <a:pt x="1078" y="1050"/>
                      </a:lnTo>
                      <a:lnTo>
                        <a:pt x="1103" y="1049"/>
                      </a:lnTo>
                      <a:lnTo>
                        <a:pt x="1124" y="1045"/>
                      </a:lnTo>
                      <a:lnTo>
                        <a:pt x="1142" y="1043"/>
                      </a:lnTo>
                      <a:lnTo>
                        <a:pt x="1158" y="1042"/>
                      </a:lnTo>
                      <a:lnTo>
                        <a:pt x="1183" y="1038"/>
                      </a:lnTo>
                      <a:lnTo>
                        <a:pt x="1196" y="1035"/>
                      </a:lnTo>
                      <a:lnTo>
                        <a:pt x="1203" y="1033"/>
                      </a:lnTo>
                      <a:lnTo>
                        <a:pt x="1210" y="1029"/>
                      </a:lnTo>
                      <a:lnTo>
                        <a:pt x="1212" y="1024"/>
                      </a:lnTo>
                      <a:lnTo>
                        <a:pt x="1212" y="1020"/>
                      </a:lnTo>
                      <a:lnTo>
                        <a:pt x="1208" y="1017"/>
                      </a:lnTo>
                      <a:lnTo>
                        <a:pt x="1203" y="1013"/>
                      </a:lnTo>
                      <a:lnTo>
                        <a:pt x="1196" y="1012"/>
                      </a:lnTo>
                      <a:lnTo>
                        <a:pt x="1154" y="1001"/>
                      </a:lnTo>
                      <a:lnTo>
                        <a:pt x="1138" y="998"/>
                      </a:lnTo>
                      <a:lnTo>
                        <a:pt x="1133" y="996"/>
                      </a:lnTo>
                      <a:lnTo>
                        <a:pt x="1131" y="996"/>
                      </a:lnTo>
                      <a:lnTo>
                        <a:pt x="1133" y="994"/>
                      </a:lnTo>
                      <a:lnTo>
                        <a:pt x="1140" y="992"/>
                      </a:lnTo>
                      <a:lnTo>
                        <a:pt x="1160" y="985"/>
                      </a:lnTo>
                      <a:lnTo>
                        <a:pt x="1181" y="977"/>
                      </a:lnTo>
                      <a:lnTo>
                        <a:pt x="1192" y="971"/>
                      </a:lnTo>
                      <a:lnTo>
                        <a:pt x="1199" y="968"/>
                      </a:lnTo>
                      <a:lnTo>
                        <a:pt x="1205" y="957"/>
                      </a:lnTo>
                      <a:lnTo>
                        <a:pt x="1208" y="943"/>
                      </a:lnTo>
                      <a:lnTo>
                        <a:pt x="1219" y="910"/>
                      </a:lnTo>
                      <a:lnTo>
                        <a:pt x="1230" y="871"/>
                      </a:lnTo>
                      <a:lnTo>
                        <a:pt x="1239" y="831"/>
                      </a:lnTo>
                      <a:lnTo>
                        <a:pt x="1249" y="827"/>
                      </a:lnTo>
                      <a:lnTo>
                        <a:pt x="1262" y="822"/>
                      </a:lnTo>
                      <a:lnTo>
                        <a:pt x="1292" y="817"/>
                      </a:lnTo>
                      <a:lnTo>
                        <a:pt x="1308" y="817"/>
                      </a:lnTo>
                      <a:lnTo>
                        <a:pt x="1323" y="820"/>
                      </a:lnTo>
                      <a:lnTo>
                        <a:pt x="1335" y="825"/>
                      </a:lnTo>
                      <a:lnTo>
                        <a:pt x="1346" y="836"/>
                      </a:lnTo>
                      <a:lnTo>
                        <a:pt x="1355" y="847"/>
                      </a:lnTo>
                      <a:lnTo>
                        <a:pt x="1360" y="859"/>
                      </a:lnTo>
                      <a:lnTo>
                        <a:pt x="1362" y="871"/>
                      </a:lnTo>
                      <a:lnTo>
                        <a:pt x="1360" y="882"/>
                      </a:lnTo>
                      <a:lnTo>
                        <a:pt x="1355" y="894"/>
                      </a:lnTo>
                      <a:lnTo>
                        <a:pt x="1342" y="906"/>
                      </a:lnTo>
                      <a:lnTo>
                        <a:pt x="1326" y="917"/>
                      </a:lnTo>
                      <a:lnTo>
                        <a:pt x="1303" y="929"/>
                      </a:lnTo>
                      <a:lnTo>
                        <a:pt x="1280" y="941"/>
                      </a:lnTo>
                      <a:lnTo>
                        <a:pt x="1262" y="955"/>
                      </a:lnTo>
                      <a:lnTo>
                        <a:pt x="1249" y="971"/>
                      </a:lnTo>
                      <a:lnTo>
                        <a:pt x="1242" y="987"/>
                      </a:lnTo>
                      <a:lnTo>
                        <a:pt x="1239" y="1001"/>
                      </a:lnTo>
                      <a:lnTo>
                        <a:pt x="1240" y="1015"/>
                      </a:lnTo>
                      <a:lnTo>
                        <a:pt x="1248" y="1027"/>
                      </a:lnTo>
                      <a:lnTo>
                        <a:pt x="1258" y="1038"/>
                      </a:lnTo>
                      <a:lnTo>
                        <a:pt x="1271" y="1047"/>
                      </a:lnTo>
                      <a:lnTo>
                        <a:pt x="1282" y="1052"/>
                      </a:lnTo>
                      <a:lnTo>
                        <a:pt x="1296" y="1059"/>
                      </a:lnTo>
                      <a:lnTo>
                        <a:pt x="1305" y="1061"/>
                      </a:lnTo>
                      <a:lnTo>
                        <a:pt x="1307" y="1063"/>
                      </a:lnTo>
                      <a:lnTo>
                        <a:pt x="1307" y="1070"/>
                      </a:lnTo>
                      <a:lnTo>
                        <a:pt x="1308" y="1078"/>
                      </a:lnTo>
                      <a:lnTo>
                        <a:pt x="1317" y="1096"/>
                      </a:lnTo>
                      <a:lnTo>
                        <a:pt x="1332" y="1112"/>
                      </a:lnTo>
                      <a:lnTo>
                        <a:pt x="1346" y="1124"/>
                      </a:lnTo>
                      <a:lnTo>
                        <a:pt x="1364" y="1129"/>
                      </a:lnTo>
                      <a:lnTo>
                        <a:pt x="1378" y="1131"/>
                      </a:lnTo>
                      <a:lnTo>
                        <a:pt x="1387" y="1129"/>
                      </a:lnTo>
                      <a:lnTo>
                        <a:pt x="1391" y="1128"/>
                      </a:lnTo>
                      <a:lnTo>
                        <a:pt x="1410" y="1140"/>
                      </a:lnTo>
                      <a:lnTo>
                        <a:pt x="1416" y="1145"/>
                      </a:lnTo>
                      <a:lnTo>
                        <a:pt x="1421" y="1145"/>
                      </a:lnTo>
                      <a:lnTo>
                        <a:pt x="1426" y="1145"/>
                      </a:lnTo>
                      <a:lnTo>
                        <a:pt x="1432" y="1142"/>
                      </a:lnTo>
                      <a:lnTo>
                        <a:pt x="1437" y="1136"/>
                      </a:lnTo>
                      <a:lnTo>
                        <a:pt x="1439" y="1131"/>
                      </a:lnTo>
                      <a:lnTo>
                        <a:pt x="1437" y="1124"/>
                      </a:lnTo>
                      <a:lnTo>
                        <a:pt x="1434" y="1117"/>
                      </a:lnTo>
                      <a:lnTo>
                        <a:pt x="1426" y="1117"/>
                      </a:lnTo>
                      <a:lnTo>
                        <a:pt x="1437" y="1098"/>
                      </a:lnTo>
                      <a:lnTo>
                        <a:pt x="1459" y="1105"/>
                      </a:lnTo>
                      <a:lnTo>
                        <a:pt x="1464" y="1107"/>
                      </a:lnTo>
                      <a:lnTo>
                        <a:pt x="1471" y="1107"/>
                      </a:lnTo>
                      <a:lnTo>
                        <a:pt x="1482" y="1100"/>
                      </a:lnTo>
                      <a:lnTo>
                        <a:pt x="1486" y="1096"/>
                      </a:lnTo>
                      <a:lnTo>
                        <a:pt x="1486" y="1089"/>
                      </a:lnTo>
                      <a:lnTo>
                        <a:pt x="1482" y="1084"/>
                      </a:lnTo>
                      <a:lnTo>
                        <a:pt x="1473" y="1078"/>
                      </a:lnTo>
                      <a:lnTo>
                        <a:pt x="1469" y="1077"/>
                      </a:lnTo>
                      <a:lnTo>
                        <a:pt x="1462" y="1073"/>
                      </a:lnTo>
                      <a:lnTo>
                        <a:pt x="1453" y="1071"/>
                      </a:lnTo>
                      <a:lnTo>
                        <a:pt x="1450" y="1070"/>
                      </a:lnTo>
                      <a:lnTo>
                        <a:pt x="1452" y="1056"/>
                      </a:lnTo>
                      <a:lnTo>
                        <a:pt x="1448" y="1042"/>
                      </a:lnTo>
                      <a:lnTo>
                        <a:pt x="1439" y="1029"/>
                      </a:lnTo>
                      <a:lnTo>
                        <a:pt x="1432" y="1022"/>
                      </a:lnTo>
                      <a:lnTo>
                        <a:pt x="1423" y="1015"/>
                      </a:lnTo>
                      <a:lnTo>
                        <a:pt x="1400" y="1005"/>
                      </a:lnTo>
                      <a:lnTo>
                        <a:pt x="1387" y="999"/>
                      </a:lnTo>
                      <a:lnTo>
                        <a:pt x="1373" y="998"/>
                      </a:lnTo>
                      <a:lnTo>
                        <a:pt x="1360" y="998"/>
                      </a:lnTo>
                      <a:lnTo>
                        <a:pt x="1346" y="1001"/>
                      </a:lnTo>
                      <a:lnTo>
                        <a:pt x="1332" y="1008"/>
                      </a:lnTo>
                      <a:lnTo>
                        <a:pt x="1319" y="1019"/>
                      </a:lnTo>
                      <a:lnTo>
                        <a:pt x="1290" y="1008"/>
                      </a:lnTo>
                      <a:lnTo>
                        <a:pt x="1285" y="1005"/>
                      </a:lnTo>
                      <a:lnTo>
                        <a:pt x="1283" y="1001"/>
                      </a:lnTo>
                      <a:lnTo>
                        <a:pt x="1283" y="998"/>
                      </a:lnTo>
                      <a:lnTo>
                        <a:pt x="1287" y="992"/>
                      </a:lnTo>
                      <a:lnTo>
                        <a:pt x="1294" y="984"/>
                      </a:lnTo>
                      <a:lnTo>
                        <a:pt x="1303" y="977"/>
                      </a:lnTo>
                      <a:lnTo>
                        <a:pt x="1326" y="961"/>
                      </a:lnTo>
                      <a:lnTo>
                        <a:pt x="1351" y="941"/>
                      </a:lnTo>
                      <a:lnTo>
                        <a:pt x="1375" y="917"/>
                      </a:lnTo>
                      <a:lnTo>
                        <a:pt x="1384" y="906"/>
                      </a:lnTo>
                      <a:lnTo>
                        <a:pt x="1391" y="896"/>
                      </a:lnTo>
                      <a:lnTo>
                        <a:pt x="1396" y="885"/>
                      </a:lnTo>
                      <a:lnTo>
                        <a:pt x="1398" y="875"/>
                      </a:lnTo>
                      <a:lnTo>
                        <a:pt x="1398" y="862"/>
                      </a:lnTo>
                      <a:lnTo>
                        <a:pt x="1396" y="852"/>
                      </a:lnTo>
                      <a:lnTo>
                        <a:pt x="1392" y="840"/>
                      </a:lnTo>
                      <a:lnTo>
                        <a:pt x="1387" y="827"/>
                      </a:lnTo>
                      <a:lnTo>
                        <a:pt x="1378" y="815"/>
                      </a:lnTo>
                      <a:lnTo>
                        <a:pt x="1367" y="804"/>
                      </a:lnTo>
                      <a:lnTo>
                        <a:pt x="1355" y="797"/>
                      </a:lnTo>
                      <a:lnTo>
                        <a:pt x="1341" y="790"/>
                      </a:lnTo>
                      <a:lnTo>
                        <a:pt x="1323" y="787"/>
                      </a:lnTo>
                      <a:lnTo>
                        <a:pt x="1303" y="787"/>
                      </a:lnTo>
                      <a:lnTo>
                        <a:pt x="1278" y="789"/>
                      </a:lnTo>
                      <a:lnTo>
                        <a:pt x="1251" y="792"/>
                      </a:lnTo>
                      <a:lnTo>
                        <a:pt x="1251" y="780"/>
                      </a:lnTo>
                      <a:lnTo>
                        <a:pt x="1253" y="766"/>
                      </a:lnTo>
                      <a:lnTo>
                        <a:pt x="1255" y="748"/>
                      </a:lnTo>
                      <a:lnTo>
                        <a:pt x="1258" y="727"/>
                      </a:lnTo>
                      <a:lnTo>
                        <a:pt x="1262" y="681"/>
                      </a:lnTo>
                      <a:lnTo>
                        <a:pt x="1267" y="632"/>
                      </a:lnTo>
                      <a:lnTo>
                        <a:pt x="1276" y="525"/>
                      </a:lnTo>
                      <a:lnTo>
                        <a:pt x="1280" y="476"/>
                      </a:lnTo>
                      <a:lnTo>
                        <a:pt x="1280" y="453"/>
                      </a:lnTo>
                      <a:lnTo>
                        <a:pt x="1278" y="432"/>
                      </a:lnTo>
                      <a:lnTo>
                        <a:pt x="1276" y="397"/>
                      </a:lnTo>
                      <a:lnTo>
                        <a:pt x="1273" y="365"/>
                      </a:lnTo>
                      <a:lnTo>
                        <a:pt x="1269" y="339"/>
                      </a:lnTo>
                      <a:lnTo>
                        <a:pt x="1264" y="318"/>
                      </a:lnTo>
                      <a:lnTo>
                        <a:pt x="1258" y="298"/>
                      </a:lnTo>
                      <a:lnTo>
                        <a:pt x="1253" y="284"/>
                      </a:lnTo>
                      <a:lnTo>
                        <a:pt x="1248" y="274"/>
                      </a:lnTo>
                      <a:lnTo>
                        <a:pt x="1242" y="265"/>
                      </a:lnTo>
                      <a:lnTo>
                        <a:pt x="1239" y="262"/>
                      </a:lnTo>
                      <a:lnTo>
                        <a:pt x="1233" y="258"/>
                      </a:lnTo>
                      <a:lnTo>
                        <a:pt x="1215" y="251"/>
                      </a:lnTo>
                      <a:lnTo>
                        <a:pt x="1194" y="244"/>
                      </a:lnTo>
                      <a:lnTo>
                        <a:pt x="1169" y="239"/>
                      </a:lnTo>
                      <a:lnTo>
                        <a:pt x="1140" y="235"/>
                      </a:lnTo>
                      <a:lnTo>
                        <a:pt x="1113" y="233"/>
                      </a:lnTo>
                      <a:lnTo>
                        <a:pt x="1086" y="233"/>
                      </a:lnTo>
                      <a:lnTo>
                        <a:pt x="1063" y="239"/>
                      </a:lnTo>
                      <a:lnTo>
                        <a:pt x="1044" y="246"/>
                      </a:lnTo>
                      <a:lnTo>
                        <a:pt x="1018" y="255"/>
                      </a:lnTo>
                      <a:lnTo>
                        <a:pt x="967" y="274"/>
                      </a:lnTo>
                      <a:lnTo>
                        <a:pt x="942" y="283"/>
                      </a:lnTo>
                      <a:lnTo>
                        <a:pt x="916" y="291"/>
                      </a:lnTo>
                      <a:lnTo>
                        <a:pt x="897" y="297"/>
                      </a:lnTo>
                      <a:lnTo>
                        <a:pt x="881" y="300"/>
                      </a:lnTo>
                      <a:lnTo>
                        <a:pt x="874" y="302"/>
                      </a:lnTo>
                      <a:lnTo>
                        <a:pt x="863" y="304"/>
                      </a:lnTo>
                      <a:lnTo>
                        <a:pt x="836" y="306"/>
                      </a:lnTo>
                      <a:lnTo>
                        <a:pt x="804" y="309"/>
                      </a:lnTo>
                      <a:lnTo>
                        <a:pt x="770" y="311"/>
                      </a:lnTo>
                      <a:lnTo>
                        <a:pt x="736" y="313"/>
                      </a:lnTo>
                      <a:lnTo>
                        <a:pt x="707" y="314"/>
                      </a:lnTo>
                      <a:lnTo>
                        <a:pt x="695" y="316"/>
                      </a:lnTo>
                      <a:lnTo>
                        <a:pt x="684" y="316"/>
                      </a:lnTo>
                      <a:lnTo>
                        <a:pt x="675" y="316"/>
                      </a:lnTo>
                      <a:lnTo>
                        <a:pt x="670" y="316"/>
                      </a:lnTo>
                      <a:lnTo>
                        <a:pt x="677" y="302"/>
                      </a:lnTo>
                      <a:lnTo>
                        <a:pt x="687" y="284"/>
                      </a:lnTo>
                      <a:lnTo>
                        <a:pt x="702" y="265"/>
                      </a:lnTo>
                      <a:lnTo>
                        <a:pt x="718" y="244"/>
                      </a:lnTo>
                      <a:lnTo>
                        <a:pt x="750" y="205"/>
                      </a:lnTo>
                      <a:lnTo>
                        <a:pt x="766" y="190"/>
                      </a:lnTo>
                      <a:lnTo>
                        <a:pt x="777" y="176"/>
                      </a:lnTo>
                      <a:lnTo>
                        <a:pt x="779" y="177"/>
                      </a:lnTo>
                      <a:lnTo>
                        <a:pt x="779" y="181"/>
                      </a:lnTo>
                      <a:lnTo>
                        <a:pt x="782" y="193"/>
                      </a:lnTo>
                      <a:lnTo>
                        <a:pt x="789" y="207"/>
                      </a:lnTo>
                      <a:lnTo>
                        <a:pt x="793" y="212"/>
                      </a:lnTo>
                      <a:lnTo>
                        <a:pt x="797" y="214"/>
                      </a:lnTo>
                      <a:lnTo>
                        <a:pt x="788" y="188"/>
                      </a:lnTo>
                      <a:lnTo>
                        <a:pt x="786" y="163"/>
                      </a:lnTo>
                      <a:lnTo>
                        <a:pt x="820" y="130"/>
                      </a:lnTo>
                      <a:lnTo>
                        <a:pt x="838" y="118"/>
                      </a:lnTo>
                      <a:lnTo>
                        <a:pt x="848" y="109"/>
                      </a:lnTo>
                      <a:lnTo>
                        <a:pt x="854" y="133"/>
                      </a:lnTo>
                      <a:lnTo>
                        <a:pt x="854" y="153"/>
                      </a:lnTo>
                      <a:lnTo>
                        <a:pt x="850" y="170"/>
                      </a:lnTo>
                      <a:lnTo>
                        <a:pt x="845" y="183"/>
                      </a:lnTo>
                      <a:lnTo>
                        <a:pt x="841" y="188"/>
                      </a:lnTo>
                      <a:lnTo>
                        <a:pt x="838" y="191"/>
                      </a:lnTo>
                      <a:lnTo>
                        <a:pt x="829" y="193"/>
                      </a:lnTo>
                      <a:lnTo>
                        <a:pt x="818" y="188"/>
                      </a:lnTo>
                      <a:lnTo>
                        <a:pt x="806" y="179"/>
                      </a:lnTo>
                      <a:lnTo>
                        <a:pt x="807" y="190"/>
                      </a:lnTo>
                      <a:lnTo>
                        <a:pt x="811" y="198"/>
                      </a:lnTo>
                      <a:lnTo>
                        <a:pt x="816" y="205"/>
                      </a:lnTo>
                      <a:lnTo>
                        <a:pt x="822" y="209"/>
                      </a:lnTo>
                      <a:lnTo>
                        <a:pt x="829" y="211"/>
                      </a:lnTo>
                      <a:lnTo>
                        <a:pt x="836" y="211"/>
                      </a:lnTo>
                      <a:lnTo>
                        <a:pt x="845" y="207"/>
                      </a:lnTo>
                      <a:lnTo>
                        <a:pt x="854" y="202"/>
                      </a:lnTo>
                      <a:lnTo>
                        <a:pt x="861" y="195"/>
                      </a:lnTo>
                      <a:lnTo>
                        <a:pt x="866" y="184"/>
                      </a:lnTo>
                      <a:lnTo>
                        <a:pt x="868" y="170"/>
                      </a:lnTo>
                      <a:lnTo>
                        <a:pt x="868" y="156"/>
                      </a:lnTo>
                      <a:lnTo>
                        <a:pt x="865" y="126"/>
                      </a:lnTo>
                      <a:lnTo>
                        <a:pt x="861" y="112"/>
                      </a:lnTo>
                      <a:lnTo>
                        <a:pt x="857" y="102"/>
                      </a:lnTo>
                      <a:lnTo>
                        <a:pt x="863" y="95"/>
                      </a:lnTo>
                      <a:lnTo>
                        <a:pt x="870" y="88"/>
                      </a:lnTo>
                      <a:lnTo>
                        <a:pt x="890" y="70"/>
                      </a:lnTo>
                      <a:lnTo>
                        <a:pt x="911" y="54"/>
                      </a:lnTo>
                      <a:lnTo>
                        <a:pt x="929" y="42"/>
                      </a:lnTo>
                      <a:lnTo>
                        <a:pt x="947" y="46"/>
                      </a:lnTo>
                      <a:lnTo>
                        <a:pt x="959" y="40"/>
                      </a:lnTo>
                      <a:lnTo>
                        <a:pt x="967" y="31"/>
                      </a:lnTo>
                      <a:lnTo>
                        <a:pt x="968" y="19"/>
                      </a:lnTo>
                      <a:lnTo>
                        <a:pt x="967" y="9"/>
                      </a:lnTo>
                      <a:lnTo>
                        <a:pt x="959" y="3"/>
                      </a:lnTo>
                      <a:lnTo>
                        <a:pt x="950" y="0"/>
                      </a:lnTo>
                      <a:lnTo>
                        <a:pt x="942" y="0"/>
                      </a:lnTo>
                      <a:lnTo>
                        <a:pt x="931" y="3"/>
                      </a:lnTo>
                      <a:lnTo>
                        <a:pt x="924" y="10"/>
                      </a:lnTo>
                      <a:lnTo>
                        <a:pt x="920" y="21"/>
                      </a:lnTo>
                      <a:lnTo>
                        <a:pt x="920" y="35"/>
                      </a:lnTo>
                      <a:lnTo>
                        <a:pt x="902" y="49"/>
                      </a:lnTo>
                      <a:lnTo>
                        <a:pt x="879" y="68"/>
                      </a:lnTo>
                      <a:lnTo>
                        <a:pt x="861" y="82"/>
                      </a:lnTo>
                      <a:lnTo>
                        <a:pt x="856" y="88"/>
                      </a:lnTo>
                      <a:lnTo>
                        <a:pt x="854" y="89"/>
                      </a:lnTo>
                      <a:lnTo>
                        <a:pt x="852" y="88"/>
                      </a:lnTo>
                      <a:lnTo>
                        <a:pt x="848" y="84"/>
                      </a:lnTo>
                      <a:lnTo>
                        <a:pt x="838" y="77"/>
                      </a:lnTo>
                      <a:lnTo>
                        <a:pt x="838" y="79"/>
                      </a:lnTo>
                      <a:lnTo>
                        <a:pt x="840" y="84"/>
                      </a:lnTo>
                      <a:lnTo>
                        <a:pt x="845" y="96"/>
                      </a:lnTo>
                      <a:lnTo>
                        <a:pt x="829" y="109"/>
                      </a:lnTo>
                      <a:lnTo>
                        <a:pt x="809" y="123"/>
                      </a:lnTo>
                      <a:lnTo>
                        <a:pt x="795" y="135"/>
                      </a:lnTo>
                      <a:lnTo>
                        <a:pt x="791" y="139"/>
                      </a:lnTo>
                      <a:lnTo>
                        <a:pt x="789" y="140"/>
                      </a:lnTo>
                      <a:lnTo>
                        <a:pt x="789" y="118"/>
                      </a:lnTo>
                      <a:lnTo>
                        <a:pt x="791" y="100"/>
                      </a:lnTo>
                      <a:lnTo>
                        <a:pt x="795" y="88"/>
                      </a:lnTo>
                      <a:lnTo>
                        <a:pt x="800" y="81"/>
                      </a:lnTo>
                      <a:lnTo>
                        <a:pt x="806" y="77"/>
                      </a:lnTo>
                      <a:lnTo>
                        <a:pt x="813" y="77"/>
                      </a:lnTo>
                      <a:lnTo>
                        <a:pt x="820" y="79"/>
                      </a:lnTo>
                      <a:lnTo>
                        <a:pt x="825" y="86"/>
                      </a:lnTo>
                      <a:lnTo>
                        <a:pt x="820" y="77"/>
                      </a:lnTo>
                      <a:lnTo>
                        <a:pt x="813" y="72"/>
                      </a:lnTo>
                      <a:lnTo>
                        <a:pt x="804" y="67"/>
                      </a:lnTo>
                      <a:lnTo>
                        <a:pt x="795" y="68"/>
                      </a:lnTo>
                      <a:lnTo>
                        <a:pt x="791" y="72"/>
                      </a:lnTo>
                      <a:lnTo>
                        <a:pt x="786" y="75"/>
                      </a:lnTo>
                      <a:lnTo>
                        <a:pt x="782" y="82"/>
                      </a:lnTo>
                      <a:lnTo>
                        <a:pt x="779" y="93"/>
                      </a:lnTo>
                      <a:lnTo>
                        <a:pt x="777" y="105"/>
                      </a:lnTo>
                      <a:lnTo>
                        <a:pt x="775" y="119"/>
                      </a:lnTo>
                      <a:lnTo>
                        <a:pt x="773" y="139"/>
                      </a:lnTo>
                      <a:lnTo>
                        <a:pt x="773" y="160"/>
                      </a:lnTo>
                      <a:lnTo>
                        <a:pt x="761" y="170"/>
                      </a:lnTo>
                      <a:lnTo>
                        <a:pt x="746" y="186"/>
                      </a:lnTo>
                      <a:lnTo>
                        <a:pt x="729" y="205"/>
                      </a:lnTo>
                      <a:lnTo>
                        <a:pt x="711" y="226"/>
                      </a:lnTo>
                      <a:lnTo>
                        <a:pt x="675" y="272"/>
                      </a:lnTo>
                      <a:lnTo>
                        <a:pt x="659" y="295"/>
                      </a:lnTo>
                      <a:lnTo>
                        <a:pt x="646" y="31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10" name="Freeform 210"/>
                <p:cNvSpPr>
                  <a:spLocks/>
                </p:cNvSpPr>
                <p:nvPr/>
              </p:nvSpPr>
              <p:spPr bwMode="auto">
                <a:xfrm>
                  <a:off x="491" y="1114"/>
                  <a:ext cx="106" cy="68"/>
                </a:xfrm>
                <a:custGeom>
                  <a:avLst/>
                  <a:gdLst>
                    <a:gd name="T0" fmla="*/ 151 w 226"/>
                    <a:gd name="T1" fmla="*/ 19 h 195"/>
                    <a:gd name="T2" fmla="*/ 169 w 226"/>
                    <a:gd name="T3" fmla="*/ 9 h 195"/>
                    <a:gd name="T4" fmla="*/ 181 w 226"/>
                    <a:gd name="T5" fmla="*/ 9 h 195"/>
                    <a:gd name="T6" fmla="*/ 196 w 226"/>
                    <a:gd name="T7" fmla="*/ 19 h 195"/>
                    <a:gd name="T8" fmla="*/ 210 w 226"/>
                    <a:gd name="T9" fmla="*/ 39 h 195"/>
                    <a:gd name="T10" fmla="*/ 221 w 226"/>
                    <a:gd name="T11" fmla="*/ 68 h 195"/>
                    <a:gd name="T12" fmla="*/ 226 w 226"/>
                    <a:gd name="T13" fmla="*/ 111 h 195"/>
                    <a:gd name="T14" fmla="*/ 224 w 226"/>
                    <a:gd name="T15" fmla="*/ 144 h 195"/>
                    <a:gd name="T16" fmla="*/ 217 w 226"/>
                    <a:gd name="T17" fmla="*/ 167 h 195"/>
                    <a:gd name="T18" fmla="*/ 205 w 226"/>
                    <a:gd name="T19" fmla="*/ 181 h 195"/>
                    <a:gd name="T20" fmla="*/ 176 w 226"/>
                    <a:gd name="T21" fmla="*/ 184 h 195"/>
                    <a:gd name="T22" fmla="*/ 154 w 226"/>
                    <a:gd name="T23" fmla="*/ 177 h 195"/>
                    <a:gd name="T24" fmla="*/ 137 w 226"/>
                    <a:gd name="T25" fmla="*/ 165 h 195"/>
                    <a:gd name="T26" fmla="*/ 124 w 226"/>
                    <a:gd name="T27" fmla="*/ 140 h 195"/>
                    <a:gd name="T28" fmla="*/ 137 w 226"/>
                    <a:gd name="T29" fmla="*/ 139 h 195"/>
                    <a:gd name="T30" fmla="*/ 154 w 226"/>
                    <a:gd name="T31" fmla="*/ 118 h 195"/>
                    <a:gd name="T32" fmla="*/ 156 w 226"/>
                    <a:gd name="T33" fmla="*/ 102 h 195"/>
                    <a:gd name="T34" fmla="*/ 142 w 226"/>
                    <a:gd name="T35" fmla="*/ 67 h 195"/>
                    <a:gd name="T36" fmla="*/ 129 w 226"/>
                    <a:gd name="T37" fmla="*/ 63 h 195"/>
                    <a:gd name="T38" fmla="*/ 113 w 226"/>
                    <a:gd name="T39" fmla="*/ 74 h 195"/>
                    <a:gd name="T40" fmla="*/ 104 w 226"/>
                    <a:gd name="T41" fmla="*/ 67 h 195"/>
                    <a:gd name="T42" fmla="*/ 94 w 226"/>
                    <a:gd name="T43" fmla="*/ 68 h 195"/>
                    <a:gd name="T44" fmla="*/ 81 w 226"/>
                    <a:gd name="T45" fmla="*/ 77 h 195"/>
                    <a:gd name="T46" fmla="*/ 72 w 226"/>
                    <a:gd name="T47" fmla="*/ 93 h 195"/>
                    <a:gd name="T48" fmla="*/ 68 w 226"/>
                    <a:gd name="T49" fmla="*/ 116 h 195"/>
                    <a:gd name="T50" fmla="*/ 72 w 226"/>
                    <a:gd name="T51" fmla="*/ 135 h 195"/>
                    <a:gd name="T52" fmla="*/ 83 w 226"/>
                    <a:gd name="T53" fmla="*/ 146 h 195"/>
                    <a:gd name="T54" fmla="*/ 101 w 226"/>
                    <a:gd name="T55" fmla="*/ 140 h 195"/>
                    <a:gd name="T56" fmla="*/ 85 w 226"/>
                    <a:gd name="T57" fmla="*/ 177 h 195"/>
                    <a:gd name="T58" fmla="*/ 70 w 226"/>
                    <a:gd name="T59" fmla="*/ 191 h 195"/>
                    <a:gd name="T60" fmla="*/ 52 w 226"/>
                    <a:gd name="T61" fmla="*/ 195 h 195"/>
                    <a:gd name="T62" fmla="*/ 17 w 226"/>
                    <a:gd name="T63" fmla="*/ 181 h 195"/>
                    <a:gd name="T64" fmla="*/ 6 w 226"/>
                    <a:gd name="T65" fmla="*/ 163 h 195"/>
                    <a:gd name="T66" fmla="*/ 0 w 226"/>
                    <a:gd name="T67" fmla="*/ 137 h 195"/>
                    <a:gd name="T68" fmla="*/ 6 w 226"/>
                    <a:gd name="T69" fmla="*/ 104 h 195"/>
                    <a:gd name="T70" fmla="*/ 33 w 226"/>
                    <a:gd name="T71" fmla="*/ 49 h 195"/>
                    <a:gd name="T72" fmla="*/ 56 w 226"/>
                    <a:gd name="T73" fmla="*/ 19 h 195"/>
                    <a:gd name="T74" fmla="*/ 77 w 226"/>
                    <a:gd name="T75" fmla="*/ 2 h 195"/>
                    <a:gd name="T76" fmla="*/ 101 w 226"/>
                    <a:gd name="T77" fmla="*/ 0 h 195"/>
                    <a:gd name="T78" fmla="*/ 119 w 226"/>
                    <a:gd name="T79" fmla="*/ 12 h 195"/>
                    <a:gd name="T80" fmla="*/ 129 w 226"/>
                    <a:gd name="T81" fmla="*/ 44 h 195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26"/>
                    <a:gd name="T124" fmla="*/ 0 h 195"/>
                    <a:gd name="T125" fmla="*/ 226 w 226"/>
                    <a:gd name="T126" fmla="*/ 195 h 195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26" h="195">
                      <a:moveTo>
                        <a:pt x="129" y="44"/>
                      </a:moveTo>
                      <a:lnTo>
                        <a:pt x="151" y="19"/>
                      </a:lnTo>
                      <a:lnTo>
                        <a:pt x="162" y="10"/>
                      </a:lnTo>
                      <a:lnTo>
                        <a:pt x="169" y="9"/>
                      </a:lnTo>
                      <a:lnTo>
                        <a:pt x="176" y="9"/>
                      </a:lnTo>
                      <a:lnTo>
                        <a:pt x="181" y="9"/>
                      </a:lnTo>
                      <a:lnTo>
                        <a:pt x="188" y="12"/>
                      </a:lnTo>
                      <a:lnTo>
                        <a:pt x="196" y="19"/>
                      </a:lnTo>
                      <a:lnTo>
                        <a:pt x="205" y="28"/>
                      </a:lnTo>
                      <a:lnTo>
                        <a:pt x="210" y="39"/>
                      </a:lnTo>
                      <a:lnTo>
                        <a:pt x="217" y="53"/>
                      </a:lnTo>
                      <a:lnTo>
                        <a:pt x="221" y="68"/>
                      </a:lnTo>
                      <a:lnTo>
                        <a:pt x="222" y="89"/>
                      </a:lnTo>
                      <a:lnTo>
                        <a:pt x="226" y="111"/>
                      </a:lnTo>
                      <a:lnTo>
                        <a:pt x="226" y="128"/>
                      </a:lnTo>
                      <a:lnTo>
                        <a:pt x="224" y="144"/>
                      </a:lnTo>
                      <a:lnTo>
                        <a:pt x="221" y="156"/>
                      </a:lnTo>
                      <a:lnTo>
                        <a:pt x="217" y="167"/>
                      </a:lnTo>
                      <a:lnTo>
                        <a:pt x="212" y="176"/>
                      </a:lnTo>
                      <a:lnTo>
                        <a:pt x="205" y="181"/>
                      </a:lnTo>
                      <a:lnTo>
                        <a:pt x="196" y="183"/>
                      </a:lnTo>
                      <a:lnTo>
                        <a:pt x="176" y="184"/>
                      </a:lnTo>
                      <a:lnTo>
                        <a:pt x="165" y="183"/>
                      </a:lnTo>
                      <a:lnTo>
                        <a:pt x="154" y="177"/>
                      </a:lnTo>
                      <a:lnTo>
                        <a:pt x="145" y="172"/>
                      </a:lnTo>
                      <a:lnTo>
                        <a:pt x="137" y="165"/>
                      </a:lnTo>
                      <a:lnTo>
                        <a:pt x="129" y="154"/>
                      </a:lnTo>
                      <a:lnTo>
                        <a:pt x="124" y="140"/>
                      </a:lnTo>
                      <a:lnTo>
                        <a:pt x="131" y="140"/>
                      </a:lnTo>
                      <a:lnTo>
                        <a:pt x="137" y="139"/>
                      </a:lnTo>
                      <a:lnTo>
                        <a:pt x="147" y="132"/>
                      </a:lnTo>
                      <a:lnTo>
                        <a:pt x="154" y="118"/>
                      </a:lnTo>
                      <a:lnTo>
                        <a:pt x="156" y="111"/>
                      </a:lnTo>
                      <a:lnTo>
                        <a:pt x="156" y="102"/>
                      </a:lnTo>
                      <a:lnTo>
                        <a:pt x="153" y="82"/>
                      </a:lnTo>
                      <a:lnTo>
                        <a:pt x="142" y="67"/>
                      </a:lnTo>
                      <a:lnTo>
                        <a:pt x="137" y="63"/>
                      </a:lnTo>
                      <a:lnTo>
                        <a:pt x="129" y="63"/>
                      </a:lnTo>
                      <a:lnTo>
                        <a:pt x="122" y="65"/>
                      </a:lnTo>
                      <a:lnTo>
                        <a:pt x="113" y="74"/>
                      </a:lnTo>
                      <a:lnTo>
                        <a:pt x="110" y="68"/>
                      </a:lnTo>
                      <a:lnTo>
                        <a:pt x="104" y="67"/>
                      </a:lnTo>
                      <a:lnTo>
                        <a:pt x="99" y="67"/>
                      </a:lnTo>
                      <a:lnTo>
                        <a:pt x="94" y="68"/>
                      </a:lnTo>
                      <a:lnTo>
                        <a:pt x="86" y="72"/>
                      </a:lnTo>
                      <a:lnTo>
                        <a:pt x="81" y="77"/>
                      </a:lnTo>
                      <a:lnTo>
                        <a:pt x="76" y="84"/>
                      </a:lnTo>
                      <a:lnTo>
                        <a:pt x="72" y="93"/>
                      </a:lnTo>
                      <a:lnTo>
                        <a:pt x="70" y="104"/>
                      </a:lnTo>
                      <a:lnTo>
                        <a:pt x="68" y="116"/>
                      </a:lnTo>
                      <a:lnTo>
                        <a:pt x="68" y="126"/>
                      </a:lnTo>
                      <a:lnTo>
                        <a:pt x="72" y="135"/>
                      </a:lnTo>
                      <a:lnTo>
                        <a:pt x="76" y="142"/>
                      </a:lnTo>
                      <a:lnTo>
                        <a:pt x="83" y="146"/>
                      </a:lnTo>
                      <a:lnTo>
                        <a:pt x="92" y="146"/>
                      </a:lnTo>
                      <a:lnTo>
                        <a:pt x="101" y="140"/>
                      </a:lnTo>
                      <a:lnTo>
                        <a:pt x="95" y="158"/>
                      </a:lnTo>
                      <a:lnTo>
                        <a:pt x="85" y="177"/>
                      </a:lnTo>
                      <a:lnTo>
                        <a:pt x="77" y="184"/>
                      </a:lnTo>
                      <a:lnTo>
                        <a:pt x="70" y="191"/>
                      </a:lnTo>
                      <a:lnTo>
                        <a:pt x="61" y="195"/>
                      </a:lnTo>
                      <a:lnTo>
                        <a:pt x="52" y="195"/>
                      </a:lnTo>
                      <a:lnTo>
                        <a:pt x="33" y="190"/>
                      </a:lnTo>
                      <a:lnTo>
                        <a:pt x="17" y="181"/>
                      </a:lnTo>
                      <a:lnTo>
                        <a:pt x="9" y="174"/>
                      </a:lnTo>
                      <a:lnTo>
                        <a:pt x="6" y="163"/>
                      </a:lnTo>
                      <a:lnTo>
                        <a:pt x="2" y="151"/>
                      </a:lnTo>
                      <a:lnTo>
                        <a:pt x="0" y="137"/>
                      </a:lnTo>
                      <a:lnTo>
                        <a:pt x="2" y="119"/>
                      </a:lnTo>
                      <a:lnTo>
                        <a:pt x="6" y="104"/>
                      </a:lnTo>
                      <a:lnTo>
                        <a:pt x="18" y="74"/>
                      </a:lnTo>
                      <a:lnTo>
                        <a:pt x="33" y="49"/>
                      </a:lnTo>
                      <a:lnTo>
                        <a:pt x="49" y="28"/>
                      </a:lnTo>
                      <a:lnTo>
                        <a:pt x="56" y="19"/>
                      </a:lnTo>
                      <a:lnTo>
                        <a:pt x="63" y="12"/>
                      </a:lnTo>
                      <a:lnTo>
                        <a:pt x="77" y="2"/>
                      </a:lnTo>
                      <a:lnTo>
                        <a:pt x="90" y="0"/>
                      </a:lnTo>
                      <a:lnTo>
                        <a:pt x="101" y="0"/>
                      </a:lnTo>
                      <a:lnTo>
                        <a:pt x="111" y="3"/>
                      </a:lnTo>
                      <a:lnTo>
                        <a:pt x="119" y="12"/>
                      </a:lnTo>
                      <a:lnTo>
                        <a:pt x="124" y="24"/>
                      </a:lnTo>
                      <a:lnTo>
                        <a:pt x="129" y="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11" name="Freeform 211"/>
                <p:cNvSpPr>
                  <a:spLocks/>
                </p:cNvSpPr>
                <p:nvPr/>
              </p:nvSpPr>
              <p:spPr bwMode="auto">
                <a:xfrm>
                  <a:off x="354" y="1123"/>
                  <a:ext cx="359" cy="222"/>
                </a:xfrm>
                <a:custGeom>
                  <a:avLst/>
                  <a:gdLst>
                    <a:gd name="T0" fmla="*/ 685 w 764"/>
                    <a:gd name="T1" fmla="*/ 628 h 645"/>
                    <a:gd name="T2" fmla="*/ 644 w 764"/>
                    <a:gd name="T3" fmla="*/ 635 h 645"/>
                    <a:gd name="T4" fmla="*/ 572 w 764"/>
                    <a:gd name="T5" fmla="*/ 642 h 645"/>
                    <a:gd name="T6" fmla="*/ 503 w 764"/>
                    <a:gd name="T7" fmla="*/ 645 h 645"/>
                    <a:gd name="T8" fmla="*/ 476 w 764"/>
                    <a:gd name="T9" fmla="*/ 645 h 645"/>
                    <a:gd name="T10" fmla="*/ 458 w 764"/>
                    <a:gd name="T11" fmla="*/ 643 h 645"/>
                    <a:gd name="T12" fmla="*/ 465 w 764"/>
                    <a:gd name="T13" fmla="*/ 621 h 645"/>
                    <a:gd name="T14" fmla="*/ 463 w 764"/>
                    <a:gd name="T15" fmla="*/ 594 h 645"/>
                    <a:gd name="T16" fmla="*/ 417 w 764"/>
                    <a:gd name="T17" fmla="*/ 596 h 645"/>
                    <a:gd name="T18" fmla="*/ 376 w 764"/>
                    <a:gd name="T19" fmla="*/ 614 h 645"/>
                    <a:gd name="T20" fmla="*/ 359 w 764"/>
                    <a:gd name="T21" fmla="*/ 601 h 645"/>
                    <a:gd name="T22" fmla="*/ 349 w 764"/>
                    <a:gd name="T23" fmla="*/ 608 h 645"/>
                    <a:gd name="T24" fmla="*/ 334 w 764"/>
                    <a:gd name="T25" fmla="*/ 599 h 645"/>
                    <a:gd name="T26" fmla="*/ 295 w 764"/>
                    <a:gd name="T27" fmla="*/ 591 h 645"/>
                    <a:gd name="T28" fmla="*/ 275 w 764"/>
                    <a:gd name="T29" fmla="*/ 592 h 645"/>
                    <a:gd name="T30" fmla="*/ 272 w 764"/>
                    <a:gd name="T31" fmla="*/ 621 h 645"/>
                    <a:gd name="T32" fmla="*/ 207 w 764"/>
                    <a:gd name="T33" fmla="*/ 612 h 645"/>
                    <a:gd name="T34" fmla="*/ 109 w 764"/>
                    <a:gd name="T35" fmla="*/ 587 h 645"/>
                    <a:gd name="T36" fmla="*/ 59 w 764"/>
                    <a:gd name="T37" fmla="*/ 568 h 645"/>
                    <a:gd name="T38" fmla="*/ 34 w 764"/>
                    <a:gd name="T39" fmla="*/ 543 h 645"/>
                    <a:gd name="T40" fmla="*/ 18 w 764"/>
                    <a:gd name="T41" fmla="*/ 498 h 645"/>
                    <a:gd name="T42" fmla="*/ 7 w 764"/>
                    <a:gd name="T43" fmla="*/ 436 h 645"/>
                    <a:gd name="T44" fmla="*/ 0 w 764"/>
                    <a:gd name="T45" fmla="*/ 324 h 645"/>
                    <a:gd name="T46" fmla="*/ 9 w 764"/>
                    <a:gd name="T47" fmla="*/ 162 h 645"/>
                    <a:gd name="T48" fmla="*/ 21 w 764"/>
                    <a:gd name="T49" fmla="*/ 85 h 645"/>
                    <a:gd name="T50" fmla="*/ 41 w 764"/>
                    <a:gd name="T51" fmla="*/ 20 h 645"/>
                    <a:gd name="T52" fmla="*/ 129 w 764"/>
                    <a:gd name="T53" fmla="*/ 2 h 645"/>
                    <a:gd name="T54" fmla="*/ 222 w 764"/>
                    <a:gd name="T55" fmla="*/ 0 h 645"/>
                    <a:gd name="T56" fmla="*/ 281 w 764"/>
                    <a:gd name="T57" fmla="*/ 4 h 645"/>
                    <a:gd name="T58" fmla="*/ 309 w 764"/>
                    <a:gd name="T59" fmla="*/ 6 h 645"/>
                    <a:gd name="T60" fmla="*/ 325 w 764"/>
                    <a:gd name="T61" fmla="*/ 8 h 645"/>
                    <a:gd name="T62" fmla="*/ 320 w 764"/>
                    <a:gd name="T63" fmla="*/ 16 h 645"/>
                    <a:gd name="T64" fmla="*/ 295 w 764"/>
                    <a:gd name="T65" fmla="*/ 53 h 645"/>
                    <a:gd name="T66" fmla="*/ 281 w 764"/>
                    <a:gd name="T67" fmla="*/ 102 h 645"/>
                    <a:gd name="T68" fmla="*/ 283 w 764"/>
                    <a:gd name="T69" fmla="*/ 136 h 645"/>
                    <a:gd name="T70" fmla="*/ 293 w 764"/>
                    <a:gd name="T71" fmla="*/ 160 h 645"/>
                    <a:gd name="T72" fmla="*/ 309 w 764"/>
                    <a:gd name="T73" fmla="*/ 176 h 645"/>
                    <a:gd name="T74" fmla="*/ 336 w 764"/>
                    <a:gd name="T75" fmla="*/ 183 h 645"/>
                    <a:gd name="T76" fmla="*/ 352 w 764"/>
                    <a:gd name="T77" fmla="*/ 180 h 645"/>
                    <a:gd name="T78" fmla="*/ 372 w 764"/>
                    <a:gd name="T79" fmla="*/ 167 h 645"/>
                    <a:gd name="T80" fmla="*/ 390 w 764"/>
                    <a:gd name="T81" fmla="*/ 148 h 645"/>
                    <a:gd name="T82" fmla="*/ 399 w 764"/>
                    <a:gd name="T83" fmla="*/ 120 h 645"/>
                    <a:gd name="T84" fmla="*/ 429 w 764"/>
                    <a:gd name="T85" fmla="*/ 157 h 645"/>
                    <a:gd name="T86" fmla="*/ 462 w 764"/>
                    <a:gd name="T87" fmla="*/ 171 h 645"/>
                    <a:gd name="T88" fmla="*/ 487 w 764"/>
                    <a:gd name="T89" fmla="*/ 169 h 645"/>
                    <a:gd name="T90" fmla="*/ 508 w 764"/>
                    <a:gd name="T91" fmla="*/ 155 h 645"/>
                    <a:gd name="T92" fmla="*/ 522 w 764"/>
                    <a:gd name="T93" fmla="*/ 134 h 645"/>
                    <a:gd name="T94" fmla="*/ 530 w 764"/>
                    <a:gd name="T95" fmla="*/ 106 h 645"/>
                    <a:gd name="T96" fmla="*/ 528 w 764"/>
                    <a:gd name="T97" fmla="*/ 74 h 645"/>
                    <a:gd name="T98" fmla="*/ 521 w 764"/>
                    <a:gd name="T99" fmla="*/ 39 h 645"/>
                    <a:gd name="T100" fmla="*/ 506 w 764"/>
                    <a:gd name="T101" fmla="*/ 11 h 645"/>
                    <a:gd name="T102" fmla="*/ 524 w 764"/>
                    <a:gd name="T103" fmla="*/ 13 h 645"/>
                    <a:gd name="T104" fmla="*/ 581 w 764"/>
                    <a:gd name="T105" fmla="*/ 16 h 645"/>
                    <a:gd name="T106" fmla="*/ 651 w 764"/>
                    <a:gd name="T107" fmla="*/ 27 h 645"/>
                    <a:gd name="T108" fmla="*/ 721 w 764"/>
                    <a:gd name="T109" fmla="*/ 48 h 645"/>
                    <a:gd name="T110" fmla="*/ 755 w 764"/>
                    <a:gd name="T111" fmla="*/ 71 h 645"/>
                    <a:gd name="T112" fmla="*/ 760 w 764"/>
                    <a:gd name="T113" fmla="*/ 111 h 645"/>
                    <a:gd name="T114" fmla="*/ 764 w 764"/>
                    <a:gd name="T115" fmla="*/ 181 h 645"/>
                    <a:gd name="T116" fmla="*/ 764 w 764"/>
                    <a:gd name="T117" fmla="*/ 296 h 645"/>
                    <a:gd name="T118" fmla="*/ 757 w 764"/>
                    <a:gd name="T119" fmla="*/ 361 h 645"/>
                    <a:gd name="T120" fmla="*/ 737 w 764"/>
                    <a:gd name="T121" fmla="*/ 478 h 645"/>
                    <a:gd name="T122" fmla="*/ 707 w 764"/>
                    <a:gd name="T123" fmla="*/ 592 h 645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64"/>
                    <a:gd name="T187" fmla="*/ 0 h 645"/>
                    <a:gd name="T188" fmla="*/ 764 w 764"/>
                    <a:gd name="T189" fmla="*/ 645 h 645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64" h="645">
                      <a:moveTo>
                        <a:pt x="692" y="624"/>
                      </a:moveTo>
                      <a:lnTo>
                        <a:pt x="685" y="628"/>
                      </a:lnTo>
                      <a:lnTo>
                        <a:pt x="673" y="629"/>
                      </a:lnTo>
                      <a:lnTo>
                        <a:pt x="644" y="635"/>
                      </a:lnTo>
                      <a:lnTo>
                        <a:pt x="610" y="638"/>
                      </a:lnTo>
                      <a:lnTo>
                        <a:pt x="572" y="642"/>
                      </a:lnTo>
                      <a:lnTo>
                        <a:pt x="537" y="643"/>
                      </a:lnTo>
                      <a:lnTo>
                        <a:pt x="503" y="645"/>
                      </a:lnTo>
                      <a:lnTo>
                        <a:pt x="488" y="645"/>
                      </a:lnTo>
                      <a:lnTo>
                        <a:pt x="476" y="645"/>
                      </a:lnTo>
                      <a:lnTo>
                        <a:pt x="465" y="645"/>
                      </a:lnTo>
                      <a:lnTo>
                        <a:pt x="458" y="643"/>
                      </a:lnTo>
                      <a:lnTo>
                        <a:pt x="463" y="633"/>
                      </a:lnTo>
                      <a:lnTo>
                        <a:pt x="465" y="621"/>
                      </a:lnTo>
                      <a:lnTo>
                        <a:pt x="465" y="607"/>
                      </a:lnTo>
                      <a:lnTo>
                        <a:pt x="463" y="594"/>
                      </a:lnTo>
                      <a:lnTo>
                        <a:pt x="440" y="592"/>
                      </a:lnTo>
                      <a:lnTo>
                        <a:pt x="417" y="596"/>
                      </a:lnTo>
                      <a:lnTo>
                        <a:pt x="393" y="603"/>
                      </a:lnTo>
                      <a:lnTo>
                        <a:pt x="376" y="614"/>
                      </a:lnTo>
                      <a:lnTo>
                        <a:pt x="368" y="605"/>
                      </a:lnTo>
                      <a:lnTo>
                        <a:pt x="359" y="601"/>
                      </a:lnTo>
                      <a:lnTo>
                        <a:pt x="352" y="603"/>
                      </a:lnTo>
                      <a:lnTo>
                        <a:pt x="349" y="608"/>
                      </a:lnTo>
                      <a:lnTo>
                        <a:pt x="342" y="603"/>
                      </a:lnTo>
                      <a:lnTo>
                        <a:pt x="334" y="599"/>
                      </a:lnTo>
                      <a:lnTo>
                        <a:pt x="315" y="594"/>
                      </a:lnTo>
                      <a:lnTo>
                        <a:pt x="295" y="591"/>
                      </a:lnTo>
                      <a:lnTo>
                        <a:pt x="275" y="589"/>
                      </a:lnTo>
                      <a:lnTo>
                        <a:pt x="275" y="592"/>
                      </a:lnTo>
                      <a:lnTo>
                        <a:pt x="274" y="601"/>
                      </a:lnTo>
                      <a:lnTo>
                        <a:pt x="272" y="621"/>
                      </a:lnTo>
                      <a:lnTo>
                        <a:pt x="241" y="617"/>
                      </a:lnTo>
                      <a:lnTo>
                        <a:pt x="207" y="612"/>
                      </a:lnTo>
                      <a:lnTo>
                        <a:pt x="141" y="596"/>
                      </a:lnTo>
                      <a:lnTo>
                        <a:pt x="109" y="587"/>
                      </a:lnTo>
                      <a:lnTo>
                        <a:pt x="82" y="577"/>
                      </a:lnTo>
                      <a:lnTo>
                        <a:pt x="59" y="568"/>
                      </a:lnTo>
                      <a:lnTo>
                        <a:pt x="41" y="557"/>
                      </a:lnTo>
                      <a:lnTo>
                        <a:pt x="34" y="543"/>
                      </a:lnTo>
                      <a:lnTo>
                        <a:pt x="25" y="522"/>
                      </a:lnTo>
                      <a:lnTo>
                        <a:pt x="18" y="498"/>
                      </a:lnTo>
                      <a:lnTo>
                        <a:pt x="12" y="468"/>
                      </a:lnTo>
                      <a:lnTo>
                        <a:pt x="7" y="436"/>
                      </a:lnTo>
                      <a:lnTo>
                        <a:pt x="3" y="401"/>
                      </a:lnTo>
                      <a:lnTo>
                        <a:pt x="0" y="324"/>
                      </a:lnTo>
                      <a:lnTo>
                        <a:pt x="2" y="243"/>
                      </a:lnTo>
                      <a:lnTo>
                        <a:pt x="9" y="162"/>
                      </a:lnTo>
                      <a:lnTo>
                        <a:pt x="14" y="122"/>
                      </a:lnTo>
                      <a:lnTo>
                        <a:pt x="21" y="85"/>
                      </a:lnTo>
                      <a:lnTo>
                        <a:pt x="30" y="50"/>
                      </a:lnTo>
                      <a:lnTo>
                        <a:pt x="41" y="20"/>
                      </a:lnTo>
                      <a:lnTo>
                        <a:pt x="82" y="9"/>
                      </a:lnTo>
                      <a:lnTo>
                        <a:pt x="129" y="2"/>
                      </a:lnTo>
                      <a:lnTo>
                        <a:pt x="175" y="0"/>
                      </a:lnTo>
                      <a:lnTo>
                        <a:pt x="222" y="0"/>
                      </a:lnTo>
                      <a:lnTo>
                        <a:pt x="263" y="2"/>
                      </a:lnTo>
                      <a:lnTo>
                        <a:pt x="281" y="4"/>
                      </a:lnTo>
                      <a:lnTo>
                        <a:pt x="297" y="4"/>
                      </a:lnTo>
                      <a:lnTo>
                        <a:pt x="309" y="6"/>
                      </a:lnTo>
                      <a:lnTo>
                        <a:pt x="320" y="8"/>
                      </a:lnTo>
                      <a:lnTo>
                        <a:pt x="325" y="8"/>
                      </a:lnTo>
                      <a:lnTo>
                        <a:pt x="327" y="8"/>
                      </a:lnTo>
                      <a:lnTo>
                        <a:pt x="320" y="16"/>
                      </a:lnTo>
                      <a:lnTo>
                        <a:pt x="311" y="27"/>
                      </a:lnTo>
                      <a:lnTo>
                        <a:pt x="295" y="53"/>
                      </a:lnTo>
                      <a:lnTo>
                        <a:pt x="283" y="85"/>
                      </a:lnTo>
                      <a:lnTo>
                        <a:pt x="281" y="102"/>
                      </a:lnTo>
                      <a:lnTo>
                        <a:pt x="281" y="120"/>
                      </a:lnTo>
                      <a:lnTo>
                        <a:pt x="283" y="136"/>
                      </a:lnTo>
                      <a:lnTo>
                        <a:pt x="288" y="150"/>
                      </a:lnTo>
                      <a:lnTo>
                        <a:pt x="293" y="160"/>
                      </a:lnTo>
                      <a:lnTo>
                        <a:pt x="300" y="169"/>
                      </a:lnTo>
                      <a:lnTo>
                        <a:pt x="309" y="176"/>
                      </a:lnTo>
                      <a:lnTo>
                        <a:pt x="318" y="180"/>
                      </a:lnTo>
                      <a:lnTo>
                        <a:pt x="336" y="183"/>
                      </a:lnTo>
                      <a:lnTo>
                        <a:pt x="343" y="181"/>
                      </a:lnTo>
                      <a:lnTo>
                        <a:pt x="352" y="180"/>
                      </a:lnTo>
                      <a:lnTo>
                        <a:pt x="363" y="174"/>
                      </a:lnTo>
                      <a:lnTo>
                        <a:pt x="372" y="167"/>
                      </a:lnTo>
                      <a:lnTo>
                        <a:pt x="381" y="159"/>
                      </a:lnTo>
                      <a:lnTo>
                        <a:pt x="390" y="148"/>
                      </a:lnTo>
                      <a:lnTo>
                        <a:pt x="395" y="136"/>
                      </a:lnTo>
                      <a:lnTo>
                        <a:pt x="399" y="120"/>
                      </a:lnTo>
                      <a:lnTo>
                        <a:pt x="413" y="139"/>
                      </a:lnTo>
                      <a:lnTo>
                        <a:pt x="429" y="157"/>
                      </a:lnTo>
                      <a:lnTo>
                        <a:pt x="449" y="167"/>
                      </a:lnTo>
                      <a:lnTo>
                        <a:pt x="462" y="171"/>
                      </a:lnTo>
                      <a:lnTo>
                        <a:pt x="474" y="171"/>
                      </a:lnTo>
                      <a:lnTo>
                        <a:pt x="487" y="169"/>
                      </a:lnTo>
                      <a:lnTo>
                        <a:pt x="497" y="164"/>
                      </a:lnTo>
                      <a:lnTo>
                        <a:pt x="508" y="155"/>
                      </a:lnTo>
                      <a:lnTo>
                        <a:pt x="515" y="146"/>
                      </a:lnTo>
                      <a:lnTo>
                        <a:pt x="522" y="134"/>
                      </a:lnTo>
                      <a:lnTo>
                        <a:pt x="526" y="122"/>
                      </a:lnTo>
                      <a:lnTo>
                        <a:pt x="530" y="106"/>
                      </a:lnTo>
                      <a:lnTo>
                        <a:pt x="530" y="88"/>
                      </a:lnTo>
                      <a:lnTo>
                        <a:pt x="528" y="74"/>
                      </a:lnTo>
                      <a:lnTo>
                        <a:pt x="526" y="60"/>
                      </a:lnTo>
                      <a:lnTo>
                        <a:pt x="521" y="39"/>
                      </a:lnTo>
                      <a:lnTo>
                        <a:pt x="515" y="23"/>
                      </a:lnTo>
                      <a:lnTo>
                        <a:pt x="506" y="11"/>
                      </a:lnTo>
                      <a:lnTo>
                        <a:pt x="515" y="11"/>
                      </a:lnTo>
                      <a:lnTo>
                        <a:pt x="524" y="13"/>
                      </a:lnTo>
                      <a:lnTo>
                        <a:pt x="551" y="13"/>
                      </a:lnTo>
                      <a:lnTo>
                        <a:pt x="581" y="16"/>
                      </a:lnTo>
                      <a:lnTo>
                        <a:pt x="615" y="22"/>
                      </a:lnTo>
                      <a:lnTo>
                        <a:pt x="651" y="27"/>
                      </a:lnTo>
                      <a:lnTo>
                        <a:pt x="687" y="36"/>
                      </a:lnTo>
                      <a:lnTo>
                        <a:pt x="721" y="48"/>
                      </a:lnTo>
                      <a:lnTo>
                        <a:pt x="753" y="62"/>
                      </a:lnTo>
                      <a:lnTo>
                        <a:pt x="755" y="71"/>
                      </a:lnTo>
                      <a:lnTo>
                        <a:pt x="757" y="83"/>
                      </a:lnTo>
                      <a:lnTo>
                        <a:pt x="760" y="111"/>
                      </a:lnTo>
                      <a:lnTo>
                        <a:pt x="762" y="145"/>
                      </a:lnTo>
                      <a:lnTo>
                        <a:pt x="764" y="181"/>
                      </a:lnTo>
                      <a:lnTo>
                        <a:pt x="764" y="259"/>
                      </a:lnTo>
                      <a:lnTo>
                        <a:pt x="764" y="296"/>
                      </a:lnTo>
                      <a:lnTo>
                        <a:pt x="760" y="327"/>
                      </a:lnTo>
                      <a:lnTo>
                        <a:pt x="757" y="361"/>
                      </a:lnTo>
                      <a:lnTo>
                        <a:pt x="751" y="397"/>
                      </a:lnTo>
                      <a:lnTo>
                        <a:pt x="737" y="478"/>
                      </a:lnTo>
                      <a:lnTo>
                        <a:pt x="717" y="557"/>
                      </a:lnTo>
                      <a:lnTo>
                        <a:pt x="707" y="592"/>
                      </a:lnTo>
                      <a:lnTo>
                        <a:pt x="692" y="624"/>
                      </a:lnTo>
                      <a:close/>
                    </a:path>
                  </a:pathLst>
                </a:custGeom>
                <a:solidFill>
                  <a:srgbClr val="9E9E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12" name="Freeform 212"/>
                <p:cNvSpPr>
                  <a:spLocks/>
                </p:cNvSpPr>
                <p:nvPr/>
              </p:nvSpPr>
              <p:spPr bwMode="auto">
                <a:xfrm>
                  <a:off x="682" y="1131"/>
                  <a:ext cx="49" cy="215"/>
                </a:xfrm>
                <a:custGeom>
                  <a:avLst/>
                  <a:gdLst>
                    <a:gd name="T0" fmla="*/ 62 w 104"/>
                    <a:gd name="T1" fmla="*/ 30 h 626"/>
                    <a:gd name="T2" fmla="*/ 68 w 104"/>
                    <a:gd name="T3" fmla="*/ 16 h 626"/>
                    <a:gd name="T4" fmla="*/ 73 w 104"/>
                    <a:gd name="T5" fmla="*/ 9 h 626"/>
                    <a:gd name="T6" fmla="*/ 82 w 104"/>
                    <a:gd name="T7" fmla="*/ 0 h 626"/>
                    <a:gd name="T8" fmla="*/ 87 w 104"/>
                    <a:gd name="T9" fmla="*/ 13 h 626"/>
                    <a:gd name="T10" fmla="*/ 91 w 104"/>
                    <a:gd name="T11" fmla="*/ 28 h 626"/>
                    <a:gd name="T12" fmla="*/ 95 w 104"/>
                    <a:gd name="T13" fmla="*/ 49 h 626"/>
                    <a:gd name="T14" fmla="*/ 96 w 104"/>
                    <a:gd name="T15" fmla="*/ 72 h 626"/>
                    <a:gd name="T16" fmla="*/ 100 w 104"/>
                    <a:gd name="T17" fmla="*/ 99 h 626"/>
                    <a:gd name="T18" fmla="*/ 102 w 104"/>
                    <a:gd name="T19" fmla="*/ 129 h 626"/>
                    <a:gd name="T20" fmla="*/ 102 w 104"/>
                    <a:gd name="T21" fmla="*/ 160 h 626"/>
                    <a:gd name="T22" fmla="*/ 104 w 104"/>
                    <a:gd name="T23" fmla="*/ 195 h 626"/>
                    <a:gd name="T24" fmla="*/ 100 w 104"/>
                    <a:gd name="T25" fmla="*/ 262 h 626"/>
                    <a:gd name="T26" fmla="*/ 91 w 104"/>
                    <a:gd name="T27" fmla="*/ 332 h 626"/>
                    <a:gd name="T28" fmla="*/ 80 w 104"/>
                    <a:gd name="T29" fmla="*/ 399 h 626"/>
                    <a:gd name="T30" fmla="*/ 64 w 104"/>
                    <a:gd name="T31" fmla="*/ 462 h 626"/>
                    <a:gd name="T32" fmla="*/ 57 w 104"/>
                    <a:gd name="T33" fmla="*/ 492 h 626"/>
                    <a:gd name="T34" fmla="*/ 48 w 104"/>
                    <a:gd name="T35" fmla="*/ 520 h 626"/>
                    <a:gd name="T36" fmla="*/ 41 w 104"/>
                    <a:gd name="T37" fmla="*/ 545 h 626"/>
                    <a:gd name="T38" fmla="*/ 32 w 104"/>
                    <a:gd name="T39" fmla="*/ 568 h 626"/>
                    <a:gd name="T40" fmla="*/ 25 w 104"/>
                    <a:gd name="T41" fmla="*/ 587 h 626"/>
                    <a:gd name="T42" fmla="*/ 16 w 104"/>
                    <a:gd name="T43" fmla="*/ 605 h 626"/>
                    <a:gd name="T44" fmla="*/ 9 w 104"/>
                    <a:gd name="T45" fmla="*/ 617 h 626"/>
                    <a:gd name="T46" fmla="*/ 3 w 104"/>
                    <a:gd name="T47" fmla="*/ 626 h 626"/>
                    <a:gd name="T48" fmla="*/ 0 w 104"/>
                    <a:gd name="T49" fmla="*/ 608 h 626"/>
                    <a:gd name="T50" fmla="*/ 0 w 104"/>
                    <a:gd name="T51" fmla="*/ 603 h 626"/>
                    <a:gd name="T52" fmla="*/ 0 w 104"/>
                    <a:gd name="T53" fmla="*/ 601 h 626"/>
                    <a:gd name="T54" fmla="*/ 2 w 104"/>
                    <a:gd name="T55" fmla="*/ 596 h 626"/>
                    <a:gd name="T56" fmla="*/ 5 w 104"/>
                    <a:gd name="T57" fmla="*/ 587 h 626"/>
                    <a:gd name="T58" fmla="*/ 10 w 104"/>
                    <a:gd name="T59" fmla="*/ 573 h 626"/>
                    <a:gd name="T60" fmla="*/ 16 w 104"/>
                    <a:gd name="T61" fmla="*/ 559 h 626"/>
                    <a:gd name="T62" fmla="*/ 23 w 104"/>
                    <a:gd name="T63" fmla="*/ 540 h 626"/>
                    <a:gd name="T64" fmla="*/ 28 w 104"/>
                    <a:gd name="T65" fmla="*/ 520 h 626"/>
                    <a:gd name="T66" fmla="*/ 36 w 104"/>
                    <a:gd name="T67" fmla="*/ 497 h 626"/>
                    <a:gd name="T68" fmla="*/ 43 w 104"/>
                    <a:gd name="T69" fmla="*/ 473 h 626"/>
                    <a:gd name="T70" fmla="*/ 55 w 104"/>
                    <a:gd name="T71" fmla="*/ 418 h 626"/>
                    <a:gd name="T72" fmla="*/ 66 w 104"/>
                    <a:gd name="T73" fmla="*/ 357 h 626"/>
                    <a:gd name="T74" fmla="*/ 75 w 104"/>
                    <a:gd name="T75" fmla="*/ 294 h 626"/>
                    <a:gd name="T76" fmla="*/ 78 w 104"/>
                    <a:gd name="T77" fmla="*/ 227 h 626"/>
                    <a:gd name="T78" fmla="*/ 77 w 104"/>
                    <a:gd name="T79" fmla="*/ 158 h 626"/>
                    <a:gd name="T80" fmla="*/ 73 w 104"/>
                    <a:gd name="T81" fmla="*/ 125 h 626"/>
                    <a:gd name="T82" fmla="*/ 71 w 104"/>
                    <a:gd name="T83" fmla="*/ 95 h 626"/>
                    <a:gd name="T84" fmla="*/ 68 w 104"/>
                    <a:gd name="T85" fmla="*/ 69 h 626"/>
                    <a:gd name="T86" fmla="*/ 66 w 104"/>
                    <a:gd name="T87" fmla="*/ 49 h 626"/>
                    <a:gd name="T88" fmla="*/ 64 w 104"/>
                    <a:gd name="T89" fmla="*/ 41 h 626"/>
                    <a:gd name="T90" fmla="*/ 64 w 104"/>
                    <a:gd name="T91" fmla="*/ 35 h 626"/>
                    <a:gd name="T92" fmla="*/ 62 w 104"/>
                    <a:gd name="T93" fmla="*/ 32 h 626"/>
                    <a:gd name="T94" fmla="*/ 62 w 104"/>
                    <a:gd name="T95" fmla="*/ 30 h 62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04"/>
                    <a:gd name="T145" fmla="*/ 0 h 626"/>
                    <a:gd name="T146" fmla="*/ 104 w 104"/>
                    <a:gd name="T147" fmla="*/ 626 h 62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04" h="626">
                      <a:moveTo>
                        <a:pt x="62" y="30"/>
                      </a:moveTo>
                      <a:lnTo>
                        <a:pt x="68" y="16"/>
                      </a:lnTo>
                      <a:lnTo>
                        <a:pt x="73" y="9"/>
                      </a:lnTo>
                      <a:lnTo>
                        <a:pt x="82" y="0"/>
                      </a:lnTo>
                      <a:lnTo>
                        <a:pt x="87" y="13"/>
                      </a:lnTo>
                      <a:lnTo>
                        <a:pt x="91" y="28"/>
                      </a:lnTo>
                      <a:lnTo>
                        <a:pt x="95" y="49"/>
                      </a:lnTo>
                      <a:lnTo>
                        <a:pt x="96" y="72"/>
                      </a:lnTo>
                      <a:lnTo>
                        <a:pt x="100" y="99"/>
                      </a:lnTo>
                      <a:lnTo>
                        <a:pt x="102" y="129"/>
                      </a:lnTo>
                      <a:lnTo>
                        <a:pt x="102" y="160"/>
                      </a:lnTo>
                      <a:lnTo>
                        <a:pt x="104" y="195"/>
                      </a:lnTo>
                      <a:lnTo>
                        <a:pt x="100" y="262"/>
                      </a:lnTo>
                      <a:lnTo>
                        <a:pt x="91" y="332"/>
                      </a:lnTo>
                      <a:lnTo>
                        <a:pt x="80" y="399"/>
                      </a:lnTo>
                      <a:lnTo>
                        <a:pt x="64" y="462"/>
                      </a:lnTo>
                      <a:lnTo>
                        <a:pt x="57" y="492"/>
                      </a:lnTo>
                      <a:lnTo>
                        <a:pt x="48" y="520"/>
                      </a:lnTo>
                      <a:lnTo>
                        <a:pt x="41" y="545"/>
                      </a:lnTo>
                      <a:lnTo>
                        <a:pt x="32" y="568"/>
                      </a:lnTo>
                      <a:lnTo>
                        <a:pt x="25" y="587"/>
                      </a:lnTo>
                      <a:lnTo>
                        <a:pt x="16" y="605"/>
                      </a:lnTo>
                      <a:lnTo>
                        <a:pt x="9" y="617"/>
                      </a:lnTo>
                      <a:lnTo>
                        <a:pt x="3" y="626"/>
                      </a:lnTo>
                      <a:lnTo>
                        <a:pt x="0" y="608"/>
                      </a:lnTo>
                      <a:lnTo>
                        <a:pt x="0" y="603"/>
                      </a:lnTo>
                      <a:lnTo>
                        <a:pt x="0" y="601"/>
                      </a:lnTo>
                      <a:lnTo>
                        <a:pt x="2" y="596"/>
                      </a:lnTo>
                      <a:lnTo>
                        <a:pt x="5" y="587"/>
                      </a:lnTo>
                      <a:lnTo>
                        <a:pt x="10" y="573"/>
                      </a:lnTo>
                      <a:lnTo>
                        <a:pt x="16" y="559"/>
                      </a:lnTo>
                      <a:lnTo>
                        <a:pt x="23" y="540"/>
                      </a:lnTo>
                      <a:lnTo>
                        <a:pt x="28" y="520"/>
                      </a:lnTo>
                      <a:lnTo>
                        <a:pt x="36" y="497"/>
                      </a:lnTo>
                      <a:lnTo>
                        <a:pt x="43" y="473"/>
                      </a:lnTo>
                      <a:lnTo>
                        <a:pt x="55" y="418"/>
                      </a:lnTo>
                      <a:lnTo>
                        <a:pt x="66" y="357"/>
                      </a:lnTo>
                      <a:lnTo>
                        <a:pt x="75" y="294"/>
                      </a:lnTo>
                      <a:lnTo>
                        <a:pt x="78" y="227"/>
                      </a:lnTo>
                      <a:lnTo>
                        <a:pt x="77" y="158"/>
                      </a:lnTo>
                      <a:lnTo>
                        <a:pt x="73" y="125"/>
                      </a:lnTo>
                      <a:lnTo>
                        <a:pt x="71" y="95"/>
                      </a:lnTo>
                      <a:lnTo>
                        <a:pt x="68" y="69"/>
                      </a:lnTo>
                      <a:lnTo>
                        <a:pt x="66" y="49"/>
                      </a:lnTo>
                      <a:lnTo>
                        <a:pt x="64" y="41"/>
                      </a:lnTo>
                      <a:lnTo>
                        <a:pt x="64" y="35"/>
                      </a:lnTo>
                      <a:lnTo>
                        <a:pt x="62" y="32"/>
                      </a:lnTo>
                      <a:lnTo>
                        <a:pt x="62" y="3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13" name="Freeform 213"/>
                <p:cNvSpPr>
                  <a:spLocks/>
                </p:cNvSpPr>
                <p:nvPr/>
              </p:nvSpPr>
              <p:spPr bwMode="auto">
                <a:xfrm>
                  <a:off x="567" y="1339"/>
                  <a:ext cx="115" cy="12"/>
                </a:xfrm>
                <a:custGeom>
                  <a:avLst/>
                  <a:gdLst>
                    <a:gd name="T0" fmla="*/ 4 w 244"/>
                    <a:gd name="T1" fmla="*/ 23 h 34"/>
                    <a:gd name="T2" fmla="*/ 11 w 244"/>
                    <a:gd name="T3" fmla="*/ 23 h 34"/>
                    <a:gd name="T4" fmla="*/ 22 w 244"/>
                    <a:gd name="T5" fmla="*/ 25 h 34"/>
                    <a:gd name="T6" fmla="*/ 34 w 244"/>
                    <a:gd name="T7" fmla="*/ 25 h 34"/>
                    <a:gd name="T8" fmla="*/ 49 w 244"/>
                    <a:gd name="T9" fmla="*/ 25 h 34"/>
                    <a:gd name="T10" fmla="*/ 83 w 244"/>
                    <a:gd name="T11" fmla="*/ 23 h 34"/>
                    <a:gd name="T12" fmla="*/ 120 w 244"/>
                    <a:gd name="T13" fmla="*/ 21 h 34"/>
                    <a:gd name="T14" fmla="*/ 158 w 244"/>
                    <a:gd name="T15" fmla="*/ 18 h 34"/>
                    <a:gd name="T16" fmla="*/ 192 w 244"/>
                    <a:gd name="T17" fmla="*/ 14 h 34"/>
                    <a:gd name="T18" fmla="*/ 206 w 244"/>
                    <a:gd name="T19" fmla="*/ 11 h 34"/>
                    <a:gd name="T20" fmla="*/ 220 w 244"/>
                    <a:gd name="T21" fmla="*/ 7 h 34"/>
                    <a:gd name="T22" fmla="*/ 231 w 244"/>
                    <a:gd name="T23" fmla="*/ 4 h 34"/>
                    <a:gd name="T24" fmla="*/ 238 w 244"/>
                    <a:gd name="T25" fmla="*/ 0 h 34"/>
                    <a:gd name="T26" fmla="*/ 240 w 244"/>
                    <a:gd name="T27" fmla="*/ 7 h 34"/>
                    <a:gd name="T28" fmla="*/ 242 w 244"/>
                    <a:gd name="T29" fmla="*/ 14 h 34"/>
                    <a:gd name="T30" fmla="*/ 242 w 244"/>
                    <a:gd name="T31" fmla="*/ 18 h 34"/>
                    <a:gd name="T32" fmla="*/ 244 w 244"/>
                    <a:gd name="T33" fmla="*/ 20 h 34"/>
                    <a:gd name="T34" fmla="*/ 237 w 244"/>
                    <a:gd name="T35" fmla="*/ 21 h 34"/>
                    <a:gd name="T36" fmla="*/ 228 w 244"/>
                    <a:gd name="T37" fmla="*/ 23 h 34"/>
                    <a:gd name="T38" fmla="*/ 215 w 244"/>
                    <a:gd name="T39" fmla="*/ 25 h 34"/>
                    <a:gd name="T40" fmla="*/ 201 w 244"/>
                    <a:gd name="T41" fmla="*/ 27 h 34"/>
                    <a:gd name="T42" fmla="*/ 167 w 244"/>
                    <a:gd name="T43" fmla="*/ 30 h 34"/>
                    <a:gd name="T44" fmla="*/ 129 w 244"/>
                    <a:gd name="T45" fmla="*/ 32 h 34"/>
                    <a:gd name="T46" fmla="*/ 90 w 244"/>
                    <a:gd name="T47" fmla="*/ 34 h 34"/>
                    <a:gd name="T48" fmla="*/ 54 w 244"/>
                    <a:gd name="T49" fmla="*/ 34 h 34"/>
                    <a:gd name="T50" fmla="*/ 22 w 244"/>
                    <a:gd name="T51" fmla="*/ 34 h 34"/>
                    <a:gd name="T52" fmla="*/ 9 w 244"/>
                    <a:gd name="T53" fmla="*/ 32 h 34"/>
                    <a:gd name="T54" fmla="*/ 0 w 244"/>
                    <a:gd name="T55" fmla="*/ 30 h 34"/>
                    <a:gd name="T56" fmla="*/ 4 w 244"/>
                    <a:gd name="T57" fmla="*/ 27 h 34"/>
                    <a:gd name="T58" fmla="*/ 4 w 244"/>
                    <a:gd name="T59" fmla="*/ 23 h 3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244"/>
                    <a:gd name="T91" fmla="*/ 0 h 34"/>
                    <a:gd name="T92" fmla="*/ 244 w 244"/>
                    <a:gd name="T93" fmla="*/ 34 h 34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244" h="34">
                      <a:moveTo>
                        <a:pt x="4" y="23"/>
                      </a:moveTo>
                      <a:lnTo>
                        <a:pt x="11" y="23"/>
                      </a:lnTo>
                      <a:lnTo>
                        <a:pt x="22" y="25"/>
                      </a:lnTo>
                      <a:lnTo>
                        <a:pt x="34" y="25"/>
                      </a:lnTo>
                      <a:lnTo>
                        <a:pt x="49" y="25"/>
                      </a:lnTo>
                      <a:lnTo>
                        <a:pt x="83" y="23"/>
                      </a:lnTo>
                      <a:lnTo>
                        <a:pt x="120" y="21"/>
                      </a:lnTo>
                      <a:lnTo>
                        <a:pt x="158" y="18"/>
                      </a:lnTo>
                      <a:lnTo>
                        <a:pt x="192" y="14"/>
                      </a:lnTo>
                      <a:lnTo>
                        <a:pt x="206" y="11"/>
                      </a:lnTo>
                      <a:lnTo>
                        <a:pt x="220" y="7"/>
                      </a:lnTo>
                      <a:lnTo>
                        <a:pt x="231" y="4"/>
                      </a:lnTo>
                      <a:lnTo>
                        <a:pt x="238" y="0"/>
                      </a:lnTo>
                      <a:lnTo>
                        <a:pt x="240" y="7"/>
                      </a:lnTo>
                      <a:lnTo>
                        <a:pt x="242" y="14"/>
                      </a:lnTo>
                      <a:lnTo>
                        <a:pt x="242" y="18"/>
                      </a:lnTo>
                      <a:lnTo>
                        <a:pt x="244" y="20"/>
                      </a:lnTo>
                      <a:lnTo>
                        <a:pt x="237" y="21"/>
                      </a:lnTo>
                      <a:lnTo>
                        <a:pt x="228" y="23"/>
                      </a:lnTo>
                      <a:lnTo>
                        <a:pt x="215" y="25"/>
                      </a:lnTo>
                      <a:lnTo>
                        <a:pt x="201" y="27"/>
                      </a:lnTo>
                      <a:lnTo>
                        <a:pt x="167" y="30"/>
                      </a:lnTo>
                      <a:lnTo>
                        <a:pt x="129" y="32"/>
                      </a:lnTo>
                      <a:lnTo>
                        <a:pt x="90" y="34"/>
                      </a:lnTo>
                      <a:lnTo>
                        <a:pt x="54" y="34"/>
                      </a:lnTo>
                      <a:lnTo>
                        <a:pt x="22" y="34"/>
                      </a:lnTo>
                      <a:lnTo>
                        <a:pt x="9" y="32"/>
                      </a:lnTo>
                      <a:lnTo>
                        <a:pt x="0" y="30"/>
                      </a:lnTo>
                      <a:lnTo>
                        <a:pt x="4" y="27"/>
                      </a:lnTo>
                      <a:lnTo>
                        <a:pt x="4" y="23"/>
                      </a:lnTo>
                      <a:close/>
                    </a:path>
                  </a:pathLst>
                </a:custGeom>
                <a:solidFill>
                  <a:srgbClr val="9E9E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14" name="Freeform 214"/>
                <p:cNvSpPr>
                  <a:spLocks/>
                </p:cNvSpPr>
                <p:nvPr/>
              </p:nvSpPr>
              <p:spPr bwMode="auto">
                <a:xfrm>
                  <a:off x="353" y="1317"/>
                  <a:ext cx="129" cy="26"/>
                </a:xfrm>
                <a:custGeom>
                  <a:avLst/>
                  <a:gdLst>
                    <a:gd name="T0" fmla="*/ 32 w 274"/>
                    <a:gd name="T1" fmla="*/ 0 h 77"/>
                    <a:gd name="T2" fmla="*/ 36 w 274"/>
                    <a:gd name="T3" fmla="*/ 1 h 77"/>
                    <a:gd name="T4" fmla="*/ 43 w 274"/>
                    <a:gd name="T5" fmla="*/ 5 h 77"/>
                    <a:gd name="T6" fmla="*/ 50 w 274"/>
                    <a:gd name="T7" fmla="*/ 10 h 77"/>
                    <a:gd name="T8" fmla="*/ 61 w 274"/>
                    <a:gd name="T9" fmla="*/ 14 h 77"/>
                    <a:gd name="T10" fmla="*/ 88 w 274"/>
                    <a:gd name="T11" fmla="*/ 24 h 77"/>
                    <a:gd name="T12" fmla="*/ 120 w 274"/>
                    <a:gd name="T13" fmla="*/ 36 h 77"/>
                    <a:gd name="T14" fmla="*/ 156 w 274"/>
                    <a:gd name="T15" fmla="*/ 47 h 77"/>
                    <a:gd name="T16" fmla="*/ 193 w 274"/>
                    <a:gd name="T17" fmla="*/ 58 h 77"/>
                    <a:gd name="T18" fmla="*/ 233 w 274"/>
                    <a:gd name="T19" fmla="*/ 65 h 77"/>
                    <a:gd name="T20" fmla="*/ 270 w 274"/>
                    <a:gd name="T21" fmla="*/ 70 h 77"/>
                    <a:gd name="T22" fmla="*/ 272 w 274"/>
                    <a:gd name="T23" fmla="*/ 75 h 77"/>
                    <a:gd name="T24" fmla="*/ 274 w 274"/>
                    <a:gd name="T25" fmla="*/ 77 h 77"/>
                    <a:gd name="T26" fmla="*/ 265 w 274"/>
                    <a:gd name="T27" fmla="*/ 77 h 77"/>
                    <a:gd name="T28" fmla="*/ 252 w 274"/>
                    <a:gd name="T29" fmla="*/ 75 h 77"/>
                    <a:gd name="T30" fmla="*/ 238 w 274"/>
                    <a:gd name="T31" fmla="*/ 73 h 77"/>
                    <a:gd name="T32" fmla="*/ 222 w 274"/>
                    <a:gd name="T33" fmla="*/ 72 h 77"/>
                    <a:gd name="T34" fmla="*/ 186 w 274"/>
                    <a:gd name="T35" fmla="*/ 66 h 77"/>
                    <a:gd name="T36" fmla="*/ 147 w 274"/>
                    <a:gd name="T37" fmla="*/ 59 h 77"/>
                    <a:gd name="T38" fmla="*/ 106 w 274"/>
                    <a:gd name="T39" fmla="*/ 51 h 77"/>
                    <a:gd name="T40" fmla="*/ 64 w 274"/>
                    <a:gd name="T41" fmla="*/ 38 h 77"/>
                    <a:gd name="T42" fmla="*/ 29 w 274"/>
                    <a:gd name="T43" fmla="*/ 24 h 77"/>
                    <a:gd name="T44" fmla="*/ 14 w 274"/>
                    <a:gd name="T45" fmla="*/ 15 h 77"/>
                    <a:gd name="T46" fmla="*/ 0 w 274"/>
                    <a:gd name="T47" fmla="*/ 7 h 77"/>
                    <a:gd name="T48" fmla="*/ 9 w 274"/>
                    <a:gd name="T49" fmla="*/ 3 h 77"/>
                    <a:gd name="T50" fmla="*/ 20 w 274"/>
                    <a:gd name="T51" fmla="*/ 0 h 77"/>
                    <a:gd name="T52" fmla="*/ 29 w 274"/>
                    <a:gd name="T53" fmla="*/ 0 h 77"/>
                    <a:gd name="T54" fmla="*/ 32 w 274"/>
                    <a:gd name="T55" fmla="*/ 0 h 7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274"/>
                    <a:gd name="T85" fmla="*/ 0 h 77"/>
                    <a:gd name="T86" fmla="*/ 274 w 274"/>
                    <a:gd name="T87" fmla="*/ 77 h 77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274" h="77">
                      <a:moveTo>
                        <a:pt x="32" y="0"/>
                      </a:moveTo>
                      <a:lnTo>
                        <a:pt x="36" y="1"/>
                      </a:lnTo>
                      <a:lnTo>
                        <a:pt x="43" y="5"/>
                      </a:lnTo>
                      <a:lnTo>
                        <a:pt x="50" y="10"/>
                      </a:lnTo>
                      <a:lnTo>
                        <a:pt x="61" y="14"/>
                      </a:lnTo>
                      <a:lnTo>
                        <a:pt x="88" y="24"/>
                      </a:lnTo>
                      <a:lnTo>
                        <a:pt x="120" y="36"/>
                      </a:lnTo>
                      <a:lnTo>
                        <a:pt x="156" y="47"/>
                      </a:lnTo>
                      <a:lnTo>
                        <a:pt x="193" y="58"/>
                      </a:lnTo>
                      <a:lnTo>
                        <a:pt x="233" y="65"/>
                      </a:lnTo>
                      <a:lnTo>
                        <a:pt x="270" y="70"/>
                      </a:lnTo>
                      <a:lnTo>
                        <a:pt x="272" y="75"/>
                      </a:lnTo>
                      <a:lnTo>
                        <a:pt x="274" y="77"/>
                      </a:lnTo>
                      <a:lnTo>
                        <a:pt x="265" y="77"/>
                      </a:lnTo>
                      <a:lnTo>
                        <a:pt x="252" y="75"/>
                      </a:lnTo>
                      <a:lnTo>
                        <a:pt x="238" y="73"/>
                      </a:lnTo>
                      <a:lnTo>
                        <a:pt x="222" y="72"/>
                      </a:lnTo>
                      <a:lnTo>
                        <a:pt x="186" y="66"/>
                      </a:lnTo>
                      <a:lnTo>
                        <a:pt x="147" y="59"/>
                      </a:lnTo>
                      <a:lnTo>
                        <a:pt x="106" y="51"/>
                      </a:lnTo>
                      <a:lnTo>
                        <a:pt x="64" y="38"/>
                      </a:lnTo>
                      <a:lnTo>
                        <a:pt x="29" y="24"/>
                      </a:lnTo>
                      <a:lnTo>
                        <a:pt x="14" y="15"/>
                      </a:lnTo>
                      <a:lnTo>
                        <a:pt x="0" y="7"/>
                      </a:lnTo>
                      <a:lnTo>
                        <a:pt x="9" y="3"/>
                      </a:lnTo>
                      <a:lnTo>
                        <a:pt x="20" y="0"/>
                      </a:lnTo>
                      <a:lnTo>
                        <a:pt x="29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9E9E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15" name="Freeform 215"/>
                <p:cNvSpPr>
                  <a:spLocks/>
                </p:cNvSpPr>
                <p:nvPr/>
              </p:nvSpPr>
              <p:spPr bwMode="auto">
                <a:xfrm>
                  <a:off x="335" y="1124"/>
                  <a:ext cx="33" cy="190"/>
                </a:xfrm>
                <a:custGeom>
                  <a:avLst/>
                  <a:gdLst>
                    <a:gd name="T0" fmla="*/ 43 w 71"/>
                    <a:gd name="T1" fmla="*/ 0 h 553"/>
                    <a:gd name="T2" fmla="*/ 60 w 71"/>
                    <a:gd name="T3" fmla="*/ 9 h 553"/>
                    <a:gd name="T4" fmla="*/ 68 w 71"/>
                    <a:gd name="T5" fmla="*/ 14 h 553"/>
                    <a:gd name="T6" fmla="*/ 71 w 71"/>
                    <a:gd name="T7" fmla="*/ 16 h 553"/>
                    <a:gd name="T8" fmla="*/ 66 w 71"/>
                    <a:gd name="T9" fmla="*/ 30 h 553"/>
                    <a:gd name="T10" fmla="*/ 62 w 71"/>
                    <a:gd name="T11" fmla="*/ 49 h 553"/>
                    <a:gd name="T12" fmla="*/ 55 w 71"/>
                    <a:gd name="T13" fmla="*/ 76 h 553"/>
                    <a:gd name="T14" fmla="*/ 50 w 71"/>
                    <a:gd name="T15" fmla="*/ 107 h 553"/>
                    <a:gd name="T16" fmla="*/ 44 w 71"/>
                    <a:gd name="T17" fmla="*/ 142 h 553"/>
                    <a:gd name="T18" fmla="*/ 39 w 71"/>
                    <a:gd name="T19" fmla="*/ 183 h 553"/>
                    <a:gd name="T20" fmla="*/ 35 w 71"/>
                    <a:gd name="T21" fmla="*/ 225 h 553"/>
                    <a:gd name="T22" fmla="*/ 35 w 71"/>
                    <a:gd name="T23" fmla="*/ 269 h 553"/>
                    <a:gd name="T24" fmla="*/ 34 w 71"/>
                    <a:gd name="T25" fmla="*/ 314 h 553"/>
                    <a:gd name="T26" fmla="*/ 35 w 71"/>
                    <a:gd name="T27" fmla="*/ 358 h 553"/>
                    <a:gd name="T28" fmla="*/ 37 w 71"/>
                    <a:gd name="T29" fmla="*/ 401 h 553"/>
                    <a:gd name="T30" fmla="*/ 43 w 71"/>
                    <a:gd name="T31" fmla="*/ 439 h 553"/>
                    <a:gd name="T32" fmla="*/ 46 w 71"/>
                    <a:gd name="T33" fmla="*/ 474 h 553"/>
                    <a:gd name="T34" fmla="*/ 53 w 71"/>
                    <a:gd name="T35" fmla="*/ 504 h 553"/>
                    <a:gd name="T36" fmla="*/ 59 w 71"/>
                    <a:gd name="T37" fmla="*/ 531 h 553"/>
                    <a:gd name="T38" fmla="*/ 66 w 71"/>
                    <a:gd name="T39" fmla="*/ 550 h 553"/>
                    <a:gd name="T40" fmla="*/ 46 w 71"/>
                    <a:gd name="T41" fmla="*/ 553 h 553"/>
                    <a:gd name="T42" fmla="*/ 37 w 71"/>
                    <a:gd name="T43" fmla="*/ 553 h 553"/>
                    <a:gd name="T44" fmla="*/ 35 w 71"/>
                    <a:gd name="T45" fmla="*/ 553 h 553"/>
                    <a:gd name="T46" fmla="*/ 32 w 71"/>
                    <a:gd name="T47" fmla="*/ 545 h 553"/>
                    <a:gd name="T48" fmla="*/ 26 w 71"/>
                    <a:gd name="T49" fmla="*/ 529 h 553"/>
                    <a:gd name="T50" fmla="*/ 21 w 71"/>
                    <a:gd name="T51" fmla="*/ 511 h 553"/>
                    <a:gd name="T52" fmla="*/ 16 w 71"/>
                    <a:gd name="T53" fmla="*/ 487 h 553"/>
                    <a:gd name="T54" fmla="*/ 12 w 71"/>
                    <a:gd name="T55" fmla="*/ 471 h 553"/>
                    <a:gd name="T56" fmla="*/ 10 w 71"/>
                    <a:gd name="T57" fmla="*/ 455 h 553"/>
                    <a:gd name="T58" fmla="*/ 7 w 71"/>
                    <a:gd name="T59" fmla="*/ 436 h 553"/>
                    <a:gd name="T60" fmla="*/ 5 w 71"/>
                    <a:gd name="T61" fmla="*/ 416 h 553"/>
                    <a:gd name="T62" fmla="*/ 3 w 71"/>
                    <a:gd name="T63" fmla="*/ 393 h 553"/>
                    <a:gd name="T64" fmla="*/ 1 w 71"/>
                    <a:gd name="T65" fmla="*/ 369 h 553"/>
                    <a:gd name="T66" fmla="*/ 0 w 71"/>
                    <a:gd name="T67" fmla="*/ 341 h 553"/>
                    <a:gd name="T68" fmla="*/ 0 w 71"/>
                    <a:gd name="T69" fmla="*/ 313 h 553"/>
                    <a:gd name="T70" fmla="*/ 0 w 71"/>
                    <a:gd name="T71" fmla="*/ 253 h 553"/>
                    <a:gd name="T72" fmla="*/ 3 w 71"/>
                    <a:gd name="T73" fmla="*/ 197 h 553"/>
                    <a:gd name="T74" fmla="*/ 9 w 71"/>
                    <a:gd name="T75" fmla="*/ 146 h 553"/>
                    <a:gd name="T76" fmla="*/ 16 w 71"/>
                    <a:gd name="T77" fmla="*/ 102 h 553"/>
                    <a:gd name="T78" fmla="*/ 21 w 71"/>
                    <a:gd name="T79" fmla="*/ 81 h 553"/>
                    <a:gd name="T80" fmla="*/ 25 w 71"/>
                    <a:gd name="T81" fmla="*/ 63 h 553"/>
                    <a:gd name="T82" fmla="*/ 28 w 71"/>
                    <a:gd name="T83" fmla="*/ 46 h 553"/>
                    <a:gd name="T84" fmla="*/ 32 w 71"/>
                    <a:gd name="T85" fmla="*/ 33 h 553"/>
                    <a:gd name="T86" fmla="*/ 35 w 71"/>
                    <a:gd name="T87" fmla="*/ 21 h 553"/>
                    <a:gd name="T88" fmla="*/ 39 w 71"/>
                    <a:gd name="T89" fmla="*/ 11 h 553"/>
                    <a:gd name="T90" fmla="*/ 41 w 71"/>
                    <a:gd name="T91" fmla="*/ 4 h 553"/>
                    <a:gd name="T92" fmla="*/ 43 w 71"/>
                    <a:gd name="T93" fmla="*/ 0 h 553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71"/>
                    <a:gd name="T142" fmla="*/ 0 h 553"/>
                    <a:gd name="T143" fmla="*/ 71 w 71"/>
                    <a:gd name="T144" fmla="*/ 553 h 553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71" h="553">
                      <a:moveTo>
                        <a:pt x="43" y="0"/>
                      </a:moveTo>
                      <a:lnTo>
                        <a:pt x="60" y="9"/>
                      </a:lnTo>
                      <a:lnTo>
                        <a:pt x="68" y="14"/>
                      </a:lnTo>
                      <a:lnTo>
                        <a:pt x="71" y="16"/>
                      </a:lnTo>
                      <a:lnTo>
                        <a:pt x="66" y="30"/>
                      </a:lnTo>
                      <a:lnTo>
                        <a:pt x="62" y="49"/>
                      </a:lnTo>
                      <a:lnTo>
                        <a:pt x="55" y="76"/>
                      </a:lnTo>
                      <a:lnTo>
                        <a:pt x="50" y="107"/>
                      </a:lnTo>
                      <a:lnTo>
                        <a:pt x="44" y="142"/>
                      </a:lnTo>
                      <a:lnTo>
                        <a:pt x="39" y="183"/>
                      </a:lnTo>
                      <a:lnTo>
                        <a:pt x="35" y="225"/>
                      </a:lnTo>
                      <a:lnTo>
                        <a:pt x="35" y="269"/>
                      </a:lnTo>
                      <a:lnTo>
                        <a:pt x="34" y="314"/>
                      </a:lnTo>
                      <a:lnTo>
                        <a:pt x="35" y="358"/>
                      </a:lnTo>
                      <a:lnTo>
                        <a:pt x="37" y="401"/>
                      </a:lnTo>
                      <a:lnTo>
                        <a:pt x="43" y="439"/>
                      </a:lnTo>
                      <a:lnTo>
                        <a:pt x="46" y="474"/>
                      </a:lnTo>
                      <a:lnTo>
                        <a:pt x="53" y="504"/>
                      </a:lnTo>
                      <a:lnTo>
                        <a:pt x="59" y="531"/>
                      </a:lnTo>
                      <a:lnTo>
                        <a:pt x="66" y="550"/>
                      </a:lnTo>
                      <a:lnTo>
                        <a:pt x="46" y="553"/>
                      </a:lnTo>
                      <a:lnTo>
                        <a:pt x="37" y="553"/>
                      </a:lnTo>
                      <a:lnTo>
                        <a:pt x="35" y="553"/>
                      </a:lnTo>
                      <a:lnTo>
                        <a:pt x="32" y="545"/>
                      </a:lnTo>
                      <a:lnTo>
                        <a:pt x="26" y="529"/>
                      </a:lnTo>
                      <a:lnTo>
                        <a:pt x="21" y="511"/>
                      </a:lnTo>
                      <a:lnTo>
                        <a:pt x="16" y="487"/>
                      </a:lnTo>
                      <a:lnTo>
                        <a:pt x="12" y="471"/>
                      </a:lnTo>
                      <a:lnTo>
                        <a:pt x="10" y="455"/>
                      </a:lnTo>
                      <a:lnTo>
                        <a:pt x="7" y="436"/>
                      </a:lnTo>
                      <a:lnTo>
                        <a:pt x="5" y="416"/>
                      </a:lnTo>
                      <a:lnTo>
                        <a:pt x="3" y="393"/>
                      </a:lnTo>
                      <a:lnTo>
                        <a:pt x="1" y="369"/>
                      </a:lnTo>
                      <a:lnTo>
                        <a:pt x="0" y="341"/>
                      </a:lnTo>
                      <a:lnTo>
                        <a:pt x="0" y="313"/>
                      </a:lnTo>
                      <a:lnTo>
                        <a:pt x="0" y="253"/>
                      </a:lnTo>
                      <a:lnTo>
                        <a:pt x="3" y="197"/>
                      </a:lnTo>
                      <a:lnTo>
                        <a:pt x="9" y="146"/>
                      </a:lnTo>
                      <a:lnTo>
                        <a:pt x="16" y="102"/>
                      </a:lnTo>
                      <a:lnTo>
                        <a:pt x="21" y="81"/>
                      </a:lnTo>
                      <a:lnTo>
                        <a:pt x="25" y="63"/>
                      </a:lnTo>
                      <a:lnTo>
                        <a:pt x="28" y="46"/>
                      </a:lnTo>
                      <a:lnTo>
                        <a:pt x="32" y="33"/>
                      </a:lnTo>
                      <a:lnTo>
                        <a:pt x="35" y="21"/>
                      </a:lnTo>
                      <a:lnTo>
                        <a:pt x="39" y="11"/>
                      </a:lnTo>
                      <a:lnTo>
                        <a:pt x="41" y="4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9E9E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16" name="Freeform 216"/>
                <p:cNvSpPr>
                  <a:spLocks/>
                </p:cNvSpPr>
                <p:nvPr/>
              </p:nvSpPr>
              <p:spPr bwMode="auto">
                <a:xfrm>
                  <a:off x="356" y="1115"/>
                  <a:ext cx="159" cy="11"/>
                </a:xfrm>
                <a:custGeom>
                  <a:avLst/>
                  <a:gdLst>
                    <a:gd name="T0" fmla="*/ 0 w 338"/>
                    <a:gd name="T1" fmla="*/ 19 h 33"/>
                    <a:gd name="T2" fmla="*/ 9 w 338"/>
                    <a:gd name="T3" fmla="*/ 15 h 33"/>
                    <a:gd name="T4" fmla="*/ 22 w 338"/>
                    <a:gd name="T5" fmla="*/ 14 h 33"/>
                    <a:gd name="T6" fmla="*/ 38 w 338"/>
                    <a:gd name="T7" fmla="*/ 12 h 33"/>
                    <a:gd name="T8" fmla="*/ 56 w 338"/>
                    <a:gd name="T9" fmla="*/ 8 h 33"/>
                    <a:gd name="T10" fmla="*/ 75 w 338"/>
                    <a:gd name="T11" fmla="*/ 7 h 33"/>
                    <a:gd name="T12" fmla="*/ 99 w 338"/>
                    <a:gd name="T13" fmla="*/ 5 h 33"/>
                    <a:gd name="T14" fmla="*/ 147 w 338"/>
                    <a:gd name="T15" fmla="*/ 1 h 33"/>
                    <a:gd name="T16" fmla="*/ 251 w 338"/>
                    <a:gd name="T17" fmla="*/ 0 h 33"/>
                    <a:gd name="T18" fmla="*/ 299 w 338"/>
                    <a:gd name="T19" fmla="*/ 1 h 33"/>
                    <a:gd name="T20" fmla="*/ 320 w 338"/>
                    <a:gd name="T21" fmla="*/ 3 h 33"/>
                    <a:gd name="T22" fmla="*/ 338 w 338"/>
                    <a:gd name="T23" fmla="*/ 7 h 33"/>
                    <a:gd name="T24" fmla="*/ 329 w 338"/>
                    <a:gd name="T25" fmla="*/ 17 h 33"/>
                    <a:gd name="T26" fmla="*/ 324 w 338"/>
                    <a:gd name="T27" fmla="*/ 21 h 33"/>
                    <a:gd name="T28" fmla="*/ 322 w 338"/>
                    <a:gd name="T29" fmla="*/ 22 h 33"/>
                    <a:gd name="T30" fmla="*/ 313 w 338"/>
                    <a:gd name="T31" fmla="*/ 21 h 33"/>
                    <a:gd name="T32" fmla="*/ 303 w 338"/>
                    <a:gd name="T33" fmla="*/ 19 h 33"/>
                    <a:gd name="T34" fmla="*/ 290 w 338"/>
                    <a:gd name="T35" fmla="*/ 17 h 33"/>
                    <a:gd name="T36" fmla="*/ 274 w 338"/>
                    <a:gd name="T37" fmla="*/ 17 h 33"/>
                    <a:gd name="T38" fmla="*/ 238 w 338"/>
                    <a:gd name="T39" fmla="*/ 15 h 33"/>
                    <a:gd name="T40" fmla="*/ 199 w 338"/>
                    <a:gd name="T41" fmla="*/ 15 h 33"/>
                    <a:gd name="T42" fmla="*/ 156 w 338"/>
                    <a:gd name="T43" fmla="*/ 15 h 33"/>
                    <a:gd name="T44" fmla="*/ 113 w 338"/>
                    <a:gd name="T45" fmla="*/ 19 h 33"/>
                    <a:gd name="T46" fmla="*/ 70 w 338"/>
                    <a:gd name="T47" fmla="*/ 24 h 33"/>
                    <a:gd name="T48" fmla="*/ 32 w 338"/>
                    <a:gd name="T49" fmla="*/ 33 h 33"/>
                    <a:gd name="T50" fmla="*/ 20 w 338"/>
                    <a:gd name="T51" fmla="*/ 30 h 33"/>
                    <a:gd name="T52" fmla="*/ 9 w 338"/>
                    <a:gd name="T53" fmla="*/ 24 h 33"/>
                    <a:gd name="T54" fmla="*/ 4 w 338"/>
                    <a:gd name="T55" fmla="*/ 21 h 33"/>
                    <a:gd name="T56" fmla="*/ 0 w 338"/>
                    <a:gd name="T57" fmla="*/ 19 h 33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338"/>
                    <a:gd name="T88" fmla="*/ 0 h 33"/>
                    <a:gd name="T89" fmla="*/ 338 w 338"/>
                    <a:gd name="T90" fmla="*/ 33 h 33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338" h="33">
                      <a:moveTo>
                        <a:pt x="0" y="19"/>
                      </a:moveTo>
                      <a:lnTo>
                        <a:pt x="9" y="15"/>
                      </a:lnTo>
                      <a:lnTo>
                        <a:pt x="22" y="14"/>
                      </a:lnTo>
                      <a:lnTo>
                        <a:pt x="38" y="12"/>
                      </a:lnTo>
                      <a:lnTo>
                        <a:pt x="56" y="8"/>
                      </a:lnTo>
                      <a:lnTo>
                        <a:pt x="75" y="7"/>
                      </a:lnTo>
                      <a:lnTo>
                        <a:pt x="99" y="5"/>
                      </a:lnTo>
                      <a:lnTo>
                        <a:pt x="147" y="1"/>
                      </a:lnTo>
                      <a:lnTo>
                        <a:pt x="251" y="0"/>
                      </a:lnTo>
                      <a:lnTo>
                        <a:pt x="299" y="1"/>
                      </a:lnTo>
                      <a:lnTo>
                        <a:pt x="320" y="3"/>
                      </a:lnTo>
                      <a:lnTo>
                        <a:pt x="338" y="7"/>
                      </a:lnTo>
                      <a:lnTo>
                        <a:pt x="329" y="17"/>
                      </a:lnTo>
                      <a:lnTo>
                        <a:pt x="324" y="21"/>
                      </a:lnTo>
                      <a:lnTo>
                        <a:pt x="322" y="22"/>
                      </a:lnTo>
                      <a:lnTo>
                        <a:pt x="313" y="21"/>
                      </a:lnTo>
                      <a:lnTo>
                        <a:pt x="303" y="19"/>
                      </a:lnTo>
                      <a:lnTo>
                        <a:pt x="290" y="17"/>
                      </a:lnTo>
                      <a:lnTo>
                        <a:pt x="274" y="17"/>
                      </a:lnTo>
                      <a:lnTo>
                        <a:pt x="238" y="15"/>
                      </a:lnTo>
                      <a:lnTo>
                        <a:pt x="199" y="15"/>
                      </a:lnTo>
                      <a:lnTo>
                        <a:pt x="156" y="15"/>
                      </a:lnTo>
                      <a:lnTo>
                        <a:pt x="113" y="19"/>
                      </a:lnTo>
                      <a:lnTo>
                        <a:pt x="70" y="24"/>
                      </a:lnTo>
                      <a:lnTo>
                        <a:pt x="32" y="33"/>
                      </a:lnTo>
                      <a:lnTo>
                        <a:pt x="20" y="30"/>
                      </a:lnTo>
                      <a:lnTo>
                        <a:pt x="9" y="24"/>
                      </a:lnTo>
                      <a:lnTo>
                        <a:pt x="4" y="21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17" name="Freeform 217"/>
                <p:cNvSpPr>
                  <a:spLocks/>
                </p:cNvSpPr>
                <p:nvPr/>
              </p:nvSpPr>
              <p:spPr bwMode="auto">
                <a:xfrm>
                  <a:off x="802" y="1085"/>
                  <a:ext cx="80" cy="252"/>
                </a:xfrm>
                <a:custGeom>
                  <a:avLst/>
                  <a:gdLst>
                    <a:gd name="T0" fmla="*/ 52 w 170"/>
                    <a:gd name="T1" fmla="*/ 379 h 731"/>
                    <a:gd name="T2" fmla="*/ 48 w 170"/>
                    <a:gd name="T3" fmla="*/ 311 h 731"/>
                    <a:gd name="T4" fmla="*/ 43 w 170"/>
                    <a:gd name="T5" fmla="*/ 246 h 731"/>
                    <a:gd name="T6" fmla="*/ 36 w 170"/>
                    <a:gd name="T7" fmla="*/ 188 h 731"/>
                    <a:gd name="T8" fmla="*/ 28 w 170"/>
                    <a:gd name="T9" fmla="*/ 135 h 731"/>
                    <a:gd name="T10" fmla="*/ 25 w 170"/>
                    <a:gd name="T11" fmla="*/ 112 h 731"/>
                    <a:gd name="T12" fmla="*/ 21 w 170"/>
                    <a:gd name="T13" fmla="*/ 89 h 731"/>
                    <a:gd name="T14" fmla="*/ 18 w 170"/>
                    <a:gd name="T15" fmla="*/ 70 h 731"/>
                    <a:gd name="T16" fmla="*/ 14 w 170"/>
                    <a:gd name="T17" fmla="*/ 51 h 731"/>
                    <a:gd name="T18" fmla="*/ 11 w 170"/>
                    <a:gd name="T19" fmla="*/ 35 h 731"/>
                    <a:gd name="T20" fmla="*/ 7 w 170"/>
                    <a:gd name="T21" fmla="*/ 21 h 731"/>
                    <a:gd name="T22" fmla="*/ 3 w 170"/>
                    <a:gd name="T23" fmla="*/ 10 h 731"/>
                    <a:gd name="T24" fmla="*/ 0 w 170"/>
                    <a:gd name="T25" fmla="*/ 0 h 731"/>
                    <a:gd name="T26" fmla="*/ 30 w 170"/>
                    <a:gd name="T27" fmla="*/ 0 h 731"/>
                    <a:gd name="T28" fmla="*/ 64 w 170"/>
                    <a:gd name="T29" fmla="*/ 2 h 731"/>
                    <a:gd name="T30" fmla="*/ 100 w 170"/>
                    <a:gd name="T31" fmla="*/ 9 h 731"/>
                    <a:gd name="T32" fmla="*/ 136 w 170"/>
                    <a:gd name="T33" fmla="*/ 21 h 731"/>
                    <a:gd name="T34" fmla="*/ 152 w 170"/>
                    <a:gd name="T35" fmla="*/ 72 h 731"/>
                    <a:gd name="T36" fmla="*/ 163 w 170"/>
                    <a:gd name="T37" fmla="*/ 119 h 731"/>
                    <a:gd name="T38" fmla="*/ 168 w 170"/>
                    <a:gd name="T39" fmla="*/ 165 h 731"/>
                    <a:gd name="T40" fmla="*/ 170 w 170"/>
                    <a:gd name="T41" fmla="*/ 209 h 731"/>
                    <a:gd name="T42" fmla="*/ 168 w 170"/>
                    <a:gd name="T43" fmla="*/ 249 h 731"/>
                    <a:gd name="T44" fmla="*/ 164 w 170"/>
                    <a:gd name="T45" fmla="*/ 288 h 731"/>
                    <a:gd name="T46" fmla="*/ 161 w 170"/>
                    <a:gd name="T47" fmla="*/ 325 h 731"/>
                    <a:gd name="T48" fmla="*/ 159 w 170"/>
                    <a:gd name="T49" fmla="*/ 360 h 731"/>
                    <a:gd name="T50" fmla="*/ 154 w 170"/>
                    <a:gd name="T51" fmla="*/ 425 h 731"/>
                    <a:gd name="T52" fmla="*/ 148 w 170"/>
                    <a:gd name="T53" fmla="*/ 485 h 731"/>
                    <a:gd name="T54" fmla="*/ 139 w 170"/>
                    <a:gd name="T55" fmla="*/ 541 h 731"/>
                    <a:gd name="T56" fmla="*/ 130 w 170"/>
                    <a:gd name="T57" fmla="*/ 588 h 731"/>
                    <a:gd name="T58" fmla="*/ 125 w 170"/>
                    <a:gd name="T59" fmla="*/ 609 h 731"/>
                    <a:gd name="T60" fmla="*/ 120 w 170"/>
                    <a:gd name="T61" fmla="*/ 630 h 731"/>
                    <a:gd name="T62" fmla="*/ 114 w 170"/>
                    <a:gd name="T63" fmla="*/ 648 h 731"/>
                    <a:gd name="T64" fmla="*/ 109 w 170"/>
                    <a:gd name="T65" fmla="*/ 664 h 731"/>
                    <a:gd name="T66" fmla="*/ 104 w 170"/>
                    <a:gd name="T67" fmla="*/ 676 h 731"/>
                    <a:gd name="T68" fmla="*/ 100 w 170"/>
                    <a:gd name="T69" fmla="*/ 688 h 731"/>
                    <a:gd name="T70" fmla="*/ 95 w 170"/>
                    <a:gd name="T71" fmla="*/ 697 h 731"/>
                    <a:gd name="T72" fmla="*/ 91 w 170"/>
                    <a:gd name="T73" fmla="*/ 704 h 731"/>
                    <a:gd name="T74" fmla="*/ 79 w 170"/>
                    <a:gd name="T75" fmla="*/ 708 h 731"/>
                    <a:gd name="T76" fmla="*/ 61 w 170"/>
                    <a:gd name="T77" fmla="*/ 715 h 731"/>
                    <a:gd name="T78" fmla="*/ 37 w 170"/>
                    <a:gd name="T79" fmla="*/ 722 h 731"/>
                    <a:gd name="T80" fmla="*/ 7 w 170"/>
                    <a:gd name="T81" fmla="*/ 731 h 731"/>
                    <a:gd name="T82" fmla="*/ 25 w 170"/>
                    <a:gd name="T83" fmla="*/ 674 h 731"/>
                    <a:gd name="T84" fmla="*/ 36 w 170"/>
                    <a:gd name="T85" fmla="*/ 616 h 731"/>
                    <a:gd name="T86" fmla="*/ 45 w 170"/>
                    <a:gd name="T87" fmla="*/ 558 h 731"/>
                    <a:gd name="T88" fmla="*/ 50 w 170"/>
                    <a:gd name="T89" fmla="*/ 502 h 731"/>
                    <a:gd name="T90" fmla="*/ 50 w 170"/>
                    <a:gd name="T91" fmla="*/ 476 h 731"/>
                    <a:gd name="T92" fmla="*/ 52 w 170"/>
                    <a:gd name="T93" fmla="*/ 453 h 731"/>
                    <a:gd name="T94" fmla="*/ 52 w 170"/>
                    <a:gd name="T95" fmla="*/ 432 h 731"/>
                    <a:gd name="T96" fmla="*/ 52 w 170"/>
                    <a:gd name="T97" fmla="*/ 414 h 731"/>
                    <a:gd name="T98" fmla="*/ 52 w 170"/>
                    <a:gd name="T99" fmla="*/ 399 h 731"/>
                    <a:gd name="T100" fmla="*/ 52 w 170"/>
                    <a:gd name="T101" fmla="*/ 388 h 731"/>
                    <a:gd name="T102" fmla="*/ 52 w 170"/>
                    <a:gd name="T103" fmla="*/ 381 h 731"/>
                    <a:gd name="T104" fmla="*/ 52 w 170"/>
                    <a:gd name="T105" fmla="*/ 379 h 73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70"/>
                    <a:gd name="T160" fmla="*/ 0 h 731"/>
                    <a:gd name="T161" fmla="*/ 170 w 170"/>
                    <a:gd name="T162" fmla="*/ 731 h 73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70" h="731">
                      <a:moveTo>
                        <a:pt x="52" y="379"/>
                      </a:moveTo>
                      <a:lnTo>
                        <a:pt x="48" y="311"/>
                      </a:lnTo>
                      <a:lnTo>
                        <a:pt x="43" y="246"/>
                      </a:lnTo>
                      <a:lnTo>
                        <a:pt x="36" y="188"/>
                      </a:lnTo>
                      <a:lnTo>
                        <a:pt x="28" y="135"/>
                      </a:lnTo>
                      <a:lnTo>
                        <a:pt x="25" y="112"/>
                      </a:lnTo>
                      <a:lnTo>
                        <a:pt x="21" y="89"/>
                      </a:lnTo>
                      <a:lnTo>
                        <a:pt x="18" y="70"/>
                      </a:lnTo>
                      <a:lnTo>
                        <a:pt x="14" y="51"/>
                      </a:lnTo>
                      <a:lnTo>
                        <a:pt x="11" y="35"/>
                      </a:lnTo>
                      <a:lnTo>
                        <a:pt x="7" y="21"/>
                      </a:lnTo>
                      <a:lnTo>
                        <a:pt x="3" y="10"/>
                      </a:ln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64" y="2"/>
                      </a:lnTo>
                      <a:lnTo>
                        <a:pt x="100" y="9"/>
                      </a:lnTo>
                      <a:lnTo>
                        <a:pt x="136" y="21"/>
                      </a:lnTo>
                      <a:lnTo>
                        <a:pt x="152" y="72"/>
                      </a:lnTo>
                      <a:lnTo>
                        <a:pt x="163" y="119"/>
                      </a:lnTo>
                      <a:lnTo>
                        <a:pt x="168" y="165"/>
                      </a:lnTo>
                      <a:lnTo>
                        <a:pt x="170" y="209"/>
                      </a:lnTo>
                      <a:lnTo>
                        <a:pt x="168" y="249"/>
                      </a:lnTo>
                      <a:lnTo>
                        <a:pt x="164" y="288"/>
                      </a:lnTo>
                      <a:lnTo>
                        <a:pt x="161" y="325"/>
                      </a:lnTo>
                      <a:lnTo>
                        <a:pt x="159" y="360"/>
                      </a:lnTo>
                      <a:lnTo>
                        <a:pt x="154" y="425"/>
                      </a:lnTo>
                      <a:lnTo>
                        <a:pt x="148" y="485"/>
                      </a:lnTo>
                      <a:lnTo>
                        <a:pt x="139" y="541"/>
                      </a:lnTo>
                      <a:lnTo>
                        <a:pt x="130" y="588"/>
                      </a:lnTo>
                      <a:lnTo>
                        <a:pt x="125" y="609"/>
                      </a:lnTo>
                      <a:lnTo>
                        <a:pt x="120" y="630"/>
                      </a:lnTo>
                      <a:lnTo>
                        <a:pt x="114" y="648"/>
                      </a:lnTo>
                      <a:lnTo>
                        <a:pt x="109" y="664"/>
                      </a:lnTo>
                      <a:lnTo>
                        <a:pt x="104" y="676"/>
                      </a:lnTo>
                      <a:lnTo>
                        <a:pt x="100" y="688"/>
                      </a:lnTo>
                      <a:lnTo>
                        <a:pt x="95" y="697"/>
                      </a:lnTo>
                      <a:lnTo>
                        <a:pt x="91" y="704"/>
                      </a:lnTo>
                      <a:lnTo>
                        <a:pt x="79" y="708"/>
                      </a:lnTo>
                      <a:lnTo>
                        <a:pt x="61" y="715"/>
                      </a:lnTo>
                      <a:lnTo>
                        <a:pt x="37" y="722"/>
                      </a:lnTo>
                      <a:lnTo>
                        <a:pt x="7" y="731"/>
                      </a:lnTo>
                      <a:lnTo>
                        <a:pt x="25" y="674"/>
                      </a:lnTo>
                      <a:lnTo>
                        <a:pt x="36" y="616"/>
                      </a:lnTo>
                      <a:lnTo>
                        <a:pt x="45" y="558"/>
                      </a:lnTo>
                      <a:lnTo>
                        <a:pt x="50" y="502"/>
                      </a:lnTo>
                      <a:lnTo>
                        <a:pt x="50" y="476"/>
                      </a:lnTo>
                      <a:lnTo>
                        <a:pt x="52" y="453"/>
                      </a:lnTo>
                      <a:lnTo>
                        <a:pt x="52" y="432"/>
                      </a:lnTo>
                      <a:lnTo>
                        <a:pt x="52" y="414"/>
                      </a:lnTo>
                      <a:lnTo>
                        <a:pt x="52" y="399"/>
                      </a:lnTo>
                      <a:lnTo>
                        <a:pt x="52" y="388"/>
                      </a:lnTo>
                      <a:lnTo>
                        <a:pt x="52" y="381"/>
                      </a:lnTo>
                      <a:lnTo>
                        <a:pt x="52" y="379"/>
                      </a:lnTo>
                      <a:close/>
                    </a:path>
                  </a:pathLst>
                </a:custGeom>
                <a:solidFill>
                  <a:srgbClr val="6E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18" name="Freeform 218"/>
                <p:cNvSpPr>
                  <a:spLocks/>
                </p:cNvSpPr>
                <p:nvPr/>
              </p:nvSpPr>
              <p:spPr bwMode="auto">
                <a:xfrm>
                  <a:off x="297" y="1086"/>
                  <a:ext cx="523" cy="285"/>
                </a:xfrm>
                <a:custGeom>
                  <a:avLst/>
                  <a:gdLst>
                    <a:gd name="T0" fmla="*/ 834 w 1111"/>
                    <a:gd name="T1" fmla="*/ 106 h 829"/>
                    <a:gd name="T2" fmla="*/ 664 w 1111"/>
                    <a:gd name="T3" fmla="*/ 95 h 829"/>
                    <a:gd name="T4" fmla="*/ 614 w 1111"/>
                    <a:gd name="T5" fmla="*/ 95 h 829"/>
                    <a:gd name="T6" fmla="*/ 573 w 1111"/>
                    <a:gd name="T7" fmla="*/ 83 h 829"/>
                    <a:gd name="T8" fmla="*/ 539 w 1111"/>
                    <a:gd name="T9" fmla="*/ 92 h 829"/>
                    <a:gd name="T10" fmla="*/ 725 w 1111"/>
                    <a:gd name="T11" fmla="*/ 74 h 829"/>
                    <a:gd name="T12" fmla="*/ 852 w 1111"/>
                    <a:gd name="T13" fmla="*/ 64 h 829"/>
                    <a:gd name="T14" fmla="*/ 914 w 1111"/>
                    <a:gd name="T15" fmla="*/ 51 h 829"/>
                    <a:gd name="T16" fmla="*/ 1029 w 1111"/>
                    <a:gd name="T17" fmla="*/ 9 h 829"/>
                    <a:gd name="T18" fmla="*/ 1068 w 1111"/>
                    <a:gd name="T19" fmla="*/ 34 h 829"/>
                    <a:gd name="T20" fmla="*/ 1095 w 1111"/>
                    <a:gd name="T21" fmla="*/ 172 h 829"/>
                    <a:gd name="T22" fmla="*/ 1111 w 1111"/>
                    <a:gd name="T23" fmla="*/ 443 h 829"/>
                    <a:gd name="T24" fmla="*/ 1102 w 1111"/>
                    <a:gd name="T25" fmla="*/ 577 h 829"/>
                    <a:gd name="T26" fmla="*/ 1084 w 1111"/>
                    <a:gd name="T27" fmla="*/ 671 h 829"/>
                    <a:gd name="T28" fmla="*/ 1068 w 1111"/>
                    <a:gd name="T29" fmla="*/ 724 h 829"/>
                    <a:gd name="T30" fmla="*/ 1054 w 1111"/>
                    <a:gd name="T31" fmla="*/ 738 h 829"/>
                    <a:gd name="T32" fmla="*/ 841 w 1111"/>
                    <a:gd name="T33" fmla="*/ 793 h 829"/>
                    <a:gd name="T34" fmla="*/ 551 w 1111"/>
                    <a:gd name="T35" fmla="*/ 828 h 829"/>
                    <a:gd name="T36" fmla="*/ 324 w 1111"/>
                    <a:gd name="T37" fmla="*/ 807 h 829"/>
                    <a:gd name="T38" fmla="*/ 184 w 1111"/>
                    <a:gd name="T39" fmla="*/ 750 h 829"/>
                    <a:gd name="T40" fmla="*/ 64 w 1111"/>
                    <a:gd name="T41" fmla="*/ 712 h 829"/>
                    <a:gd name="T42" fmla="*/ 21 w 1111"/>
                    <a:gd name="T43" fmla="*/ 696 h 829"/>
                    <a:gd name="T44" fmla="*/ 21 w 1111"/>
                    <a:gd name="T45" fmla="*/ 636 h 829"/>
                    <a:gd name="T46" fmla="*/ 7 w 1111"/>
                    <a:gd name="T47" fmla="*/ 501 h 829"/>
                    <a:gd name="T48" fmla="*/ 0 w 1111"/>
                    <a:gd name="T49" fmla="*/ 324 h 829"/>
                    <a:gd name="T50" fmla="*/ 11 w 1111"/>
                    <a:gd name="T51" fmla="*/ 192 h 829"/>
                    <a:gd name="T52" fmla="*/ 25 w 1111"/>
                    <a:gd name="T53" fmla="*/ 113 h 829"/>
                    <a:gd name="T54" fmla="*/ 32 w 1111"/>
                    <a:gd name="T55" fmla="*/ 48 h 829"/>
                    <a:gd name="T56" fmla="*/ 34 w 1111"/>
                    <a:gd name="T57" fmla="*/ 6 h 829"/>
                    <a:gd name="T58" fmla="*/ 157 w 1111"/>
                    <a:gd name="T59" fmla="*/ 7 h 829"/>
                    <a:gd name="T60" fmla="*/ 302 w 1111"/>
                    <a:gd name="T61" fmla="*/ 37 h 829"/>
                    <a:gd name="T62" fmla="*/ 456 w 1111"/>
                    <a:gd name="T63" fmla="*/ 65 h 829"/>
                    <a:gd name="T64" fmla="*/ 496 w 1111"/>
                    <a:gd name="T65" fmla="*/ 67 h 829"/>
                    <a:gd name="T66" fmla="*/ 469 w 1111"/>
                    <a:gd name="T67" fmla="*/ 88 h 829"/>
                    <a:gd name="T68" fmla="*/ 422 w 1111"/>
                    <a:gd name="T69" fmla="*/ 83 h 829"/>
                    <a:gd name="T70" fmla="*/ 281 w 1111"/>
                    <a:gd name="T71" fmla="*/ 76 h 829"/>
                    <a:gd name="T72" fmla="*/ 113 w 1111"/>
                    <a:gd name="T73" fmla="*/ 107 h 829"/>
                    <a:gd name="T74" fmla="*/ 89 w 1111"/>
                    <a:gd name="T75" fmla="*/ 197 h 829"/>
                    <a:gd name="T76" fmla="*/ 66 w 1111"/>
                    <a:gd name="T77" fmla="*/ 401 h 829"/>
                    <a:gd name="T78" fmla="*/ 79 w 1111"/>
                    <a:gd name="T79" fmla="*/ 566 h 829"/>
                    <a:gd name="T80" fmla="*/ 98 w 1111"/>
                    <a:gd name="T81" fmla="*/ 668 h 829"/>
                    <a:gd name="T82" fmla="*/ 161 w 1111"/>
                    <a:gd name="T83" fmla="*/ 710 h 829"/>
                    <a:gd name="T84" fmla="*/ 277 w 1111"/>
                    <a:gd name="T85" fmla="*/ 747 h 829"/>
                    <a:gd name="T86" fmla="*/ 392 w 1111"/>
                    <a:gd name="T87" fmla="*/ 763 h 829"/>
                    <a:gd name="T88" fmla="*/ 419 w 1111"/>
                    <a:gd name="T89" fmla="*/ 796 h 829"/>
                    <a:gd name="T90" fmla="*/ 467 w 1111"/>
                    <a:gd name="T91" fmla="*/ 786 h 829"/>
                    <a:gd name="T92" fmla="*/ 510 w 1111"/>
                    <a:gd name="T93" fmla="*/ 787 h 829"/>
                    <a:gd name="T94" fmla="*/ 567 w 1111"/>
                    <a:gd name="T95" fmla="*/ 786 h 829"/>
                    <a:gd name="T96" fmla="*/ 590 w 1111"/>
                    <a:gd name="T97" fmla="*/ 777 h 829"/>
                    <a:gd name="T98" fmla="*/ 678 w 1111"/>
                    <a:gd name="T99" fmla="*/ 779 h 829"/>
                    <a:gd name="T100" fmla="*/ 836 w 1111"/>
                    <a:gd name="T101" fmla="*/ 754 h 829"/>
                    <a:gd name="T102" fmla="*/ 862 w 1111"/>
                    <a:gd name="T103" fmla="*/ 691 h 829"/>
                    <a:gd name="T104" fmla="*/ 914 w 1111"/>
                    <a:gd name="T105" fmla="*/ 512 h 829"/>
                    <a:gd name="T106" fmla="*/ 932 w 1111"/>
                    <a:gd name="T107" fmla="*/ 346 h 829"/>
                    <a:gd name="T108" fmla="*/ 929 w 1111"/>
                    <a:gd name="T109" fmla="*/ 216 h 829"/>
                    <a:gd name="T110" fmla="*/ 905 w 1111"/>
                    <a:gd name="T111" fmla="*/ 123 h 829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111"/>
                    <a:gd name="T169" fmla="*/ 0 h 829"/>
                    <a:gd name="T170" fmla="*/ 1111 w 1111"/>
                    <a:gd name="T171" fmla="*/ 829 h 829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111" h="829">
                      <a:moveTo>
                        <a:pt x="905" y="123"/>
                      </a:moveTo>
                      <a:lnTo>
                        <a:pt x="889" y="118"/>
                      </a:lnTo>
                      <a:lnTo>
                        <a:pt x="873" y="113"/>
                      </a:lnTo>
                      <a:lnTo>
                        <a:pt x="834" y="106"/>
                      </a:lnTo>
                      <a:lnTo>
                        <a:pt x="789" y="100"/>
                      </a:lnTo>
                      <a:lnTo>
                        <a:pt x="744" y="97"/>
                      </a:lnTo>
                      <a:lnTo>
                        <a:pt x="701" y="95"/>
                      </a:lnTo>
                      <a:lnTo>
                        <a:pt x="664" y="95"/>
                      </a:lnTo>
                      <a:lnTo>
                        <a:pt x="646" y="95"/>
                      </a:lnTo>
                      <a:lnTo>
                        <a:pt x="633" y="95"/>
                      </a:lnTo>
                      <a:lnTo>
                        <a:pt x="623" y="95"/>
                      </a:lnTo>
                      <a:lnTo>
                        <a:pt x="614" y="95"/>
                      </a:lnTo>
                      <a:lnTo>
                        <a:pt x="603" y="86"/>
                      </a:lnTo>
                      <a:lnTo>
                        <a:pt x="592" y="81"/>
                      </a:lnTo>
                      <a:lnTo>
                        <a:pt x="582" y="81"/>
                      </a:lnTo>
                      <a:lnTo>
                        <a:pt x="573" y="83"/>
                      </a:lnTo>
                      <a:lnTo>
                        <a:pt x="556" y="92"/>
                      </a:lnTo>
                      <a:lnTo>
                        <a:pt x="544" y="104"/>
                      </a:lnTo>
                      <a:lnTo>
                        <a:pt x="542" y="100"/>
                      </a:lnTo>
                      <a:lnTo>
                        <a:pt x="539" y="92"/>
                      </a:lnTo>
                      <a:lnTo>
                        <a:pt x="528" y="76"/>
                      </a:lnTo>
                      <a:lnTo>
                        <a:pt x="598" y="78"/>
                      </a:lnTo>
                      <a:lnTo>
                        <a:pt x="664" y="78"/>
                      </a:lnTo>
                      <a:lnTo>
                        <a:pt x="725" y="74"/>
                      </a:lnTo>
                      <a:lnTo>
                        <a:pt x="780" y="71"/>
                      </a:lnTo>
                      <a:lnTo>
                        <a:pt x="807" y="69"/>
                      </a:lnTo>
                      <a:lnTo>
                        <a:pt x="830" y="65"/>
                      </a:lnTo>
                      <a:lnTo>
                        <a:pt x="852" y="64"/>
                      </a:lnTo>
                      <a:lnTo>
                        <a:pt x="871" y="60"/>
                      </a:lnTo>
                      <a:lnTo>
                        <a:pt x="888" y="57"/>
                      </a:lnTo>
                      <a:lnTo>
                        <a:pt x="904" y="55"/>
                      </a:lnTo>
                      <a:lnTo>
                        <a:pt x="914" y="51"/>
                      </a:lnTo>
                      <a:lnTo>
                        <a:pt x="925" y="48"/>
                      </a:lnTo>
                      <a:lnTo>
                        <a:pt x="957" y="37"/>
                      </a:lnTo>
                      <a:lnTo>
                        <a:pt x="995" y="21"/>
                      </a:lnTo>
                      <a:lnTo>
                        <a:pt x="1029" y="9"/>
                      </a:lnTo>
                      <a:lnTo>
                        <a:pt x="1043" y="4"/>
                      </a:lnTo>
                      <a:lnTo>
                        <a:pt x="1056" y="2"/>
                      </a:lnTo>
                      <a:lnTo>
                        <a:pt x="1063" y="16"/>
                      </a:lnTo>
                      <a:lnTo>
                        <a:pt x="1068" y="34"/>
                      </a:lnTo>
                      <a:lnTo>
                        <a:pt x="1074" y="53"/>
                      </a:lnTo>
                      <a:lnTo>
                        <a:pt x="1079" y="74"/>
                      </a:lnTo>
                      <a:lnTo>
                        <a:pt x="1088" y="122"/>
                      </a:lnTo>
                      <a:lnTo>
                        <a:pt x="1095" y="172"/>
                      </a:lnTo>
                      <a:lnTo>
                        <a:pt x="1102" y="229"/>
                      </a:lnTo>
                      <a:lnTo>
                        <a:pt x="1106" y="287"/>
                      </a:lnTo>
                      <a:lnTo>
                        <a:pt x="1111" y="403"/>
                      </a:lnTo>
                      <a:lnTo>
                        <a:pt x="1111" y="443"/>
                      </a:lnTo>
                      <a:lnTo>
                        <a:pt x="1111" y="480"/>
                      </a:lnTo>
                      <a:lnTo>
                        <a:pt x="1109" y="515"/>
                      </a:lnTo>
                      <a:lnTo>
                        <a:pt x="1106" y="548"/>
                      </a:lnTo>
                      <a:lnTo>
                        <a:pt x="1102" y="577"/>
                      </a:lnTo>
                      <a:lnTo>
                        <a:pt x="1099" y="605"/>
                      </a:lnTo>
                      <a:lnTo>
                        <a:pt x="1093" y="629"/>
                      </a:lnTo>
                      <a:lnTo>
                        <a:pt x="1090" y="652"/>
                      </a:lnTo>
                      <a:lnTo>
                        <a:pt x="1084" y="671"/>
                      </a:lnTo>
                      <a:lnTo>
                        <a:pt x="1081" y="689"/>
                      </a:lnTo>
                      <a:lnTo>
                        <a:pt x="1075" y="703"/>
                      </a:lnTo>
                      <a:lnTo>
                        <a:pt x="1072" y="715"/>
                      </a:lnTo>
                      <a:lnTo>
                        <a:pt x="1068" y="724"/>
                      </a:lnTo>
                      <a:lnTo>
                        <a:pt x="1066" y="731"/>
                      </a:lnTo>
                      <a:lnTo>
                        <a:pt x="1065" y="735"/>
                      </a:lnTo>
                      <a:lnTo>
                        <a:pt x="1065" y="736"/>
                      </a:lnTo>
                      <a:lnTo>
                        <a:pt x="1054" y="738"/>
                      </a:lnTo>
                      <a:lnTo>
                        <a:pt x="1043" y="743"/>
                      </a:lnTo>
                      <a:lnTo>
                        <a:pt x="981" y="761"/>
                      </a:lnTo>
                      <a:lnTo>
                        <a:pt x="913" y="779"/>
                      </a:lnTo>
                      <a:lnTo>
                        <a:pt x="841" y="793"/>
                      </a:lnTo>
                      <a:lnTo>
                        <a:pt x="768" y="805"/>
                      </a:lnTo>
                      <a:lnTo>
                        <a:pt x="692" y="815"/>
                      </a:lnTo>
                      <a:lnTo>
                        <a:pt x="621" y="822"/>
                      </a:lnTo>
                      <a:lnTo>
                        <a:pt x="551" y="828"/>
                      </a:lnTo>
                      <a:lnTo>
                        <a:pt x="488" y="829"/>
                      </a:lnTo>
                      <a:lnTo>
                        <a:pt x="429" y="826"/>
                      </a:lnTo>
                      <a:lnTo>
                        <a:pt x="374" y="819"/>
                      </a:lnTo>
                      <a:lnTo>
                        <a:pt x="324" y="807"/>
                      </a:lnTo>
                      <a:lnTo>
                        <a:pt x="281" y="793"/>
                      </a:lnTo>
                      <a:lnTo>
                        <a:pt x="241" y="779"/>
                      </a:lnTo>
                      <a:lnTo>
                        <a:pt x="209" y="763"/>
                      </a:lnTo>
                      <a:lnTo>
                        <a:pt x="184" y="750"/>
                      </a:lnTo>
                      <a:lnTo>
                        <a:pt x="166" y="740"/>
                      </a:lnTo>
                      <a:lnTo>
                        <a:pt x="132" y="726"/>
                      </a:lnTo>
                      <a:lnTo>
                        <a:pt x="97" y="717"/>
                      </a:lnTo>
                      <a:lnTo>
                        <a:pt x="64" y="712"/>
                      </a:lnTo>
                      <a:lnTo>
                        <a:pt x="52" y="710"/>
                      </a:lnTo>
                      <a:lnTo>
                        <a:pt x="43" y="708"/>
                      </a:lnTo>
                      <a:lnTo>
                        <a:pt x="30" y="705"/>
                      </a:lnTo>
                      <a:lnTo>
                        <a:pt x="21" y="696"/>
                      </a:lnTo>
                      <a:lnTo>
                        <a:pt x="18" y="684"/>
                      </a:lnTo>
                      <a:lnTo>
                        <a:pt x="18" y="670"/>
                      </a:lnTo>
                      <a:lnTo>
                        <a:pt x="20" y="654"/>
                      </a:lnTo>
                      <a:lnTo>
                        <a:pt x="21" y="636"/>
                      </a:lnTo>
                      <a:lnTo>
                        <a:pt x="23" y="617"/>
                      </a:lnTo>
                      <a:lnTo>
                        <a:pt x="21" y="603"/>
                      </a:lnTo>
                      <a:lnTo>
                        <a:pt x="14" y="550"/>
                      </a:lnTo>
                      <a:lnTo>
                        <a:pt x="7" y="501"/>
                      </a:lnTo>
                      <a:lnTo>
                        <a:pt x="3" y="454"/>
                      </a:lnTo>
                      <a:lnTo>
                        <a:pt x="0" y="408"/>
                      </a:lnTo>
                      <a:lnTo>
                        <a:pt x="0" y="364"/>
                      </a:lnTo>
                      <a:lnTo>
                        <a:pt x="0" y="324"/>
                      </a:lnTo>
                      <a:lnTo>
                        <a:pt x="2" y="287"/>
                      </a:lnTo>
                      <a:lnTo>
                        <a:pt x="3" y="252"/>
                      </a:lnTo>
                      <a:lnTo>
                        <a:pt x="7" y="220"/>
                      </a:lnTo>
                      <a:lnTo>
                        <a:pt x="11" y="192"/>
                      </a:lnTo>
                      <a:lnTo>
                        <a:pt x="14" y="165"/>
                      </a:lnTo>
                      <a:lnTo>
                        <a:pt x="18" y="144"/>
                      </a:lnTo>
                      <a:lnTo>
                        <a:pt x="21" y="127"/>
                      </a:lnTo>
                      <a:lnTo>
                        <a:pt x="25" y="113"/>
                      </a:lnTo>
                      <a:lnTo>
                        <a:pt x="29" y="102"/>
                      </a:lnTo>
                      <a:lnTo>
                        <a:pt x="30" y="95"/>
                      </a:lnTo>
                      <a:lnTo>
                        <a:pt x="34" y="62"/>
                      </a:lnTo>
                      <a:lnTo>
                        <a:pt x="32" y="48"/>
                      </a:lnTo>
                      <a:lnTo>
                        <a:pt x="30" y="37"/>
                      </a:lnTo>
                      <a:lnTo>
                        <a:pt x="29" y="25"/>
                      </a:lnTo>
                      <a:lnTo>
                        <a:pt x="30" y="13"/>
                      </a:lnTo>
                      <a:lnTo>
                        <a:pt x="34" y="6"/>
                      </a:lnTo>
                      <a:lnTo>
                        <a:pt x="43" y="2"/>
                      </a:lnTo>
                      <a:lnTo>
                        <a:pt x="79" y="0"/>
                      </a:lnTo>
                      <a:lnTo>
                        <a:pt x="118" y="2"/>
                      </a:lnTo>
                      <a:lnTo>
                        <a:pt x="157" y="7"/>
                      </a:lnTo>
                      <a:lnTo>
                        <a:pt x="197" y="13"/>
                      </a:lnTo>
                      <a:lnTo>
                        <a:pt x="236" y="20"/>
                      </a:lnTo>
                      <a:lnTo>
                        <a:pt x="272" y="28"/>
                      </a:lnTo>
                      <a:lnTo>
                        <a:pt x="302" y="37"/>
                      </a:lnTo>
                      <a:lnTo>
                        <a:pt x="329" y="44"/>
                      </a:lnTo>
                      <a:lnTo>
                        <a:pt x="381" y="55"/>
                      </a:lnTo>
                      <a:lnTo>
                        <a:pt x="433" y="62"/>
                      </a:lnTo>
                      <a:lnTo>
                        <a:pt x="456" y="65"/>
                      </a:lnTo>
                      <a:lnTo>
                        <a:pt x="476" y="67"/>
                      </a:lnTo>
                      <a:lnTo>
                        <a:pt x="488" y="67"/>
                      </a:lnTo>
                      <a:lnTo>
                        <a:pt x="494" y="67"/>
                      </a:lnTo>
                      <a:lnTo>
                        <a:pt x="496" y="67"/>
                      </a:lnTo>
                      <a:lnTo>
                        <a:pt x="488" y="72"/>
                      </a:lnTo>
                      <a:lnTo>
                        <a:pt x="479" y="79"/>
                      </a:lnTo>
                      <a:lnTo>
                        <a:pt x="471" y="85"/>
                      </a:lnTo>
                      <a:lnTo>
                        <a:pt x="469" y="88"/>
                      </a:lnTo>
                      <a:lnTo>
                        <a:pt x="462" y="86"/>
                      </a:lnTo>
                      <a:lnTo>
                        <a:pt x="451" y="85"/>
                      </a:lnTo>
                      <a:lnTo>
                        <a:pt x="438" y="83"/>
                      </a:lnTo>
                      <a:lnTo>
                        <a:pt x="422" y="83"/>
                      </a:lnTo>
                      <a:lnTo>
                        <a:pt x="403" y="81"/>
                      </a:lnTo>
                      <a:lnTo>
                        <a:pt x="383" y="79"/>
                      </a:lnTo>
                      <a:lnTo>
                        <a:pt x="335" y="76"/>
                      </a:lnTo>
                      <a:lnTo>
                        <a:pt x="281" y="76"/>
                      </a:lnTo>
                      <a:lnTo>
                        <a:pt x="225" y="79"/>
                      </a:lnTo>
                      <a:lnTo>
                        <a:pt x="170" y="85"/>
                      </a:lnTo>
                      <a:lnTo>
                        <a:pt x="118" y="95"/>
                      </a:lnTo>
                      <a:lnTo>
                        <a:pt x="113" y="107"/>
                      </a:lnTo>
                      <a:lnTo>
                        <a:pt x="107" y="122"/>
                      </a:lnTo>
                      <a:lnTo>
                        <a:pt x="102" y="137"/>
                      </a:lnTo>
                      <a:lnTo>
                        <a:pt x="98" y="155"/>
                      </a:lnTo>
                      <a:lnTo>
                        <a:pt x="89" y="197"/>
                      </a:lnTo>
                      <a:lnTo>
                        <a:pt x="82" y="243"/>
                      </a:lnTo>
                      <a:lnTo>
                        <a:pt x="70" y="338"/>
                      </a:lnTo>
                      <a:lnTo>
                        <a:pt x="68" y="382"/>
                      </a:lnTo>
                      <a:lnTo>
                        <a:pt x="66" y="401"/>
                      </a:lnTo>
                      <a:lnTo>
                        <a:pt x="66" y="418"/>
                      </a:lnTo>
                      <a:lnTo>
                        <a:pt x="66" y="454"/>
                      </a:lnTo>
                      <a:lnTo>
                        <a:pt x="70" y="490"/>
                      </a:lnTo>
                      <a:lnTo>
                        <a:pt x="79" y="566"/>
                      </a:lnTo>
                      <a:lnTo>
                        <a:pt x="84" y="599"/>
                      </a:lnTo>
                      <a:lnTo>
                        <a:pt x="89" y="631"/>
                      </a:lnTo>
                      <a:lnTo>
                        <a:pt x="97" y="657"/>
                      </a:lnTo>
                      <a:lnTo>
                        <a:pt x="98" y="668"/>
                      </a:lnTo>
                      <a:lnTo>
                        <a:pt x="102" y="677"/>
                      </a:lnTo>
                      <a:lnTo>
                        <a:pt x="116" y="687"/>
                      </a:lnTo>
                      <a:lnTo>
                        <a:pt x="136" y="698"/>
                      </a:lnTo>
                      <a:lnTo>
                        <a:pt x="161" y="710"/>
                      </a:lnTo>
                      <a:lnTo>
                        <a:pt x="193" y="722"/>
                      </a:lnTo>
                      <a:lnTo>
                        <a:pt x="233" y="735"/>
                      </a:lnTo>
                      <a:lnTo>
                        <a:pt x="254" y="742"/>
                      </a:lnTo>
                      <a:lnTo>
                        <a:pt x="277" y="747"/>
                      </a:lnTo>
                      <a:lnTo>
                        <a:pt x="302" y="750"/>
                      </a:lnTo>
                      <a:lnTo>
                        <a:pt x="331" y="756"/>
                      </a:lnTo>
                      <a:lnTo>
                        <a:pt x="361" y="759"/>
                      </a:lnTo>
                      <a:lnTo>
                        <a:pt x="392" y="763"/>
                      </a:lnTo>
                      <a:lnTo>
                        <a:pt x="395" y="782"/>
                      </a:lnTo>
                      <a:lnTo>
                        <a:pt x="399" y="791"/>
                      </a:lnTo>
                      <a:lnTo>
                        <a:pt x="404" y="798"/>
                      </a:lnTo>
                      <a:lnTo>
                        <a:pt x="419" y="796"/>
                      </a:lnTo>
                      <a:lnTo>
                        <a:pt x="433" y="791"/>
                      </a:lnTo>
                      <a:lnTo>
                        <a:pt x="449" y="786"/>
                      </a:lnTo>
                      <a:lnTo>
                        <a:pt x="460" y="779"/>
                      </a:lnTo>
                      <a:lnTo>
                        <a:pt x="467" y="786"/>
                      </a:lnTo>
                      <a:lnTo>
                        <a:pt x="478" y="787"/>
                      </a:lnTo>
                      <a:lnTo>
                        <a:pt x="490" y="786"/>
                      </a:lnTo>
                      <a:lnTo>
                        <a:pt x="499" y="779"/>
                      </a:lnTo>
                      <a:lnTo>
                        <a:pt x="510" y="787"/>
                      </a:lnTo>
                      <a:lnTo>
                        <a:pt x="524" y="794"/>
                      </a:lnTo>
                      <a:lnTo>
                        <a:pt x="539" y="800"/>
                      </a:lnTo>
                      <a:lnTo>
                        <a:pt x="551" y="801"/>
                      </a:lnTo>
                      <a:lnTo>
                        <a:pt x="567" y="786"/>
                      </a:lnTo>
                      <a:lnTo>
                        <a:pt x="573" y="779"/>
                      </a:lnTo>
                      <a:lnTo>
                        <a:pt x="574" y="775"/>
                      </a:lnTo>
                      <a:lnTo>
                        <a:pt x="582" y="777"/>
                      </a:lnTo>
                      <a:lnTo>
                        <a:pt x="590" y="777"/>
                      </a:lnTo>
                      <a:lnTo>
                        <a:pt x="601" y="779"/>
                      </a:lnTo>
                      <a:lnTo>
                        <a:pt x="614" y="779"/>
                      </a:lnTo>
                      <a:lnTo>
                        <a:pt x="642" y="780"/>
                      </a:lnTo>
                      <a:lnTo>
                        <a:pt x="678" y="779"/>
                      </a:lnTo>
                      <a:lnTo>
                        <a:pt x="755" y="773"/>
                      </a:lnTo>
                      <a:lnTo>
                        <a:pt x="793" y="770"/>
                      </a:lnTo>
                      <a:lnTo>
                        <a:pt x="828" y="763"/>
                      </a:lnTo>
                      <a:lnTo>
                        <a:pt x="836" y="754"/>
                      </a:lnTo>
                      <a:lnTo>
                        <a:pt x="841" y="743"/>
                      </a:lnTo>
                      <a:lnTo>
                        <a:pt x="848" y="728"/>
                      </a:lnTo>
                      <a:lnTo>
                        <a:pt x="855" y="712"/>
                      </a:lnTo>
                      <a:lnTo>
                        <a:pt x="862" y="691"/>
                      </a:lnTo>
                      <a:lnTo>
                        <a:pt x="871" y="670"/>
                      </a:lnTo>
                      <a:lnTo>
                        <a:pt x="886" y="620"/>
                      </a:lnTo>
                      <a:lnTo>
                        <a:pt x="902" y="568"/>
                      </a:lnTo>
                      <a:lnTo>
                        <a:pt x="914" y="512"/>
                      </a:lnTo>
                      <a:lnTo>
                        <a:pt x="923" y="457"/>
                      </a:lnTo>
                      <a:lnTo>
                        <a:pt x="929" y="403"/>
                      </a:lnTo>
                      <a:lnTo>
                        <a:pt x="930" y="373"/>
                      </a:lnTo>
                      <a:lnTo>
                        <a:pt x="932" y="346"/>
                      </a:lnTo>
                      <a:lnTo>
                        <a:pt x="932" y="320"/>
                      </a:lnTo>
                      <a:lnTo>
                        <a:pt x="932" y="295"/>
                      </a:lnTo>
                      <a:lnTo>
                        <a:pt x="932" y="252"/>
                      </a:lnTo>
                      <a:lnTo>
                        <a:pt x="929" y="216"/>
                      </a:lnTo>
                      <a:lnTo>
                        <a:pt x="923" y="185"/>
                      </a:lnTo>
                      <a:lnTo>
                        <a:pt x="918" y="158"/>
                      </a:lnTo>
                      <a:lnTo>
                        <a:pt x="913" y="139"/>
                      </a:lnTo>
                      <a:lnTo>
                        <a:pt x="905" y="123"/>
                      </a:lnTo>
                      <a:close/>
                    </a:path>
                  </a:pathLst>
                </a:custGeom>
                <a:solidFill>
                  <a:srgbClr val="B869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19" name="Freeform 219"/>
                <p:cNvSpPr>
                  <a:spLocks/>
                </p:cNvSpPr>
                <p:nvPr/>
              </p:nvSpPr>
              <p:spPr bwMode="auto">
                <a:xfrm>
                  <a:off x="590" y="1121"/>
                  <a:ext cx="123" cy="17"/>
                </a:xfrm>
                <a:custGeom>
                  <a:avLst/>
                  <a:gdLst>
                    <a:gd name="T0" fmla="*/ 0 w 261"/>
                    <a:gd name="T1" fmla="*/ 2 h 51"/>
                    <a:gd name="T2" fmla="*/ 5 w 261"/>
                    <a:gd name="T3" fmla="*/ 0 h 51"/>
                    <a:gd name="T4" fmla="*/ 16 w 261"/>
                    <a:gd name="T5" fmla="*/ 0 h 51"/>
                    <a:gd name="T6" fmla="*/ 27 w 261"/>
                    <a:gd name="T7" fmla="*/ 0 h 51"/>
                    <a:gd name="T8" fmla="*/ 41 w 261"/>
                    <a:gd name="T9" fmla="*/ 0 h 51"/>
                    <a:gd name="T10" fmla="*/ 75 w 261"/>
                    <a:gd name="T11" fmla="*/ 0 h 51"/>
                    <a:gd name="T12" fmla="*/ 112 w 261"/>
                    <a:gd name="T13" fmla="*/ 2 h 51"/>
                    <a:gd name="T14" fmla="*/ 154 w 261"/>
                    <a:gd name="T15" fmla="*/ 4 h 51"/>
                    <a:gd name="T16" fmla="*/ 193 w 261"/>
                    <a:gd name="T17" fmla="*/ 7 h 51"/>
                    <a:gd name="T18" fmla="*/ 231 w 261"/>
                    <a:gd name="T19" fmla="*/ 14 h 51"/>
                    <a:gd name="T20" fmla="*/ 261 w 261"/>
                    <a:gd name="T21" fmla="*/ 25 h 51"/>
                    <a:gd name="T22" fmla="*/ 261 w 261"/>
                    <a:gd name="T23" fmla="*/ 32 h 51"/>
                    <a:gd name="T24" fmla="*/ 257 w 261"/>
                    <a:gd name="T25" fmla="*/ 39 h 51"/>
                    <a:gd name="T26" fmla="*/ 254 w 261"/>
                    <a:gd name="T27" fmla="*/ 46 h 51"/>
                    <a:gd name="T28" fmla="*/ 250 w 261"/>
                    <a:gd name="T29" fmla="*/ 51 h 51"/>
                    <a:gd name="T30" fmla="*/ 236 w 261"/>
                    <a:gd name="T31" fmla="*/ 46 h 51"/>
                    <a:gd name="T32" fmla="*/ 220 w 261"/>
                    <a:gd name="T33" fmla="*/ 41 h 51"/>
                    <a:gd name="T34" fmla="*/ 200 w 261"/>
                    <a:gd name="T35" fmla="*/ 35 h 51"/>
                    <a:gd name="T36" fmla="*/ 175 w 261"/>
                    <a:gd name="T37" fmla="*/ 28 h 51"/>
                    <a:gd name="T38" fmla="*/ 143 w 261"/>
                    <a:gd name="T39" fmla="*/ 23 h 51"/>
                    <a:gd name="T40" fmla="*/ 125 w 261"/>
                    <a:gd name="T41" fmla="*/ 20 h 51"/>
                    <a:gd name="T42" fmla="*/ 105 w 261"/>
                    <a:gd name="T43" fmla="*/ 18 h 51"/>
                    <a:gd name="T44" fmla="*/ 82 w 261"/>
                    <a:gd name="T45" fmla="*/ 14 h 51"/>
                    <a:gd name="T46" fmla="*/ 59 w 261"/>
                    <a:gd name="T47" fmla="*/ 13 h 51"/>
                    <a:gd name="T48" fmla="*/ 32 w 261"/>
                    <a:gd name="T49" fmla="*/ 11 h 51"/>
                    <a:gd name="T50" fmla="*/ 3 w 261"/>
                    <a:gd name="T51" fmla="*/ 9 h 51"/>
                    <a:gd name="T52" fmla="*/ 0 w 261"/>
                    <a:gd name="T53" fmla="*/ 2 h 5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261"/>
                    <a:gd name="T82" fmla="*/ 0 h 51"/>
                    <a:gd name="T83" fmla="*/ 261 w 261"/>
                    <a:gd name="T84" fmla="*/ 51 h 51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261" h="51">
                      <a:moveTo>
                        <a:pt x="0" y="2"/>
                      </a:moveTo>
                      <a:lnTo>
                        <a:pt x="5" y="0"/>
                      </a:lnTo>
                      <a:lnTo>
                        <a:pt x="16" y="0"/>
                      </a:lnTo>
                      <a:lnTo>
                        <a:pt x="27" y="0"/>
                      </a:lnTo>
                      <a:lnTo>
                        <a:pt x="41" y="0"/>
                      </a:lnTo>
                      <a:lnTo>
                        <a:pt x="75" y="0"/>
                      </a:lnTo>
                      <a:lnTo>
                        <a:pt x="112" y="2"/>
                      </a:lnTo>
                      <a:lnTo>
                        <a:pt x="154" y="4"/>
                      </a:lnTo>
                      <a:lnTo>
                        <a:pt x="193" y="7"/>
                      </a:lnTo>
                      <a:lnTo>
                        <a:pt x="231" y="14"/>
                      </a:lnTo>
                      <a:lnTo>
                        <a:pt x="261" y="25"/>
                      </a:lnTo>
                      <a:lnTo>
                        <a:pt x="261" y="32"/>
                      </a:lnTo>
                      <a:lnTo>
                        <a:pt x="257" y="39"/>
                      </a:lnTo>
                      <a:lnTo>
                        <a:pt x="254" y="46"/>
                      </a:lnTo>
                      <a:lnTo>
                        <a:pt x="250" y="51"/>
                      </a:lnTo>
                      <a:lnTo>
                        <a:pt x="236" y="46"/>
                      </a:lnTo>
                      <a:lnTo>
                        <a:pt x="220" y="41"/>
                      </a:lnTo>
                      <a:lnTo>
                        <a:pt x="200" y="35"/>
                      </a:lnTo>
                      <a:lnTo>
                        <a:pt x="175" y="28"/>
                      </a:lnTo>
                      <a:lnTo>
                        <a:pt x="143" y="23"/>
                      </a:lnTo>
                      <a:lnTo>
                        <a:pt x="125" y="20"/>
                      </a:lnTo>
                      <a:lnTo>
                        <a:pt x="105" y="18"/>
                      </a:lnTo>
                      <a:lnTo>
                        <a:pt x="82" y="14"/>
                      </a:lnTo>
                      <a:lnTo>
                        <a:pt x="59" y="13"/>
                      </a:lnTo>
                      <a:lnTo>
                        <a:pt x="32" y="11"/>
                      </a:lnTo>
                      <a:lnTo>
                        <a:pt x="3" y="9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0" name="Freeform 220"/>
                <p:cNvSpPr>
                  <a:spLocks/>
                </p:cNvSpPr>
                <p:nvPr/>
              </p:nvSpPr>
              <p:spPr bwMode="auto">
                <a:xfrm>
                  <a:off x="715" y="1314"/>
                  <a:ext cx="73" cy="23"/>
                </a:xfrm>
                <a:custGeom>
                  <a:avLst/>
                  <a:gdLst>
                    <a:gd name="T0" fmla="*/ 5 w 155"/>
                    <a:gd name="T1" fmla="*/ 17 h 65"/>
                    <a:gd name="T2" fmla="*/ 8 w 155"/>
                    <a:gd name="T3" fmla="*/ 17 h 65"/>
                    <a:gd name="T4" fmla="*/ 14 w 155"/>
                    <a:gd name="T5" fmla="*/ 15 h 65"/>
                    <a:gd name="T6" fmla="*/ 30 w 155"/>
                    <a:gd name="T7" fmla="*/ 12 h 65"/>
                    <a:gd name="T8" fmla="*/ 51 w 155"/>
                    <a:gd name="T9" fmla="*/ 8 h 65"/>
                    <a:gd name="T10" fmla="*/ 75 w 155"/>
                    <a:gd name="T11" fmla="*/ 5 h 65"/>
                    <a:gd name="T12" fmla="*/ 123 w 155"/>
                    <a:gd name="T13" fmla="*/ 1 h 65"/>
                    <a:gd name="T14" fmla="*/ 143 w 155"/>
                    <a:gd name="T15" fmla="*/ 0 h 65"/>
                    <a:gd name="T16" fmla="*/ 155 w 155"/>
                    <a:gd name="T17" fmla="*/ 1 h 65"/>
                    <a:gd name="T18" fmla="*/ 155 w 155"/>
                    <a:gd name="T19" fmla="*/ 14 h 65"/>
                    <a:gd name="T20" fmla="*/ 153 w 155"/>
                    <a:gd name="T21" fmla="*/ 28 h 65"/>
                    <a:gd name="T22" fmla="*/ 150 w 155"/>
                    <a:gd name="T23" fmla="*/ 43 h 65"/>
                    <a:gd name="T24" fmla="*/ 141 w 155"/>
                    <a:gd name="T25" fmla="*/ 58 h 65"/>
                    <a:gd name="T26" fmla="*/ 128 w 155"/>
                    <a:gd name="T27" fmla="*/ 58 h 65"/>
                    <a:gd name="T28" fmla="*/ 114 w 155"/>
                    <a:gd name="T29" fmla="*/ 58 h 65"/>
                    <a:gd name="T30" fmla="*/ 76 w 155"/>
                    <a:gd name="T31" fmla="*/ 59 h 65"/>
                    <a:gd name="T32" fmla="*/ 37 w 155"/>
                    <a:gd name="T33" fmla="*/ 61 h 65"/>
                    <a:gd name="T34" fmla="*/ 19 w 155"/>
                    <a:gd name="T35" fmla="*/ 63 h 65"/>
                    <a:gd name="T36" fmla="*/ 5 w 155"/>
                    <a:gd name="T37" fmla="*/ 65 h 65"/>
                    <a:gd name="T38" fmla="*/ 1 w 155"/>
                    <a:gd name="T39" fmla="*/ 56 h 65"/>
                    <a:gd name="T40" fmla="*/ 0 w 155"/>
                    <a:gd name="T41" fmla="*/ 43 h 65"/>
                    <a:gd name="T42" fmla="*/ 5 w 155"/>
                    <a:gd name="T43" fmla="*/ 17 h 6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55"/>
                    <a:gd name="T67" fmla="*/ 0 h 65"/>
                    <a:gd name="T68" fmla="*/ 155 w 155"/>
                    <a:gd name="T69" fmla="*/ 65 h 6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55" h="65">
                      <a:moveTo>
                        <a:pt x="5" y="17"/>
                      </a:moveTo>
                      <a:lnTo>
                        <a:pt x="8" y="17"/>
                      </a:lnTo>
                      <a:lnTo>
                        <a:pt x="14" y="15"/>
                      </a:lnTo>
                      <a:lnTo>
                        <a:pt x="30" y="12"/>
                      </a:lnTo>
                      <a:lnTo>
                        <a:pt x="51" y="8"/>
                      </a:lnTo>
                      <a:lnTo>
                        <a:pt x="75" y="5"/>
                      </a:lnTo>
                      <a:lnTo>
                        <a:pt x="123" y="1"/>
                      </a:lnTo>
                      <a:lnTo>
                        <a:pt x="143" y="0"/>
                      </a:lnTo>
                      <a:lnTo>
                        <a:pt x="155" y="1"/>
                      </a:lnTo>
                      <a:lnTo>
                        <a:pt x="155" y="14"/>
                      </a:lnTo>
                      <a:lnTo>
                        <a:pt x="153" y="28"/>
                      </a:lnTo>
                      <a:lnTo>
                        <a:pt x="150" y="43"/>
                      </a:lnTo>
                      <a:lnTo>
                        <a:pt x="141" y="58"/>
                      </a:lnTo>
                      <a:lnTo>
                        <a:pt x="128" y="58"/>
                      </a:lnTo>
                      <a:lnTo>
                        <a:pt x="114" y="58"/>
                      </a:lnTo>
                      <a:lnTo>
                        <a:pt x="76" y="59"/>
                      </a:lnTo>
                      <a:lnTo>
                        <a:pt x="37" y="61"/>
                      </a:lnTo>
                      <a:lnTo>
                        <a:pt x="19" y="63"/>
                      </a:lnTo>
                      <a:lnTo>
                        <a:pt x="5" y="65"/>
                      </a:lnTo>
                      <a:lnTo>
                        <a:pt x="1" y="56"/>
                      </a:lnTo>
                      <a:lnTo>
                        <a:pt x="0" y="43"/>
                      </a:lnTo>
                      <a:lnTo>
                        <a:pt x="5" y="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1" name="Freeform 221"/>
                <p:cNvSpPr>
                  <a:spLocks/>
                </p:cNvSpPr>
                <p:nvPr/>
              </p:nvSpPr>
              <p:spPr bwMode="auto">
                <a:xfrm>
                  <a:off x="719" y="1320"/>
                  <a:ext cx="15" cy="14"/>
                </a:xfrm>
                <a:custGeom>
                  <a:avLst/>
                  <a:gdLst>
                    <a:gd name="T0" fmla="*/ 33 w 33"/>
                    <a:gd name="T1" fmla="*/ 0 h 41"/>
                    <a:gd name="T2" fmla="*/ 33 w 33"/>
                    <a:gd name="T3" fmla="*/ 9 h 41"/>
                    <a:gd name="T4" fmla="*/ 33 w 33"/>
                    <a:gd name="T5" fmla="*/ 21 h 41"/>
                    <a:gd name="T6" fmla="*/ 33 w 33"/>
                    <a:gd name="T7" fmla="*/ 32 h 41"/>
                    <a:gd name="T8" fmla="*/ 33 w 33"/>
                    <a:gd name="T9" fmla="*/ 35 h 41"/>
                    <a:gd name="T10" fmla="*/ 33 w 33"/>
                    <a:gd name="T11" fmla="*/ 35 h 41"/>
                    <a:gd name="T12" fmla="*/ 29 w 33"/>
                    <a:gd name="T13" fmla="*/ 37 h 41"/>
                    <a:gd name="T14" fmla="*/ 22 w 33"/>
                    <a:gd name="T15" fmla="*/ 39 h 41"/>
                    <a:gd name="T16" fmla="*/ 11 w 33"/>
                    <a:gd name="T17" fmla="*/ 41 h 41"/>
                    <a:gd name="T18" fmla="*/ 0 w 33"/>
                    <a:gd name="T19" fmla="*/ 41 h 41"/>
                    <a:gd name="T20" fmla="*/ 2 w 33"/>
                    <a:gd name="T21" fmla="*/ 23 h 41"/>
                    <a:gd name="T22" fmla="*/ 4 w 33"/>
                    <a:gd name="T23" fmla="*/ 9 h 41"/>
                    <a:gd name="T24" fmla="*/ 33 w 33"/>
                    <a:gd name="T25" fmla="*/ 0 h 4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3"/>
                    <a:gd name="T40" fmla="*/ 0 h 41"/>
                    <a:gd name="T41" fmla="*/ 33 w 33"/>
                    <a:gd name="T42" fmla="*/ 41 h 4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3" h="41">
                      <a:moveTo>
                        <a:pt x="33" y="0"/>
                      </a:moveTo>
                      <a:lnTo>
                        <a:pt x="33" y="9"/>
                      </a:lnTo>
                      <a:lnTo>
                        <a:pt x="33" y="21"/>
                      </a:lnTo>
                      <a:lnTo>
                        <a:pt x="33" y="32"/>
                      </a:lnTo>
                      <a:lnTo>
                        <a:pt x="33" y="35"/>
                      </a:lnTo>
                      <a:lnTo>
                        <a:pt x="29" y="37"/>
                      </a:lnTo>
                      <a:lnTo>
                        <a:pt x="22" y="39"/>
                      </a:lnTo>
                      <a:lnTo>
                        <a:pt x="11" y="41"/>
                      </a:lnTo>
                      <a:lnTo>
                        <a:pt x="0" y="41"/>
                      </a:lnTo>
                      <a:lnTo>
                        <a:pt x="2" y="23"/>
                      </a:lnTo>
                      <a:lnTo>
                        <a:pt x="4" y="9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FF0F0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2" name="Freeform 222"/>
                <p:cNvSpPr>
                  <a:spLocks/>
                </p:cNvSpPr>
                <p:nvPr/>
              </p:nvSpPr>
              <p:spPr bwMode="auto">
                <a:xfrm>
                  <a:off x="738" y="1320"/>
                  <a:ext cx="13" cy="12"/>
                </a:xfrm>
                <a:custGeom>
                  <a:avLst/>
                  <a:gdLst>
                    <a:gd name="T0" fmla="*/ 0 w 28"/>
                    <a:gd name="T1" fmla="*/ 0 h 35"/>
                    <a:gd name="T2" fmla="*/ 3 w 28"/>
                    <a:gd name="T3" fmla="*/ 0 h 35"/>
                    <a:gd name="T4" fmla="*/ 11 w 28"/>
                    <a:gd name="T5" fmla="*/ 0 h 35"/>
                    <a:gd name="T6" fmla="*/ 28 w 28"/>
                    <a:gd name="T7" fmla="*/ 0 h 35"/>
                    <a:gd name="T8" fmla="*/ 27 w 28"/>
                    <a:gd name="T9" fmla="*/ 9 h 35"/>
                    <a:gd name="T10" fmla="*/ 25 w 28"/>
                    <a:gd name="T11" fmla="*/ 19 h 35"/>
                    <a:gd name="T12" fmla="*/ 25 w 28"/>
                    <a:gd name="T13" fmla="*/ 28 h 35"/>
                    <a:gd name="T14" fmla="*/ 25 w 28"/>
                    <a:gd name="T15" fmla="*/ 32 h 35"/>
                    <a:gd name="T16" fmla="*/ 25 w 28"/>
                    <a:gd name="T17" fmla="*/ 32 h 35"/>
                    <a:gd name="T18" fmla="*/ 21 w 28"/>
                    <a:gd name="T19" fmla="*/ 34 h 35"/>
                    <a:gd name="T20" fmla="*/ 16 w 28"/>
                    <a:gd name="T21" fmla="*/ 34 h 35"/>
                    <a:gd name="T22" fmla="*/ 0 w 28"/>
                    <a:gd name="T23" fmla="*/ 35 h 35"/>
                    <a:gd name="T24" fmla="*/ 0 w 28"/>
                    <a:gd name="T25" fmla="*/ 14 h 35"/>
                    <a:gd name="T26" fmla="*/ 0 w 28"/>
                    <a:gd name="T27" fmla="*/ 5 h 35"/>
                    <a:gd name="T28" fmla="*/ 0 w 28"/>
                    <a:gd name="T29" fmla="*/ 2 h 35"/>
                    <a:gd name="T30" fmla="*/ 0 w 28"/>
                    <a:gd name="T31" fmla="*/ 0 h 3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8"/>
                    <a:gd name="T49" fmla="*/ 0 h 35"/>
                    <a:gd name="T50" fmla="*/ 28 w 28"/>
                    <a:gd name="T51" fmla="*/ 35 h 3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8" h="35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11" y="0"/>
                      </a:lnTo>
                      <a:lnTo>
                        <a:pt x="28" y="0"/>
                      </a:lnTo>
                      <a:lnTo>
                        <a:pt x="27" y="9"/>
                      </a:lnTo>
                      <a:lnTo>
                        <a:pt x="25" y="19"/>
                      </a:lnTo>
                      <a:lnTo>
                        <a:pt x="25" y="28"/>
                      </a:lnTo>
                      <a:lnTo>
                        <a:pt x="25" y="32"/>
                      </a:lnTo>
                      <a:lnTo>
                        <a:pt x="21" y="34"/>
                      </a:lnTo>
                      <a:lnTo>
                        <a:pt x="16" y="34"/>
                      </a:lnTo>
                      <a:lnTo>
                        <a:pt x="0" y="35"/>
                      </a:lnTo>
                      <a:lnTo>
                        <a:pt x="0" y="14"/>
                      </a:ln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D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3" name="Freeform 223"/>
                <p:cNvSpPr>
                  <a:spLocks/>
                </p:cNvSpPr>
                <p:nvPr/>
              </p:nvSpPr>
              <p:spPr bwMode="auto">
                <a:xfrm>
                  <a:off x="753" y="1319"/>
                  <a:ext cx="9" cy="13"/>
                </a:xfrm>
                <a:custGeom>
                  <a:avLst/>
                  <a:gdLst>
                    <a:gd name="T0" fmla="*/ 0 w 20"/>
                    <a:gd name="T1" fmla="*/ 0 h 37"/>
                    <a:gd name="T2" fmla="*/ 4 w 20"/>
                    <a:gd name="T3" fmla="*/ 0 h 37"/>
                    <a:gd name="T4" fmla="*/ 9 w 20"/>
                    <a:gd name="T5" fmla="*/ 0 h 37"/>
                    <a:gd name="T6" fmla="*/ 16 w 20"/>
                    <a:gd name="T7" fmla="*/ 0 h 37"/>
                    <a:gd name="T8" fmla="*/ 20 w 20"/>
                    <a:gd name="T9" fmla="*/ 0 h 37"/>
                    <a:gd name="T10" fmla="*/ 20 w 20"/>
                    <a:gd name="T11" fmla="*/ 3 h 37"/>
                    <a:gd name="T12" fmla="*/ 20 w 20"/>
                    <a:gd name="T13" fmla="*/ 7 h 37"/>
                    <a:gd name="T14" fmla="*/ 20 w 20"/>
                    <a:gd name="T15" fmla="*/ 19 h 37"/>
                    <a:gd name="T16" fmla="*/ 20 w 20"/>
                    <a:gd name="T17" fmla="*/ 29 h 37"/>
                    <a:gd name="T18" fmla="*/ 20 w 20"/>
                    <a:gd name="T19" fmla="*/ 33 h 37"/>
                    <a:gd name="T20" fmla="*/ 20 w 20"/>
                    <a:gd name="T21" fmla="*/ 35 h 37"/>
                    <a:gd name="T22" fmla="*/ 18 w 20"/>
                    <a:gd name="T23" fmla="*/ 37 h 37"/>
                    <a:gd name="T24" fmla="*/ 13 w 20"/>
                    <a:gd name="T25" fmla="*/ 37 h 37"/>
                    <a:gd name="T26" fmla="*/ 5 w 20"/>
                    <a:gd name="T27" fmla="*/ 37 h 37"/>
                    <a:gd name="T28" fmla="*/ 0 w 20"/>
                    <a:gd name="T29" fmla="*/ 35 h 37"/>
                    <a:gd name="T30" fmla="*/ 0 w 20"/>
                    <a:gd name="T31" fmla="*/ 33 h 37"/>
                    <a:gd name="T32" fmla="*/ 0 w 20"/>
                    <a:gd name="T33" fmla="*/ 28 h 37"/>
                    <a:gd name="T34" fmla="*/ 0 w 20"/>
                    <a:gd name="T35" fmla="*/ 15 h 37"/>
                    <a:gd name="T36" fmla="*/ 0 w 20"/>
                    <a:gd name="T37" fmla="*/ 5 h 37"/>
                    <a:gd name="T38" fmla="*/ 0 w 20"/>
                    <a:gd name="T39" fmla="*/ 1 h 37"/>
                    <a:gd name="T40" fmla="*/ 0 w 20"/>
                    <a:gd name="T41" fmla="*/ 0 h 3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0"/>
                    <a:gd name="T64" fmla="*/ 0 h 37"/>
                    <a:gd name="T65" fmla="*/ 20 w 20"/>
                    <a:gd name="T66" fmla="*/ 37 h 3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0" h="37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20" y="3"/>
                      </a:lnTo>
                      <a:lnTo>
                        <a:pt x="20" y="7"/>
                      </a:lnTo>
                      <a:lnTo>
                        <a:pt x="20" y="19"/>
                      </a:lnTo>
                      <a:lnTo>
                        <a:pt x="20" y="29"/>
                      </a:lnTo>
                      <a:lnTo>
                        <a:pt x="20" y="33"/>
                      </a:lnTo>
                      <a:lnTo>
                        <a:pt x="20" y="35"/>
                      </a:lnTo>
                      <a:lnTo>
                        <a:pt x="18" y="37"/>
                      </a:lnTo>
                      <a:lnTo>
                        <a:pt x="13" y="37"/>
                      </a:lnTo>
                      <a:lnTo>
                        <a:pt x="5" y="37"/>
                      </a:lnTo>
                      <a:lnTo>
                        <a:pt x="0" y="35"/>
                      </a:lnTo>
                      <a:lnTo>
                        <a:pt x="0" y="33"/>
                      </a:lnTo>
                      <a:lnTo>
                        <a:pt x="0" y="28"/>
                      </a:lnTo>
                      <a:lnTo>
                        <a:pt x="0" y="15"/>
                      </a:lnTo>
                      <a:lnTo>
                        <a:pt x="0" y="5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DE1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4" name="Freeform 224"/>
                <p:cNvSpPr>
                  <a:spLocks/>
                </p:cNvSpPr>
                <p:nvPr/>
              </p:nvSpPr>
              <p:spPr bwMode="auto">
                <a:xfrm>
                  <a:off x="766" y="1317"/>
                  <a:ext cx="17" cy="14"/>
                </a:xfrm>
                <a:custGeom>
                  <a:avLst/>
                  <a:gdLst>
                    <a:gd name="T0" fmla="*/ 0 w 35"/>
                    <a:gd name="T1" fmla="*/ 2 h 41"/>
                    <a:gd name="T2" fmla="*/ 7 w 35"/>
                    <a:gd name="T3" fmla="*/ 2 h 41"/>
                    <a:gd name="T4" fmla="*/ 18 w 35"/>
                    <a:gd name="T5" fmla="*/ 0 h 41"/>
                    <a:gd name="T6" fmla="*/ 27 w 35"/>
                    <a:gd name="T7" fmla="*/ 0 h 41"/>
                    <a:gd name="T8" fmla="*/ 35 w 35"/>
                    <a:gd name="T9" fmla="*/ 2 h 41"/>
                    <a:gd name="T10" fmla="*/ 34 w 35"/>
                    <a:gd name="T11" fmla="*/ 9 h 41"/>
                    <a:gd name="T12" fmla="*/ 32 w 35"/>
                    <a:gd name="T13" fmla="*/ 20 h 41"/>
                    <a:gd name="T14" fmla="*/ 27 w 35"/>
                    <a:gd name="T15" fmla="*/ 41 h 41"/>
                    <a:gd name="T16" fmla="*/ 12 w 35"/>
                    <a:gd name="T17" fmla="*/ 41 h 41"/>
                    <a:gd name="T18" fmla="*/ 5 w 35"/>
                    <a:gd name="T19" fmla="*/ 41 h 41"/>
                    <a:gd name="T20" fmla="*/ 3 w 35"/>
                    <a:gd name="T21" fmla="*/ 41 h 41"/>
                    <a:gd name="T22" fmla="*/ 0 w 35"/>
                    <a:gd name="T23" fmla="*/ 2 h 4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5"/>
                    <a:gd name="T37" fmla="*/ 0 h 41"/>
                    <a:gd name="T38" fmla="*/ 35 w 35"/>
                    <a:gd name="T39" fmla="*/ 41 h 4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5" h="41">
                      <a:moveTo>
                        <a:pt x="0" y="2"/>
                      </a:moveTo>
                      <a:lnTo>
                        <a:pt x="7" y="2"/>
                      </a:lnTo>
                      <a:lnTo>
                        <a:pt x="18" y="0"/>
                      </a:lnTo>
                      <a:lnTo>
                        <a:pt x="27" y="0"/>
                      </a:lnTo>
                      <a:lnTo>
                        <a:pt x="35" y="2"/>
                      </a:lnTo>
                      <a:lnTo>
                        <a:pt x="34" y="9"/>
                      </a:lnTo>
                      <a:lnTo>
                        <a:pt x="32" y="20"/>
                      </a:lnTo>
                      <a:lnTo>
                        <a:pt x="27" y="41"/>
                      </a:lnTo>
                      <a:lnTo>
                        <a:pt x="12" y="41"/>
                      </a:lnTo>
                      <a:lnTo>
                        <a:pt x="5" y="41"/>
                      </a:lnTo>
                      <a:lnTo>
                        <a:pt x="3" y="4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40B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5" name="Freeform 225"/>
                <p:cNvSpPr>
                  <a:spLocks/>
                </p:cNvSpPr>
                <p:nvPr/>
              </p:nvSpPr>
              <p:spPr bwMode="auto">
                <a:xfrm>
                  <a:off x="822" y="1302"/>
                  <a:ext cx="30" cy="6"/>
                </a:xfrm>
                <a:custGeom>
                  <a:avLst/>
                  <a:gdLst>
                    <a:gd name="T0" fmla="*/ 0 w 64"/>
                    <a:gd name="T1" fmla="*/ 13 h 16"/>
                    <a:gd name="T2" fmla="*/ 2 w 64"/>
                    <a:gd name="T3" fmla="*/ 13 h 16"/>
                    <a:gd name="T4" fmla="*/ 7 w 64"/>
                    <a:gd name="T5" fmla="*/ 11 h 16"/>
                    <a:gd name="T6" fmla="*/ 23 w 64"/>
                    <a:gd name="T7" fmla="*/ 7 h 16"/>
                    <a:gd name="T8" fmla="*/ 45 w 64"/>
                    <a:gd name="T9" fmla="*/ 2 h 16"/>
                    <a:gd name="T10" fmla="*/ 64 w 64"/>
                    <a:gd name="T11" fmla="*/ 0 h 16"/>
                    <a:gd name="T12" fmla="*/ 61 w 64"/>
                    <a:gd name="T13" fmla="*/ 9 h 16"/>
                    <a:gd name="T14" fmla="*/ 27 w 64"/>
                    <a:gd name="T15" fmla="*/ 11 h 16"/>
                    <a:gd name="T16" fmla="*/ 11 w 64"/>
                    <a:gd name="T17" fmla="*/ 14 h 16"/>
                    <a:gd name="T18" fmla="*/ 0 w 64"/>
                    <a:gd name="T19" fmla="*/ 16 h 16"/>
                    <a:gd name="T20" fmla="*/ 0 w 64"/>
                    <a:gd name="T21" fmla="*/ 13 h 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4"/>
                    <a:gd name="T34" fmla="*/ 0 h 16"/>
                    <a:gd name="T35" fmla="*/ 64 w 64"/>
                    <a:gd name="T36" fmla="*/ 16 h 1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4" h="16">
                      <a:moveTo>
                        <a:pt x="0" y="13"/>
                      </a:moveTo>
                      <a:lnTo>
                        <a:pt x="2" y="13"/>
                      </a:lnTo>
                      <a:lnTo>
                        <a:pt x="7" y="11"/>
                      </a:lnTo>
                      <a:lnTo>
                        <a:pt x="23" y="7"/>
                      </a:lnTo>
                      <a:lnTo>
                        <a:pt x="45" y="2"/>
                      </a:lnTo>
                      <a:lnTo>
                        <a:pt x="64" y="0"/>
                      </a:lnTo>
                      <a:lnTo>
                        <a:pt x="61" y="9"/>
                      </a:lnTo>
                      <a:lnTo>
                        <a:pt x="27" y="11"/>
                      </a:lnTo>
                      <a:lnTo>
                        <a:pt x="11" y="14"/>
                      </a:lnTo>
                      <a:lnTo>
                        <a:pt x="0" y="16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6" name="Freeform 226"/>
                <p:cNvSpPr>
                  <a:spLocks/>
                </p:cNvSpPr>
                <p:nvPr/>
              </p:nvSpPr>
              <p:spPr bwMode="auto">
                <a:xfrm>
                  <a:off x="824" y="1308"/>
                  <a:ext cx="27" cy="4"/>
                </a:xfrm>
                <a:custGeom>
                  <a:avLst/>
                  <a:gdLst>
                    <a:gd name="T0" fmla="*/ 0 w 56"/>
                    <a:gd name="T1" fmla="*/ 5 h 12"/>
                    <a:gd name="T2" fmla="*/ 2 w 56"/>
                    <a:gd name="T3" fmla="*/ 4 h 12"/>
                    <a:gd name="T4" fmla="*/ 7 w 56"/>
                    <a:gd name="T5" fmla="*/ 4 h 12"/>
                    <a:gd name="T6" fmla="*/ 25 w 56"/>
                    <a:gd name="T7" fmla="*/ 2 h 12"/>
                    <a:gd name="T8" fmla="*/ 43 w 56"/>
                    <a:gd name="T9" fmla="*/ 2 h 12"/>
                    <a:gd name="T10" fmla="*/ 50 w 56"/>
                    <a:gd name="T11" fmla="*/ 0 h 12"/>
                    <a:gd name="T12" fmla="*/ 56 w 56"/>
                    <a:gd name="T13" fmla="*/ 0 h 12"/>
                    <a:gd name="T14" fmla="*/ 56 w 56"/>
                    <a:gd name="T15" fmla="*/ 5 h 12"/>
                    <a:gd name="T16" fmla="*/ 40 w 56"/>
                    <a:gd name="T17" fmla="*/ 5 h 12"/>
                    <a:gd name="T18" fmla="*/ 22 w 56"/>
                    <a:gd name="T19" fmla="*/ 9 h 12"/>
                    <a:gd name="T20" fmla="*/ 6 w 56"/>
                    <a:gd name="T21" fmla="*/ 11 h 12"/>
                    <a:gd name="T22" fmla="*/ 2 w 56"/>
                    <a:gd name="T23" fmla="*/ 12 h 12"/>
                    <a:gd name="T24" fmla="*/ 0 w 56"/>
                    <a:gd name="T25" fmla="*/ 12 h 12"/>
                    <a:gd name="T26" fmla="*/ 0 w 56"/>
                    <a:gd name="T27" fmla="*/ 5 h 1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12"/>
                    <a:gd name="T44" fmla="*/ 56 w 56"/>
                    <a:gd name="T45" fmla="*/ 12 h 1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12">
                      <a:moveTo>
                        <a:pt x="0" y="5"/>
                      </a:moveTo>
                      <a:lnTo>
                        <a:pt x="2" y="4"/>
                      </a:lnTo>
                      <a:lnTo>
                        <a:pt x="7" y="4"/>
                      </a:lnTo>
                      <a:lnTo>
                        <a:pt x="25" y="2"/>
                      </a:lnTo>
                      <a:lnTo>
                        <a:pt x="43" y="2"/>
                      </a:lnTo>
                      <a:lnTo>
                        <a:pt x="50" y="0"/>
                      </a:lnTo>
                      <a:lnTo>
                        <a:pt x="56" y="0"/>
                      </a:lnTo>
                      <a:lnTo>
                        <a:pt x="56" y="5"/>
                      </a:lnTo>
                      <a:lnTo>
                        <a:pt x="40" y="5"/>
                      </a:lnTo>
                      <a:lnTo>
                        <a:pt x="22" y="9"/>
                      </a:lnTo>
                      <a:lnTo>
                        <a:pt x="6" y="11"/>
                      </a:lnTo>
                      <a:lnTo>
                        <a:pt x="2" y="12"/>
                      </a:lnTo>
                      <a:lnTo>
                        <a:pt x="0" y="12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7" name="Freeform 227"/>
                <p:cNvSpPr>
                  <a:spLocks/>
                </p:cNvSpPr>
                <p:nvPr/>
              </p:nvSpPr>
              <p:spPr bwMode="auto">
                <a:xfrm>
                  <a:off x="824" y="1312"/>
                  <a:ext cx="22" cy="5"/>
                </a:xfrm>
                <a:custGeom>
                  <a:avLst/>
                  <a:gdLst>
                    <a:gd name="T0" fmla="*/ 0 w 47"/>
                    <a:gd name="T1" fmla="*/ 7 h 13"/>
                    <a:gd name="T2" fmla="*/ 9 w 47"/>
                    <a:gd name="T3" fmla="*/ 7 h 13"/>
                    <a:gd name="T4" fmla="*/ 23 w 47"/>
                    <a:gd name="T5" fmla="*/ 6 h 13"/>
                    <a:gd name="T6" fmla="*/ 36 w 47"/>
                    <a:gd name="T7" fmla="*/ 4 h 13"/>
                    <a:gd name="T8" fmla="*/ 41 w 47"/>
                    <a:gd name="T9" fmla="*/ 2 h 13"/>
                    <a:gd name="T10" fmla="*/ 43 w 47"/>
                    <a:gd name="T11" fmla="*/ 0 h 13"/>
                    <a:gd name="T12" fmla="*/ 47 w 47"/>
                    <a:gd name="T13" fmla="*/ 6 h 13"/>
                    <a:gd name="T14" fmla="*/ 47 w 47"/>
                    <a:gd name="T15" fmla="*/ 7 h 13"/>
                    <a:gd name="T16" fmla="*/ 18 w 47"/>
                    <a:gd name="T17" fmla="*/ 11 h 13"/>
                    <a:gd name="T18" fmla="*/ 6 w 47"/>
                    <a:gd name="T19" fmla="*/ 11 h 13"/>
                    <a:gd name="T20" fmla="*/ 0 w 47"/>
                    <a:gd name="T21" fmla="*/ 13 h 13"/>
                    <a:gd name="T22" fmla="*/ 0 w 47"/>
                    <a:gd name="T23" fmla="*/ 13 h 13"/>
                    <a:gd name="T24" fmla="*/ 0 w 47"/>
                    <a:gd name="T25" fmla="*/ 7 h 1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7"/>
                    <a:gd name="T40" fmla="*/ 0 h 13"/>
                    <a:gd name="T41" fmla="*/ 47 w 47"/>
                    <a:gd name="T42" fmla="*/ 13 h 1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7" h="13">
                      <a:moveTo>
                        <a:pt x="0" y="7"/>
                      </a:moveTo>
                      <a:lnTo>
                        <a:pt x="9" y="7"/>
                      </a:lnTo>
                      <a:lnTo>
                        <a:pt x="23" y="6"/>
                      </a:lnTo>
                      <a:lnTo>
                        <a:pt x="36" y="4"/>
                      </a:lnTo>
                      <a:lnTo>
                        <a:pt x="41" y="2"/>
                      </a:lnTo>
                      <a:lnTo>
                        <a:pt x="43" y="0"/>
                      </a:lnTo>
                      <a:lnTo>
                        <a:pt x="47" y="6"/>
                      </a:lnTo>
                      <a:lnTo>
                        <a:pt x="47" y="7"/>
                      </a:lnTo>
                      <a:lnTo>
                        <a:pt x="18" y="11"/>
                      </a:lnTo>
                      <a:lnTo>
                        <a:pt x="6" y="11"/>
                      </a:lnTo>
                      <a:lnTo>
                        <a:pt x="0" y="1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8" name="Freeform 228"/>
                <p:cNvSpPr>
                  <a:spLocks/>
                </p:cNvSpPr>
                <p:nvPr/>
              </p:nvSpPr>
              <p:spPr bwMode="auto">
                <a:xfrm>
                  <a:off x="822" y="1318"/>
                  <a:ext cx="22" cy="4"/>
                </a:xfrm>
                <a:custGeom>
                  <a:avLst/>
                  <a:gdLst>
                    <a:gd name="T0" fmla="*/ 5 w 48"/>
                    <a:gd name="T1" fmla="*/ 7 h 12"/>
                    <a:gd name="T2" fmla="*/ 16 w 48"/>
                    <a:gd name="T3" fmla="*/ 7 h 12"/>
                    <a:gd name="T4" fmla="*/ 28 w 48"/>
                    <a:gd name="T5" fmla="*/ 5 h 12"/>
                    <a:gd name="T6" fmla="*/ 39 w 48"/>
                    <a:gd name="T7" fmla="*/ 4 h 12"/>
                    <a:gd name="T8" fmla="*/ 48 w 48"/>
                    <a:gd name="T9" fmla="*/ 0 h 12"/>
                    <a:gd name="T10" fmla="*/ 48 w 48"/>
                    <a:gd name="T11" fmla="*/ 4 h 12"/>
                    <a:gd name="T12" fmla="*/ 37 w 48"/>
                    <a:gd name="T13" fmla="*/ 7 h 12"/>
                    <a:gd name="T14" fmla="*/ 25 w 48"/>
                    <a:gd name="T15" fmla="*/ 9 h 12"/>
                    <a:gd name="T16" fmla="*/ 11 w 48"/>
                    <a:gd name="T17" fmla="*/ 11 h 12"/>
                    <a:gd name="T18" fmla="*/ 0 w 48"/>
                    <a:gd name="T19" fmla="*/ 12 h 12"/>
                    <a:gd name="T20" fmla="*/ 5 w 48"/>
                    <a:gd name="T21" fmla="*/ 7 h 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8"/>
                    <a:gd name="T34" fmla="*/ 0 h 12"/>
                    <a:gd name="T35" fmla="*/ 48 w 48"/>
                    <a:gd name="T36" fmla="*/ 12 h 1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8" h="12">
                      <a:moveTo>
                        <a:pt x="5" y="7"/>
                      </a:moveTo>
                      <a:lnTo>
                        <a:pt x="16" y="7"/>
                      </a:lnTo>
                      <a:lnTo>
                        <a:pt x="28" y="5"/>
                      </a:lnTo>
                      <a:lnTo>
                        <a:pt x="39" y="4"/>
                      </a:lnTo>
                      <a:lnTo>
                        <a:pt x="48" y="0"/>
                      </a:lnTo>
                      <a:lnTo>
                        <a:pt x="48" y="4"/>
                      </a:lnTo>
                      <a:lnTo>
                        <a:pt x="37" y="7"/>
                      </a:lnTo>
                      <a:lnTo>
                        <a:pt x="25" y="9"/>
                      </a:lnTo>
                      <a:lnTo>
                        <a:pt x="11" y="11"/>
                      </a:lnTo>
                      <a:lnTo>
                        <a:pt x="0" y="12"/>
                      </a:lnTo>
                      <a:lnTo>
                        <a:pt x="5" y="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29" name="Freeform 229"/>
                <p:cNvSpPr>
                  <a:spLocks/>
                </p:cNvSpPr>
                <p:nvPr/>
              </p:nvSpPr>
              <p:spPr bwMode="auto">
                <a:xfrm>
                  <a:off x="485" y="1330"/>
                  <a:ext cx="84" cy="28"/>
                </a:xfrm>
                <a:custGeom>
                  <a:avLst/>
                  <a:gdLst>
                    <a:gd name="T0" fmla="*/ 97 w 179"/>
                    <a:gd name="T1" fmla="*/ 23 h 83"/>
                    <a:gd name="T2" fmla="*/ 104 w 179"/>
                    <a:gd name="T3" fmla="*/ 20 h 83"/>
                    <a:gd name="T4" fmla="*/ 113 w 179"/>
                    <a:gd name="T5" fmla="*/ 14 h 83"/>
                    <a:gd name="T6" fmla="*/ 136 w 179"/>
                    <a:gd name="T7" fmla="*/ 7 h 83"/>
                    <a:gd name="T8" fmla="*/ 159 w 179"/>
                    <a:gd name="T9" fmla="*/ 2 h 83"/>
                    <a:gd name="T10" fmla="*/ 179 w 179"/>
                    <a:gd name="T11" fmla="*/ 0 h 83"/>
                    <a:gd name="T12" fmla="*/ 177 w 179"/>
                    <a:gd name="T13" fmla="*/ 7 h 83"/>
                    <a:gd name="T14" fmla="*/ 175 w 179"/>
                    <a:gd name="T15" fmla="*/ 16 h 83"/>
                    <a:gd name="T16" fmla="*/ 172 w 179"/>
                    <a:gd name="T17" fmla="*/ 41 h 83"/>
                    <a:gd name="T18" fmla="*/ 163 w 179"/>
                    <a:gd name="T19" fmla="*/ 63 h 83"/>
                    <a:gd name="T20" fmla="*/ 156 w 179"/>
                    <a:gd name="T21" fmla="*/ 74 h 83"/>
                    <a:gd name="T22" fmla="*/ 149 w 179"/>
                    <a:gd name="T23" fmla="*/ 83 h 83"/>
                    <a:gd name="T24" fmla="*/ 136 w 179"/>
                    <a:gd name="T25" fmla="*/ 78 h 83"/>
                    <a:gd name="T26" fmla="*/ 123 w 179"/>
                    <a:gd name="T27" fmla="*/ 72 h 83"/>
                    <a:gd name="T28" fmla="*/ 113 w 179"/>
                    <a:gd name="T29" fmla="*/ 65 h 83"/>
                    <a:gd name="T30" fmla="*/ 106 w 179"/>
                    <a:gd name="T31" fmla="*/ 58 h 83"/>
                    <a:gd name="T32" fmla="*/ 97 w 179"/>
                    <a:gd name="T33" fmla="*/ 63 h 83"/>
                    <a:gd name="T34" fmla="*/ 84 w 179"/>
                    <a:gd name="T35" fmla="*/ 69 h 83"/>
                    <a:gd name="T36" fmla="*/ 79 w 179"/>
                    <a:gd name="T37" fmla="*/ 71 h 83"/>
                    <a:gd name="T38" fmla="*/ 73 w 179"/>
                    <a:gd name="T39" fmla="*/ 69 h 83"/>
                    <a:gd name="T40" fmla="*/ 68 w 179"/>
                    <a:gd name="T41" fmla="*/ 65 h 83"/>
                    <a:gd name="T42" fmla="*/ 64 w 179"/>
                    <a:gd name="T43" fmla="*/ 58 h 83"/>
                    <a:gd name="T44" fmla="*/ 39 w 179"/>
                    <a:gd name="T45" fmla="*/ 72 h 83"/>
                    <a:gd name="T46" fmla="*/ 25 w 179"/>
                    <a:gd name="T47" fmla="*/ 78 h 83"/>
                    <a:gd name="T48" fmla="*/ 12 w 179"/>
                    <a:gd name="T49" fmla="*/ 78 h 83"/>
                    <a:gd name="T50" fmla="*/ 5 w 179"/>
                    <a:gd name="T51" fmla="*/ 63 h 83"/>
                    <a:gd name="T52" fmla="*/ 0 w 179"/>
                    <a:gd name="T53" fmla="*/ 46 h 83"/>
                    <a:gd name="T54" fmla="*/ 0 w 179"/>
                    <a:gd name="T55" fmla="*/ 23 h 83"/>
                    <a:gd name="T56" fmla="*/ 5 w 179"/>
                    <a:gd name="T57" fmla="*/ 0 h 83"/>
                    <a:gd name="T58" fmla="*/ 21 w 179"/>
                    <a:gd name="T59" fmla="*/ 0 h 83"/>
                    <a:gd name="T60" fmla="*/ 38 w 179"/>
                    <a:gd name="T61" fmla="*/ 6 h 83"/>
                    <a:gd name="T62" fmla="*/ 54 w 179"/>
                    <a:gd name="T63" fmla="*/ 13 h 83"/>
                    <a:gd name="T64" fmla="*/ 64 w 179"/>
                    <a:gd name="T65" fmla="*/ 20 h 83"/>
                    <a:gd name="T66" fmla="*/ 75 w 179"/>
                    <a:gd name="T67" fmla="*/ 14 h 83"/>
                    <a:gd name="T68" fmla="*/ 84 w 179"/>
                    <a:gd name="T69" fmla="*/ 14 h 83"/>
                    <a:gd name="T70" fmla="*/ 91 w 179"/>
                    <a:gd name="T71" fmla="*/ 18 h 83"/>
                    <a:gd name="T72" fmla="*/ 97 w 179"/>
                    <a:gd name="T73" fmla="*/ 23 h 83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79"/>
                    <a:gd name="T112" fmla="*/ 0 h 83"/>
                    <a:gd name="T113" fmla="*/ 179 w 179"/>
                    <a:gd name="T114" fmla="*/ 83 h 83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79" h="83">
                      <a:moveTo>
                        <a:pt x="97" y="23"/>
                      </a:moveTo>
                      <a:lnTo>
                        <a:pt x="104" y="20"/>
                      </a:lnTo>
                      <a:lnTo>
                        <a:pt x="113" y="14"/>
                      </a:lnTo>
                      <a:lnTo>
                        <a:pt x="136" y="7"/>
                      </a:lnTo>
                      <a:lnTo>
                        <a:pt x="159" y="2"/>
                      </a:lnTo>
                      <a:lnTo>
                        <a:pt x="179" y="0"/>
                      </a:lnTo>
                      <a:lnTo>
                        <a:pt x="177" y="7"/>
                      </a:lnTo>
                      <a:lnTo>
                        <a:pt x="175" y="16"/>
                      </a:lnTo>
                      <a:lnTo>
                        <a:pt x="172" y="41"/>
                      </a:lnTo>
                      <a:lnTo>
                        <a:pt x="163" y="63"/>
                      </a:lnTo>
                      <a:lnTo>
                        <a:pt x="156" y="74"/>
                      </a:lnTo>
                      <a:lnTo>
                        <a:pt x="149" y="83"/>
                      </a:lnTo>
                      <a:lnTo>
                        <a:pt x="136" y="78"/>
                      </a:lnTo>
                      <a:lnTo>
                        <a:pt x="123" y="72"/>
                      </a:lnTo>
                      <a:lnTo>
                        <a:pt x="113" y="65"/>
                      </a:lnTo>
                      <a:lnTo>
                        <a:pt x="106" y="58"/>
                      </a:lnTo>
                      <a:lnTo>
                        <a:pt x="97" y="63"/>
                      </a:lnTo>
                      <a:lnTo>
                        <a:pt x="84" y="69"/>
                      </a:lnTo>
                      <a:lnTo>
                        <a:pt x="79" y="71"/>
                      </a:lnTo>
                      <a:lnTo>
                        <a:pt x="73" y="69"/>
                      </a:lnTo>
                      <a:lnTo>
                        <a:pt x="68" y="65"/>
                      </a:lnTo>
                      <a:lnTo>
                        <a:pt x="64" y="58"/>
                      </a:lnTo>
                      <a:lnTo>
                        <a:pt x="39" y="72"/>
                      </a:lnTo>
                      <a:lnTo>
                        <a:pt x="25" y="78"/>
                      </a:lnTo>
                      <a:lnTo>
                        <a:pt x="12" y="78"/>
                      </a:lnTo>
                      <a:lnTo>
                        <a:pt x="5" y="63"/>
                      </a:lnTo>
                      <a:lnTo>
                        <a:pt x="0" y="46"/>
                      </a:lnTo>
                      <a:lnTo>
                        <a:pt x="0" y="23"/>
                      </a:lnTo>
                      <a:lnTo>
                        <a:pt x="5" y="0"/>
                      </a:lnTo>
                      <a:lnTo>
                        <a:pt x="21" y="0"/>
                      </a:lnTo>
                      <a:lnTo>
                        <a:pt x="38" y="6"/>
                      </a:lnTo>
                      <a:lnTo>
                        <a:pt x="54" y="13"/>
                      </a:lnTo>
                      <a:lnTo>
                        <a:pt x="64" y="20"/>
                      </a:lnTo>
                      <a:lnTo>
                        <a:pt x="75" y="14"/>
                      </a:lnTo>
                      <a:lnTo>
                        <a:pt x="84" y="14"/>
                      </a:lnTo>
                      <a:lnTo>
                        <a:pt x="91" y="18"/>
                      </a:lnTo>
                      <a:lnTo>
                        <a:pt x="97" y="23"/>
                      </a:lnTo>
                      <a:close/>
                    </a:path>
                  </a:pathLst>
                </a:custGeom>
                <a:solidFill>
                  <a:srgbClr val="FFD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0" name="Freeform 230"/>
                <p:cNvSpPr>
                  <a:spLocks/>
                </p:cNvSpPr>
                <p:nvPr/>
              </p:nvSpPr>
              <p:spPr bwMode="auto">
                <a:xfrm>
                  <a:off x="481" y="1295"/>
                  <a:ext cx="85" cy="27"/>
                </a:xfrm>
                <a:custGeom>
                  <a:avLst/>
                  <a:gdLst>
                    <a:gd name="T0" fmla="*/ 2 w 181"/>
                    <a:gd name="T1" fmla="*/ 0 h 81"/>
                    <a:gd name="T2" fmla="*/ 14 w 181"/>
                    <a:gd name="T3" fmla="*/ 20 h 81"/>
                    <a:gd name="T4" fmla="*/ 32 w 181"/>
                    <a:gd name="T5" fmla="*/ 36 h 81"/>
                    <a:gd name="T6" fmla="*/ 54 w 181"/>
                    <a:gd name="T7" fmla="*/ 48 h 81"/>
                    <a:gd name="T8" fmla="*/ 79 w 181"/>
                    <a:gd name="T9" fmla="*/ 57 h 81"/>
                    <a:gd name="T10" fmla="*/ 106 w 181"/>
                    <a:gd name="T11" fmla="*/ 58 h 81"/>
                    <a:gd name="T12" fmla="*/ 118 w 181"/>
                    <a:gd name="T13" fmla="*/ 58 h 81"/>
                    <a:gd name="T14" fmla="*/ 132 w 181"/>
                    <a:gd name="T15" fmla="*/ 55 h 81"/>
                    <a:gd name="T16" fmla="*/ 145 w 181"/>
                    <a:gd name="T17" fmla="*/ 51 h 81"/>
                    <a:gd name="T18" fmla="*/ 158 w 181"/>
                    <a:gd name="T19" fmla="*/ 44 h 81"/>
                    <a:gd name="T20" fmla="*/ 168 w 181"/>
                    <a:gd name="T21" fmla="*/ 36 h 81"/>
                    <a:gd name="T22" fmla="*/ 181 w 181"/>
                    <a:gd name="T23" fmla="*/ 23 h 81"/>
                    <a:gd name="T24" fmla="*/ 174 w 181"/>
                    <a:gd name="T25" fmla="*/ 36 h 81"/>
                    <a:gd name="T26" fmla="*/ 166 w 181"/>
                    <a:gd name="T27" fmla="*/ 46 h 81"/>
                    <a:gd name="T28" fmla="*/ 150 w 181"/>
                    <a:gd name="T29" fmla="*/ 64 h 81"/>
                    <a:gd name="T30" fmla="*/ 131 w 181"/>
                    <a:gd name="T31" fmla="*/ 72 h 81"/>
                    <a:gd name="T32" fmla="*/ 111 w 181"/>
                    <a:gd name="T33" fmla="*/ 79 h 81"/>
                    <a:gd name="T34" fmla="*/ 91 w 181"/>
                    <a:gd name="T35" fmla="*/ 81 h 81"/>
                    <a:gd name="T36" fmla="*/ 73 w 181"/>
                    <a:gd name="T37" fmla="*/ 79 h 81"/>
                    <a:gd name="T38" fmla="*/ 57 w 181"/>
                    <a:gd name="T39" fmla="*/ 78 h 81"/>
                    <a:gd name="T40" fmla="*/ 47 w 181"/>
                    <a:gd name="T41" fmla="*/ 74 h 81"/>
                    <a:gd name="T42" fmla="*/ 38 w 181"/>
                    <a:gd name="T43" fmla="*/ 72 h 81"/>
                    <a:gd name="T44" fmla="*/ 29 w 181"/>
                    <a:gd name="T45" fmla="*/ 69 h 81"/>
                    <a:gd name="T46" fmla="*/ 20 w 181"/>
                    <a:gd name="T47" fmla="*/ 62 h 81"/>
                    <a:gd name="T48" fmla="*/ 13 w 181"/>
                    <a:gd name="T49" fmla="*/ 53 h 81"/>
                    <a:gd name="T50" fmla="*/ 7 w 181"/>
                    <a:gd name="T51" fmla="*/ 44 h 81"/>
                    <a:gd name="T52" fmla="*/ 2 w 181"/>
                    <a:gd name="T53" fmla="*/ 32 h 81"/>
                    <a:gd name="T54" fmla="*/ 0 w 181"/>
                    <a:gd name="T55" fmla="*/ 18 h 81"/>
                    <a:gd name="T56" fmla="*/ 2 w 181"/>
                    <a:gd name="T57" fmla="*/ 0 h 8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81"/>
                    <a:gd name="T88" fmla="*/ 0 h 81"/>
                    <a:gd name="T89" fmla="*/ 181 w 181"/>
                    <a:gd name="T90" fmla="*/ 81 h 81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81" h="81">
                      <a:moveTo>
                        <a:pt x="2" y="0"/>
                      </a:moveTo>
                      <a:lnTo>
                        <a:pt x="14" y="20"/>
                      </a:lnTo>
                      <a:lnTo>
                        <a:pt x="32" y="36"/>
                      </a:lnTo>
                      <a:lnTo>
                        <a:pt x="54" y="48"/>
                      </a:lnTo>
                      <a:lnTo>
                        <a:pt x="79" y="57"/>
                      </a:lnTo>
                      <a:lnTo>
                        <a:pt x="106" y="58"/>
                      </a:lnTo>
                      <a:lnTo>
                        <a:pt x="118" y="58"/>
                      </a:lnTo>
                      <a:lnTo>
                        <a:pt x="132" y="55"/>
                      </a:lnTo>
                      <a:lnTo>
                        <a:pt x="145" y="51"/>
                      </a:lnTo>
                      <a:lnTo>
                        <a:pt x="158" y="44"/>
                      </a:lnTo>
                      <a:lnTo>
                        <a:pt x="168" y="36"/>
                      </a:lnTo>
                      <a:lnTo>
                        <a:pt x="181" y="23"/>
                      </a:lnTo>
                      <a:lnTo>
                        <a:pt x="174" y="36"/>
                      </a:lnTo>
                      <a:lnTo>
                        <a:pt x="166" y="46"/>
                      </a:lnTo>
                      <a:lnTo>
                        <a:pt x="150" y="64"/>
                      </a:lnTo>
                      <a:lnTo>
                        <a:pt x="131" y="72"/>
                      </a:lnTo>
                      <a:lnTo>
                        <a:pt x="111" y="79"/>
                      </a:lnTo>
                      <a:lnTo>
                        <a:pt x="91" y="81"/>
                      </a:lnTo>
                      <a:lnTo>
                        <a:pt x="73" y="79"/>
                      </a:lnTo>
                      <a:lnTo>
                        <a:pt x="57" y="78"/>
                      </a:lnTo>
                      <a:lnTo>
                        <a:pt x="47" y="74"/>
                      </a:lnTo>
                      <a:lnTo>
                        <a:pt x="38" y="72"/>
                      </a:lnTo>
                      <a:lnTo>
                        <a:pt x="29" y="69"/>
                      </a:lnTo>
                      <a:lnTo>
                        <a:pt x="20" y="62"/>
                      </a:lnTo>
                      <a:lnTo>
                        <a:pt x="13" y="53"/>
                      </a:lnTo>
                      <a:lnTo>
                        <a:pt x="7" y="44"/>
                      </a:lnTo>
                      <a:lnTo>
                        <a:pt x="2" y="32"/>
                      </a:lnTo>
                      <a:lnTo>
                        <a:pt x="0" y="18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1" name="Freeform 231"/>
                <p:cNvSpPr>
                  <a:spLocks/>
                </p:cNvSpPr>
                <p:nvPr/>
              </p:nvSpPr>
              <p:spPr bwMode="auto">
                <a:xfrm>
                  <a:off x="421" y="1185"/>
                  <a:ext cx="235" cy="107"/>
                </a:xfrm>
                <a:custGeom>
                  <a:avLst/>
                  <a:gdLst>
                    <a:gd name="T0" fmla="*/ 2 w 499"/>
                    <a:gd name="T1" fmla="*/ 22 h 312"/>
                    <a:gd name="T2" fmla="*/ 5 w 499"/>
                    <a:gd name="T3" fmla="*/ 37 h 312"/>
                    <a:gd name="T4" fmla="*/ 9 w 499"/>
                    <a:gd name="T5" fmla="*/ 54 h 312"/>
                    <a:gd name="T6" fmla="*/ 14 w 499"/>
                    <a:gd name="T7" fmla="*/ 95 h 312"/>
                    <a:gd name="T8" fmla="*/ 20 w 499"/>
                    <a:gd name="T9" fmla="*/ 116 h 312"/>
                    <a:gd name="T10" fmla="*/ 27 w 499"/>
                    <a:gd name="T11" fmla="*/ 133 h 312"/>
                    <a:gd name="T12" fmla="*/ 38 w 499"/>
                    <a:gd name="T13" fmla="*/ 151 h 312"/>
                    <a:gd name="T14" fmla="*/ 54 w 499"/>
                    <a:gd name="T15" fmla="*/ 163 h 312"/>
                    <a:gd name="T16" fmla="*/ 77 w 499"/>
                    <a:gd name="T17" fmla="*/ 172 h 312"/>
                    <a:gd name="T18" fmla="*/ 104 w 499"/>
                    <a:gd name="T19" fmla="*/ 179 h 312"/>
                    <a:gd name="T20" fmla="*/ 136 w 499"/>
                    <a:gd name="T21" fmla="*/ 184 h 312"/>
                    <a:gd name="T22" fmla="*/ 174 w 499"/>
                    <a:gd name="T23" fmla="*/ 188 h 312"/>
                    <a:gd name="T24" fmla="*/ 213 w 499"/>
                    <a:gd name="T25" fmla="*/ 188 h 312"/>
                    <a:gd name="T26" fmla="*/ 254 w 499"/>
                    <a:gd name="T27" fmla="*/ 182 h 312"/>
                    <a:gd name="T28" fmla="*/ 295 w 499"/>
                    <a:gd name="T29" fmla="*/ 174 h 312"/>
                    <a:gd name="T30" fmla="*/ 340 w 499"/>
                    <a:gd name="T31" fmla="*/ 160 h 312"/>
                    <a:gd name="T32" fmla="*/ 379 w 499"/>
                    <a:gd name="T33" fmla="*/ 142 h 312"/>
                    <a:gd name="T34" fmla="*/ 412 w 499"/>
                    <a:gd name="T35" fmla="*/ 126 h 312"/>
                    <a:gd name="T36" fmla="*/ 438 w 499"/>
                    <a:gd name="T37" fmla="*/ 110 h 312"/>
                    <a:gd name="T38" fmla="*/ 460 w 499"/>
                    <a:gd name="T39" fmla="*/ 93 h 312"/>
                    <a:gd name="T40" fmla="*/ 476 w 499"/>
                    <a:gd name="T41" fmla="*/ 73 h 312"/>
                    <a:gd name="T42" fmla="*/ 487 w 499"/>
                    <a:gd name="T43" fmla="*/ 52 h 312"/>
                    <a:gd name="T44" fmla="*/ 492 w 499"/>
                    <a:gd name="T45" fmla="*/ 28 h 312"/>
                    <a:gd name="T46" fmla="*/ 494 w 499"/>
                    <a:gd name="T47" fmla="*/ 0 h 312"/>
                    <a:gd name="T48" fmla="*/ 499 w 499"/>
                    <a:gd name="T49" fmla="*/ 19 h 312"/>
                    <a:gd name="T50" fmla="*/ 497 w 499"/>
                    <a:gd name="T51" fmla="*/ 40 h 312"/>
                    <a:gd name="T52" fmla="*/ 494 w 499"/>
                    <a:gd name="T53" fmla="*/ 59 h 312"/>
                    <a:gd name="T54" fmla="*/ 485 w 499"/>
                    <a:gd name="T55" fmla="*/ 79 h 312"/>
                    <a:gd name="T56" fmla="*/ 472 w 499"/>
                    <a:gd name="T57" fmla="*/ 96 h 312"/>
                    <a:gd name="T58" fmla="*/ 456 w 499"/>
                    <a:gd name="T59" fmla="*/ 114 h 312"/>
                    <a:gd name="T60" fmla="*/ 437 w 499"/>
                    <a:gd name="T61" fmla="*/ 130 h 312"/>
                    <a:gd name="T62" fmla="*/ 412 w 499"/>
                    <a:gd name="T63" fmla="*/ 144 h 312"/>
                    <a:gd name="T64" fmla="*/ 410 w 499"/>
                    <a:gd name="T65" fmla="*/ 170 h 312"/>
                    <a:gd name="T66" fmla="*/ 404 w 499"/>
                    <a:gd name="T67" fmla="*/ 196 h 312"/>
                    <a:gd name="T68" fmla="*/ 392 w 499"/>
                    <a:gd name="T69" fmla="*/ 246 h 312"/>
                    <a:gd name="T70" fmla="*/ 387 w 499"/>
                    <a:gd name="T71" fmla="*/ 256 h 312"/>
                    <a:gd name="T72" fmla="*/ 376 w 499"/>
                    <a:gd name="T73" fmla="*/ 265 h 312"/>
                    <a:gd name="T74" fmla="*/ 363 w 499"/>
                    <a:gd name="T75" fmla="*/ 275 h 312"/>
                    <a:gd name="T76" fmla="*/ 347 w 499"/>
                    <a:gd name="T77" fmla="*/ 284 h 312"/>
                    <a:gd name="T78" fmla="*/ 311 w 499"/>
                    <a:gd name="T79" fmla="*/ 298 h 312"/>
                    <a:gd name="T80" fmla="*/ 272 w 499"/>
                    <a:gd name="T81" fmla="*/ 307 h 312"/>
                    <a:gd name="T82" fmla="*/ 236 w 499"/>
                    <a:gd name="T83" fmla="*/ 312 h 312"/>
                    <a:gd name="T84" fmla="*/ 199 w 499"/>
                    <a:gd name="T85" fmla="*/ 312 h 312"/>
                    <a:gd name="T86" fmla="*/ 182 w 499"/>
                    <a:gd name="T87" fmla="*/ 311 h 312"/>
                    <a:gd name="T88" fmla="*/ 166 w 499"/>
                    <a:gd name="T89" fmla="*/ 305 h 312"/>
                    <a:gd name="T90" fmla="*/ 154 w 499"/>
                    <a:gd name="T91" fmla="*/ 298 h 312"/>
                    <a:gd name="T92" fmla="*/ 145 w 499"/>
                    <a:gd name="T93" fmla="*/ 288 h 312"/>
                    <a:gd name="T94" fmla="*/ 127 w 499"/>
                    <a:gd name="T95" fmla="*/ 261 h 312"/>
                    <a:gd name="T96" fmla="*/ 113 w 499"/>
                    <a:gd name="T97" fmla="*/ 233 h 312"/>
                    <a:gd name="T98" fmla="*/ 100 w 499"/>
                    <a:gd name="T99" fmla="*/ 209 h 312"/>
                    <a:gd name="T100" fmla="*/ 97 w 499"/>
                    <a:gd name="T101" fmla="*/ 198 h 312"/>
                    <a:gd name="T102" fmla="*/ 93 w 499"/>
                    <a:gd name="T103" fmla="*/ 191 h 312"/>
                    <a:gd name="T104" fmla="*/ 66 w 499"/>
                    <a:gd name="T105" fmla="*/ 184 h 312"/>
                    <a:gd name="T106" fmla="*/ 52 w 499"/>
                    <a:gd name="T107" fmla="*/ 179 h 312"/>
                    <a:gd name="T108" fmla="*/ 38 w 499"/>
                    <a:gd name="T109" fmla="*/ 172 h 312"/>
                    <a:gd name="T110" fmla="*/ 32 w 499"/>
                    <a:gd name="T111" fmla="*/ 165 h 312"/>
                    <a:gd name="T112" fmla="*/ 27 w 499"/>
                    <a:gd name="T113" fmla="*/ 158 h 312"/>
                    <a:gd name="T114" fmla="*/ 20 w 499"/>
                    <a:gd name="T115" fmla="*/ 145 h 312"/>
                    <a:gd name="T116" fmla="*/ 12 w 499"/>
                    <a:gd name="T117" fmla="*/ 130 h 312"/>
                    <a:gd name="T118" fmla="*/ 7 w 499"/>
                    <a:gd name="T119" fmla="*/ 110 h 312"/>
                    <a:gd name="T120" fmla="*/ 2 w 499"/>
                    <a:gd name="T121" fmla="*/ 87 h 312"/>
                    <a:gd name="T122" fmla="*/ 0 w 499"/>
                    <a:gd name="T123" fmla="*/ 58 h 312"/>
                    <a:gd name="T124" fmla="*/ 2 w 499"/>
                    <a:gd name="T125" fmla="*/ 22 h 31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99"/>
                    <a:gd name="T190" fmla="*/ 0 h 312"/>
                    <a:gd name="T191" fmla="*/ 499 w 499"/>
                    <a:gd name="T192" fmla="*/ 312 h 31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99" h="312">
                      <a:moveTo>
                        <a:pt x="2" y="22"/>
                      </a:moveTo>
                      <a:lnTo>
                        <a:pt x="5" y="37"/>
                      </a:lnTo>
                      <a:lnTo>
                        <a:pt x="9" y="54"/>
                      </a:lnTo>
                      <a:lnTo>
                        <a:pt x="14" y="95"/>
                      </a:lnTo>
                      <a:lnTo>
                        <a:pt x="20" y="116"/>
                      </a:lnTo>
                      <a:lnTo>
                        <a:pt x="27" y="133"/>
                      </a:lnTo>
                      <a:lnTo>
                        <a:pt x="38" y="151"/>
                      </a:lnTo>
                      <a:lnTo>
                        <a:pt x="54" y="163"/>
                      </a:lnTo>
                      <a:lnTo>
                        <a:pt x="77" y="172"/>
                      </a:lnTo>
                      <a:lnTo>
                        <a:pt x="104" y="179"/>
                      </a:lnTo>
                      <a:lnTo>
                        <a:pt x="136" y="184"/>
                      </a:lnTo>
                      <a:lnTo>
                        <a:pt x="174" y="188"/>
                      </a:lnTo>
                      <a:lnTo>
                        <a:pt x="213" y="188"/>
                      </a:lnTo>
                      <a:lnTo>
                        <a:pt x="254" y="182"/>
                      </a:lnTo>
                      <a:lnTo>
                        <a:pt x="295" y="174"/>
                      </a:lnTo>
                      <a:lnTo>
                        <a:pt x="340" y="160"/>
                      </a:lnTo>
                      <a:lnTo>
                        <a:pt x="379" y="142"/>
                      </a:lnTo>
                      <a:lnTo>
                        <a:pt x="412" y="126"/>
                      </a:lnTo>
                      <a:lnTo>
                        <a:pt x="438" y="110"/>
                      </a:lnTo>
                      <a:lnTo>
                        <a:pt x="460" y="93"/>
                      </a:lnTo>
                      <a:lnTo>
                        <a:pt x="476" y="73"/>
                      </a:lnTo>
                      <a:lnTo>
                        <a:pt x="487" y="52"/>
                      </a:lnTo>
                      <a:lnTo>
                        <a:pt x="492" y="28"/>
                      </a:lnTo>
                      <a:lnTo>
                        <a:pt x="494" y="0"/>
                      </a:lnTo>
                      <a:lnTo>
                        <a:pt x="499" y="19"/>
                      </a:lnTo>
                      <a:lnTo>
                        <a:pt x="497" y="40"/>
                      </a:lnTo>
                      <a:lnTo>
                        <a:pt x="494" y="59"/>
                      </a:lnTo>
                      <a:lnTo>
                        <a:pt x="485" y="79"/>
                      </a:lnTo>
                      <a:lnTo>
                        <a:pt x="472" y="96"/>
                      </a:lnTo>
                      <a:lnTo>
                        <a:pt x="456" y="114"/>
                      </a:lnTo>
                      <a:lnTo>
                        <a:pt x="437" y="130"/>
                      </a:lnTo>
                      <a:lnTo>
                        <a:pt x="412" y="144"/>
                      </a:lnTo>
                      <a:lnTo>
                        <a:pt x="410" y="170"/>
                      </a:lnTo>
                      <a:lnTo>
                        <a:pt x="404" y="196"/>
                      </a:lnTo>
                      <a:lnTo>
                        <a:pt x="392" y="246"/>
                      </a:lnTo>
                      <a:lnTo>
                        <a:pt x="387" y="256"/>
                      </a:lnTo>
                      <a:lnTo>
                        <a:pt x="376" y="265"/>
                      </a:lnTo>
                      <a:lnTo>
                        <a:pt x="363" y="275"/>
                      </a:lnTo>
                      <a:lnTo>
                        <a:pt x="347" y="284"/>
                      </a:lnTo>
                      <a:lnTo>
                        <a:pt x="311" y="298"/>
                      </a:lnTo>
                      <a:lnTo>
                        <a:pt x="272" y="307"/>
                      </a:lnTo>
                      <a:lnTo>
                        <a:pt x="236" y="312"/>
                      </a:lnTo>
                      <a:lnTo>
                        <a:pt x="199" y="312"/>
                      </a:lnTo>
                      <a:lnTo>
                        <a:pt x="182" y="311"/>
                      </a:lnTo>
                      <a:lnTo>
                        <a:pt x="166" y="305"/>
                      </a:lnTo>
                      <a:lnTo>
                        <a:pt x="154" y="298"/>
                      </a:lnTo>
                      <a:lnTo>
                        <a:pt x="145" y="288"/>
                      </a:lnTo>
                      <a:lnTo>
                        <a:pt x="127" y="261"/>
                      </a:lnTo>
                      <a:lnTo>
                        <a:pt x="113" y="233"/>
                      </a:lnTo>
                      <a:lnTo>
                        <a:pt x="100" y="209"/>
                      </a:lnTo>
                      <a:lnTo>
                        <a:pt x="97" y="198"/>
                      </a:lnTo>
                      <a:lnTo>
                        <a:pt x="93" y="191"/>
                      </a:lnTo>
                      <a:lnTo>
                        <a:pt x="66" y="184"/>
                      </a:lnTo>
                      <a:lnTo>
                        <a:pt x="52" y="179"/>
                      </a:lnTo>
                      <a:lnTo>
                        <a:pt x="38" y="172"/>
                      </a:lnTo>
                      <a:lnTo>
                        <a:pt x="32" y="165"/>
                      </a:lnTo>
                      <a:lnTo>
                        <a:pt x="27" y="158"/>
                      </a:lnTo>
                      <a:lnTo>
                        <a:pt x="20" y="145"/>
                      </a:lnTo>
                      <a:lnTo>
                        <a:pt x="12" y="130"/>
                      </a:lnTo>
                      <a:lnTo>
                        <a:pt x="7" y="110"/>
                      </a:lnTo>
                      <a:lnTo>
                        <a:pt x="2" y="87"/>
                      </a:lnTo>
                      <a:lnTo>
                        <a:pt x="0" y="58"/>
                      </a:lnTo>
                      <a:lnTo>
                        <a:pt x="2" y="2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2" name="Freeform 232"/>
                <p:cNvSpPr>
                  <a:spLocks/>
                </p:cNvSpPr>
                <p:nvPr/>
              </p:nvSpPr>
              <p:spPr bwMode="auto">
                <a:xfrm>
                  <a:off x="482" y="1265"/>
                  <a:ext cx="76" cy="24"/>
                </a:xfrm>
                <a:custGeom>
                  <a:avLst/>
                  <a:gdLst>
                    <a:gd name="T0" fmla="*/ 0 w 163"/>
                    <a:gd name="T1" fmla="*/ 0 h 69"/>
                    <a:gd name="T2" fmla="*/ 9 w 163"/>
                    <a:gd name="T3" fmla="*/ 0 h 69"/>
                    <a:gd name="T4" fmla="*/ 19 w 163"/>
                    <a:gd name="T5" fmla="*/ 0 h 69"/>
                    <a:gd name="T6" fmla="*/ 46 w 163"/>
                    <a:gd name="T7" fmla="*/ 4 h 69"/>
                    <a:gd name="T8" fmla="*/ 61 w 163"/>
                    <a:gd name="T9" fmla="*/ 9 h 69"/>
                    <a:gd name="T10" fmla="*/ 73 w 163"/>
                    <a:gd name="T11" fmla="*/ 18 h 69"/>
                    <a:gd name="T12" fmla="*/ 86 w 163"/>
                    <a:gd name="T13" fmla="*/ 28 h 69"/>
                    <a:gd name="T14" fmla="*/ 96 w 163"/>
                    <a:gd name="T15" fmla="*/ 44 h 69"/>
                    <a:gd name="T16" fmla="*/ 95 w 163"/>
                    <a:gd name="T17" fmla="*/ 32 h 69"/>
                    <a:gd name="T18" fmla="*/ 91 w 163"/>
                    <a:gd name="T19" fmla="*/ 23 h 69"/>
                    <a:gd name="T20" fmla="*/ 89 w 163"/>
                    <a:gd name="T21" fmla="*/ 18 h 69"/>
                    <a:gd name="T22" fmla="*/ 87 w 163"/>
                    <a:gd name="T23" fmla="*/ 16 h 69"/>
                    <a:gd name="T24" fmla="*/ 104 w 163"/>
                    <a:gd name="T25" fmla="*/ 14 h 69"/>
                    <a:gd name="T26" fmla="*/ 114 w 163"/>
                    <a:gd name="T27" fmla="*/ 14 h 69"/>
                    <a:gd name="T28" fmla="*/ 123 w 163"/>
                    <a:gd name="T29" fmla="*/ 18 h 69"/>
                    <a:gd name="T30" fmla="*/ 136 w 163"/>
                    <a:gd name="T31" fmla="*/ 25 h 69"/>
                    <a:gd name="T32" fmla="*/ 145 w 163"/>
                    <a:gd name="T33" fmla="*/ 34 h 69"/>
                    <a:gd name="T34" fmla="*/ 156 w 163"/>
                    <a:gd name="T35" fmla="*/ 44 h 69"/>
                    <a:gd name="T36" fmla="*/ 163 w 163"/>
                    <a:gd name="T37" fmla="*/ 60 h 69"/>
                    <a:gd name="T38" fmla="*/ 154 w 163"/>
                    <a:gd name="T39" fmla="*/ 62 h 69"/>
                    <a:gd name="T40" fmla="*/ 139 w 163"/>
                    <a:gd name="T41" fmla="*/ 64 h 69"/>
                    <a:gd name="T42" fmla="*/ 111 w 163"/>
                    <a:gd name="T43" fmla="*/ 67 h 69"/>
                    <a:gd name="T44" fmla="*/ 80 w 163"/>
                    <a:gd name="T45" fmla="*/ 69 h 69"/>
                    <a:gd name="T46" fmla="*/ 70 w 163"/>
                    <a:gd name="T47" fmla="*/ 69 h 69"/>
                    <a:gd name="T48" fmla="*/ 61 w 163"/>
                    <a:gd name="T49" fmla="*/ 67 h 69"/>
                    <a:gd name="T50" fmla="*/ 45 w 163"/>
                    <a:gd name="T51" fmla="*/ 58 h 69"/>
                    <a:gd name="T52" fmla="*/ 30 w 163"/>
                    <a:gd name="T53" fmla="*/ 48 h 69"/>
                    <a:gd name="T54" fmla="*/ 19 w 163"/>
                    <a:gd name="T55" fmla="*/ 37 h 69"/>
                    <a:gd name="T56" fmla="*/ 12 w 163"/>
                    <a:gd name="T57" fmla="*/ 27 h 69"/>
                    <a:gd name="T58" fmla="*/ 7 w 163"/>
                    <a:gd name="T59" fmla="*/ 16 h 69"/>
                    <a:gd name="T60" fmla="*/ 3 w 163"/>
                    <a:gd name="T61" fmla="*/ 7 h 69"/>
                    <a:gd name="T62" fmla="*/ 2 w 163"/>
                    <a:gd name="T63" fmla="*/ 2 h 69"/>
                    <a:gd name="T64" fmla="*/ 0 w 163"/>
                    <a:gd name="T65" fmla="*/ 0 h 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63"/>
                    <a:gd name="T100" fmla="*/ 0 h 69"/>
                    <a:gd name="T101" fmla="*/ 163 w 163"/>
                    <a:gd name="T102" fmla="*/ 69 h 6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63" h="69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46" y="4"/>
                      </a:lnTo>
                      <a:lnTo>
                        <a:pt x="61" y="9"/>
                      </a:lnTo>
                      <a:lnTo>
                        <a:pt x="73" y="18"/>
                      </a:lnTo>
                      <a:lnTo>
                        <a:pt x="86" y="28"/>
                      </a:lnTo>
                      <a:lnTo>
                        <a:pt x="96" y="44"/>
                      </a:lnTo>
                      <a:lnTo>
                        <a:pt x="95" y="32"/>
                      </a:lnTo>
                      <a:lnTo>
                        <a:pt x="91" y="23"/>
                      </a:lnTo>
                      <a:lnTo>
                        <a:pt x="89" y="18"/>
                      </a:lnTo>
                      <a:lnTo>
                        <a:pt x="87" y="16"/>
                      </a:lnTo>
                      <a:lnTo>
                        <a:pt x="104" y="14"/>
                      </a:lnTo>
                      <a:lnTo>
                        <a:pt x="114" y="14"/>
                      </a:lnTo>
                      <a:lnTo>
                        <a:pt x="123" y="18"/>
                      </a:lnTo>
                      <a:lnTo>
                        <a:pt x="136" y="25"/>
                      </a:lnTo>
                      <a:lnTo>
                        <a:pt x="145" y="34"/>
                      </a:lnTo>
                      <a:lnTo>
                        <a:pt x="156" y="44"/>
                      </a:lnTo>
                      <a:lnTo>
                        <a:pt x="163" y="60"/>
                      </a:lnTo>
                      <a:lnTo>
                        <a:pt x="154" y="62"/>
                      </a:lnTo>
                      <a:lnTo>
                        <a:pt x="139" y="64"/>
                      </a:lnTo>
                      <a:lnTo>
                        <a:pt x="111" y="67"/>
                      </a:lnTo>
                      <a:lnTo>
                        <a:pt x="80" y="69"/>
                      </a:lnTo>
                      <a:lnTo>
                        <a:pt x="70" y="69"/>
                      </a:lnTo>
                      <a:lnTo>
                        <a:pt x="61" y="67"/>
                      </a:lnTo>
                      <a:lnTo>
                        <a:pt x="45" y="58"/>
                      </a:lnTo>
                      <a:lnTo>
                        <a:pt x="30" y="48"/>
                      </a:lnTo>
                      <a:lnTo>
                        <a:pt x="19" y="37"/>
                      </a:lnTo>
                      <a:lnTo>
                        <a:pt x="12" y="27"/>
                      </a:lnTo>
                      <a:lnTo>
                        <a:pt x="7" y="16"/>
                      </a:lnTo>
                      <a:lnTo>
                        <a:pt x="3" y="7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B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3" name="Freeform 233"/>
                <p:cNvSpPr>
                  <a:spLocks/>
                </p:cNvSpPr>
                <p:nvPr/>
              </p:nvSpPr>
              <p:spPr bwMode="auto">
                <a:xfrm>
                  <a:off x="489" y="1238"/>
                  <a:ext cx="117" cy="22"/>
                </a:xfrm>
                <a:custGeom>
                  <a:avLst/>
                  <a:gdLst>
                    <a:gd name="T0" fmla="*/ 0 w 247"/>
                    <a:gd name="T1" fmla="*/ 42 h 63"/>
                    <a:gd name="T2" fmla="*/ 7 w 247"/>
                    <a:gd name="T3" fmla="*/ 47 h 63"/>
                    <a:gd name="T4" fmla="*/ 21 w 247"/>
                    <a:gd name="T5" fmla="*/ 53 h 63"/>
                    <a:gd name="T6" fmla="*/ 39 w 247"/>
                    <a:gd name="T7" fmla="*/ 56 h 63"/>
                    <a:gd name="T8" fmla="*/ 57 w 247"/>
                    <a:gd name="T9" fmla="*/ 60 h 63"/>
                    <a:gd name="T10" fmla="*/ 98 w 247"/>
                    <a:gd name="T11" fmla="*/ 63 h 63"/>
                    <a:gd name="T12" fmla="*/ 114 w 247"/>
                    <a:gd name="T13" fmla="*/ 63 h 63"/>
                    <a:gd name="T14" fmla="*/ 127 w 247"/>
                    <a:gd name="T15" fmla="*/ 61 h 63"/>
                    <a:gd name="T16" fmla="*/ 129 w 247"/>
                    <a:gd name="T17" fmla="*/ 54 h 63"/>
                    <a:gd name="T18" fmla="*/ 132 w 247"/>
                    <a:gd name="T19" fmla="*/ 51 h 63"/>
                    <a:gd name="T20" fmla="*/ 136 w 247"/>
                    <a:gd name="T21" fmla="*/ 51 h 63"/>
                    <a:gd name="T22" fmla="*/ 140 w 247"/>
                    <a:gd name="T23" fmla="*/ 54 h 63"/>
                    <a:gd name="T24" fmla="*/ 141 w 247"/>
                    <a:gd name="T25" fmla="*/ 58 h 63"/>
                    <a:gd name="T26" fmla="*/ 143 w 247"/>
                    <a:gd name="T27" fmla="*/ 61 h 63"/>
                    <a:gd name="T28" fmla="*/ 143 w 247"/>
                    <a:gd name="T29" fmla="*/ 61 h 63"/>
                    <a:gd name="T30" fmla="*/ 145 w 247"/>
                    <a:gd name="T31" fmla="*/ 61 h 63"/>
                    <a:gd name="T32" fmla="*/ 150 w 247"/>
                    <a:gd name="T33" fmla="*/ 61 h 63"/>
                    <a:gd name="T34" fmla="*/ 166 w 247"/>
                    <a:gd name="T35" fmla="*/ 61 h 63"/>
                    <a:gd name="T36" fmla="*/ 186 w 247"/>
                    <a:gd name="T37" fmla="*/ 58 h 63"/>
                    <a:gd name="T38" fmla="*/ 202 w 247"/>
                    <a:gd name="T39" fmla="*/ 54 h 63"/>
                    <a:gd name="T40" fmla="*/ 218 w 247"/>
                    <a:gd name="T41" fmla="*/ 47 h 63"/>
                    <a:gd name="T42" fmla="*/ 231 w 247"/>
                    <a:gd name="T43" fmla="*/ 37 h 63"/>
                    <a:gd name="T44" fmla="*/ 242 w 247"/>
                    <a:gd name="T45" fmla="*/ 21 h 63"/>
                    <a:gd name="T46" fmla="*/ 245 w 247"/>
                    <a:gd name="T47" fmla="*/ 12 h 63"/>
                    <a:gd name="T48" fmla="*/ 247 w 247"/>
                    <a:gd name="T49" fmla="*/ 0 h 63"/>
                    <a:gd name="T50" fmla="*/ 231 w 247"/>
                    <a:gd name="T51" fmla="*/ 7 h 63"/>
                    <a:gd name="T52" fmla="*/ 211 w 247"/>
                    <a:gd name="T53" fmla="*/ 14 h 63"/>
                    <a:gd name="T54" fmla="*/ 184 w 247"/>
                    <a:gd name="T55" fmla="*/ 23 h 63"/>
                    <a:gd name="T56" fmla="*/ 154 w 247"/>
                    <a:gd name="T57" fmla="*/ 32 h 63"/>
                    <a:gd name="T58" fmla="*/ 120 w 247"/>
                    <a:gd name="T59" fmla="*/ 39 h 63"/>
                    <a:gd name="T60" fmla="*/ 82 w 247"/>
                    <a:gd name="T61" fmla="*/ 42 h 63"/>
                    <a:gd name="T62" fmla="*/ 43 w 247"/>
                    <a:gd name="T63" fmla="*/ 44 h 63"/>
                    <a:gd name="T64" fmla="*/ 0 w 247"/>
                    <a:gd name="T65" fmla="*/ 4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47"/>
                    <a:gd name="T100" fmla="*/ 0 h 63"/>
                    <a:gd name="T101" fmla="*/ 247 w 247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47" h="63">
                      <a:moveTo>
                        <a:pt x="0" y="42"/>
                      </a:moveTo>
                      <a:lnTo>
                        <a:pt x="7" y="47"/>
                      </a:lnTo>
                      <a:lnTo>
                        <a:pt x="21" y="53"/>
                      </a:lnTo>
                      <a:lnTo>
                        <a:pt x="39" y="56"/>
                      </a:lnTo>
                      <a:lnTo>
                        <a:pt x="57" y="60"/>
                      </a:lnTo>
                      <a:lnTo>
                        <a:pt x="98" y="63"/>
                      </a:lnTo>
                      <a:lnTo>
                        <a:pt x="114" y="63"/>
                      </a:lnTo>
                      <a:lnTo>
                        <a:pt x="127" y="61"/>
                      </a:lnTo>
                      <a:lnTo>
                        <a:pt x="129" y="54"/>
                      </a:lnTo>
                      <a:lnTo>
                        <a:pt x="132" y="51"/>
                      </a:lnTo>
                      <a:lnTo>
                        <a:pt x="136" y="51"/>
                      </a:lnTo>
                      <a:lnTo>
                        <a:pt x="140" y="54"/>
                      </a:lnTo>
                      <a:lnTo>
                        <a:pt x="141" y="58"/>
                      </a:lnTo>
                      <a:lnTo>
                        <a:pt x="143" y="61"/>
                      </a:lnTo>
                      <a:lnTo>
                        <a:pt x="145" y="61"/>
                      </a:lnTo>
                      <a:lnTo>
                        <a:pt x="150" y="61"/>
                      </a:lnTo>
                      <a:lnTo>
                        <a:pt x="166" y="61"/>
                      </a:lnTo>
                      <a:lnTo>
                        <a:pt x="186" y="58"/>
                      </a:lnTo>
                      <a:lnTo>
                        <a:pt x="202" y="54"/>
                      </a:lnTo>
                      <a:lnTo>
                        <a:pt x="218" y="47"/>
                      </a:lnTo>
                      <a:lnTo>
                        <a:pt x="231" y="37"/>
                      </a:lnTo>
                      <a:lnTo>
                        <a:pt x="242" y="21"/>
                      </a:lnTo>
                      <a:lnTo>
                        <a:pt x="245" y="12"/>
                      </a:lnTo>
                      <a:lnTo>
                        <a:pt x="247" y="0"/>
                      </a:lnTo>
                      <a:lnTo>
                        <a:pt x="231" y="7"/>
                      </a:lnTo>
                      <a:lnTo>
                        <a:pt x="211" y="14"/>
                      </a:lnTo>
                      <a:lnTo>
                        <a:pt x="184" y="23"/>
                      </a:lnTo>
                      <a:lnTo>
                        <a:pt x="154" y="32"/>
                      </a:lnTo>
                      <a:lnTo>
                        <a:pt x="120" y="39"/>
                      </a:lnTo>
                      <a:lnTo>
                        <a:pt x="82" y="42"/>
                      </a:lnTo>
                      <a:lnTo>
                        <a:pt x="43" y="44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E8ED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4" name="Freeform 234"/>
                <p:cNvSpPr>
                  <a:spLocks/>
                </p:cNvSpPr>
                <p:nvPr/>
              </p:nvSpPr>
              <p:spPr bwMode="auto">
                <a:xfrm>
                  <a:off x="405" y="1176"/>
                  <a:ext cx="34" cy="18"/>
                </a:xfrm>
                <a:custGeom>
                  <a:avLst/>
                  <a:gdLst>
                    <a:gd name="T0" fmla="*/ 0 w 72"/>
                    <a:gd name="T1" fmla="*/ 51 h 51"/>
                    <a:gd name="T2" fmla="*/ 11 w 72"/>
                    <a:gd name="T3" fmla="*/ 40 h 51"/>
                    <a:gd name="T4" fmla="*/ 21 w 72"/>
                    <a:gd name="T5" fmla="*/ 33 h 51"/>
                    <a:gd name="T6" fmla="*/ 30 w 72"/>
                    <a:gd name="T7" fmla="*/ 30 h 51"/>
                    <a:gd name="T8" fmla="*/ 41 w 72"/>
                    <a:gd name="T9" fmla="*/ 28 h 51"/>
                    <a:gd name="T10" fmla="*/ 50 w 72"/>
                    <a:gd name="T11" fmla="*/ 30 h 51"/>
                    <a:gd name="T12" fmla="*/ 57 w 72"/>
                    <a:gd name="T13" fmla="*/ 33 h 51"/>
                    <a:gd name="T14" fmla="*/ 64 w 72"/>
                    <a:gd name="T15" fmla="*/ 40 h 51"/>
                    <a:gd name="T16" fmla="*/ 72 w 72"/>
                    <a:gd name="T17" fmla="*/ 47 h 51"/>
                    <a:gd name="T18" fmla="*/ 72 w 72"/>
                    <a:gd name="T19" fmla="*/ 26 h 51"/>
                    <a:gd name="T20" fmla="*/ 66 w 72"/>
                    <a:gd name="T21" fmla="*/ 11 h 51"/>
                    <a:gd name="T22" fmla="*/ 61 w 72"/>
                    <a:gd name="T23" fmla="*/ 5 h 51"/>
                    <a:gd name="T24" fmla="*/ 55 w 72"/>
                    <a:gd name="T25" fmla="*/ 2 h 51"/>
                    <a:gd name="T26" fmla="*/ 48 w 72"/>
                    <a:gd name="T27" fmla="*/ 0 h 51"/>
                    <a:gd name="T28" fmla="*/ 39 w 72"/>
                    <a:gd name="T29" fmla="*/ 0 h 51"/>
                    <a:gd name="T30" fmla="*/ 25 w 72"/>
                    <a:gd name="T31" fmla="*/ 11 h 51"/>
                    <a:gd name="T32" fmla="*/ 11 w 72"/>
                    <a:gd name="T33" fmla="*/ 25 h 51"/>
                    <a:gd name="T34" fmla="*/ 2 w 72"/>
                    <a:gd name="T35" fmla="*/ 39 h 51"/>
                    <a:gd name="T36" fmla="*/ 0 w 72"/>
                    <a:gd name="T37" fmla="*/ 46 h 51"/>
                    <a:gd name="T38" fmla="*/ 0 w 72"/>
                    <a:gd name="T39" fmla="*/ 51 h 51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72"/>
                    <a:gd name="T61" fmla="*/ 0 h 51"/>
                    <a:gd name="T62" fmla="*/ 72 w 72"/>
                    <a:gd name="T63" fmla="*/ 51 h 51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72" h="51">
                      <a:moveTo>
                        <a:pt x="0" y="51"/>
                      </a:moveTo>
                      <a:lnTo>
                        <a:pt x="11" y="40"/>
                      </a:lnTo>
                      <a:lnTo>
                        <a:pt x="21" y="33"/>
                      </a:lnTo>
                      <a:lnTo>
                        <a:pt x="30" y="30"/>
                      </a:lnTo>
                      <a:lnTo>
                        <a:pt x="41" y="28"/>
                      </a:lnTo>
                      <a:lnTo>
                        <a:pt x="50" y="30"/>
                      </a:lnTo>
                      <a:lnTo>
                        <a:pt x="57" y="33"/>
                      </a:lnTo>
                      <a:lnTo>
                        <a:pt x="64" y="40"/>
                      </a:lnTo>
                      <a:lnTo>
                        <a:pt x="72" y="47"/>
                      </a:lnTo>
                      <a:lnTo>
                        <a:pt x="72" y="26"/>
                      </a:lnTo>
                      <a:lnTo>
                        <a:pt x="66" y="11"/>
                      </a:lnTo>
                      <a:lnTo>
                        <a:pt x="61" y="5"/>
                      </a:lnTo>
                      <a:lnTo>
                        <a:pt x="55" y="2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25" y="11"/>
                      </a:lnTo>
                      <a:lnTo>
                        <a:pt x="11" y="25"/>
                      </a:lnTo>
                      <a:lnTo>
                        <a:pt x="2" y="39"/>
                      </a:lnTo>
                      <a:lnTo>
                        <a:pt x="0" y="46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5" name="Freeform 235"/>
                <p:cNvSpPr>
                  <a:spLocks/>
                </p:cNvSpPr>
                <p:nvPr/>
              </p:nvSpPr>
              <p:spPr bwMode="auto">
                <a:xfrm>
                  <a:off x="634" y="1169"/>
                  <a:ext cx="40" cy="23"/>
                </a:xfrm>
                <a:custGeom>
                  <a:avLst/>
                  <a:gdLst>
                    <a:gd name="T0" fmla="*/ 2 w 84"/>
                    <a:gd name="T1" fmla="*/ 66 h 66"/>
                    <a:gd name="T2" fmla="*/ 7 w 84"/>
                    <a:gd name="T3" fmla="*/ 59 h 66"/>
                    <a:gd name="T4" fmla="*/ 14 w 84"/>
                    <a:gd name="T5" fmla="*/ 51 h 66"/>
                    <a:gd name="T6" fmla="*/ 34 w 84"/>
                    <a:gd name="T7" fmla="*/ 37 h 66"/>
                    <a:gd name="T8" fmla="*/ 46 w 84"/>
                    <a:gd name="T9" fmla="*/ 33 h 66"/>
                    <a:gd name="T10" fmla="*/ 59 w 84"/>
                    <a:gd name="T11" fmla="*/ 35 h 66"/>
                    <a:gd name="T12" fmla="*/ 70 w 84"/>
                    <a:gd name="T13" fmla="*/ 42 h 66"/>
                    <a:gd name="T14" fmla="*/ 77 w 84"/>
                    <a:gd name="T15" fmla="*/ 47 h 66"/>
                    <a:gd name="T16" fmla="*/ 82 w 84"/>
                    <a:gd name="T17" fmla="*/ 54 h 66"/>
                    <a:gd name="T18" fmla="*/ 84 w 84"/>
                    <a:gd name="T19" fmla="*/ 45 h 66"/>
                    <a:gd name="T20" fmla="*/ 84 w 84"/>
                    <a:gd name="T21" fmla="*/ 37 h 66"/>
                    <a:gd name="T22" fmla="*/ 78 w 84"/>
                    <a:gd name="T23" fmla="*/ 19 h 66"/>
                    <a:gd name="T24" fmla="*/ 68 w 84"/>
                    <a:gd name="T25" fmla="*/ 5 h 66"/>
                    <a:gd name="T26" fmla="*/ 59 w 84"/>
                    <a:gd name="T27" fmla="*/ 1 h 66"/>
                    <a:gd name="T28" fmla="*/ 50 w 84"/>
                    <a:gd name="T29" fmla="*/ 0 h 66"/>
                    <a:gd name="T30" fmla="*/ 37 w 84"/>
                    <a:gd name="T31" fmla="*/ 1 h 66"/>
                    <a:gd name="T32" fmla="*/ 27 w 84"/>
                    <a:gd name="T33" fmla="*/ 7 h 66"/>
                    <a:gd name="T34" fmla="*/ 9 w 84"/>
                    <a:gd name="T35" fmla="*/ 21 h 66"/>
                    <a:gd name="T36" fmla="*/ 3 w 84"/>
                    <a:gd name="T37" fmla="*/ 30 h 66"/>
                    <a:gd name="T38" fmla="*/ 0 w 84"/>
                    <a:gd name="T39" fmla="*/ 40 h 66"/>
                    <a:gd name="T40" fmla="*/ 0 w 84"/>
                    <a:gd name="T41" fmla="*/ 52 h 66"/>
                    <a:gd name="T42" fmla="*/ 2 w 84"/>
                    <a:gd name="T43" fmla="*/ 66 h 6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84"/>
                    <a:gd name="T67" fmla="*/ 0 h 66"/>
                    <a:gd name="T68" fmla="*/ 84 w 84"/>
                    <a:gd name="T69" fmla="*/ 66 h 6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84" h="66">
                      <a:moveTo>
                        <a:pt x="2" y="66"/>
                      </a:moveTo>
                      <a:lnTo>
                        <a:pt x="7" y="59"/>
                      </a:lnTo>
                      <a:lnTo>
                        <a:pt x="14" y="51"/>
                      </a:lnTo>
                      <a:lnTo>
                        <a:pt x="34" y="37"/>
                      </a:lnTo>
                      <a:lnTo>
                        <a:pt x="46" y="33"/>
                      </a:lnTo>
                      <a:lnTo>
                        <a:pt x="59" y="35"/>
                      </a:lnTo>
                      <a:lnTo>
                        <a:pt x="70" y="42"/>
                      </a:lnTo>
                      <a:lnTo>
                        <a:pt x="77" y="47"/>
                      </a:lnTo>
                      <a:lnTo>
                        <a:pt x="82" y="54"/>
                      </a:lnTo>
                      <a:lnTo>
                        <a:pt x="84" y="45"/>
                      </a:lnTo>
                      <a:lnTo>
                        <a:pt x="84" y="37"/>
                      </a:lnTo>
                      <a:lnTo>
                        <a:pt x="78" y="19"/>
                      </a:lnTo>
                      <a:lnTo>
                        <a:pt x="68" y="5"/>
                      </a:lnTo>
                      <a:lnTo>
                        <a:pt x="59" y="1"/>
                      </a:lnTo>
                      <a:lnTo>
                        <a:pt x="50" y="0"/>
                      </a:lnTo>
                      <a:lnTo>
                        <a:pt x="37" y="1"/>
                      </a:lnTo>
                      <a:lnTo>
                        <a:pt x="27" y="7"/>
                      </a:lnTo>
                      <a:lnTo>
                        <a:pt x="9" y="21"/>
                      </a:lnTo>
                      <a:lnTo>
                        <a:pt x="3" y="30"/>
                      </a:lnTo>
                      <a:lnTo>
                        <a:pt x="0" y="40"/>
                      </a:lnTo>
                      <a:lnTo>
                        <a:pt x="0" y="52"/>
                      </a:lnTo>
                      <a:lnTo>
                        <a:pt x="2" y="66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6" name="Freeform 236"/>
                <p:cNvSpPr>
                  <a:spLocks/>
                </p:cNvSpPr>
                <p:nvPr/>
              </p:nvSpPr>
              <p:spPr bwMode="auto">
                <a:xfrm>
                  <a:off x="535" y="1144"/>
                  <a:ext cx="5" cy="7"/>
                </a:xfrm>
                <a:custGeom>
                  <a:avLst/>
                  <a:gdLst>
                    <a:gd name="T0" fmla="*/ 0 w 10"/>
                    <a:gd name="T1" fmla="*/ 7 h 19"/>
                    <a:gd name="T2" fmla="*/ 0 w 10"/>
                    <a:gd name="T3" fmla="*/ 2 h 19"/>
                    <a:gd name="T4" fmla="*/ 3 w 10"/>
                    <a:gd name="T5" fmla="*/ 0 h 19"/>
                    <a:gd name="T6" fmla="*/ 8 w 10"/>
                    <a:gd name="T7" fmla="*/ 2 h 19"/>
                    <a:gd name="T8" fmla="*/ 10 w 10"/>
                    <a:gd name="T9" fmla="*/ 7 h 19"/>
                    <a:gd name="T10" fmla="*/ 8 w 10"/>
                    <a:gd name="T11" fmla="*/ 16 h 19"/>
                    <a:gd name="T12" fmla="*/ 3 w 10"/>
                    <a:gd name="T13" fmla="*/ 19 h 19"/>
                    <a:gd name="T14" fmla="*/ 0 w 10"/>
                    <a:gd name="T15" fmla="*/ 16 h 19"/>
                    <a:gd name="T16" fmla="*/ 0 w 10"/>
                    <a:gd name="T17" fmla="*/ 7 h 1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"/>
                    <a:gd name="T28" fmla="*/ 0 h 19"/>
                    <a:gd name="T29" fmla="*/ 10 w 10"/>
                    <a:gd name="T30" fmla="*/ 19 h 1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" h="19">
                      <a:moveTo>
                        <a:pt x="0" y="7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8" y="2"/>
                      </a:lnTo>
                      <a:lnTo>
                        <a:pt x="10" y="7"/>
                      </a:lnTo>
                      <a:lnTo>
                        <a:pt x="8" y="16"/>
                      </a:lnTo>
                      <a:lnTo>
                        <a:pt x="3" y="19"/>
                      </a:lnTo>
                      <a:lnTo>
                        <a:pt x="0" y="16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7" name="Freeform 237"/>
                <p:cNvSpPr>
                  <a:spLocks/>
                </p:cNvSpPr>
                <p:nvPr/>
              </p:nvSpPr>
              <p:spPr bwMode="auto">
                <a:xfrm>
                  <a:off x="551" y="1144"/>
                  <a:ext cx="6" cy="7"/>
                </a:xfrm>
                <a:custGeom>
                  <a:avLst/>
                  <a:gdLst>
                    <a:gd name="T0" fmla="*/ 0 w 11"/>
                    <a:gd name="T1" fmla="*/ 7 h 19"/>
                    <a:gd name="T2" fmla="*/ 2 w 11"/>
                    <a:gd name="T3" fmla="*/ 2 h 19"/>
                    <a:gd name="T4" fmla="*/ 4 w 11"/>
                    <a:gd name="T5" fmla="*/ 0 h 19"/>
                    <a:gd name="T6" fmla="*/ 8 w 11"/>
                    <a:gd name="T7" fmla="*/ 2 h 19"/>
                    <a:gd name="T8" fmla="*/ 11 w 11"/>
                    <a:gd name="T9" fmla="*/ 7 h 19"/>
                    <a:gd name="T10" fmla="*/ 8 w 11"/>
                    <a:gd name="T11" fmla="*/ 16 h 19"/>
                    <a:gd name="T12" fmla="*/ 4 w 11"/>
                    <a:gd name="T13" fmla="*/ 19 h 19"/>
                    <a:gd name="T14" fmla="*/ 2 w 11"/>
                    <a:gd name="T15" fmla="*/ 16 h 19"/>
                    <a:gd name="T16" fmla="*/ 0 w 11"/>
                    <a:gd name="T17" fmla="*/ 7 h 1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1"/>
                    <a:gd name="T28" fmla="*/ 0 h 19"/>
                    <a:gd name="T29" fmla="*/ 11 w 11"/>
                    <a:gd name="T30" fmla="*/ 19 h 1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1" h="19">
                      <a:moveTo>
                        <a:pt x="0" y="7"/>
                      </a:moveTo>
                      <a:lnTo>
                        <a:pt x="2" y="2"/>
                      </a:lnTo>
                      <a:lnTo>
                        <a:pt x="4" y="0"/>
                      </a:lnTo>
                      <a:lnTo>
                        <a:pt x="8" y="2"/>
                      </a:lnTo>
                      <a:lnTo>
                        <a:pt x="11" y="7"/>
                      </a:lnTo>
                      <a:lnTo>
                        <a:pt x="8" y="16"/>
                      </a:lnTo>
                      <a:lnTo>
                        <a:pt x="4" y="19"/>
                      </a:lnTo>
                      <a:lnTo>
                        <a:pt x="2" y="16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8" name="Freeform 238"/>
                <p:cNvSpPr>
                  <a:spLocks/>
                </p:cNvSpPr>
                <p:nvPr/>
              </p:nvSpPr>
              <p:spPr bwMode="auto">
                <a:xfrm>
                  <a:off x="737" y="1279"/>
                  <a:ext cx="55" cy="33"/>
                </a:xfrm>
                <a:custGeom>
                  <a:avLst/>
                  <a:gdLst>
                    <a:gd name="T0" fmla="*/ 50 w 118"/>
                    <a:gd name="T1" fmla="*/ 2 h 94"/>
                    <a:gd name="T2" fmla="*/ 59 w 118"/>
                    <a:gd name="T3" fmla="*/ 0 h 94"/>
                    <a:gd name="T4" fmla="*/ 70 w 118"/>
                    <a:gd name="T5" fmla="*/ 2 h 94"/>
                    <a:gd name="T6" fmla="*/ 81 w 118"/>
                    <a:gd name="T7" fmla="*/ 6 h 94"/>
                    <a:gd name="T8" fmla="*/ 90 w 118"/>
                    <a:gd name="T9" fmla="*/ 13 h 94"/>
                    <a:gd name="T10" fmla="*/ 104 w 118"/>
                    <a:gd name="T11" fmla="*/ 15 h 94"/>
                    <a:gd name="T12" fmla="*/ 111 w 118"/>
                    <a:gd name="T13" fmla="*/ 20 h 94"/>
                    <a:gd name="T14" fmla="*/ 115 w 118"/>
                    <a:gd name="T15" fmla="*/ 25 h 94"/>
                    <a:gd name="T16" fmla="*/ 118 w 118"/>
                    <a:gd name="T17" fmla="*/ 32 h 94"/>
                    <a:gd name="T18" fmla="*/ 118 w 118"/>
                    <a:gd name="T19" fmla="*/ 48 h 94"/>
                    <a:gd name="T20" fmla="*/ 115 w 118"/>
                    <a:gd name="T21" fmla="*/ 58 h 94"/>
                    <a:gd name="T22" fmla="*/ 109 w 118"/>
                    <a:gd name="T23" fmla="*/ 64 h 94"/>
                    <a:gd name="T24" fmla="*/ 98 w 118"/>
                    <a:gd name="T25" fmla="*/ 67 h 94"/>
                    <a:gd name="T26" fmla="*/ 93 w 118"/>
                    <a:gd name="T27" fmla="*/ 76 h 94"/>
                    <a:gd name="T28" fmla="*/ 88 w 118"/>
                    <a:gd name="T29" fmla="*/ 83 h 94"/>
                    <a:gd name="T30" fmla="*/ 82 w 118"/>
                    <a:gd name="T31" fmla="*/ 87 h 94"/>
                    <a:gd name="T32" fmla="*/ 73 w 118"/>
                    <a:gd name="T33" fmla="*/ 88 h 94"/>
                    <a:gd name="T34" fmla="*/ 72 w 118"/>
                    <a:gd name="T35" fmla="*/ 88 h 94"/>
                    <a:gd name="T36" fmla="*/ 64 w 118"/>
                    <a:gd name="T37" fmla="*/ 90 h 94"/>
                    <a:gd name="T38" fmla="*/ 57 w 118"/>
                    <a:gd name="T39" fmla="*/ 90 h 94"/>
                    <a:gd name="T40" fmla="*/ 54 w 118"/>
                    <a:gd name="T41" fmla="*/ 92 h 94"/>
                    <a:gd name="T42" fmla="*/ 43 w 118"/>
                    <a:gd name="T43" fmla="*/ 94 h 94"/>
                    <a:gd name="T44" fmla="*/ 30 w 118"/>
                    <a:gd name="T45" fmla="*/ 92 h 94"/>
                    <a:gd name="T46" fmla="*/ 23 w 118"/>
                    <a:gd name="T47" fmla="*/ 88 h 94"/>
                    <a:gd name="T48" fmla="*/ 18 w 118"/>
                    <a:gd name="T49" fmla="*/ 83 h 94"/>
                    <a:gd name="T50" fmla="*/ 11 w 118"/>
                    <a:gd name="T51" fmla="*/ 78 h 94"/>
                    <a:gd name="T52" fmla="*/ 7 w 118"/>
                    <a:gd name="T53" fmla="*/ 67 h 94"/>
                    <a:gd name="T54" fmla="*/ 0 w 118"/>
                    <a:gd name="T55" fmla="*/ 48 h 94"/>
                    <a:gd name="T56" fmla="*/ 2 w 118"/>
                    <a:gd name="T57" fmla="*/ 32 h 94"/>
                    <a:gd name="T58" fmla="*/ 9 w 118"/>
                    <a:gd name="T59" fmla="*/ 18 h 94"/>
                    <a:gd name="T60" fmla="*/ 23 w 118"/>
                    <a:gd name="T61" fmla="*/ 9 h 94"/>
                    <a:gd name="T62" fmla="*/ 23 w 118"/>
                    <a:gd name="T63" fmla="*/ 9 h 94"/>
                    <a:gd name="T64" fmla="*/ 27 w 118"/>
                    <a:gd name="T65" fmla="*/ 7 h 94"/>
                    <a:gd name="T66" fmla="*/ 36 w 118"/>
                    <a:gd name="T67" fmla="*/ 6 h 94"/>
                    <a:gd name="T68" fmla="*/ 47 w 118"/>
                    <a:gd name="T69" fmla="*/ 2 h 94"/>
                    <a:gd name="T70" fmla="*/ 48 w 118"/>
                    <a:gd name="T71" fmla="*/ 2 h 94"/>
                    <a:gd name="T72" fmla="*/ 50 w 118"/>
                    <a:gd name="T73" fmla="*/ 2 h 9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18"/>
                    <a:gd name="T112" fmla="*/ 0 h 94"/>
                    <a:gd name="T113" fmla="*/ 118 w 118"/>
                    <a:gd name="T114" fmla="*/ 94 h 9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18" h="94">
                      <a:moveTo>
                        <a:pt x="50" y="2"/>
                      </a:moveTo>
                      <a:lnTo>
                        <a:pt x="59" y="0"/>
                      </a:lnTo>
                      <a:lnTo>
                        <a:pt x="70" y="2"/>
                      </a:lnTo>
                      <a:lnTo>
                        <a:pt x="81" y="6"/>
                      </a:lnTo>
                      <a:lnTo>
                        <a:pt x="90" y="13"/>
                      </a:lnTo>
                      <a:lnTo>
                        <a:pt x="104" y="15"/>
                      </a:lnTo>
                      <a:lnTo>
                        <a:pt x="111" y="20"/>
                      </a:lnTo>
                      <a:lnTo>
                        <a:pt x="115" y="25"/>
                      </a:lnTo>
                      <a:lnTo>
                        <a:pt x="118" y="32"/>
                      </a:lnTo>
                      <a:lnTo>
                        <a:pt x="118" y="48"/>
                      </a:lnTo>
                      <a:lnTo>
                        <a:pt x="115" y="58"/>
                      </a:lnTo>
                      <a:lnTo>
                        <a:pt x="109" y="64"/>
                      </a:lnTo>
                      <a:lnTo>
                        <a:pt x="98" y="67"/>
                      </a:lnTo>
                      <a:lnTo>
                        <a:pt x="93" y="76"/>
                      </a:lnTo>
                      <a:lnTo>
                        <a:pt x="88" y="83"/>
                      </a:lnTo>
                      <a:lnTo>
                        <a:pt x="82" y="87"/>
                      </a:lnTo>
                      <a:lnTo>
                        <a:pt x="73" y="88"/>
                      </a:lnTo>
                      <a:lnTo>
                        <a:pt x="72" y="88"/>
                      </a:lnTo>
                      <a:lnTo>
                        <a:pt x="64" y="90"/>
                      </a:lnTo>
                      <a:lnTo>
                        <a:pt x="57" y="90"/>
                      </a:lnTo>
                      <a:lnTo>
                        <a:pt x="54" y="92"/>
                      </a:lnTo>
                      <a:lnTo>
                        <a:pt x="43" y="94"/>
                      </a:lnTo>
                      <a:lnTo>
                        <a:pt x="30" y="92"/>
                      </a:lnTo>
                      <a:lnTo>
                        <a:pt x="23" y="88"/>
                      </a:lnTo>
                      <a:lnTo>
                        <a:pt x="18" y="83"/>
                      </a:lnTo>
                      <a:lnTo>
                        <a:pt x="11" y="78"/>
                      </a:lnTo>
                      <a:lnTo>
                        <a:pt x="7" y="67"/>
                      </a:lnTo>
                      <a:lnTo>
                        <a:pt x="0" y="48"/>
                      </a:lnTo>
                      <a:lnTo>
                        <a:pt x="2" y="32"/>
                      </a:lnTo>
                      <a:lnTo>
                        <a:pt x="9" y="18"/>
                      </a:lnTo>
                      <a:lnTo>
                        <a:pt x="23" y="9"/>
                      </a:lnTo>
                      <a:lnTo>
                        <a:pt x="27" y="7"/>
                      </a:lnTo>
                      <a:lnTo>
                        <a:pt x="36" y="6"/>
                      </a:lnTo>
                      <a:lnTo>
                        <a:pt x="47" y="2"/>
                      </a:lnTo>
                      <a:lnTo>
                        <a:pt x="48" y="2"/>
                      </a:lnTo>
                      <a:lnTo>
                        <a:pt x="5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39" name="Freeform 239"/>
                <p:cNvSpPr>
                  <a:spLocks/>
                </p:cNvSpPr>
                <p:nvPr/>
              </p:nvSpPr>
              <p:spPr bwMode="auto">
                <a:xfrm>
                  <a:off x="759" y="1282"/>
                  <a:ext cx="15" cy="5"/>
                </a:xfrm>
                <a:custGeom>
                  <a:avLst/>
                  <a:gdLst>
                    <a:gd name="T0" fmla="*/ 0 w 32"/>
                    <a:gd name="T1" fmla="*/ 2 h 15"/>
                    <a:gd name="T2" fmla="*/ 7 w 32"/>
                    <a:gd name="T3" fmla="*/ 0 h 15"/>
                    <a:gd name="T4" fmla="*/ 16 w 32"/>
                    <a:gd name="T5" fmla="*/ 0 h 15"/>
                    <a:gd name="T6" fmla="*/ 25 w 32"/>
                    <a:gd name="T7" fmla="*/ 4 h 15"/>
                    <a:gd name="T8" fmla="*/ 32 w 32"/>
                    <a:gd name="T9" fmla="*/ 11 h 15"/>
                    <a:gd name="T10" fmla="*/ 21 w 32"/>
                    <a:gd name="T11" fmla="*/ 13 h 15"/>
                    <a:gd name="T12" fmla="*/ 17 w 32"/>
                    <a:gd name="T13" fmla="*/ 13 h 15"/>
                    <a:gd name="T14" fmla="*/ 16 w 32"/>
                    <a:gd name="T15" fmla="*/ 15 h 15"/>
                    <a:gd name="T16" fmla="*/ 5 w 32"/>
                    <a:gd name="T17" fmla="*/ 6 h 15"/>
                    <a:gd name="T18" fmla="*/ 1 w 32"/>
                    <a:gd name="T19" fmla="*/ 2 h 15"/>
                    <a:gd name="T20" fmla="*/ 0 w 32"/>
                    <a:gd name="T21" fmla="*/ 2 h 1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"/>
                    <a:gd name="T34" fmla="*/ 0 h 15"/>
                    <a:gd name="T35" fmla="*/ 32 w 32"/>
                    <a:gd name="T36" fmla="*/ 15 h 1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" h="15">
                      <a:moveTo>
                        <a:pt x="0" y="2"/>
                      </a:moveTo>
                      <a:lnTo>
                        <a:pt x="7" y="0"/>
                      </a:lnTo>
                      <a:lnTo>
                        <a:pt x="16" y="0"/>
                      </a:lnTo>
                      <a:lnTo>
                        <a:pt x="25" y="4"/>
                      </a:lnTo>
                      <a:lnTo>
                        <a:pt x="32" y="11"/>
                      </a:lnTo>
                      <a:lnTo>
                        <a:pt x="21" y="13"/>
                      </a:lnTo>
                      <a:lnTo>
                        <a:pt x="17" y="13"/>
                      </a:lnTo>
                      <a:lnTo>
                        <a:pt x="16" y="15"/>
                      </a:lnTo>
                      <a:lnTo>
                        <a:pt x="5" y="6"/>
                      </a:lnTo>
                      <a:lnTo>
                        <a:pt x="1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8ED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40" name="Freeform 240"/>
                <p:cNvSpPr>
                  <a:spLocks/>
                </p:cNvSpPr>
                <p:nvPr/>
              </p:nvSpPr>
              <p:spPr bwMode="auto">
                <a:xfrm>
                  <a:off x="768" y="1287"/>
                  <a:ext cx="13" cy="14"/>
                </a:xfrm>
                <a:custGeom>
                  <a:avLst/>
                  <a:gdLst>
                    <a:gd name="T0" fmla="*/ 0 w 29"/>
                    <a:gd name="T1" fmla="*/ 3 h 40"/>
                    <a:gd name="T2" fmla="*/ 20 w 29"/>
                    <a:gd name="T3" fmla="*/ 0 h 40"/>
                    <a:gd name="T4" fmla="*/ 25 w 29"/>
                    <a:gd name="T5" fmla="*/ 14 h 40"/>
                    <a:gd name="T6" fmla="*/ 27 w 29"/>
                    <a:gd name="T7" fmla="*/ 24 h 40"/>
                    <a:gd name="T8" fmla="*/ 29 w 29"/>
                    <a:gd name="T9" fmla="*/ 38 h 40"/>
                    <a:gd name="T10" fmla="*/ 20 w 29"/>
                    <a:gd name="T11" fmla="*/ 40 h 40"/>
                    <a:gd name="T12" fmla="*/ 11 w 29"/>
                    <a:gd name="T13" fmla="*/ 40 h 40"/>
                    <a:gd name="T14" fmla="*/ 6 w 29"/>
                    <a:gd name="T15" fmla="*/ 38 h 40"/>
                    <a:gd name="T16" fmla="*/ 4 w 29"/>
                    <a:gd name="T17" fmla="*/ 38 h 40"/>
                    <a:gd name="T18" fmla="*/ 6 w 29"/>
                    <a:gd name="T19" fmla="*/ 35 h 40"/>
                    <a:gd name="T20" fmla="*/ 7 w 29"/>
                    <a:gd name="T21" fmla="*/ 26 h 40"/>
                    <a:gd name="T22" fmla="*/ 15 w 29"/>
                    <a:gd name="T23" fmla="*/ 22 h 40"/>
                    <a:gd name="T24" fmla="*/ 24 w 29"/>
                    <a:gd name="T25" fmla="*/ 22 h 40"/>
                    <a:gd name="T26" fmla="*/ 24 w 29"/>
                    <a:gd name="T27" fmla="*/ 17 h 40"/>
                    <a:gd name="T28" fmla="*/ 24 w 29"/>
                    <a:gd name="T29" fmla="*/ 15 h 40"/>
                    <a:gd name="T30" fmla="*/ 13 w 29"/>
                    <a:gd name="T31" fmla="*/ 17 h 40"/>
                    <a:gd name="T32" fmla="*/ 9 w 29"/>
                    <a:gd name="T33" fmla="*/ 19 h 40"/>
                    <a:gd name="T34" fmla="*/ 7 w 29"/>
                    <a:gd name="T35" fmla="*/ 19 h 40"/>
                    <a:gd name="T36" fmla="*/ 0 w 29"/>
                    <a:gd name="T37" fmla="*/ 3 h 4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9"/>
                    <a:gd name="T58" fmla="*/ 0 h 40"/>
                    <a:gd name="T59" fmla="*/ 29 w 29"/>
                    <a:gd name="T60" fmla="*/ 40 h 4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9" h="40">
                      <a:moveTo>
                        <a:pt x="0" y="3"/>
                      </a:moveTo>
                      <a:lnTo>
                        <a:pt x="20" y="0"/>
                      </a:lnTo>
                      <a:lnTo>
                        <a:pt x="25" y="14"/>
                      </a:lnTo>
                      <a:lnTo>
                        <a:pt x="27" y="24"/>
                      </a:lnTo>
                      <a:lnTo>
                        <a:pt x="29" y="38"/>
                      </a:lnTo>
                      <a:lnTo>
                        <a:pt x="20" y="40"/>
                      </a:lnTo>
                      <a:lnTo>
                        <a:pt x="11" y="40"/>
                      </a:lnTo>
                      <a:lnTo>
                        <a:pt x="6" y="38"/>
                      </a:lnTo>
                      <a:lnTo>
                        <a:pt x="4" y="38"/>
                      </a:lnTo>
                      <a:lnTo>
                        <a:pt x="6" y="35"/>
                      </a:lnTo>
                      <a:lnTo>
                        <a:pt x="7" y="26"/>
                      </a:lnTo>
                      <a:lnTo>
                        <a:pt x="15" y="22"/>
                      </a:lnTo>
                      <a:lnTo>
                        <a:pt x="24" y="22"/>
                      </a:lnTo>
                      <a:lnTo>
                        <a:pt x="24" y="17"/>
                      </a:lnTo>
                      <a:lnTo>
                        <a:pt x="24" y="15"/>
                      </a:lnTo>
                      <a:lnTo>
                        <a:pt x="13" y="17"/>
                      </a:lnTo>
                      <a:lnTo>
                        <a:pt x="9" y="19"/>
                      </a:lnTo>
                      <a:lnTo>
                        <a:pt x="7" y="19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E8ED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41" name="Freeform 241"/>
                <p:cNvSpPr>
                  <a:spLocks/>
                </p:cNvSpPr>
                <p:nvPr/>
              </p:nvSpPr>
              <p:spPr bwMode="auto">
                <a:xfrm>
                  <a:off x="768" y="1302"/>
                  <a:ext cx="11" cy="6"/>
                </a:xfrm>
                <a:custGeom>
                  <a:avLst/>
                  <a:gdLst>
                    <a:gd name="T0" fmla="*/ 4 w 24"/>
                    <a:gd name="T1" fmla="*/ 0 h 16"/>
                    <a:gd name="T2" fmla="*/ 7 w 24"/>
                    <a:gd name="T3" fmla="*/ 0 h 16"/>
                    <a:gd name="T4" fmla="*/ 13 w 24"/>
                    <a:gd name="T5" fmla="*/ 0 h 16"/>
                    <a:gd name="T6" fmla="*/ 20 w 24"/>
                    <a:gd name="T7" fmla="*/ 0 h 16"/>
                    <a:gd name="T8" fmla="*/ 24 w 24"/>
                    <a:gd name="T9" fmla="*/ 0 h 16"/>
                    <a:gd name="T10" fmla="*/ 22 w 24"/>
                    <a:gd name="T11" fmla="*/ 5 h 16"/>
                    <a:gd name="T12" fmla="*/ 16 w 24"/>
                    <a:gd name="T13" fmla="*/ 11 h 16"/>
                    <a:gd name="T14" fmla="*/ 9 w 24"/>
                    <a:gd name="T15" fmla="*/ 14 h 16"/>
                    <a:gd name="T16" fmla="*/ 0 w 24"/>
                    <a:gd name="T17" fmla="*/ 16 h 16"/>
                    <a:gd name="T18" fmla="*/ 4 w 24"/>
                    <a:gd name="T19" fmla="*/ 7 h 16"/>
                    <a:gd name="T20" fmla="*/ 4 w 24"/>
                    <a:gd name="T21" fmla="*/ 4 h 16"/>
                    <a:gd name="T22" fmla="*/ 4 w 24"/>
                    <a:gd name="T23" fmla="*/ 0 h 1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4"/>
                    <a:gd name="T37" fmla="*/ 0 h 16"/>
                    <a:gd name="T38" fmla="*/ 24 w 24"/>
                    <a:gd name="T39" fmla="*/ 16 h 1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4" h="16">
                      <a:moveTo>
                        <a:pt x="4" y="0"/>
                      </a:moveTo>
                      <a:lnTo>
                        <a:pt x="7" y="0"/>
                      </a:lnTo>
                      <a:lnTo>
                        <a:pt x="13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2" y="5"/>
                      </a:lnTo>
                      <a:lnTo>
                        <a:pt x="16" y="11"/>
                      </a:lnTo>
                      <a:lnTo>
                        <a:pt x="9" y="14"/>
                      </a:lnTo>
                      <a:lnTo>
                        <a:pt x="0" y="16"/>
                      </a:lnTo>
                      <a:lnTo>
                        <a:pt x="4" y="7"/>
                      </a:lnTo>
                      <a:lnTo>
                        <a:pt x="4" y="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E8ED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42" name="Freeform 242"/>
                <p:cNvSpPr>
                  <a:spLocks/>
                </p:cNvSpPr>
                <p:nvPr/>
              </p:nvSpPr>
              <p:spPr bwMode="auto">
                <a:xfrm>
                  <a:off x="781" y="1286"/>
                  <a:ext cx="7" cy="13"/>
                </a:xfrm>
                <a:custGeom>
                  <a:avLst/>
                  <a:gdLst>
                    <a:gd name="T0" fmla="*/ 0 w 14"/>
                    <a:gd name="T1" fmla="*/ 2 h 37"/>
                    <a:gd name="T2" fmla="*/ 3 w 14"/>
                    <a:gd name="T3" fmla="*/ 9 h 37"/>
                    <a:gd name="T4" fmla="*/ 5 w 14"/>
                    <a:gd name="T5" fmla="*/ 19 h 37"/>
                    <a:gd name="T6" fmla="*/ 7 w 14"/>
                    <a:gd name="T7" fmla="*/ 28 h 37"/>
                    <a:gd name="T8" fmla="*/ 7 w 14"/>
                    <a:gd name="T9" fmla="*/ 37 h 37"/>
                    <a:gd name="T10" fmla="*/ 11 w 14"/>
                    <a:gd name="T11" fmla="*/ 35 h 37"/>
                    <a:gd name="T12" fmla="*/ 12 w 14"/>
                    <a:gd name="T13" fmla="*/ 33 h 37"/>
                    <a:gd name="T14" fmla="*/ 14 w 14"/>
                    <a:gd name="T15" fmla="*/ 26 h 37"/>
                    <a:gd name="T16" fmla="*/ 14 w 14"/>
                    <a:gd name="T17" fmla="*/ 17 h 37"/>
                    <a:gd name="T18" fmla="*/ 12 w 14"/>
                    <a:gd name="T19" fmla="*/ 9 h 37"/>
                    <a:gd name="T20" fmla="*/ 11 w 14"/>
                    <a:gd name="T21" fmla="*/ 5 h 37"/>
                    <a:gd name="T22" fmla="*/ 5 w 14"/>
                    <a:gd name="T23" fmla="*/ 0 h 37"/>
                    <a:gd name="T24" fmla="*/ 2 w 14"/>
                    <a:gd name="T25" fmla="*/ 0 h 37"/>
                    <a:gd name="T26" fmla="*/ 0 w 14"/>
                    <a:gd name="T27" fmla="*/ 2 h 37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4"/>
                    <a:gd name="T43" fmla="*/ 0 h 37"/>
                    <a:gd name="T44" fmla="*/ 14 w 14"/>
                    <a:gd name="T45" fmla="*/ 37 h 37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4" h="37">
                      <a:moveTo>
                        <a:pt x="0" y="2"/>
                      </a:moveTo>
                      <a:lnTo>
                        <a:pt x="3" y="9"/>
                      </a:lnTo>
                      <a:lnTo>
                        <a:pt x="5" y="19"/>
                      </a:lnTo>
                      <a:lnTo>
                        <a:pt x="7" y="28"/>
                      </a:lnTo>
                      <a:lnTo>
                        <a:pt x="7" y="37"/>
                      </a:lnTo>
                      <a:lnTo>
                        <a:pt x="11" y="35"/>
                      </a:lnTo>
                      <a:lnTo>
                        <a:pt x="12" y="33"/>
                      </a:lnTo>
                      <a:lnTo>
                        <a:pt x="14" y="26"/>
                      </a:lnTo>
                      <a:lnTo>
                        <a:pt x="14" y="17"/>
                      </a:lnTo>
                      <a:lnTo>
                        <a:pt x="12" y="9"/>
                      </a:lnTo>
                      <a:lnTo>
                        <a:pt x="11" y="5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E8ED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43" name="Freeform 243"/>
                <p:cNvSpPr>
                  <a:spLocks/>
                </p:cNvSpPr>
                <p:nvPr/>
              </p:nvSpPr>
              <p:spPr bwMode="auto">
                <a:xfrm>
                  <a:off x="741" y="1285"/>
                  <a:ext cx="26" cy="24"/>
                </a:xfrm>
                <a:custGeom>
                  <a:avLst/>
                  <a:gdLst>
                    <a:gd name="T0" fmla="*/ 14 w 55"/>
                    <a:gd name="T1" fmla="*/ 3 h 70"/>
                    <a:gd name="T2" fmla="*/ 21 w 55"/>
                    <a:gd name="T3" fmla="*/ 0 h 70"/>
                    <a:gd name="T4" fmla="*/ 34 w 55"/>
                    <a:gd name="T5" fmla="*/ 1 h 70"/>
                    <a:gd name="T6" fmla="*/ 45 w 55"/>
                    <a:gd name="T7" fmla="*/ 8 h 70"/>
                    <a:gd name="T8" fmla="*/ 50 w 55"/>
                    <a:gd name="T9" fmla="*/ 14 h 70"/>
                    <a:gd name="T10" fmla="*/ 54 w 55"/>
                    <a:gd name="T11" fmla="*/ 22 h 70"/>
                    <a:gd name="T12" fmla="*/ 55 w 55"/>
                    <a:gd name="T13" fmla="*/ 38 h 70"/>
                    <a:gd name="T14" fmla="*/ 54 w 55"/>
                    <a:gd name="T15" fmla="*/ 54 h 70"/>
                    <a:gd name="T16" fmla="*/ 48 w 55"/>
                    <a:gd name="T17" fmla="*/ 65 h 70"/>
                    <a:gd name="T18" fmla="*/ 43 w 55"/>
                    <a:gd name="T19" fmla="*/ 68 h 70"/>
                    <a:gd name="T20" fmla="*/ 38 w 55"/>
                    <a:gd name="T21" fmla="*/ 68 h 70"/>
                    <a:gd name="T22" fmla="*/ 27 w 55"/>
                    <a:gd name="T23" fmla="*/ 70 h 70"/>
                    <a:gd name="T24" fmla="*/ 16 w 55"/>
                    <a:gd name="T25" fmla="*/ 65 h 70"/>
                    <a:gd name="T26" fmla="*/ 11 w 55"/>
                    <a:gd name="T27" fmla="*/ 56 h 70"/>
                    <a:gd name="T28" fmla="*/ 5 w 55"/>
                    <a:gd name="T29" fmla="*/ 42 h 70"/>
                    <a:gd name="T30" fmla="*/ 2 w 55"/>
                    <a:gd name="T31" fmla="*/ 28 h 70"/>
                    <a:gd name="T32" fmla="*/ 0 w 55"/>
                    <a:gd name="T33" fmla="*/ 17 h 70"/>
                    <a:gd name="T34" fmla="*/ 4 w 55"/>
                    <a:gd name="T35" fmla="*/ 8 h 70"/>
                    <a:gd name="T36" fmla="*/ 14 w 55"/>
                    <a:gd name="T37" fmla="*/ 3 h 7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5"/>
                    <a:gd name="T58" fmla="*/ 0 h 70"/>
                    <a:gd name="T59" fmla="*/ 55 w 55"/>
                    <a:gd name="T60" fmla="*/ 70 h 7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5" h="70">
                      <a:moveTo>
                        <a:pt x="14" y="3"/>
                      </a:moveTo>
                      <a:lnTo>
                        <a:pt x="21" y="0"/>
                      </a:lnTo>
                      <a:lnTo>
                        <a:pt x="34" y="1"/>
                      </a:lnTo>
                      <a:lnTo>
                        <a:pt x="45" y="8"/>
                      </a:lnTo>
                      <a:lnTo>
                        <a:pt x="50" y="14"/>
                      </a:lnTo>
                      <a:lnTo>
                        <a:pt x="54" y="22"/>
                      </a:lnTo>
                      <a:lnTo>
                        <a:pt x="55" y="38"/>
                      </a:lnTo>
                      <a:lnTo>
                        <a:pt x="54" y="54"/>
                      </a:lnTo>
                      <a:lnTo>
                        <a:pt x="48" y="65"/>
                      </a:lnTo>
                      <a:lnTo>
                        <a:pt x="43" y="68"/>
                      </a:lnTo>
                      <a:lnTo>
                        <a:pt x="38" y="68"/>
                      </a:lnTo>
                      <a:lnTo>
                        <a:pt x="27" y="70"/>
                      </a:lnTo>
                      <a:lnTo>
                        <a:pt x="16" y="65"/>
                      </a:lnTo>
                      <a:lnTo>
                        <a:pt x="11" y="56"/>
                      </a:lnTo>
                      <a:lnTo>
                        <a:pt x="5" y="42"/>
                      </a:lnTo>
                      <a:lnTo>
                        <a:pt x="2" y="28"/>
                      </a:lnTo>
                      <a:lnTo>
                        <a:pt x="0" y="17"/>
                      </a:lnTo>
                      <a:lnTo>
                        <a:pt x="4" y="8"/>
                      </a:lnTo>
                      <a:lnTo>
                        <a:pt x="14" y="3"/>
                      </a:lnTo>
                      <a:close/>
                    </a:path>
                  </a:pathLst>
                </a:custGeom>
                <a:solidFill>
                  <a:srgbClr val="E8ED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44" name="Freeform 244"/>
                <p:cNvSpPr>
                  <a:spLocks/>
                </p:cNvSpPr>
                <p:nvPr/>
              </p:nvSpPr>
              <p:spPr bwMode="auto">
                <a:xfrm>
                  <a:off x="743" y="1236"/>
                  <a:ext cx="58" cy="33"/>
                </a:xfrm>
                <a:custGeom>
                  <a:avLst/>
                  <a:gdLst>
                    <a:gd name="T0" fmla="*/ 40 w 122"/>
                    <a:gd name="T1" fmla="*/ 2 h 97"/>
                    <a:gd name="T2" fmla="*/ 50 w 122"/>
                    <a:gd name="T3" fmla="*/ 0 h 97"/>
                    <a:gd name="T4" fmla="*/ 65 w 122"/>
                    <a:gd name="T5" fmla="*/ 0 h 97"/>
                    <a:gd name="T6" fmla="*/ 81 w 122"/>
                    <a:gd name="T7" fmla="*/ 3 h 97"/>
                    <a:gd name="T8" fmla="*/ 86 w 122"/>
                    <a:gd name="T9" fmla="*/ 9 h 97"/>
                    <a:gd name="T10" fmla="*/ 92 w 122"/>
                    <a:gd name="T11" fmla="*/ 14 h 97"/>
                    <a:gd name="T12" fmla="*/ 101 w 122"/>
                    <a:gd name="T13" fmla="*/ 14 h 97"/>
                    <a:gd name="T14" fmla="*/ 110 w 122"/>
                    <a:gd name="T15" fmla="*/ 16 h 97"/>
                    <a:gd name="T16" fmla="*/ 115 w 122"/>
                    <a:gd name="T17" fmla="*/ 23 h 97"/>
                    <a:gd name="T18" fmla="*/ 120 w 122"/>
                    <a:gd name="T19" fmla="*/ 33 h 97"/>
                    <a:gd name="T20" fmla="*/ 122 w 122"/>
                    <a:gd name="T21" fmla="*/ 49 h 97"/>
                    <a:gd name="T22" fmla="*/ 118 w 122"/>
                    <a:gd name="T23" fmla="*/ 61 h 97"/>
                    <a:gd name="T24" fmla="*/ 113 w 122"/>
                    <a:gd name="T25" fmla="*/ 68 h 97"/>
                    <a:gd name="T26" fmla="*/ 104 w 122"/>
                    <a:gd name="T27" fmla="*/ 72 h 97"/>
                    <a:gd name="T28" fmla="*/ 95 w 122"/>
                    <a:gd name="T29" fmla="*/ 79 h 97"/>
                    <a:gd name="T30" fmla="*/ 84 w 122"/>
                    <a:gd name="T31" fmla="*/ 86 h 97"/>
                    <a:gd name="T32" fmla="*/ 68 w 122"/>
                    <a:gd name="T33" fmla="*/ 91 h 97"/>
                    <a:gd name="T34" fmla="*/ 52 w 122"/>
                    <a:gd name="T35" fmla="*/ 97 h 97"/>
                    <a:gd name="T36" fmla="*/ 36 w 122"/>
                    <a:gd name="T37" fmla="*/ 95 h 97"/>
                    <a:gd name="T38" fmla="*/ 20 w 122"/>
                    <a:gd name="T39" fmla="*/ 88 h 97"/>
                    <a:gd name="T40" fmla="*/ 13 w 122"/>
                    <a:gd name="T41" fmla="*/ 83 h 97"/>
                    <a:gd name="T42" fmla="*/ 8 w 122"/>
                    <a:gd name="T43" fmla="*/ 76 h 97"/>
                    <a:gd name="T44" fmla="*/ 2 w 122"/>
                    <a:gd name="T45" fmla="*/ 65 h 97"/>
                    <a:gd name="T46" fmla="*/ 0 w 122"/>
                    <a:gd name="T47" fmla="*/ 53 h 97"/>
                    <a:gd name="T48" fmla="*/ 0 w 122"/>
                    <a:gd name="T49" fmla="*/ 42 h 97"/>
                    <a:gd name="T50" fmla="*/ 2 w 122"/>
                    <a:gd name="T51" fmla="*/ 33 h 97"/>
                    <a:gd name="T52" fmla="*/ 11 w 122"/>
                    <a:gd name="T53" fmla="*/ 18 h 97"/>
                    <a:gd name="T54" fmla="*/ 25 w 122"/>
                    <a:gd name="T55" fmla="*/ 7 h 97"/>
                    <a:gd name="T56" fmla="*/ 40 w 122"/>
                    <a:gd name="T57" fmla="*/ 2 h 9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22"/>
                    <a:gd name="T88" fmla="*/ 0 h 97"/>
                    <a:gd name="T89" fmla="*/ 122 w 122"/>
                    <a:gd name="T90" fmla="*/ 97 h 97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22" h="97">
                      <a:moveTo>
                        <a:pt x="40" y="2"/>
                      </a:move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81" y="3"/>
                      </a:lnTo>
                      <a:lnTo>
                        <a:pt x="86" y="9"/>
                      </a:lnTo>
                      <a:lnTo>
                        <a:pt x="92" y="14"/>
                      </a:lnTo>
                      <a:lnTo>
                        <a:pt x="101" y="14"/>
                      </a:lnTo>
                      <a:lnTo>
                        <a:pt x="110" y="16"/>
                      </a:lnTo>
                      <a:lnTo>
                        <a:pt x="115" y="23"/>
                      </a:lnTo>
                      <a:lnTo>
                        <a:pt x="120" y="33"/>
                      </a:lnTo>
                      <a:lnTo>
                        <a:pt x="122" y="49"/>
                      </a:lnTo>
                      <a:lnTo>
                        <a:pt x="118" y="61"/>
                      </a:lnTo>
                      <a:lnTo>
                        <a:pt x="113" y="68"/>
                      </a:lnTo>
                      <a:lnTo>
                        <a:pt x="104" y="72"/>
                      </a:lnTo>
                      <a:lnTo>
                        <a:pt x="95" y="79"/>
                      </a:lnTo>
                      <a:lnTo>
                        <a:pt x="84" y="86"/>
                      </a:lnTo>
                      <a:lnTo>
                        <a:pt x="68" y="91"/>
                      </a:lnTo>
                      <a:lnTo>
                        <a:pt x="52" y="97"/>
                      </a:lnTo>
                      <a:lnTo>
                        <a:pt x="36" y="95"/>
                      </a:lnTo>
                      <a:lnTo>
                        <a:pt x="20" y="88"/>
                      </a:lnTo>
                      <a:lnTo>
                        <a:pt x="13" y="83"/>
                      </a:lnTo>
                      <a:lnTo>
                        <a:pt x="8" y="76"/>
                      </a:lnTo>
                      <a:lnTo>
                        <a:pt x="2" y="65"/>
                      </a:lnTo>
                      <a:lnTo>
                        <a:pt x="0" y="53"/>
                      </a:lnTo>
                      <a:lnTo>
                        <a:pt x="0" y="42"/>
                      </a:lnTo>
                      <a:lnTo>
                        <a:pt x="2" y="33"/>
                      </a:lnTo>
                      <a:lnTo>
                        <a:pt x="11" y="18"/>
                      </a:lnTo>
                      <a:lnTo>
                        <a:pt x="25" y="7"/>
                      </a:ln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45" name="Freeform 245"/>
                <p:cNvSpPr>
                  <a:spLocks/>
                </p:cNvSpPr>
                <p:nvPr/>
              </p:nvSpPr>
              <p:spPr bwMode="auto">
                <a:xfrm>
                  <a:off x="749" y="1241"/>
                  <a:ext cx="31" cy="25"/>
                </a:xfrm>
                <a:custGeom>
                  <a:avLst/>
                  <a:gdLst>
                    <a:gd name="T0" fmla="*/ 18 w 68"/>
                    <a:gd name="T1" fmla="*/ 4 h 72"/>
                    <a:gd name="T2" fmla="*/ 27 w 68"/>
                    <a:gd name="T3" fmla="*/ 0 h 72"/>
                    <a:gd name="T4" fmla="*/ 41 w 68"/>
                    <a:gd name="T5" fmla="*/ 0 h 72"/>
                    <a:gd name="T6" fmla="*/ 56 w 68"/>
                    <a:gd name="T7" fmla="*/ 5 h 72"/>
                    <a:gd name="T8" fmla="*/ 65 w 68"/>
                    <a:gd name="T9" fmla="*/ 16 h 72"/>
                    <a:gd name="T10" fmla="*/ 68 w 68"/>
                    <a:gd name="T11" fmla="*/ 33 h 72"/>
                    <a:gd name="T12" fmla="*/ 68 w 68"/>
                    <a:gd name="T13" fmla="*/ 47 h 72"/>
                    <a:gd name="T14" fmla="*/ 63 w 68"/>
                    <a:gd name="T15" fmla="*/ 58 h 72"/>
                    <a:gd name="T16" fmla="*/ 57 w 68"/>
                    <a:gd name="T17" fmla="*/ 63 h 72"/>
                    <a:gd name="T18" fmla="*/ 48 w 68"/>
                    <a:gd name="T19" fmla="*/ 67 h 72"/>
                    <a:gd name="T20" fmla="*/ 41 w 68"/>
                    <a:gd name="T21" fmla="*/ 70 h 72"/>
                    <a:gd name="T22" fmla="*/ 34 w 68"/>
                    <a:gd name="T23" fmla="*/ 72 h 72"/>
                    <a:gd name="T24" fmla="*/ 22 w 68"/>
                    <a:gd name="T25" fmla="*/ 70 h 72"/>
                    <a:gd name="T26" fmla="*/ 9 w 68"/>
                    <a:gd name="T27" fmla="*/ 63 h 72"/>
                    <a:gd name="T28" fmla="*/ 2 w 68"/>
                    <a:gd name="T29" fmla="*/ 51 h 72"/>
                    <a:gd name="T30" fmla="*/ 0 w 68"/>
                    <a:gd name="T31" fmla="*/ 37 h 72"/>
                    <a:gd name="T32" fmla="*/ 2 w 68"/>
                    <a:gd name="T33" fmla="*/ 25 h 72"/>
                    <a:gd name="T34" fmla="*/ 7 w 68"/>
                    <a:gd name="T35" fmla="*/ 14 h 72"/>
                    <a:gd name="T36" fmla="*/ 18 w 68"/>
                    <a:gd name="T37" fmla="*/ 4 h 7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8"/>
                    <a:gd name="T58" fmla="*/ 0 h 72"/>
                    <a:gd name="T59" fmla="*/ 68 w 68"/>
                    <a:gd name="T60" fmla="*/ 72 h 7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8" h="72">
                      <a:moveTo>
                        <a:pt x="18" y="4"/>
                      </a:moveTo>
                      <a:lnTo>
                        <a:pt x="27" y="0"/>
                      </a:lnTo>
                      <a:lnTo>
                        <a:pt x="41" y="0"/>
                      </a:lnTo>
                      <a:lnTo>
                        <a:pt x="56" y="5"/>
                      </a:lnTo>
                      <a:lnTo>
                        <a:pt x="65" y="16"/>
                      </a:lnTo>
                      <a:lnTo>
                        <a:pt x="68" y="33"/>
                      </a:lnTo>
                      <a:lnTo>
                        <a:pt x="68" y="47"/>
                      </a:lnTo>
                      <a:lnTo>
                        <a:pt x="63" y="58"/>
                      </a:lnTo>
                      <a:lnTo>
                        <a:pt x="57" y="63"/>
                      </a:lnTo>
                      <a:lnTo>
                        <a:pt x="48" y="67"/>
                      </a:lnTo>
                      <a:lnTo>
                        <a:pt x="41" y="70"/>
                      </a:lnTo>
                      <a:lnTo>
                        <a:pt x="34" y="72"/>
                      </a:lnTo>
                      <a:lnTo>
                        <a:pt x="22" y="70"/>
                      </a:lnTo>
                      <a:lnTo>
                        <a:pt x="9" y="63"/>
                      </a:lnTo>
                      <a:lnTo>
                        <a:pt x="2" y="51"/>
                      </a:lnTo>
                      <a:lnTo>
                        <a:pt x="0" y="37"/>
                      </a:lnTo>
                      <a:lnTo>
                        <a:pt x="2" y="25"/>
                      </a:lnTo>
                      <a:lnTo>
                        <a:pt x="7" y="14"/>
                      </a:lnTo>
                      <a:lnTo>
                        <a:pt x="18" y="4"/>
                      </a:lnTo>
                      <a:close/>
                    </a:path>
                  </a:pathLst>
                </a:custGeom>
                <a:solidFill>
                  <a:srgbClr val="E8ED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46" name="Freeform 246"/>
                <p:cNvSpPr>
                  <a:spLocks/>
                </p:cNvSpPr>
                <p:nvPr/>
              </p:nvSpPr>
              <p:spPr bwMode="auto">
                <a:xfrm>
                  <a:off x="777" y="1241"/>
                  <a:ext cx="12" cy="20"/>
                </a:xfrm>
                <a:custGeom>
                  <a:avLst/>
                  <a:gdLst>
                    <a:gd name="T0" fmla="*/ 0 w 25"/>
                    <a:gd name="T1" fmla="*/ 0 h 58"/>
                    <a:gd name="T2" fmla="*/ 7 w 25"/>
                    <a:gd name="T3" fmla="*/ 2 h 58"/>
                    <a:gd name="T4" fmla="*/ 14 w 25"/>
                    <a:gd name="T5" fmla="*/ 5 h 58"/>
                    <a:gd name="T6" fmla="*/ 21 w 25"/>
                    <a:gd name="T7" fmla="*/ 14 h 58"/>
                    <a:gd name="T8" fmla="*/ 23 w 25"/>
                    <a:gd name="T9" fmla="*/ 28 h 58"/>
                    <a:gd name="T10" fmla="*/ 25 w 25"/>
                    <a:gd name="T11" fmla="*/ 40 h 58"/>
                    <a:gd name="T12" fmla="*/ 23 w 25"/>
                    <a:gd name="T13" fmla="*/ 49 h 58"/>
                    <a:gd name="T14" fmla="*/ 20 w 25"/>
                    <a:gd name="T15" fmla="*/ 54 h 58"/>
                    <a:gd name="T16" fmla="*/ 12 w 25"/>
                    <a:gd name="T17" fmla="*/ 58 h 58"/>
                    <a:gd name="T18" fmla="*/ 16 w 25"/>
                    <a:gd name="T19" fmla="*/ 40 h 58"/>
                    <a:gd name="T20" fmla="*/ 14 w 25"/>
                    <a:gd name="T21" fmla="*/ 23 h 58"/>
                    <a:gd name="T22" fmla="*/ 9 w 25"/>
                    <a:gd name="T23" fmla="*/ 9 h 58"/>
                    <a:gd name="T24" fmla="*/ 0 w 25"/>
                    <a:gd name="T25" fmla="*/ 0 h 58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5"/>
                    <a:gd name="T40" fmla="*/ 0 h 58"/>
                    <a:gd name="T41" fmla="*/ 25 w 25"/>
                    <a:gd name="T42" fmla="*/ 58 h 58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5" h="58">
                      <a:moveTo>
                        <a:pt x="0" y="0"/>
                      </a:moveTo>
                      <a:lnTo>
                        <a:pt x="7" y="2"/>
                      </a:lnTo>
                      <a:lnTo>
                        <a:pt x="14" y="5"/>
                      </a:lnTo>
                      <a:lnTo>
                        <a:pt x="21" y="14"/>
                      </a:lnTo>
                      <a:lnTo>
                        <a:pt x="23" y="28"/>
                      </a:lnTo>
                      <a:lnTo>
                        <a:pt x="25" y="40"/>
                      </a:lnTo>
                      <a:lnTo>
                        <a:pt x="23" y="49"/>
                      </a:lnTo>
                      <a:lnTo>
                        <a:pt x="20" y="54"/>
                      </a:lnTo>
                      <a:lnTo>
                        <a:pt x="12" y="58"/>
                      </a:lnTo>
                      <a:lnTo>
                        <a:pt x="16" y="40"/>
                      </a:lnTo>
                      <a:lnTo>
                        <a:pt x="14" y="23"/>
                      </a:lnTo>
                      <a:lnTo>
                        <a:pt x="9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8ED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47" name="Freeform 247"/>
                <p:cNvSpPr>
                  <a:spLocks/>
                </p:cNvSpPr>
                <p:nvPr/>
              </p:nvSpPr>
              <p:spPr bwMode="auto">
                <a:xfrm>
                  <a:off x="791" y="1244"/>
                  <a:ext cx="7" cy="13"/>
                </a:xfrm>
                <a:custGeom>
                  <a:avLst/>
                  <a:gdLst>
                    <a:gd name="T0" fmla="*/ 0 w 16"/>
                    <a:gd name="T1" fmla="*/ 0 h 38"/>
                    <a:gd name="T2" fmla="*/ 3 w 16"/>
                    <a:gd name="T3" fmla="*/ 9 h 38"/>
                    <a:gd name="T4" fmla="*/ 5 w 16"/>
                    <a:gd name="T5" fmla="*/ 19 h 38"/>
                    <a:gd name="T6" fmla="*/ 5 w 16"/>
                    <a:gd name="T7" fmla="*/ 30 h 38"/>
                    <a:gd name="T8" fmla="*/ 3 w 16"/>
                    <a:gd name="T9" fmla="*/ 38 h 38"/>
                    <a:gd name="T10" fmla="*/ 7 w 16"/>
                    <a:gd name="T11" fmla="*/ 37 h 38"/>
                    <a:gd name="T12" fmla="*/ 10 w 16"/>
                    <a:gd name="T13" fmla="*/ 31 h 38"/>
                    <a:gd name="T14" fmla="*/ 14 w 16"/>
                    <a:gd name="T15" fmla="*/ 23 h 38"/>
                    <a:gd name="T16" fmla="*/ 16 w 16"/>
                    <a:gd name="T17" fmla="*/ 14 h 38"/>
                    <a:gd name="T18" fmla="*/ 9 w 16"/>
                    <a:gd name="T19" fmla="*/ 5 h 38"/>
                    <a:gd name="T20" fmla="*/ 3 w 16"/>
                    <a:gd name="T21" fmla="*/ 2 h 38"/>
                    <a:gd name="T22" fmla="*/ 0 w 16"/>
                    <a:gd name="T23" fmla="*/ 0 h 38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6"/>
                    <a:gd name="T37" fmla="*/ 0 h 38"/>
                    <a:gd name="T38" fmla="*/ 16 w 16"/>
                    <a:gd name="T39" fmla="*/ 38 h 38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6" h="38">
                      <a:moveTo>
                        <a:pt x="0" y="0"/>
                      </a:moveTo>
                      <a:lnTo>
                        <a:pt x="3" y="9"/>
                      </a:lnTo>
                      <a:lnTo>
                        <a:pt x="5" y="19"/>
                      </a:lnTo>
                      <a:lnTo>
                        <a:pt x="5" y="30"/>
                      </a:lnTo>
                      <a:lnTo>
                        <a:pt x="3" y="38"/>
                      </a:lnTo>
                      <a:lnTo>
                        <a:pt x="7" y="37"/>
                      </a:lnTo>
                      <a:lnTo>
                        <a:pt x="10" y="31"/>
                      </a:lnTo>
                      <a:lnTo>
                        <a:pt x="14" y="23"/>
                      </a:lnTo>
                      <a:lnTo>
                        <a:pt x="16" y="14"/>
                      </a:lnTo>
                      <a:lnTo>
                        <a:pt x="9" y="5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8ED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48" name="Freeform 248"/>
                <p:cNvSpPr>
                  <a:spLocks/>
                </p:cNvSpPr>
                <p:nvPr/>
              </p:nvSpPr>
              <p:spPr bwMode="auto">
                <a:xfrm>
                  <a:off x="737" y="1114"/>
                  <a:ext cx="70" cy="79"/>
                </a:xfrm>
                <a:custGeom>
                  <a:avLst/>
                  <a:gdLst>
                    <a:gd name="T0" fmla="*/ 7 w 150"/>
                    <a:gd name="T1" fmla="*/ 24 h 228"/>
                    <a:gd name="T2" fmla="*/ 13 w 150"/>
                    <a:gd name="T3" fmla="*/ 23 h 228"/>
                    <a:gd name="T4" fmla="*/ 25 w 150"/>
                    <a:gd name="T5" fmla="*/ 19 h 228"/>
                    <a:gd name="T6" fmla="*/ 41 w 150"/>
                    <a:gd name="T7" fmla="*/ 16 h 228"/>
                    <a:gd name="T8" fmla="*/ 59 w 150"/>
                    <a:gd name="T9" fmla="*/ 10 h 228"/>
                    <a:gd name="T10" fmla="*/ 75 w 150"/>
                    <a:gd name="T11" fmla="*/ 7 h 228"/>
                    <a:gd name="T12" fmla="*/ 91 w 150"/>
                    <a:gd name="T13" fmla="*/ 3 h 228"/>
                    <a:gd name="T14" fmla="*/ 104 w 150"/>
                    <a:gd name="T15" fmla="*/ 2 h 228"/>
                    <a:gd name="T16" fmla="*/ 109 w 150"/>
                    <a:gd name="T17" fmla="*/ 0 h 228"/>
                    <a:gd name="T18" fmla="*/ 118 w 150"/>
                    <a:gd name="T19" fmla="*/ 2 h 228"/>
                    <a:gd name="T20" fmla="*/ 125 w 150"/>
                    <a:gd name="T21" fmla="*/ 7 h 228"/>
                    <a:gd name="T22" fmla="*/ 131 w 150"/>
                    <a:gd name="T23" fmla="*/ 17 h 228"/>
                    <a:gd name="T24" fmla="*/ 134 w 150"/>
                    <a:gd name="T25" fmla="*/ 32 h 228"/>
                    <a:gd name="T26" fmla="*/ 136 w 150"/>
                    <a:gd name="T27" fmla="*/ 37 h 228"/>
                    <a:gd name="T28" fmla="*/ 136 w 150"/>
                    <a:gd name="T29" fmla="*/ 46 h 228"/>
                    <a:gd name="T30" fmla="*/ 140 w 150"/>
                    <a:gd name="T31" fmla="*/ 65 h 228"/>
                    <a:gd name="T32" fmla="*/ 143 w 150"/>
                    <a:gd name="T33" fmla="*/ 91 h 228"/>
                    <a:gd name="T34" fmla="*/ 145 w 150"/>
                    <a:gd name="T35" fmla="*/ 119 h 228"/>
                    <a:gd name="T36" fmla="*/ 147 w 150"/>
                    <a:gd name="T37" fmla="*/ 147 h 228"/>
                    <a:gd name="T38" fmla="*/ 149 w 150"/>
                    <a:gd name="T39" fmla="*/ 172 h 228"/>
                    <a:gd name="T40" fmla="*/ 149 w 150"/>
                    <a:gd name="T41" fmla="*/ 183 h 228"/>
                    <a:gd name="T42" fmla="*/ 149 w 150"/>
                    <a:gd name="T43" fmla="*/ 191 h 228"/>
                    <a:gd name="T44" fmla="*/ 150 w 150"/>
                    <a:gd name="T45" fmla="*/ 198 h 228"/>
                    <a:gd name="T46" fmla="*/ 150 w 150"/>
                    <a:gd name="T47" fmla="*/ 204 h 228"/>
                    <a:gd name="T48" fmla="*/ 147 w 150"/>
                    <a:gd name="T49" fmla="*/ 212 h 228"/>
                    <a:gd name="T50" fmla="*/ 143 w 150"/>
                    <a:gd name="T51" fmla="*/ 219 h 228"/>
                    <a:gd name="T52" fmla="*/ 136 w 150"/>
                    <a:gd name="T53" fmla="*/ 221 h 228"/>
                    <a:gd name="T54" fmla="*/ 125 w 150"/>
                    <a:gd name="T55" fmla="*/ 223 h 228"/>
                    <a:gd name="T56" fmla="*/ 118 w 150"/>
                    <a:gd name="T57" fmla="*/ 225 h 228"/>
                    <a:gd name="T58" fmla="*/ 106 w 150"/>
                    <a:gd name="T59" fmla="*/ 225 h 228"/>
                    <a:gd name="T60" fmla="*/ 75 w 150"/>
                    <a:gd name="T61" fmla="*/ 228 h 228"/>
                    <a:gd name="T62" fmla="*/ 47 w 150"/>
                    <a:gd name="T63" fmla="*/ 228 h 228"/>
                    <a:gd name="T64" fmla="*/ 36 w 150"/>
                    <a:gd name="T65" fmla="*/ 228 h 228"/>
                    <a:gd name="T66" fmla="*/ 30 w 150"/>
                    <a:gd name="T67" fmla="*/ 226 h 228"/>
                    <a:gd name="T68" fmla="*/ 23 w 150"/>
                    <a:gd name="T69" fmla="*/ 225 h 228"/>
                    <a:gd name="T70" fmla="*/ 18 w 150"/>
                    <a:gd name="T71" fmla="*/ 221 h 228"/>
                    <a:gd name="T72" fmla="*/ 16 w 150"/>
                    <a:gd name="T73" fmla="*/ 216 h 228"/>
                    <a:gd name="T74" fmla="*/ 14 w 150"/>
                    <a:gd name="T75" fmla="*/ 211 h 228"/>
                    <a:gd name="T76" fmla="*/ 14 w 150"/>
                    <a:gd name="T77" fmla="*/ 204 h 228"/>
                    <a:gd name="T78" fmla="*/ 14 w 150"/>
                    <a:gd name="T79" fmla="*/ 191 h 228"/>
                    <a:gd name="T80" fmla="*/ 14 w 150"/>
                    <a:gd name="T81" fmla="*/ 176 h 228"/>
                    <a:gd name="T82" fmla="*/ 14 w 150"/>
                    <a:gd name="T83" fmla="*/ 135 h 228"/>
                    <a:gd name="T84" fmla="*/ 11 w 150"/>
                    <a:gd name="T85" fmla="*/ 95 h 228"/>
                    <a:gd name="T86" fmla="*/ 9 w 150"/>
                    <a:gd name="T87" fmla="*/ 77 h 228"/>
                    <a:gd name="T88" fmla="*/ 7 w 150"/>
                    <a:gd name="T89" fmla="*/ 67 h 228"/>
                    <a:gd name="T90" fmla="*/ 0 w 150"/>
                    <a:gd name="T91" fmla="*/ 40 h 228"/>
                    <a:gd name="T92" fmla="*/ 0 w 150"/>
                    <a:gd name="T93" fmla="*/ 30 h 228"/>
                    <a:gd name="T94" fmla="*/ 7 w 150"/>
                    <a:gd name="T95" fmla="*/ 24 h 228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50"/>
                    <a:gd name="T145" fmla="*/ 0 h 228"/>
                    <a:gd name="T146" fmla="*/ 150 w 150"/>
                    <a:gd name="T147" fmla="*/ 228 h 228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50" h="228">
                      <a:moveTo>
                        <a:pt x="7" y="24"/>
                      </a:moveTo>
                      <a:lnTo>
                        <a:pt x="13" y="23"/>
                      </a:lnTo>
                      <a:lnTo>
                        <a:pt x="25" y="19"/>
                      </a:lnTo>
                      <a:lnTo>
                        <a:pt x="41" y="16"/>
                      </a:lnTo>
                      <a:lnTo>
                        <a:pt x="59" y="10"/>
                      </a:lnTo>
                      <a:lnTo>
                        <a:pt x="75" y="7"/>
                      </a:lnTo>
                      <a:lnTo>
                        <a:pt x="91" y="3"/>
                      </a:lnTo>
                      <a:lnTo>
                        <a:pt x="104" y="2"/>
                      </a:lnTo>
                      <a:lnTo>
                        <a:pt x="109" y="0"/>
                      </a:lnTo>
                      <a:lnTo>
                        <a:pt x="118" y="2"/>
                      </a:lnTo>
                      <a:lnTo>
                        <a:pt x="125" y="7"/>
                      </a:lnTo>
                      <a:lnTo>
                        <a:pt x="131" y="17"/>
                      </a:lnTo>
                      <a:lnTo>
                        <a:pt x="134" y="32"/>
                      </a:lnTo>
                      <a:lnTo>
                        <a:pt x="136" y="37"/>
                      </a:lnTo>
                      <a:lnTo>
                        <a:pt x="136" y="46"/>
                      </a:lnTo>
                      <a:lnTo>
                        <a:pt x="140" y="65"/>
                      </a:lnTo>
                      <a:lnTo>
                        <a:pt x="143" y="91"/>
                      </a:lnTo>
                      <a:lnTo>
                        <a:pt x="145" y="119"/>
                      </a:lnTo>
                      <a:lnTo>
                        <a:pt x="147" y="147"/>
                      </a:lnTo>
                      <a:lnTo>
                        <a:pt x="149" y="172"/>
                      </a:lnTo>
                      <a:lnTo>
                        <a:pt x="149" y="183"/>
                      </a:lnTo>
                      <a:lnTo>
                        <a:pt x="149" y="191"/>
                      </a:lnTo>
                      <a:lnTo>
                        <a:pt x="150" y="198"/>
                      </a:lnTo>
                      <a:lnTo>
                        <a:pt x="150" y="204"/>
                      </a:lnTo>
                      <a:lnTo>
                        <a:pt x="147" y="212"/>
                      </a:lnTo>
                      <a:lnTo>
                        <a:pt x="143" y="219"/>
                      </a:lnTo>
                      <a:lnTo>
                        <a:pt x="136" y="221"/>
                      </a:lnTo>
                      <a:lnTo>
                        <a:pt x="125" y="223"/>
                      </a:lnTo>
                      <a:lnTo>
                        <a:pt x="118" y="225"/>
                      </a:lnTo>
                      <a:lnTo>
                        <a:pt x="106" y="225"/>
                      </a:lnTo>
                      <a:lnTo>
                        <a:pt x="75" y="228"/>
                      </a:lnTo>
                      <a:lnTo>
                        <a:pt x="47" y="228"/>
                      </a:lnTo>
                      <a:lnTo>
                        <a:pt x="36" y="228"/>
                      </a:lnTo>
                      <a:lnTo>
                        <a:pt x="30" y="226"/>
                      </a:lnTo>
                      <a:lnTo>
                        <a:pt x="23" y="225"/>
                      </a:lnTo>
                      <a:lnTo>
                        <a:pt x="18" y="221"/>
                      </a:lnTo>
                      <a:lnTo>
                        <a:pt x="16" y="216"/>
                      </a:lnTo>
                      <a:lnTo>
                        <a:pt x="14" y="211"/>
                      </a:lnTo>
                      <a:lnTo>
                        <a:pt x="14" y="204"/>
                      </a:lnTo>
                      <a:lnTo>
                        <a:pt x="14" y="191"/>
                      </a:lnTo>
                      <a:lnTo>
                        <a:pt x="14" y="176"/>
                      </a:lnTo>
                      <a:lnTo>
                        <a:pt x="14" y="135"/>
                      </a:lnTo>
                      <a:lnTo>
                        <a:pt x="11" y="95"/>
                      </a:lnTo>
                      <a:lnTo>
                        <a:pt x="9" y="77"/>
                      </a:lnTo>
                      <a:lnTo>
                        <a:pt x="7" y="67"/>
                      </a:lnTo>
                      <a:lnTo>
                        <a:pt x="0" y="40"/>
                      </a:lnTo>
                      <a:lnTo>
                        <a:pt x="0" y="30"/>
                      </a:lnTo>
                      <a:lnTo>
                        <a:pt x="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49" name="Freeform 249"/>
                <p:cNvSpPr>
                  <a:spLocks/>
                </p:cNvSpPr>
                <p:nvPr/>
              </p:nvSpPr>
              <p:spPr bwMode="auto">
                <a:xfrm>
                  <a:off x="742" y="1124"/>
                  <a:ext cx="11" cy="8"/>
                </a:xfrm>
                <a:custGeom>
                  <a:avLst/>
                  <a:gdLst>
                    <a:gd name="T0" fmla="*/ 0 w 23"/>
                    <a:gd name="T1" fmla="*/ 4 h 23"/>
                    <a:gd name="T2" fmla="*/ 16 w 23"/>
                    <a:gd name="T3" fmla="*/ 0 h 23"/>
                    <a:gd name="T4" fmla="*/ 23 w 23"/>
                    <a:gd name="T5" fmla="*/ 4 h 23"/>
                    <a:gd name="T6" fmla="*/ 12 w 23"/>
                    <a:gd name="T7" fmla="*/ 23 h 23"/>
                    <a:gd name="T8" fmla="*/ 0 w 23"/>
                    <a:gd name="T9" fmla="*/ 4 h 23"/>
                    <a:gd name="T10" fmla="*/ 0 w 23"/>
                    <a:gd name="T11" fmla="*/ 4 h 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23"/>
                    <a:gd name="T20" fmla="*/ 23 w 23"/>
                    <a:gd name="T21" fmla="*/ 23 h 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23">
                      <a:moveTo>
                        <a:pt x="0" y="4"/>
                      </a:moveTo>
                      <a:lnTo>
                        <a:pt x="16" y="0"/>
                      </a:lnTo>
                      <a:lnTo>
                        <a:pt x="23" y="4"/>
                      </a:lnTo>
                      <a:lnTo>
                        <a:pt x="12" y="23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50" name="Freeform 250"/>
                <p:cNvSpPr>
                  <a:spLocks/>
                </p:cNvSpPr>
                <p:nvPr/>
              </p:nvSpPr>
              <p:spPr bwMode="auto">
                <a:xfrm>
                  <a:off x="749" y="1126"/>
                  <a:ext cx="11" cy="14"/>
                </a:xfrm>
                <a:custGeom>
                  <a:avLst/>
                  <a:gdLst>
                    <a:gd name="T0" fmla="*/ 0 w 23"/>
                    <a:gd name="T1" fmla="*/ 25 h 39"/>
                    <a:gd name="T2" fmla="*/ 11 w 23"/>
                    <a:gd name="T3" fmla="*/ 39 h 39"/>
                    <a:gd name="T4" fmla="*/ 23 w 23"/>
                    <a:gd name="T5" fmla="*/ 21 h 39"/>
                    <a:gd name="T6" fmla="*/ 11 w 23"/>
                    <a:gd name="T7" fmla="*/ 0 h 39"/>
                    <a:gd name="T8" fmla="*/ 0 w 23"/>
                    <a:gd name="T9" fmla="*/ 25 h 39"/>
                    <a:gd name="T10" fmla="*/ 0 w 23"/>
                    <a:gd name="T11" fmla="*/ 25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39"/>
                    <a:gd name="T20" fmla="*/ 23 w 23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39">
                      <a:moveTo>
                        <a:pt x="0" y="25"/>
                      </a:moveTo>
                      <a:lnTo>
                        <a:pt x="11" y="39"/>
                      </a:lnTo>
                      <a:lnTo>
                        <a:pt x="23" y="21"/>
                      </a:lnTo>
                      <a:lnTo>
                        <a:pt x="11" y="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51" name="Freeform 251"/>
                <p:cNvSpPr>
                  <a:spLocks/>
                </p:cNvSpPr>
                <p:nvPr/>
              </p:nvSpPr>
              <p:spPr bwMode="auto">
                <a:xfrm>
                  <a:off x="745" y="1137"/>
                  <a:ext cx="8" cy="14"/>
                </a:xfrm>
                <a:custGeom>
                  <a:avLst/>
                  <a:gdLst>
                    <a:gd name="T0" fmla="*/ 5 w 16"/>
                    <a:gd name="T1" fmla="*/ 0 h 38"/>
                    <a:gd name="T2" fmla="*/ 16 w 16"/>
                    <a:gd name="T3" fmla="*/ 15 h 38"/>
                    <a:gd name="T4" fmla="*/ 0 w 16"/>
                    <a:gd name="T5" fmla="*/ 38 h 38"/>
                    <a:gd name="T6" fmla="*/ 0 w 16"/>
                    <a:gd name="T7" fmla="*/ 37 h 38"/>
                    <a:gd name="T8" fmla="*/ 0 w 16"/>
                    <a:gd name="T9" fmla="*/ 35 h 38"/>
                    <a:gd name="T10" fmla="*/ 0 w 16"/>
                    <a:gd name="T11" fmla="*/ 26 h 38"/>
                    <a:gd name="T12" fmla="*/ 0 w 16"/>
                    <a:gd name="T13" fmla="*/ 15 h 38"/>
                    <a:gd name="T14" fmla="*/ 0 w 16"/>
                    <a:gd name="T15" fmla="*/ 7 h 38"/>
                    <a:gd name="T16" fmla="*/ 5 w 16"/>
                    <a:gd name="T17" fmla="*/ 0 h 3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6"/>
                    <a:gd name="T28" fmla="*/ 0 h 38"/>
                    <a:gd name="T29" fmla="*/ 16 w 16"/>
                    <a:gd name="T30" fmla="*/ 38 h 3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6" h="38">
                      <a:moveTo>
                        <a:pt x="5" y="0"/>
                      </a:moveTo>
                      <a:lnTo>
                        <a:pt x="16" y="15"/>
                      </a:lnTo>
                      <a:lnTo>
                        <a:pt x="0" y="38"/>
                      </a:lnTo>
                      <a:lnTo>
                        <a:pt x="0" y="37"/>
                      </a:lnTo>
                      <a:lnTo>
                        <a:pt x="0" y="35"/>
                      </a:lnTo>
                      <a:lnTo>
                        <a:pt x="0" y="26"/>
                      </a:lnTo>
                      <a:lnTo>
                        <a:pt x="0" y="15"/>
                      </a:lnTo>
                      <a:lnTo>
                        <a:pt x="0" y="7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52" name="Freeform 252"/>
                <p:cNvSpPr>
                  <a:spLocks/>
                </p:cNvSpPr>
                <p:nvPr/>
              </p:nvSpPr>
              <p:spPr bwMode="auto">
                <a:xfrm>
                  <a:off x="757" y="1135"/>
                  <a:ext cx="11" cy="11"/>
                </a:xfrm>
                <a:custGeom>
                  <a:avLst/>
                  <a:gdLst>
                    <a:gd name="T0" fmla="*/ 11 w 23"/>
                    <a:gd name="T1" fmla="*/ 0 h 33"/>
                    <a:gd name="T2" fmla="*/ 23 w 23"/>
                    <a:gd name="T3" fmla="*/ 17 h 33"/>
                    <a:gd name="T4" fmla="*/ 11 w 23"/>
                    <a:gd name="T5" fmla="*/ 33 h 33"/>
                    <a:gd name="T6" fmla="*/ 0 w 23"/>
                    <a:gd name="T7" fmla="*/ 17 h 33"/>
                    <a:gd name="T8" fmla="*/ 11 w 23"/>
                    <a:gd name="T9" fmla="*/ 0 h 33"/>
                    <a:gd name="T10" fmla="*/ 11 w 23"/>
                    <a:gd name="T11" fmla="*/ 0 h 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33"/>
                    <a:gd name="T20" fmla="*/ 23 w 23"/>
                    <a:gd name="T21" fmla="*/ 33 h 3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33">
                      <a:moveTo>
                        <a:pt x="11" y="0"/>
                      </a:moveTo>
                      <a:lnTo>
                        <a:pt x="23" y="17"/>
                      </a:lnTo>
                      <a:lnTo>
                        <a:pt x="11" y="33"/>
                      </a:lnTo>
                      <a:lnTo>
                        <a:pt x="0" y="17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53" name="Freeform 253"/>
                <p:cNvSpPr>
                  <a:spLocks/>
                </p:cNvSpPr>
                <p:nvPr/>
              </p:nvSpPr>
              <p:spPr bwMode="auto">
                <a:xfrm>
                  <a:off x="766" y="1144"/>
                  <a:ext cx="13" cy="12"/>
                </a:xfrm>
                <a:custGeom>
                  <a:avLst/>
                  <a:gdLst>
                    <a:gd name="T0" fmla="*/ 7 w 27"/>
                    <a:gd name="T1" fmla="*/ 0 h 35"/>
                    <a:gd name="T2" fmla="*/ 27 w 27"/>
                    <a:gd name="T3" fmla="*/ 23 h 35"/>
                    <a:gd name="T4" fmla="*/ 16 w 27"/>
                    <a:gd name="T5" fmla="*/ 35 h 35"/>
                    <a:gd name="T6" fmla="*/ 0 w 27"/>
                    <a:gd name="T7" fmla="*/ 16 h 35"/>
                    <a:gd name="T8" fmla="*/ 7 w 27"/>
                    <a:gd name="T9" fmla="*/ 0 h 35"/>
                    <a:gd name="T10" fmla="*/ 7 w 27"/>
                    <a:gd name="T11" fmla="*/ 0 h 3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7"/>
                    <a:gd name="T19" fmla="*/ 0 h 35"/>
                    <a:gd name="T20" fmla="*/ 27 w 27"/>
                    <a:gd name="T21" fmla="*/ 35 h 3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7" h="35">
                      <a:moveTo>
                        <a:pt x="7" y="0"/>
                      </a:moveTo>
                      <a:lnTo>
                        <a:pt x="27" y="23"/>
                      </a:lnTo>
                      <a:lnTo>
                        <a:pt x="16" y="35"/>
                      </a:lnTo>
                      <a:lnTo>
                        <a:pt x="0" y="16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54" name="Freeform 254"/>
                <p:cNvSpPr>
                  <a:spLocks/>
                </p:cNvSpPr>
                <p:nvPr/>
              </p:nvSpPr>
              <p:spPr bwMode="auto">
                <a:xfrm>
                  <a:off x="775" y="1155"/>
                  <a:ext cx="12" cy="9"/>
                </a:xfrm>
                <a:custGeom>
                  <a:avLst/>
                  <a:gdLst>
                    <a:gd name="T0" fmla="*/ 24 w 24"/>
                    <a:gd name="T1" fmla="*/ 10 h 26"/>
                    <a:gd name="T2" fmla="*/ 8 w 24"/>
                    <a:gd name="T3" fmla="*/ 0 h 26"/>
                    <a:gd name="T4" fmla="*/ 0 w 24"/>
                    <a:gd name="T5" fmla="*/ 10 h 26"/>
                    <a:gd name="T6" fmla="*/ 8 w 24"/>
                    <a:gd name="T7" fmla="*/ 26 h 26"/>
                    <a:gd name="T8" fmla="*/ 24 w 24"/>
                    <a:gd name="T9" fmla="*/ 10 h 26"/>
                    <a:gd name="T10" fmla="*/ 24 w 24"/>
                    <a:gd name="T11" fmla="*/ 10 h 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26"/>
                    <a:gd name="T20" fmla="*/ 24 w 24"/>
                    <a:gd name="T21" fmla="*/ 26 h 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26">
                      <a:moveTo>
                        <a:pt x="24" y="10"/>
                      </a:moveTo>
                      <a:lnTo>
                        <a:pt x="8" y="0"/>
                      </a:lnTo>
                      <a:lnTo>
                        <a:pt x="0" y="10"/>
                      </a:lnTo>
                      <a:lnTo>
                        <a:pt x="8" y="26"/>
                      </a:lnTo>
                      <a:lnTo>
                        <a:pt x="24" y="1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55" name="Freeform 255"/>
                <p:cNvSpPr>
                  <a:spLocks/>
                </p:cNvSpPr>
                <p:nvPr/>
              </p:nvSpPr>
              <p:spPr bwMode="auto">
                <a:xfrm>
                  <a:off x="783" y="1162"/>
                  <a:ext cx="11" cy="13"/>
                </a:xfrm>
                <a:custGeom>
                  <a:avLst/>
                  <a:gdLst>
                    <a:gd name="T0" fmla="*/ 11 w 24"/>
                    <a:gd name="T1" fmla="*/ 0 h 39"/>
                    <a:gd name="T2" fmla="*/ 24 w 24"/>
                    <a:gd name="T3" fmla="*/ 23 h 39"/>
                    <a:gd name="T4" fmla="*/ 17 w 24"/>
                    <a:gd name="T5" fmla="*/ 39 h 39"/>
                    <a:gd name="T6" fmla="*/ 0 w 24"/>
                    <a:gd name="T7" fmla="*/ 16 h 39"/>
                    <a:gd name="T8" fmla="*/ 11 w 24"/>
                    <a:gd name="T9" fmla="*/ 0 h 39"/>
                    <a:gd name="T10" fmla="*/ 11 w 24"/>
                    <a:gd name="T11" fmla="*/ 0 h 3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39"/>
                    <a:gd name="T20" fmla="*/ 24 w 24"/>
                    <a:gd name="T21" fmla="*/ 39 h 3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39">
                      <a:moveTo>
                        <a:pt x="11" y="0"/>
                      </a:moveTo>
                      <a:lnTo>
                        <a:pt x="24" y="23"/>
                      </a:lnTo>
                      <a:lnTo>
                        <a:pt x="17" y="39"/>
                      </a:lnTo>
                      <a:lnTo>
                        <a:pt x="0" y="1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56" name="Freeform 256"/>
                <p:cNvSpPr>
                  <a:spLocks/>
                </p:cNvSpPr>
                <p:nvPr/>
              </p:nvSpPr>
              <p:spPr bwMode="auto">
                <a:xfrm>
                  <a:off x="791" y="1174"/>
                  <a:ext cx="11" cy="12"/>
                </a:xfrm>
                <a:custGeom>
                  <a:avLst/>
                  <a:gdLst>
                    <a:gd name="T0" fmla="*/ 10 w 23"/>
                    <a:gd name="T1" fmla="*/ 0 h 35"/>
                    <a:gd name="T2" fmla="*/ 23 w 23"/>
                    <a:gd name="T3" fmla="*/ 11 h 35"/>
                    <a:gd name="T4" fmla="*/ 19 w 23"/>
                    <a:gd name="T5" fmla="*/ 35 h 35"/>
                    <a:gd name="T6" fmla="*/ 0 w 23"/>
                    <a:gd name="T7" fmla="*/ 16 h 35"/>
                    <a:gd name="T8" fmla="*/ 10 w 23"/>
                    <a:gd name="T9" fmla="*/ 0 h 35"/>
                    <a:gd name="T10" fmla="*/ 10 w 23"/>
                    <a:gd name="T11" fmla="*/ 0 h 3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35"/>
                    <a:gd name="T20" fmla="*/ 23 w 23"/>
                    <a:gd name="T21" fmla="*/ 35 h 3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35">
                      <a:moveTo>
                        <a:pt x="10" y="0"/>
                      </a:moveTo>
                      <a:lnTo>
                        <a:pt x="23" y="11"/>
                      </a:lnTo>
                      <a:lnTo>
                        <a:pt x="19" y="35"/>
                      </a:lnTo>
                      <a:lnTo>
                        <a:pt x="0" y="16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57" name="Freeform 257"/>
                <p:cNvSpPr>
                  <a:spLocks/>
                </p:cNvSpPr>
                <p:nvPr/>
              </p:nvSpPr>
              <p:spPr bwMode="auto">
                <a:xfrm>
                  <a:off x="774" y="1169"/>
                  <a:ext cx="13" cy="16"/>
                </a:xfrm>
                <a:custGeom>
                  <a:avLst/>
                  <a:gdLst>
                    <a:gd name="T0" fmla="*/ 27 w 27"/>
                    <a:gd name="T1" fmla="*/ 23 h 44"/>
                    <a:gd name="T2" fmla="*/ 11 w 27"/>
                    <a:gd name="T3" fmla="*/ 0 h 44"/>
                    <a:gd name="T4" fmla="*/ 0 w 27"/>
                    <a:gd name="T5" fmla="*/ 19 h 44"/>
                    <a:gd name="T6" fmla="*/ 16 w 27"/>
                    <a:gd name="T7" fmla="*/ 44 h 44"/>
                    <a:gd name="T8" fmla="*/ 27 w 27"/>
                    <a:gd name="T9" fmla="*/ 23 h 44"/>
                    <a:gd name="T10" fmla="*/ 27 w 27"/>
                    <a:gd name="T11" fmla="*/ 23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7"/>
                    <a:gd name="T19" fmla="*/ 0 h 44"/>
                    <a:gd name="T20" fmla="*/ 27 w 27"/>
                    <a:gd name="T21" fmla="*/ 44 h 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7" h="44">
                      <a:moveTo>
                        <a:pt x="27" y="23"/>
                      </a:moveTo>
                      <a:lnTo>
                        <a:pt x="11" y="0"/>
                      </a:lnTo>
                      <a:lnTo>
                        <a:pt x="0" y="19"/>
                      </a:lnTo>
                      <a:lnTo>
                        <a:pt x="16" y="44"/>
                      </a:lnTo>
                      <a:lnTo>
                        <a:pt x="27" y="23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58" name="Freeform 258"/>
                <p:cNvSpPr>
                  <a:spLocks/>
                </p:cNvSpPr>
                <p:nvPr/>
              </p:nvSpPr>
              <p:spPr bwMode="auto">
                <a:xfrm>
                  <a:off x="783" y="1180"/>
                  <a:ext cx="13" cy="10"/>
                </a:xfrm>
                <a:custGeom>
                  <a:avLst/>
                  <a:gdLst>
                    <a:gd name="T0" fmla="*/ 11 w 27"/>
                    <a:gd name="T1" fmla="*/ 0 h 28"/>
                    <a:gd name="T2" fmla="*/ 27 w 27"/>
                    <a:gd name="T3" fmla="*/ 23 h 28"/>
                    <a:gd name="T4" fmla="*/ 26 w 27"/>
                    <a:gd name="T5" fmla="*/ 25 h 28"/>
                    <a:gd name="T6" fmla="*/ 18 w 27"/>
                    <a:gd name="T7" fmla="*/ 25 h 28"/>
                    <a:gd name="T8" fmla="*/ 4 w 27"/>
                    <a:gd name="T9" fmla="*/ 28 h 28"/>
                    <a:gd name="T10" fmla="*/ 0 w 27"/>
                    <a:gd name="T11" fmla="*/ 20 h 28"/>
                    <a:gd name="T12" fmla="*/ 11 w 27"/>
                    <a:gd name="T13" fmla="*/ 0 h 2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7"/>
                    <a:gd name="T22" fmla="*/ 0 h 28"/>
                    <a:gd name="T23" fmla="*/ 27 w 27"/>
                    <a:gd name="T24" fmla="*/ 28 h 2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7" h="28">
                      <a:moveTo>
                        <a:pt x="11" y="0"/>
                      </a:moveTo>
                      <a:lnTo>
                        <a:pt x="27" y="23"/>
                      </a:lnTo>
                      <a:lnTo>
                        <a:pt x="26" y="25"/>
                      </a:lnTo>
                      <a:lnTo>
                        <a:pt x="18" y="25"/>
                      </a:lnTo>
                      <a:lnTo>
                        <a:pt x="4" y="28"/>
                      </a:lnTo>
                      <a:lnTo>
                        <a:pt x="0" y="2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59" name="Freeform 259"/>
                <p:cNvSpPr>
                  <a:spLocks/>
                </p:cNvSpPr>
                <p:nvPr/>
              </p:nvSpPr>
              <p:spPr bwMode="auto">
                <a:xfrm>
                  <a:off x="768" y="1179"/>
                  <a:ext cx="9" cy="11"/>
                </a:xfrm>
                <a:custGeom>
                  <a:avLst/>
                  <a:gdLst>
                    <a:gd name="T0" fmla="*/ 7 w 20"/>
                    <a:gd name="T1" fmla="*/ 0 h 31"/>
                    <a:gd name="T2" fmla="*/ 20 w 20"/>
                    <a:gd name="T3" fmla="*/ 23 h 31"/>
                    <a:gd name="T4" fmla="*/ 13 w 20"/>
                    <a:gd name="T5" fmla="*/ 31 h 31"/>
                    <a:gd name="T6" fmla="*/ 0 w 20"/>
                    <a:gd name="T7" fmla="*/ 7 h 31"/>
                    <a:gd name="T8" fmla="*/ 7 w 20"/>
                    <a:gd name="T9" fmla="*/ 0 h 31"/>
                    <a:gd name="T10" fmla="*/ 7 w 20"/>
                    <a:gd name="T11" fmla="*/ 0 h 3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31"/>
                    <a:gd name="T20" fmla="*/ 20 w 20"/>
                    <a:gd name="T21" fmla="*/ 31 h 3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31">
                      <a:moveTo>
                        <a:pt x="7" y="0"/>
                      </a:moveTo>
                      <a:lnTo>
                        <a:pt x="20" y="23"/>
                      </a:lnTo>
                      <a:lnTo>
                        <a:pt x="13" y="31"/>
                      </a:lnTo>
                      <a:lnTo>
                        <a:pt x="0" y="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60" name="Freeform 260"/>
                <p:cNvSpPr>
                  <a:spLocks/>
                </p:cNvSpPr>
                <p:nvPr/>
              </p:nvSpPr>
              <p:spPr bwMode="auto">
                <a:xfrm>
                  <a:off x="757" y="1122"/>
                  <a:ext cx="9" cy="7"/>
                </a:xfrm>
                <a:custGeom>
                  <a:avLst/>
                  <a:gdLst>
                    <a:gd name="T0" fmla="*/ 0 w 20"/>
                    <a:gd name="T1" fmla="*/ 7 h 23"/>
                    <a:gd name="T2" fmla="*/ 4 w 20"/>
                    <a:gd name="T3" fmla="*/ 3 h 23"/>
                    <a:gd name="T4" fmla="*/ 16 w 20"/>
                    <a:gd name="T5" fmla="*/ 0 h 23"/>
                    <a:gd name="T6" fmla="*/ 20 w 20"/>
                    <a:gd name="T7" fmla="*/ 7 h 23"/>
                    <a:gd name="T8" fmla="*/ 11 w 20"/>
                    <a:gd name="T9" fmla="*/ 23 h 23"/>
                    <a:gd name="T10" fmla="*/ 0 w 20"/>
                    <a:gd name="T11" fmla="*/ 7 h 23"/>
                    <a:gd name="T12" fmla="*/ 0 w 20"/>
                    <a:gd name="T13" fmla="*/ 7 h 2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"/>
                    <a:gd name="T22" fmla="*/ 0 h 23"/>
                    <a:gd name="T23" fmla="*/ 20 w 20"/>
                    <a:gd name="T24" fmla="*/ 23 h 2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" h="23">
                      <a:moveTo>
                        <a:pt x="0" y="7"/>
                      </a:moveTo>
                      <a:lnTo>
                        <a:pt x="4" y="3"/>
                      </a:lnTo>
                      <a:lnTo>
                        <a:pt x="16" y="0"/>
                      </a:lnTo>
                      <a:lnTo>
                        <a:pt x="20" y="7"/>
                      </a:lnTo>
                      <a:lnTo>
                        <a:pt x="11" y="2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61" name="Freeform 261"/>
                <p:cNvSpPr>
                  <a:spLocks/>
                </p:cNvSpPr>
                <p:nvPr/>
              </p:nvSpPr>
              <p:spPr bwMode="auto">
                <a:xfrm>
                  <a:off x="765" y="1126"/>
                  <a:ext cx="10" cy="11"/>
                </a:xfrm>
                <a:custGeom>
                  <a:avLst/>
                  <a:gdLst>
                    <a:gd name="T0" fmla="*/ 14 w 23"/>
                    <a:gd name="T1" fmla="*/ 32 h 32"/>
                    <a:gd name="T2" fmla="*/ 23 w 23"/>
                    <a:gd name="T3" fmla="*/ 21 h 32"/>
                    <a:gd name="T4" fmla="*/ 11 w 23"/>
                    <a:gd name="T5" fmla="*/ 0 h 32"/>
                    <a:gd name="T6" fmla="*/ 0 w 23"/>
                    <a:gd name="T7" fmla="*/ 16 h 32"/>
                    <a:gd name="T8" fmla="*/ 14 w 23"/>
                    <a:gd name="T9" fmla="*/ 32 h 32"/>
                    <a:gd name="T10" fmla="*/ 14 w 23"/>
                    <a:gd name="T11" fmla="*/ 32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32"/>
                    <a:gd name="T20" fmla="*/ 23 w 23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32">
                      <a:moveTo>
                        <a:pt x="14" y="32"/>
                      </a:moveTo>
                      <a:lnTo>
                        <a:pt x="23" y="21"/>
                      </a:lnTo>
                      <a:lnTo>
                        <a:pt x="11" y="0"/>
                      </a:lnTo>
                      <a:lnTo>
                        <a:pt x="0" y="16"/>
                      </a:lnTo>
                      <a:lnTo>
                        <a:pt x="14" y="32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62" name="Freeform 262"/>
                <p:cNvSpPr>
                  <a:spLocks/>
                </p:cNvSpPr>
                <p:nvPr/>
              </p:nvSpPr>
              <p:spPr bwMode="auto">
                <a:xfrm>
                  <a:off x="774" y="1136"/>
                  <a:ext cx="11" cy="12"/>
                </a:xfrm>
                <a:custGeom>
                  <a:avLst/>
                  <a:gdLst>
                    <a:gd name="T0" fmla="*/ 7 w 23"/>
                    <a:gd name="T1" fmla="*/ 0 h 35"/>
                    <a:gd name="T2" fmla="*/ 23 w 23"/>
                    <a:gd name="T3" fmla="*/ 14 h 35"/>
                    <a:gd name="T4" fmla="*/ 16 w 23"/>
                    <a:gd name="T5" fmla="*/ 35 h 35"/>
                    <a:gd name="T6" fmla="*/ 0 w 23"/>
                    <a:gd name="T7" fmla="*/ 14 h 35"/>
                    <a:gd name="T8" fmla="*/ 7 w 23"/>
                    <a:gd name="T9" fmla="*/ 0 h 35"/>
                    <a:gd name="T10" fmla="*/ 7 w 23"/>
                    <a:gd name="T11" fmla="*/ 0 h 3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35"/>
                    <a:gd name="T20" fmla="*/ 23 w 23"/>
                    <a:gd name="T21" fmla="*/ 35 h 3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35">
                      <a:moveTo>
                        <a:pt x="7" y="0"/>
                      </a:moveTo>
                      <a:lnTo>
                        <a:pt x="23" y="14"/>
                      </a:lnTo>
                      <a:lnTo>
                        <a:pt x="16" y="35"/>
                      </a:lnTo>
                      <a:lnTo>
                        <a:pt x="0" y="1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63" name="Freeform 263"/>
                <p:cNvSpPr>
                  <a:spLocks/>
                </p:cNvSpPr>
                <p:nvPr/>
              </p:nvSpPr>
              <p:spPr bwMode="auto">
                <a:xfrm>
                  <a:off x="785" y="1145"/>
                  <a:ext cx="9" cy="11"/>
                </a:xfrm>
                <a:custGeom>
                  <a:avLst/>
                  <a:gdLst>
                    <a:gd name="T0" fmla="*/ 4 w 20"/>
                    <a:gd name="T1" fmla="*/ 0 h 32"/>
                    <a:gd name="T2" fmla="*/ 20 w 20"/>
                    <a:gd name="T3" fmla="*/ 16 h 32"/>
                    <a:gd name="T4" fmla="*/ 7 w 20"/>
                    <a:gd name="T5" fmla="*/ 32 h 32"/>
                    <a:gd name="T6" fmla="*/ 0 w 20"/>
                    <a:gd name="T7" fmla="*/ 16 h 32"/>
                    <a:gd name="T8" fmla="*/ 4 w 20"/>
                    <a:gd name="T9" fmla="*/ 0 h 32"/>
                    <a:gd name="T10" fmla="*/ 4 w 20"/>
                    <a:gd name="T11" fmla="*/ 0 h 3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32"/>
                    <a:gd name="T20" fmla="*/ 20 w 20"/>
                    <a:gd name="T21" fmla="*/ 32 h 3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32">
                      <a:moveTo>
                        <a:pt x="4" y="0"/>
                      </a:moveTo>
                      <a:lnTo>
                        <a:pt x="20" y="16"/>
                      </a:lnTo>
                      <a:lnTo>
                        <a:pt x="7" y="32"/>
                      </a:lnTo>
                      <a:lnTo>
                        <a:pt x="0" y="16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64" name="Freeform 264"/>
                <p:cNvSpPr>
                  <a:spLocks/>
                </p:cNvSpPr>
                <p:nvPr/>
              </p:nvSpPr>
              <p:spPr bwMode="auto">
                <a:xfrm>
                  <a:off x="791" y="1153"/>
                  <a:ext cx="11" cy="12"/>
                </a:xfrm>
                <a:custGeom>
                  <a:avLst/>
                  <a:gdLst>
                    <a:gd name="T0" fmla="*/ 10 w 23"/>
                    <a:gd name="T1" fmla="*/ 0 h 35"/>
                    <a:gd name="T2" fmla="*/ 23 w 23"/>
                    <a:gd name="T3" fmla="*/ 13 h 35"/>
                    <a:gd name="T4" fmla="*/ 23 w 23"/>
                    <a:gd name="T5" fmla="*/ 21 h 35"/>
                    <a:gd name="T6" fmla="*/ 16 w 23"/>
                    <a:gd name="T7" fmla="*/ 35 h 35"/>
                    <a:gd name="T8" fmla="*/ 0 w 23"/>
                    <a:gd name="T9" fmla="*/ 16 h 35"/>
                    <a:gd name="T10" fmla="*/ 10 w 23"/>
                    <a:gd name="T11" fmla="*/ 0 h 35"/>
                    <a:gd name="T12" fmla="*/ 10 w 23"/>
                    <a:gd name="T13" fmla="*/ 0 h 3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"/>
                    <a:gd name="T22" fmla="*/ 0 h 35"/>
                    <a:gd name="T23" fmla="*/ 23 w 23"/>
                    <a:gd name="T24" fmla="*/ 35 h 3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" h="35">
                      <a:moveTo>
                        <a:pt x="10" y="0"/>
                      </a:moveTo>
                      <a:lnTo>
                        <a:pt x="23" y="13"/>
                      </a:lnTo>
                      <a:lnTo>
                        <a:pt x="23" y="21"/>
                      </a:lnTo>
                      <a:lnTo>
                        <a:pt x="16" y="35"/>
                      </a:lnTo>
                      <a:lnTo>
                        <a:pt x="0" y="16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65" name="Freeform 265"/>
                <p:cNvSpPr>
                  <a:spLocks/>
                </p:cNvSpPr>
                <p:nvPr/>
              </p:nvSpPr>
              <p:spPr bwMode="auto">
                <a:xfrm>
                  <a:off x="800" y="1165"/>
                  <a:ext cx="2" cy="8"/>
                </a:xfrm>
                <a:custGeom>
                  <a:avLst/>
                  <a:gdLst>
                    <a:gd name="T0" fmla="*/ 0 w 4"/>
                    <a:gd name="T1" fmla="*/ 16 h 22"/>
                    <a:gd name="T2" fmla="*/ 4 w 4"/>
                    <a:gd name="T3" fmla="*/ 0 h 22"/>
                    <a:gd name="T4" fmla="*/ 4 w 4"/>
                    <a:gd name="T5" fmla="*/ 22 h 22"/>
                    <a:gd name="T6" fmla="*/ 0 w 4"/>
                    <a:gd name="T7" fmla="*/ 16 h 22"/>
                    <a:gd name="T8" fmla="*/ 0 w 4"/>
                    <a:gd name="T9" fmla="*/ 16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2"/>
                    <a:gd name="T17" fmla="*/ 4 w 4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2">
                      <a:moveTo>
                        <a:pt x="0" y="16"/>
                      </a:moveTo>
                      <a:lnTo>
                        <a:pt x="4" y="0"/>
                      </a:lnTo>
                      <a:lnTo>
                        <a:pt x="4" y="22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66" name="Freeform 266"/>
                <p:cNvSpPr>
                  <a:spLocks/>
                </p:cNvSpPr>
                <p:nvPr/>
              </p:nvSpPr>
              <p:spPr bwMode="auto">
                <a:xfrm>
                  <a:off x="751" y="1145"/>
                  <a:ext cx="9" cy="10"/>
                </a:xfrm>
                <a:custGeom>
                  <a:avLst/>
                  <a:gdLst>
                    <a:gd name="T0" fmla="*/ 8 w 20"/>
                    <a:gd name="T1" fmla="*/ 0 h 29"/>
                    <a:gd name="T2" fmla="*/ 20 w 20"/>
                    <a:gd name="T3" fmla="*/ 13 h 29"/>
                    <a:gd name="T4" fmla="*/ 13 w 20"/>
                    <a:gd name="T5" fmla="*/ 29 h 29"/>
                    <a:gd name="T6" fmla="*/ 0 w 20"/>
                    <a:gd name="T7" fmla="*/ 13 h 29"/>
                    <a:gd name="T8" fmla="*/ 8 w 20"/>
                    <a:gd name="T9" fmla="*/ 0 h 29"/>
                    <a:gd name="T10" fmla="*/ 8 w 20"/>
                    <a:gd name="T11" fmla="*/ 0 h 2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29"/>
                    <a:gd name="T20" fmla="*/ 20 w 20"/>
                    <a:gd name="T21" fmla="*/ 29 h 2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29">
                      <a:moveTo>
                        <a:pt x="8" y="0"/>
                      </a:moveTo>
                      <a:lnTo>
                        <a:pt x="20" y="13"/>
                      </a:lnTo>
                      <a:lnTo>
                        <a:pt x="13" y="29"/>
                      </a:lnTo>
                      <a:lnTo>
                        <a:pt x="0" y="1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67" name="Freeform 267"/>
                <p:cNvSpPr>
                  <a:spLocks/>
                </p:cNvSpPr>
                <p:nvPr/>
              </p:nvSpPr>
              <p:spPr bwMode="auto">
                <a:xfrm>
                  <a:off x="748" y="1151"/>
                  <a:ext cx="5" cy="12"/>
                </a:xfrm>
                <a:custGeom>
                  <a:avLst/>
                  <a:gdLst>
                    <a:gd name="T0" fmla="*/ 7 w 11"/>
                    <a:gd name="T1" fmla="*/ 7 h 35"/>
                    <a:gd name="T2" fmla="*/ 0 w 11"/>
                    <a:gd name="T3" fmla="*/ 0 h 35"/>
                    <a:gd name="T4" fmla="*/ 0 w 11"/>
                    <a:gd name="T5" fmla="*/ 35 h 35"/>
                    <a:gd name="T6" fmla="*/ 11 w 11"/>
                    <a:gd name="T7" fmla="*/ 23 h 35"/>
                    <a:gd name="T8" fmla="*/ 7 w 11"/>
                    <a:gd name="T9" fmla="*/ 7 h 35"/>
                    <a:gd name="T10" fmla="*/ 7 w 11"/>
                    <a:gd name="T11" fmla="*/ 7 h 3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35"/>
                    <a:gd name="T20" fmla="*/ 11 w 11"/>
                    <a:gd name="T21" fmla="*/ 35 h 3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35">
                      <a:moveTo>
                        <a:pt x="7" y="7"/>
                      </a:moveTo>
                      <a:lnTo>
                        <a:pt x="0" y="0"/>
                      </a:lnTo>
                      <a:lnTo>
                        <a:pt x="0" y="35"/>
                      </a:lnTo>
                      <a:lnTo>
                        <a:pt x="11" y="23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68" name="Freeform 268"/>
                <p:cNvSpPr>
                  <a:spLocks/>
                </p:cNvSpPr>
                <p:nvPr/>
              </p:nvSpPr>
              <p:spPr bwMode="auto">
                <a:xfrm>
                  <a:off x="751" y="1160"/>
                  <a:ext cx="11" cy="13"/>
                </a:xfrm>
                <a:custGeom>
                  <a:avLst/>
                  <a:gdLst>
                    <a:gd name="T0" fmla="*/ 13 w 24"/>
                    <a:gd name="T1" fmla="*/ 0 h 36"/>
                    <a:gd name="T2" fmla="*/ 24 w 24"/>
                    <a:gd name="T3" fmla="*/ 23 h 36"/>
                    <a:gd name="T4" fmla="*/ 17 w 24"/>
                    <a:gd name="T5" fmla="*/ 36 h 36"/>
                    <a:gd name="T6" fmla="*/ 0 w 24"/>
                    <a:gd name="T7" fmla="*/ 11 h 36"/>
                    <a:gd name="T8" fmla="*/ 13 w 24"/>
                    <a:gd name="T9" fmla="*/ 0 h 36"/>
                    <a:gd name="T10" fmla="*/ 13 w 24"/>
                    <a:gd name="T11" fmla="*/ 0 h 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36"/>
                    <a:gd name="T20" fmla="*/ 24 w 24"/>
                    <a:gd name="T21" fmla="*/ 36 h 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36">
                      <a:moveTo>
                        <a:pt x="13" y="0"/>
                      </a:moveTo>
                      <a:lnTo>
                        <a:pt x="24" y="23"/>
                      </a:lnTo>
                      <a:lnTo>
                        <a:pt x="17" y="36"/>
                      </a:lnTo>
                      <a:lnTo>
                        <a:pt x="0" y="11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69" name="Freeform 269"/>
                <p:cNvSpPr>
                  <a:spLocks/>
                </p:cNvSpPr>
                <p:nvPr/>
              </p:nvSpPr>
              <p:spPr bwMode="auto">
                <a:xfrm>
                  <a:off x="748" y="1167"/>
                  <a:ext cx="7" cy="10"/>
                </a:xfrm>
                <a:custGeom>
                  <a:avLst/>
                  <a:gdLst>
                    <a:gd name="T0" fmla="*/ 0 w 15"/>
                    <a:gd name="T1" fmla="*/ 0 h 30"/>
                    <a:gd name="T2" fmla="*/ 15 w 15"/>
                    <a:gd name="T3" fmla="*/ 19 h 30"/>
                    <a:gd name="T4" fmla="*/ 0 w 15"/>
                    <a:gd name="T5" fmla="*/ 30 h 30"/>
                    <a:gd name="T6" fmla="*/ 0 w 15"/>
                    <a:gd name="T7" fmla="*/ 0 h 30"/>
                    <a:gd name="T8" fmla="*/ 0 w 15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30"/>
                    <a:gd name="T17" fmla="*/ 15 w 15"/>
                    <a:gd name="T18" fmla="*/ 30 h 3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30">
                      <a:moveTo>
                        <a:pt x="0" y="0"/>
                      </a:moveTo>
                      <a:lnTo>
                        <a:pt x="15" y="19"/>
                      </a:lnTo>
                      <a:lnTo>
                        <a:pt x="0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70" name="Freeform 270"/>
                <p:cNvSpPr>
                  <a:spLocks/>
                </p:cNvSpPr>
                <p:nvPr/>
              </p:nvSpPr>
              <p:spPr bwMode="auto">
                <a:xfrm>
                  <a:off x="749" y="1176"/>
                  <a:ext cx="13" cy="12"/>
                </a:xfrm>
                <a:custGeom>
                  <a:avLst/>
                  <a:gdLst>
                    <a:gd name="T0" fmla="*/ 16 w 27"/>
                    <a:gd name="T1" fmla="*/ 0 h 35"/>
                    <a:gd name="T2" fmla="*/ 27 w 27"/>
                    <a:gd name="T3" fmla="*/ 19 h 35"/>
                    <a:gd name="T4" fmla="*/ 16 w 27"/>
                    <a:gd name="T5" fmla="*/ 35 h 35"/>
                    <a:gd name="T6" fmla="*/ 0 w 27"/>
                    <a:gd name="T7" fmla="*/ 12 h 35"/>
                    <a:gd name="T8" fmla="*/ 16 w 27"/>
                    <a:gd name="T9" fmla="*/ 0 h 35"/>
                    <a:gd name="T10" fmla="*/ 16 w 27"/>
                    <a:gd name="T11" fmla="*/ 0 h 3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7"/>
                    <a:gd name="T19" fmla="*/ 0 h 35"/>
                    <a:gd name="T20" fmla="*/ 27 w 27"/>
                    <a:gd name="T21" fmla="*/ 35 h 3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7" h="35">
                      <a:moveTo>
                        <a:pt x="16" y="0"/>
                      </a:moveTo>
                      <a:lnTo>
                        <a:pt x="27" y="19"/>
                      </a:lnTo>
                      <a:lnTo>
                        <a:pt x="16" y="35"/>
                      </a:lnTo>
                      <a:lnTo>
                        <a:pt x="0" y="12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71" name="Freeform 271"/>
                <p:cNvSpPr>
                  <a:spLocks/>
                </p:cNvSpPr>
                <p:nvPr/>
              </p:nvSpPr>
              <p:spPr bwMode="auto">
                <a:xfrm>
                  <a:off x="749" y="1185"/>
                  <a:ext cx="2" cy="3"/>
                </a:xfrm>
                <a:custGeom>
                  <a:avLst/>
                  <a:gdLst>
                    <a:gd name="T0" fmla="*/ 2 w 5"/>
                    <a:gd name="T1" fmla="*/ 0 h 10"/>
                    <a:gd name="T2" fmla="*/ 5 w 5"/>
                    <a:gd name="T3" fmla="*/ 10 h 10"/>
                    <a:gd name="T4" fmla="*/ 2 w 5"/>
                    <a:gd name="T5" fmla="*/ 8 h 10"/>
                    <a:gd name="T6" fmla="*/ 0 w 5"/>
                    <a:gd name="T7" fmla="*/ 5 h 10"/>
                    <a:gd name="T8" fmla="*/ 0 w 5"/>
                    <a:gd name="T9" fmla="*/ 1 h 10"/>
                    <a:gd name="T10" fmla="*/ 2 w 5"/>
                    <a:gd name="T11" fmla="*/ 0 h 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10"/>
                    <a:gd name="T20" fmla="*/ 5 w 5"/>
                    <a:gd name="T21" fmla="*/ 10 h 1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10">
                      <a:moveTo>
                        <a:pt x="2" y="0"/>
                      </a:moveTo>
                      <a:lnTo>
                        <a:pt x="5" y="10"/>
                      </a:lnTo>
                      <a:lnTo>
                        <a:pt x="2" y="8"/>
                      </a:lnTo>
                      <a:lnTo>
                        <a:pt x="0" y="5"/>
                      </a:lnTo>
                      <a:lnTo>
                        <a:pt x="0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72" name="Freeform 272"/>
                <p:cNvSpPr>
                  <a:spLocks/>
                </p:cNvSpPr>
                <p:nvPr/>
              </p:nvSpPr>
              <p:spPr bwMode="auto">
                <a:xfrm>
                  <a:off x="760" y="1185"/>
                  <a:ext cx="10" cy="5"/>
                </a:xfrm>
                <a:custGeom>
                  <a:avLst/>
                  <a:gdLst>
                    <a:gd name="T0" fmla="*/ 0 w 20"/>
                    <a:gd name="T1" fmla="*/ 15 h 15"/>
                    <a:gd name="T2" fmla="*/ 13 w 20"/>
                    <a:gd name="T3" fmla="*/ 0 h 15"/>
                    <a:gd name="T4" fmla="*/ 20 w 20"/>
                    <a:gd name="T5" fmla="*/ 15 h 15"/>
                    <a:gd name="T6" fmla="*/ 0 w 20"/>
                    <a:gd name="T7" fmla="*/ 15 h 15"/>
                    <a:gd name="T8" fmla="*/ 0 w 20"/>
                    <a:gd name="T9" fmla="*/ 15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15"/>
                    <a:gd name="T17" fmla="*/ 20 w 20"/>
                    <a:gd name="T18" fmla="*/ 15 h 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15">
                      <a:moveTo>
                        <a:pt x="0" y="15"/>
                      </a:moveTo>
                      <a:lnTo>
                        <a:pt x="13" y="0"/>
                      </a:lnTo>
                      <a:lnTo>
                        <a:pt x="20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73" name="Freeform 273"/>
                <p:cNvSpPr>
                  <a:spLocks/>
                </p:cNvSpPr>
                <p:nvPr/>
              </p:nvSpPr>
              <p:spPr bwMode="auto">
                <a:xfrm>
                  <a:off x="768" y="1163"/>
                  <a:ext cx="9" cy="10"/>
                </a:xfrm>
                <a:custGeom>
                  <a:avLst/>
                  <a:gdLst>
                    <a:gd name="T0" fmla="*/ 0 w 20"/>
                    <a:gd name="T1" fmla="*/ 13 h 29"/>
                    <a:gd name="T2" fmla="*/ 13 w 20"/>
                    <a:gd name="T3" fmla="*/ 0 h 29"/>
                    <a:gd name="T4" fmla="*/ 20 w 20"/>
                    <a:gd name="T5" fmla="*/ 13 h 29"/>
                    <a:gd name="T6" fmla="*/ 7 w 20"/>
                    <a:gd name="T7" fmla="*/ 29 h 29"/>
                    <a:gd name="T8" fmla="*/ 0 w 20"/>
                    <a:gd name="T9" fmla="*/ 13 h 29"/>
                    <a:gd name="T10" fmla="*/ 0 w 20"/>
                    <a:gd name="T11" fmla="*/ 13 h 29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29"/>
                    <a:gd name="T20" fmla="*/ 20 w 20"/>
                    <a:gd name="T21" fmla="*/ 29 h 29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29">
                      <a:moveTo>
                        <a:pt x="0" y="13"/>
                      </a:moveTo>
                      <a:lnTo>
                        <a:pt x="13" y="0"/>
                      </a:lnTo>
                      <a:lnTo>
                        <a:pt x="20" y="13"/>
                      </a:lnTo>
                      <a:lnTo>
                        <a:pt x="7" y="29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74" name="Freeform 274"/>
                <p:cNvSpPr>
                  <a:spLocks/>
                </p:cNvSpPr>
                <p:nvPr/>
              </p:nvSpPr>
              <p:spPr bwMode="auto">
                <a:xfrm>
                  <a:off x="760" y="1170"/>
                  <a:ext cx="10" cy="10"/>
                </a:xfrm>
                <a:custGeom>
                  <a:avLst/>
                  <a:gdLst>
                    <a:gd name="T0" fmla="*/ 9 w 20"/>
                    <a:gd name="T1" fmla="*/ 0 h 28"/>
                    <a:gd name="T2" fmla="*/ 20 w 20"/>
                    <a:gd name="T3" fmla="*/ 16 h 28"/>
                    <a:gd name="T4" fmla="*/ 13 w 20"/>
                    <a:gd name="T5" fmla="*/ 28 h 28"/>
                    <a:gd name="T6" fmla="*/ 0 w 20"/>
                    <a:gd name="T7" fmla="*/ 13 h 28"/>
                    <a:gd name="T8" fmla="*/ 9 w 20"/>
                    <a:gd name="T9" fmla="*/ 0 h 28"/>
                    <a:gd name="T10" fmla="*/ 9 w 20"/>
                    <a:gd name="T11" fmla="*/ 0 h 2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"/>
                    <a:gd name="T19" fmla="*/ 0 h 28"/>
                    <a:gd name="T20" fmla="*/ 20 w 20"/>
                    <a:gd name="T21" fmla="*/ 28 h 2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" h="28">
                      <a:moveTo>
                        <a:pt x="9" y="0"/>
                      </a:moveTo>
                      <a:lnTo>
                        <a:pt x="20" y="16"/>
                      </a:lnTo>
                      <a:lnTo>
                        <a:pt x="13" y="28"/>
                      </a:lnTo>
                      <a:lnTo>
                        <a:pt x="0" y="1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75" name="Freeform 275"/>
                <p:cNvSpPr>
                  <a:spLocks/>
                </p:cNvSpPr>
                <p:nvPr/>
              </p:nvSpPr>
              <p:spPr bwMode="auto">
                <a:xfrm>
                  <a:off x="759" y="1152"/>
                  <a:ext cx="11" cy="12"/>
                </a:xfrm>
                <a:custGeom>
                  <a:avLst/>
                  <a:gdLst>
                    <a:gd name="T0" fmla="*/ 0 w 23"/>
                    <a:gd name="T1" fmla="*/ 16 h 35"/>
                    <a:gd name="T2" fmla="*/ 12 w 23"/>
                    <a:gd name="T3" fmla="*/ 0 h 35"/>
                    <a:gd name="T4" fmla="*/ 23 w 23"/>
                    <a:gd name="T5" fmla="*/ 24 h 35"/>
                    <a:gd name="T6" fmla="*/ 16 w 23"/>
                    <a:gd name="T7" fmla="*/ 35 h 35"/>
                    <a:gd name="T8" fmla="*/ 0 w 23"/>
                    <a:gd name="T9" fmla="*/ 16 h 35"/>
                    <a:gd name="T10" fmla="*/ 0 w 23"/>
                    <a:gd name="T11" fmla="*/ 16 h 3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3"/>
                    <a:gd name="T19" fmla="*/ 0 h 35"/>
                    <a:gd name="T20" fmla="*/ 23 w 23"/>
                    <a:gd name="T21" fmla="*/ 35 h 3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3" h="35">
                      <a:moveTo>
                        <a:pt x="0" y="16"/>
                      </a:moveTo>
                      <a:lnTo>
                        <a:pt x="12" y="0"/>
                      </a:lnTo>
                      <a:lnTo>
                        <a:pt x="23" y="24"/>
                      </a:lnTo>
                      <a:lnTo>
                        <a:pt x="16" y="35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76" name="Freeform 276"/>
                <p:cNvSpPr>
                  <a:spLocks/>
                </p:cNvSpPr>
                <p:nvPr/>
              </p:nvSpPr>
              <p:spPr bwMode="auto">
                <a:xfrm>
                  <a:off x="771" y="1122"/>
                  <a:ext cx="10" cy="7"/>
                </a:xfrm>
                <a:custGeom>
                  <a:avLst/>
                  <a:gdLst>
                    <a:gd name="T0" fmla="*/ 0 w 22"/>
                    <a:gd name="T1" fmla="*/ 7 h 23"/>
                    <a:gd name="T2" fmla="*/ 6 w 22"/>
                    <a:gd name="T3" fmla="*/ 0 h 23"/>
                    <a:gd name="T4" fmla="*/ 22 w 22"/>
                    <a:gd name="T5" fmla="*/ 11 h 23"/>
                    <a:gd name="T6" fmla="*/ 13 w 22"/>
                    <a:gd name="T7" fmla="*/ 23 h 23"/>
                    <a:gd name="T8" fmla="*/ 0 w 22"/>
                    <a:gd name="T9" fmla="*/ 7 h 23"/>
                    <a:gd name="T10" fmla="*/ 0 w 22"/>
                    <a:gd name="T11" fmla="*/ 7 h 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"/>
                    <a:gd name="T19" fmla="*/ 0 h 23"/>
                    <a:gd name="T20" fmla="*/ 22 w 22"/>
                    <a:gd name="T21" fmla="*/ 23 h 2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" h="23">
                      <a:moveTo>
                        <a:pt x="0" y="7"/>
                      </a:moveTo>
                      <a:lnTo>
                        <a:pt x="6" y="0"/>
                      </a:lnTo>
                      <a:lnTo>
                        <a:pt x="22" y="11"/>
                      </a:lnTo>
                      <a:lnTo>
                        <a:pt x="13" y="23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77" name="Freeform 277"/>
                <p:cNvSpPr>
                  <a:spLocks/>
                </p:cNvSpPr>
                <p:nvPr/>
              </p:nvSpPr>
              <p:spPr bwMode="auto">
                <a:xfrm>
                  <a:off x="779" y="1129"/>
                  <a:ext cx="13" cy="11"/>
                </a:xfrm>
                <a:custGeom>
                  <a:avLst/>
                  <a:gdLst>
                    <a:gd name="T0" fmla="*/ 0 w 28"/>
                    <a:gd name="T1" fmla="*/ 12 h 30"/>
                    <a:gd name="T2" fmla="*/ 19 w 28"/>
                    <a:gd name="T3" fmla="*/ 30 h 30"/>
                    <a:gd name="T4" fmla="*/ 28 w 28"/>
                    <a:gd name="T5" fmla="*/ 16 h 30"/>
                    <a:gd name="T6" fmla="*/ 12 w 28"/>
                    <a:gd name="T7" fmla="*/ 0 h 30"/>
                    <a:gd name="T8" fmla="*/ 0 w 28"/>
                    <a:gd name="T9" fmla="*/ 12 h 30"/>
                    <a:gd name="T10" fmla="*/ 0 w 28"/>
                    <a:gd name="T11" fmla="*/ 12 h 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"/>
                    <a:gd name="T19" fmla="*/ 0 h 30"/>
                    <a:gd name="T20" fmla="*/ 28 w 28"/>
                    <a:gd name="T21" fmla="*/ 30 h 3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" h="30">
                      <a:moveTo>
                        <a:pt x="0" y="12"/>
                      </a:moveTo>
                      <a:lnTo>
                        <a:pt x="19" y="30"/>
                      </a:lnTo>
                      <a:lnTo>
                        <a:pt x="28" y="16"/>
                      </a:lnTo>
                      <a:lnTo>
                        <a:pt x="12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78" name="Freeform 278"/>
                <p:cNvSpPr>
                  <a:spLocks/>
                </p:cNvSpPr>
                <p:nvPr/>
              </p:nvSpPr>
              <p:spPr bwMode="auto">
                <a:xfrm>
                  <a:off x="791" y="1137"/>
                  <a:ext cx="9" cy="11"/>
                </a:xfrm>
                <a:custGeom>
                  <a:avLst/>
                  <a:gdLst>
                    <a:gd name="T0" fmla="*/ 7 w 19"/>
                    <a:gd name="T1" fmla="*/ 0 h 31"/>
                    <a:gd name="T2" fmla="*/ 0 w 19"/>
                    <a:gd name="T3" fmla="*/ 15 h 31"/>
                    <a:gd name="T4" fmla="*/ 10 w 19"/>
                    <a:gd name="T5" fmla="*/ 31 h 31"/>
                    <a:gd name="T6" fmla="*/ 19 w 19"/>
                    <a:gd name="T7" fmla="*/ 19 h 31"/>
                    <a:gd name="T8" fmla="*/ 19 w 19"/>
                    <a:gd name="T9" fmla="*/ 7 h 31"/>
                    <a:gd name="T10" fmla="*/ 7 w 19"/>
                    <a:gd name="T11" fmla="*/ 0 h 31"/>
                    <a:gd name="T12" fmla="*/ 7 w 19"/>
                    <a:gd name="T13" fmla="*/ 0 h 3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"/>
                    <a:gd name="T22" fmla="*/ 0 h 31"/>
                    <a:gd name="T23" fmla="*/ 19 w 19"/>
                    <a:gd name="T24" fmla="*/ 31 h 3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" h="31">
                      <a:moveTo>
                        <a:pt x="7" y="0"/>
                      </a:moveTo>
                      <a:lnTo>
                        <a:pt x="0" y="15"/>
                      </a:lnTo>
                      <a:lnTo>
                        <a:pt x="10" y="31"/>
                      </a:lnTo>
                      <a:lnTo>
                        <a:pt x="19" y="19"/>
                      </a:lnTo>
                      <a:lnTo>
                        <a:pt x="19" y="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79" name="Freeform 279"/>
                <p:cNvSpPr>
                  <a:spLocks/>
                </p:cNvSpPr>
                <p:nvPr/>
              </p:nvSpPr>
              <p:spPr bwMode="auto">
                <a:xfrm>
                  <a:off x="798" y="1146"/>
                  <a:ext cx="4" cy="7"/>
                </a:xfrm>
                <a:custGeom>
                  <a:avLst/>
                  <a:gdLst>
                    <a:gd name="T0" fmla="*/ 3 w 7"/>
                    <a:gd name="T1" fmla="*/ 0 h 19"/>
                    <a:gd name="T2" fmla="*/ 7 w 7"/>
                    <a:gd name="T3" fmla="*/ 19 h 19"/>
                    <a:gd name="T4" fmla="*/ 0 w 7"/>
                    <a:gd name="T5" fmla="*/ 12 h 19"/>
                    <a:gd name="T6" fmla="*/ 3 w 7"/>
                    <a:gd name="T7" fmla="*/ 0 h 19"/>
                    <a:gd name="T8" fmla="*/ 3 w 7"/>
                    <a:gd name="T9" fmla="*/ 0 h 1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19"/>
                    <a:gd name="T17" fmla="*/ 7 w 7"/>
                    <a:gd name="T18" fmla="*/ 19 h 1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19">
                      <a:moveTo>
                        <a:pt x="3" y="0"/>
                      </a:moveTo>
                      <a:lnTo>
                        <a:pt x="7" y="19"/>
                      </a:lnTo>
                      <a:lnTo>
                        <a:pt x="0" y="12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80" name="Freeform 280"/>
                <p:cNvSpPr>
                  <a:spLocks/>
                </p:cNvSpPr>
                <p:nvPr/>
              </p:nvSpPr>
              <p:spPr bwMode="auto">
                <a:xfrm>
                  <a:off x="785" y="1118"/>
                  <a:ext cx="11" cy="14"/>
                </a:xfrm>
                <a:custGeom>
                  <a:avLst/>
                  <a:gdLst>
                    <a:gd name="T0" fmla="*/ 20 w 23"/>
                    <a:gd name="T1" fmla="*/ 39 h 39"/>
                    <a:gd name="T2" fmla="*/ 23 w 23"/>
                    <a:gd name="T3" fmla="*/ 32 h 39"/>
                    <a:gd name="T4" fmla="*/ 23 w 23"/>
                    <a:gd name="T5" fmla="*/ 23 h 39"/>
                    <a:gd name="T6" fmla="*/ 20 w 23"/>
                    <a:gd name="T7" fmla="*/ 12 h 39"/>
                    <a:gd name="T8" fmla="*/ 16 w 23"/>
                    <a:gd name="T9" fmla="*/ 5 h 39"/>
                    <a:gd name="T10" fmla="*/ 13 w 23"/>
                    <a:gd name="T11" fmla="*/ 0 h 39"/>
                    <a:gd name="T12" fmla="*/ 4 w 23"/>
                    <a:gd name="T13" fmla="*/ 12 h 39"/>
                    <a:gd name="T14" fmla="*/ 2 w 23"/>
                    <a:gd name="T15" fmla="*/ 18 h 39"/>
                    <a:gd name="T16" fmla="*/ 0 w 23"/>
                    <a:gd name="T17" fmla="*/ 20 h 39"/>
                    <a:gd name="T18" fmla="*/ 20 w 23"/>
                    <a:gd name="T19" fmla="*/ 39 h 3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"/>
                    <a:gd name="T31" fmla="*/ 0 h 39"/>
                    <a:gd name="T32" fmla="*/ 23 w 23"/>
                    <a:gd name="T33" fmla="*/ 39 h 3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" h="39">
                      <a:moveTo>
                        <a:pt x="20" y="39"/>
                      </a:moveTo>
                      <a:lnTo>
                        <a:pt x="23" y="32"/>
                      </a:lnTo>
                      <a:lnTo>
                        <a:pt x="23" y="23"/>
                      </a:lnTo>
                      <a:lnTo>
                        <a:pt x="20" y="12"/>
                      </a:lnTo>
                      <a:lnTo>
                        <a:pt x="16" y="5"/>
                      </a:lnTo>
                      <a:lnTo>
                        <a:pt x="13" y="0"/>
                      </a:lnTo>
                      <a:lnTo>
                        <a:pt x="4" y="12"/>
                      </a:lnTo>
                      <a:lnTo>
                        <a:pt x="2" y="18"/>
                      </a:lnTo>
                      <a:lnTo>
                        <a:pt x="0" y="20"/>
                      </a:lnTo>
                      <a:lnTo>
                        <a:pt x="20" y="39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81" name="Freeform 281"/>
                <p:cNvSpPr>
                  <a:spLocks/>
                </p:cNvSpPr>
                <p:nvPr/>
              </p:nvSpPr>
              <p:spPr bwMode="auto">
                <a:xfrm>
                  <a:off x="779" y="1118"/>
                  <a:ext cx="8" cy="5"/>
                </a:xfrm>
                <a:custGeom>
                  <a:avLst/>
                  <a:gdLst>
                    <a:gd name="T0" fmla="*/ 0 w 16"/>
                    <a:gd name="T1" fmla="*/ 4 h 12"/>
                    <a:gd name="T2" fmla="*/ 16 w 16"/>
                    <a:gd name="T3" fmla="*/ 0 h 12"/>
                    <a:gd name="T4" fmla="*/ 8 w 16"/>
                    <a:gd name="T5" fmla="*/ 12 h 12"/>
                    <a:gd name="T6" fmla="*/ 0 w 16"/>
                    <a:gd name="T7" fmla="*/ 4 h 12"/>
                    <a:gd name="T8" fmla="*/ 0 w 16"/>
                    <a:gd name="T9" fmla="*/ 4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2"/>
                    <a:gd name="T17" fmla="*/ 16 w 16"/>
                    <a:gd name="T18" fmla="*/ 12 h 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2">
                      <a:moveTo>
                        <a:pt x="0" y="4"/>
                      </a:moveTo>
                      <a:lnTo>
                        <a:pt x="16" y="0"/>
                      </a:lnTo>
                      <a:lnTo>
                        <a:pt x="8" y="1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4F4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82" name="Freeform 282"/>
                <p:cNvSpPr>
                  <a:spLocks/>
                </p:cNvSpPr>
                <p:nvPr/>
              </p:nvSpPr>
              <p:spPr bwMode="auto">
                <a:xfrm>
                  <a:off x="557" y="1077"/>
                  <a:ext cx="35" cy="24"/>
                </a:xfrm>
                <a:custGeom>
                  <a:avLst/>
                  <a:gdLst>
                    <a:gd name="T0" fmla="*/ 4 w 75"/>
                    <a:gd name="T1" fmla="*/ 1 h 68"/>
                    <a:gd name="T2" fmla="*/ 5 w 75"/>
                    <a:gd name="T3" fmla="*/ 1 h 68"/>
                    <a:gd name="T4" fmla="*/ 13 w 75"/>
                    <a:gd name="T5" fmla="*/ 0 h 68"/>
                    <a:gd name="T6" fmla="*/ 22 w 75"/>
                    <a:gd name="T7" fmla="*/ 0 h 68"/>
                    <a:gd name="T8" fmla="*/ 34 w 75"/>
                    <a:gd name="T9" fmla="*/ 1 h 68"/>
                    <a:gd name="T10" fmla="*/ 45 w 75"/>
                    <a:gd name="T11" fmla="*/ 9 h 68"/>
                    <a:gd name="T12" fmla="*/ 57 w 75"/>
                    <a:gd name="T13" fmla="*/ 21 h 68"/>
                    <a:gd name="T14" fmla="*/ 63 w 75"/>
                    <a:gd name="T15" fmla="*/ 30 h 68"/>
                    <a:gd name="T16" fmla="*/ 68 w 75"/>
                    <a:gd name="T17" fmla="*/ 40 h 68"/>
                    <a:gd name="T18" fmla="*/ 72 w 75"/>
                    <a:gd name="T19" fmla="*/ 52 h 68"/>
                    <a:gd name="T20" fmla="*/ 75 w 75"/>
                    <a:gd name="T21" fmla="*/ 68 h 68"/>
                    <a:gd name="T22" fmla="*/ 63 w 75"/>
                    <a:gd name="T23" fmla="*/ 63 h 68"/>
                    <a:gd name="T24" fmla="*/ 48 w 75"/>
                    <a:gd name="T25" fmla="*/ 56 h 68"/>
                    <a:gd name="T26" fmla="*/ 29 w 75"/>
                    <a:gd name="T27" fmla="*/ 51 h 68"/>
                    <a:gd name="T28" fmla="*/ 18 w 75"/>
                    <a:gd name="T29" fmla="*/ 51 h 68"/>
                    <a:gd name="T30" fmla="*/ 4 w 75"/>
                    <a:gd name="T31" fmla="*/ 52 h 68"/>
                    <a:gd name="T32" fmla="*/ 0 w 75"/>
                    <a:gd name="T33" fmla="*/ 38 h 68"/>
                    <a:gd name="T34" fmla="*/ 0 w 75"/>
                    <a:gd name="T35" fmla="*/ 21 h 68"/>
                    <a:gd name="T36" fmla="*/ 2 w 75"/>
                    <a:gd name="T37" fmla="*/ 9 h 68"/>
                    <a:gd name="T38" fmla="*/ 4 w 75"/>
                    <a:gd name="T39" fmla="*/ 3 h 68"/>
                    <a:gd name="T40" fmla="*/ 4 w 75"/>
                    <a:gd name="T41" fmla="*/ 1 h 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75"/>
                    <a:gd name="T64" fmla="*/ 0 h 68"/>
                    <a:gd name="T65" fmla="*/ 75 w 75"/>
                    <a:gd name="T66" fmla="*/ 68 h 6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75" h="68">
                      <a:moveTo>
                        <a:pt x="4" y="1"/>
                      </a:moveTo>
                      <a:lnTo>
                        <a:pt x="5" y="1"/>
                      </a:lnTo>
                      <a:lnTo>
                        <a:pt x="13" y="0"/>
                      </a:lnTo>
                      <a:lnTo>
                        <a:pt x="22" y="0"/>
                      </a:lnTo>
                      <a:lnTo>
                        <a:pt x="34" y="1"/>
                      </a:lnTo>
                      <a:lnTo>
                        <a:pt x="45" y="9"/>
                      </a:lnTo>
                      <a:lnTo>
                        <a:pt x="57" y="21"/>
                      </a:lnTo>
                      <a:lnTo>
                        <a:pt x="63" y="30"/>
                      </a:lnTo>
                      <a:lnTo>
                        <a:pt x="68" y="40"/>
                      </a:lnTo>
                      <a:lnTo>
                        <a:pt x="72" y="52"/>
                      </a:lnTo>
                      <a:lnTo>
                        <a:pt x="75" y="68"/>
                      </a:lnTo>
                      <a:lnTo>
                        <a:pt x="63" y="63"/>
                      </a:lnTo>
                      <a:lnTo>
                        <a:pt x="48" y="56"/>
                      </a:lnTo>
                      <a:lnTo>
                        <a:pt x="29" y="51"/>
                      </a:lnTo>
                      <a:lnTo>
                        <a:pt x="18" y="51"/>
                      </a:lnTo>
                      <a:lnTo>
                        <a:pt x="4" y="52"/>
                      </a:lnTo>
                      <a:lnTo>
                        <a:pt x="0" y="38"/>
                      </a:lnTo>
                      <a:lnTo>
                        <a:pt x="0" y="21"/>
                      </a:lnTo>
                      <a:lnTo>
                        <a:pt x="2" y="9"/>
                      </a:lnTo>
                      <a:lnTo>
                        <a:pt x="4" y="3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83" name="Freeform 283"/>
                <p:cNvSpPr>
                  <a:spLocks/>
                </p:cNvSpPr>
                <p:nvPr/>
              </p:nvSpPr>
              <p:spPr bwMode="auto">
                <a:xfrm>
                  <a:off x="503" y="960"/>
                  <a:ext cx="81" cy="117"/>
                </a:xfrm>
                <a:custGeom>
                  <a:avLst/>
                  <a:gdLst>
                    <a:gd name="T0" fmla="*/ 48 w 173"/>
                    <a:gd name="T1" fmla="*/ 35 h 339"/>
                    <a:gd name="T2" fmla="*/ 34 w 173"/>
                    <a:gd name="T3" fmla="*/ 21 h 339"/>
                    <a:gd name="T4" fmla="*/ 34 w 173"/>
                    <a:gd name="T5" fmla="*/ 12 h 339"/>
                    <a:gd name="T6" fmla="*/ 46 w 173"/>
                    <a:gd name="T7" fmla="*/ 2 h 339"/>
                    <a:gd name="T8" fmla="*/ 59 w 173"/>
                    <a:gd name="T9" fmla="*/ 2 h 339"/>
                    <a:gd name="T10" fmla="*/ 69 w 173"/>
                    <a:gd name="T11" fmla="*/ 9 h 339"/>
                    <a:gd name="T12" fmla="*/ 75 w 173"/>
                    <a:gd name="T13" fmla="*/ 33 h 339"/>
                    <a:gd name="T14" fmla="*/ 80 w 173"/>
                    <a:gd name="T15" fmla="*/ 51 h 339"/>
                    <a:gd name="T16" fmla="*/ 96 w 173"/>
                    <a:gd name="T17" fmla="*/ 90 h 339"/>
                    <a:gd name="T18" fmla="*/ 98 w 173"/>
                    <a:gd name="T19" fmla="*/ 97 h 339"/>
                    <a:gd name="T20" fmla="*/ 118 w 173"/>
                    <a:gd name="T21" fmla="*/ 90 h 339"/>
                    <a:gd name="T22" fmla="*/ 139 w 173"/>
                    <a:gd name="T23" fmla="*/ 88 h 339"/>
                    <a:gd name="T24" fmla="*/ 153 w 173"/>
                    <a:gd name="T25" fmla="*/ 97 h 339"/>
                    <a:gd name="T26" fmla="*/ 150 w 173"/>
                    <a:gd name="T27" fmla="*/ 125 h 339"/>
                    <a:gd name="T28" fmla="*/ 136 w 173"/>
                    <a:gd name="T29" fmla="*/ 105 h 339"/>
                    <a:gd name="T30" fmla="*/ 103 w 173"/>
                    <a:gd name="T31" fmla="*/ 109 h 339"/>
                    <a:gd name="T32" fmla="*/ 112 w 173"/>
                    <a:gd name="T33" fmla="*/ 135 h 339"/>
                    <a:gd name="T34" fmla="*/ 118 w 173"/>
                    <a:gd name="T35" fmla="*/ 147 h 339"/>
                    <a:gd name="T36" fmla="*/ 132 w 173"/>
                    <a:gd name="T37" fmla="*/ 130 h 339"/>
                    <a:gd name="T38" fmla="*/ 130 w 173"/>
                    <a:gd name="T39" fmla="*/ 144 h 339"/>
                    <a:gd name="T40" fmla="*/ 121 w 173"/>
                    <a:gd name="T41" fmla="*/ 155 h 339"/>
                    <a:gd name="T42" fmla="*/ 125 w 173"/>
                    <a:gd name="T43" fmla="*/ 167 h 339"/>
                    <a:gd name="T44" fmla="*/ 139 w 173"/>
                    <a:gd name="T45" fmla="*/ 214 h 339"/>
                    <a:gd name="T46" fmla="*/ 155 w 173"/>
                    <a:gd name="T47" fmla="*/ 272 h 339"/>
                    <a:gd name="T48" fmla="*/ 170 w 173"/>
                    <a:gd name="T49" fmla="*/ 323 h 339"/>
                    <a:gd name="T50" fmla="*/ 173 w 173"/>
                    <a:gd name="T51" fmla="*/ 339 h 339"/>
                    <a:gd name="T52" fmla="*/ 157 w 173"/>
                    <a:gd name="T53" fmla="*/ 332 h 339"/>
                    <a:gd name="T54" fmla="*/ 150 w 173"/>
                    <a:gd name="T55" fmla="*/ 332 h 339"/>
                    <a:gd name="T56" fmla="*/ 145 w 173"/>
                    <a:gd name="T57" fmla="*/ 302 h 339"/>
                    <a:gd name="T58" fmla="*/ 137 w 173"/>
                    <a:gd name="T59" fmla="*/ 258 h 339"/>
                    <a:gd name="T60" fmla="*/ 121 w 173"/>
                    <a:gd name="T61" fmla="*/ 186 h 339"/>
                    <a:gd name="T62" fmla="*/ 84 w 173"/>
                    <a:gd name="T63" fmla="*/ 190 h 339"/>
                    <a:gd name="T64" fmla="*/ 51 w 173"/>
                    <a:gd name="T65" fmla="*/ 204 h 339"/>
                    <a:gd name="T66" fmla="*/ 21 w 173"/>
                    <a:gd name="T67" fmla="*/ 204 h 339"/>
                    <a:gd name="T68" fmla="*/ 0 w 173"/>
                    <a:gd name="T69" fmla="*/ 186 h 339"/>
                    <a:gd name="T70" fmla="*/ 41 w 173"/>
                    <a:gd name="T71" fmla="*/ 188 h 339"/>
                    <a:gd name="T72" fmla="*/ 73 w 173"/>
                    <a:gd name="T73" fmla="*/ 177 h 339"/>
                    <a:gd name="T74" fmla="*/ 111 w 173"/>
                    <a:gd name="T75" fmla="*/ 151 h 339"/>
                    <a:gd name="T76" fmla="*/ 100 w 173"/>
                    <a:gd name="T77" fmla="*/ 126 h 339"/>
                    <a:gd name="T78" fmla="*/ 94 w 173"/>
                    <a:gd name="T79" fmla="*/ 116 h 339"/>
                    <a:gd name="T80" fmla="*/ 62 w 173"/>
                    <a:gd name="T81" fmla="*/ 137 h 339"/>
                    <a:gd name="T82" fmla="*/ 53 w 173"/>
                    <a:gd name="T83" fmla="*/ 153 h 339"/>
                    <a:gd name="T84" fmla="*/ 55 w 173"/>
                    <a:gd name="T85" fmla="*/ 170 h 339"/>
                    <a:gd name="T86" fmla="*/ 41 w 173"/>
                    <a:gd name="T87" fmla="*/ 169 h 339"/>
                    <a:gd name="T88" fmla="*/ 37 w 173"/>
                    <a:gd name="T89" fmla="*/ 155 h 339"/>
                    <a:gd name="T90" fmla="*/ 50 w 173"/>
                    <a:gd name="T91" fmla="*/ 133 h 339"/>
                    <a:gd name="T92" fmla="*/ 78 w 173"/>
                    <a:gd name="T93" fmla="*/ 112 h 339"/>
                    <a:gd name="T94" fmla="*/ 69 w 173"/>
                    <a:gd name="T95" fmla="*/ 63 h 339"/>
                    <a:gd name="T96" fmla="*/ 62 w 173"/>
                    <a:gd name="T97" fmla="*/ 46 h 339"/>
                    <a:gd name="T98" fmla="*/ 59 w 173"/>
                    <a:gd name="T99" fmla="*/ 39 h 33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73"/>
                    <a:gd name="T151" fmla="*/ 0 h 339"/>
                    <a:gd name="T152" fmla="*/ 173 w 173"/>
                    <a:gd name="T153" fmla="*/ 339 h 33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73" h="339">
                      <a:moveTo>
                        <a:pt x="59" y="39"/>
                      </a:moveTo>
                      <a:lnTo>
                        <a:pt x="48" y="35"/>
                      </a:lnTo>
                      <a:lnTo>
                        <a:pt x="37" y="26"/>
                      </a:lnTo>
                      <a:lnTo>
                        <a:pt x="34" y="21"/>
                      </a:lnTo>
                      <a:lnTo>
                        <a:pt x="32" y="16"/>
                      </a:lnTo>
                      <a:lnTo>
                        <a:pt x="34" y="12"/>
                      </a:lnTo>
                      <a:lnTo>
                        <a:pt x="39" y="7"/>
                      </a:lnTo>
                      <a:lnTo>
                        <a:pt x="46" y="2"/>
                      </a:lnTo>
                      <a:lnTo>
                        <a:pt x="53" y="0"/>
                      </a:lnTo>
                      <a:lnTo>
                        <a:pt x="59" y="2"/>
                      </a:lnTo>
                      <a:lnTo>
                        <a:pt x="64" y="5"/>
                      </a:lnTo>
                      <a:lnTo>
                        <a:pt x="69" y="9"/>
                      </a:lnTo>
                      <a:lnTo>
                        <a:pt x="71" y="16"/>
                      </a:lnTo>
                      <a:lnTo>
                        <a:pt x="75" y="33"/>
                      </a:lnTo>
                      <a:lnTo>
                        <a:pt x="76" y="42"/>
                      </a:lnTo>
                      <a:lnTo>
                        <a:pt x="80" y="51"/>
                      </a:lnTo>
                      <a:lnTo>
                        <a:pt x="87" y="72"/>
                      </a:lnTo>
                      <a:lnTo>
                        <a:pt x="96" y="90"/>
                      </a:lnTo>
                      <a:lnTo>
                        <a:pt x="98" y="95"/>
                      </a:lnTo>
                      <a:lnTo>
                        <a:pt x="98" y="97"/>
                      </a:lnTo>
                      <a:lnTo>
                        <a:pt x="107" y="93"/>
                      </a:lnTo>
                      <a:lnTo>
                        <a:pt x="118" y="90"/>
                      </a:lnTo>
                      <a:lnTo>
                        <a:pt x="128" y="86"/>
                      </a:lnTo>
                      <a:lnTo>
                        <a:pt x="139" y="88"/>
                      </a:lnTo>
                      <a:lnTo>
                        <a:pt x="148" y="90"/>
                      </a:lnTo>
                      <a:lnTo>
                        <a:pt x="153" y="97"/>
                      </a:lnTo>
                      <a:lnTo>
                        <a:pt x="155" y="107"/>
                      </a:lnTo>
                      <a:lnTo>
                        <a:pt x="150" y="125"/>
                      </a:lnTo>
                      <a:lnTo>
                        <a:pt x="146" y="112"/>
                      </a:lnTo>
                      <a:lnTo>
                        <a:pt x="136" y="105"/>
                      </a:lnTo>
                      <a:lnTo>
                        <a:pt x="121" y="104"/>
                      </a:lnTo>
                      <a:lnTo>
                        <a:pt x="103" y="109"/>
                      </a:lnTo>
                      <a:lnTo>
                        <a:pt x="109" y="123"/>
                      </a:lnTo>
                      <a:lnTo>
                        <a:pt x="112" y="135"/>
                      </a:lnTo>
                      <a:lnTo>
                        <a:pt x="116" y="144"/>
                      </a:lnTo>
                      <a:lnTo>
                        <a:pt x="118" y="147"/>
                      </a:lnTo>
                      <a:lnTo>
                        <a:pt x="128" y="135"/>
                      </a:lnTo>
                      <a:lnTo>
                        <a:pt x="132" y="130"/>
                      </a:lnTo>
                      <a:lnTo>
                        <a:pt x="134" y="128"/>
                      </a:lnTo>
                      <a:lnTo>
                        <a:pt x="130" y="144"/>
                      </a:lnTo>
                      <a:lnTo>
                        <a:pt x="127" y="151"/>
                      </a:lnTo>
                      <a:lnTo>
                        <a:pt x="121" y="155"/>
                      </a:lnTo>
                      <a:lnTo>
                        <a:pt x="123" y="160"/>
                      </a:lnTo>
                      <a:lnTo>
                        <a:pt x="125" y="167"/>
                      </a:lnTo>
                      <a:lnTo>
                        <a:pt x="132" y="188"/>
                      </a:lnTo>
                      <a:lnTo>
                        <a:pt x="139" y="214"/>
                      </a:lnTo>
                      <a:lnTo>
                        <a:pt x="148" y="242"/>
                      </a:lnTo>
                      <a:lnTo>
                        <a:pt x="155" y="272"/>
                      </a:lnTo>
                      <a:lnTo>
                        <a:pt x="162" y="300"/>
                      </a:lnTo>
                      <a:lnTo>
                        <a:pt x="170" y="323"/>
                      </a:lnTo>
                      <a:lnTo>
                        <a:pt x="171" y="332"/>
                      </a:lnTo>
                      <a:lnTo>
                        <a:pt x="173" y="339"/>
                      </a:lnTo>
                      <a:lnTo>
                        <a:pt x="164" y="335"/>
                      </a:lnTo>
                      <a:lnTo>
                        <a:pt x="157" y="332"/>
                      </a:lnTo>
                      <a:lnTo>
                        <a:pt x="152" y="332"/>
                      </a:lnTo>
                      <a:lnTo>
                        <a:pt x="150" y="332"/>
                      </a:lnTo>
                      <a:lnTo>
                        <a:pt x="148" y="320"/>
                      </a:lnTo>
                      <a:lnTo>
                        <a:pt x="145" y="302"/>
                      </a:lnTo>
                      <a:lnTo>
                        <a:pt x="141" y="281"/>
                      </a:lnTo>
                      <a:lnTo>
                        <a:pt x="137" y="258"/>
                      </a:lnTo>
                      <a:lnTo>
                        <a:pt x="127" y="209"/>
                      </a:lnTo>
                      <a:lnTo>
                        <a:pt x="121" y="186"/>
                      </a:lnTo>
                      <a:lnTo>
                        <a:pt x="114" y="167"/>
                      </a:lnTo>
                      <a:lnTo>
                        <a:pt x="84" y="190"/>
                      </a:lnTo>
                      <a:lnTo>
                        <a:pt x="68" y="197"/>
                      </a:lnTo>
                      <a:lnTo>
                        <a:pt x="51" y="204"/>
                      </a:lnTo>
                      <a:lnTo>
                        <a:pt x="35" y="205"/>
                      </a:lnTo>
                      <a:lnTo>
                        <a:pt x="21" y="204"/>
                      </a:lnTo>
                      <a:lnTo>
                        <a:pt x="8" y="198"/>
                      </a:lnTo>
                      <a:lnTo>
                        <a:pt x="0" y="186"/>
                      </a:lnTo>
                      <a:lnTo>
                        <a:pt x="17" y="190"/>
                      </a:lnTo>
                      <a:lnTo>
                        <a:pt x="41" y="188"/>
                      </a:lnTo>
                      <a:lnTo>
                        <a:pt x="57" y="184"/>
                      </a:lnTo>
                      <a:lnTo>
                        <a:pt x="73" y="177"/>
                      </a:lnTo>
                      <a:lnTo>
                        <a:pt x="91" y="167"/>
                      </a:lnTo>
                      <a:lnTo>
                        <a:pt x="111" y="151"/>
                      </a:lnTo>
                      <a:lnTo>
                        <a:pt x="105" y="137"/>
                      </a:lnTo>
                      <a:lnTo>
                        <a:pt x="100" y="126"/>
                      </a:lnTo>
                      <a:lnTo>
                        <a:pt x="96" y="119"/>
                      </a:lnTo>
                      <a:lnTo>
                        <a:pt x="94" y="116"/>
                      </a:lnTo>
                      <a:lnTo>
                        <a:pt x="78" y="126"/>
                      </a:lnTo>
                      <a:lnTo>
                        <a:pt x="62" y="137"/>
                      </a:lnTo>
                      <a:lnTo>
                        <a:pt x="57" y="144"/>
                      </a:lnTo>
                      <a:lnTo>
                        <a:pt x="53" y="153"/>
                      </a:lnTo>
                      <a:lnTo>
                        <a:pt x="51" y="162"/>
                      </a:lnTo>
                      <a:lnTo>
                        <a:pt x="55" y="170"/>
                      </a:lnTo>
                      <a:lnTo>
                        <a:pt x="48" y="170"/>
                      </a:lnTo>
                      <a:lnTo>
                        <a:pt x="41" y="169"/>
                      </a:lnTo>
                      <a:lnTo>
                        <a:pt x="37" y="163"/>
                      </a:lnTo>
                      <a:lnTo>
                        <a:pt x="37" y="155"/>
                      </a:lnTo>
                      <a:lnTo>
                        <a:pt x="41" y="146"/>
                      </a:lnTo>
                      <a:lnTo>
                        <a:pt x="50" y="133"/>
                      </a:lnTo>
                      <a:lnTo>
                        <a:pt x="66" y="119"/>
                      </a:lnTo>
                      <a:lnTo>
                        <a:pt x="78" y="112"/>
                      </a:lnTo>
                      <a:lnTo>
                        <a:pt x="91" y="105"/>
                      </a:lnTo>
                      <a:lnTo>
                        <a:pt x="69" y="63"/>
                      </a:lnTo>
                      <a:lnTo>
                        <a:pt x="66" y="53"/>
                      </a:lnTo>
                      <a:lnTo>
                        <a:pt x="62" y="46"/>
                      </a:lnTo>
                      <a:lnTo>
                        <a:pt x="60" y="40"/>
                      </a:lnTo>
                      <a:lnTo>
                        <a:pt x="59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84" name="Freeform 284"/>
                <p:cNvSpPr>
                  <a:spLocks/>
                </p:cNvSpPr>
                <p:nvPr/>
              </p:nvSpPr>
              <p:spPr bwMode="auto">
                <a:xfrm>
                  <a:off x="951" y="1361"/>
                  <a:ext cx="29" cy="13"/>
                </a:xfrm>
                <a:custGeom>
                  <a:avLst/>
                  <a:gdLst>
                    <a:gd name="T0" fmla="*/ 8 w 61"/>
                    <a:gd name="T1" fmla="*/ 1 h 38"/>
                    <a:gd name="T2" fmla="*/ 13 w 61"/>
                    <a:gd name="T3" fmla="*/ 5 h 38"/>
                    <a:gd name="T4" fmla="*/ 18 w 61"/>
                    <a:gd name="T5" fmla="*/ 7 h 38"/>
                    <a:gd name="T6" fmla="*/ 33 w 61"/>
                    <a:gd name="T7" fmla="*/ 15 h 38"/>
                    <a:gd name="T8" fmla="*/ 47 w 61"/>
                    <a:gd name="T9" fmla="*/ 22 h 38"/>
                    <a:gd name="T10" fmla="*/ 50 w 61"/>
                    <a:gd name="T11" fmla="*/ 24 h 38"/>
                    <a:gd name="T12" fmla="*/ 52 w 61"/>
                    <a:gd name="T13" fmla="*/ 26 h 38"/>
                    <a:gd name="T14" fmla="*/ 59 w 61"/>
                    <a:gd name="T15" fmla="*/ 31 h 38"/>
                    <a:gd name="T16" fmla="*/ 61 w 61"/>
                    <a:gd name="T17" fmla="*/ 36 h 38"/>
                    <a:gd name="T18" fmla="*/ 58 w 61"/>
                    <a:gd name="T19" fmla="*/ 38 h 38"/>
                    <a:gd name="T20" fmla="*/ 49 w 61"/>
                    <a:gd name="T21" fmla="*/ 36 h 38"/>
                    <a:gd name="T22" fmla="*/ 34 w 61"/>
                    <a:gd name="T23" fmla="*/ 31 h 38"/>
                    <a:gd name="T24" fmla="*/ 18 w 61"/>
                    <a:gd name="T25" fmla="*/ 21 h 38"/>
                    <a:gd name="T26" fmla="*/ 6 w 61"/>
                    <a:gd name="T27" fmla="*/ 10 h 38"/>
                    <a:gd name="T28" fmla="*/ 2 w 61"/>
                    <a:gd name="T29" fmla="*/ 7 h 38"/>
                    <a:gd name="T30" fmla="*/ 0 w 61"/>
                    <a:gd name="T31" fmla="*/ 7 h 38"/>
                    <a:gd name="T32" fmla="*/ 2 w 61"/>
                    <a:gd name="T33" fmla="*/ 1 h 38"/>
                    <a:gd name="T34" fmla="*/ 6 w 61"/>
                    <a:gd name="T35" fmla="*/ 0 h 38"/>
                    <a:gd name="T36" fmla="*/ 8 w 61"/>
                    <a:gd name="T37" fmla="*/ 1 h 38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1"/>
                    <a:gd name="T58" fmla="*/ 0 h 38"/>
                    <a:gd name="T59" fmla="*/ 61 w 61"/>
                    <a:gd name="T60" fmla="*/ 38 h 38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1" h="38">
                      <a:moveTo>
                        <a:pt x="8" y="1"/>
                      </a:moveTo>
                      <a:lnTo>
                        <a:pt x="13" y="5"/>
                      </a:lnTo>
                      <a:lnTo>
                        <a:pt x="18" y="7"/>
                      </a:lnTo>
                      <a:lnTo>
                        <a:pt x="33" y="15"/>
                      </a:lnTo>
                      <a:lnTo>
                        <a:pt x="47" y="22"/>
                      </a:lnTo>
                      <a:lnTo>
                        <a:pt x="50" y="24"/>
                      </a:lnTo>
                      <a:lnTo>
                        <a:pt x="52" y="26"/>
                      </a:lnTo>
                      <a:lnTo>
                        <a:pt x="59" y="31"/>
                      </a:lnTo>
                      <a:lnTo>
                        <a:pt x="61" y="36"/>
                      </a:lnTo>
                      <a:lnTo>
                        <a:pt x="58" y="38"/>
                      </a:lnTo>
                      <a:lnTo>
                        <a:pt x="49" y="36"/>
                      </a:lnTo>
                      <a:lnTo>
                        <a:pt x="34" y="31"/>
                      </a:lnTo>
                      <a:lnTo>
                        <a:pt x="18" y="21"/>
                      </a:lnTo>
                      <a:lnTo>
                        <a:pt x="6" y="10"/>
                      </a:ln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2" y="1"/>
                      </a:lnTo>
                      <a:lnTo>
                        <a:pt x="6" y="0"/>
                      </a:lnTo>
                      <a:lnTo>
                        <a:pt x="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85" name="Freeform 285"/>
                <p:cNvSpPr>
                  <a:spLocks/>
                </p:cNvSpPr>
                <p:nvPr/>
              </p:nvSpPr>
              <p:spPr bwMode="auto">
                <a:xfrm>
                  <a:off x="938" y="1374"/>
                  <a:ext cx="23" cy="15"/>
                </a:xfrm>
                <a:custGeom>
                  <a:avLst/>
                  <a:gdLst>
                    <a:gd name="T0" fmla="*/ 9 w 48"/>
                    <a:gd name="T1" fmla="*/ 0 h 44"/>
                    <a:gd name="T2" fmla="*/ 14 w 48"/>
                    <a:gd name="T3" fmla="*/ 8 h 44"/>
                    <a:gd name="T4" fmla="*/ 23 w 48"/>
                    <a:gd name="T5" fmla="*/ 16 h 44"/>
                    <a:gd name="T6" fmla="*/ 34 w 48"/>
                    <a:gd name="T7" fmla="*/ 27 h 44"/>
                    <a:gd name="T8" fmla="*/ 44 w 48"/>
                    <a:gd name="T9" fmla="*/ 32 h 44"/>
                    <a:gd name="T10" fmla="*/ 48 w 48"/>
                    <a:gd name="T11" fmla="*/ 37 h 44"/>
                    <a:gd name="T12" fmla="*/ 46 w 48"/>
                    <a:gd name="T13" fmla="*/ 41 h 44"/>
                    <a:gd name="T14" fmla="*/ 43 w 48"/>
                    <a:gd name="T15" fmla="*/ 44 h 44"/>
                    <a:gd name="T16" fmla="*/ 36 w 48"/>
                    <a:gd name="T17" fmla="*/ 44 h 44"/>
                    <a:gd name="T18" fmla="*/ 27 w 48"/>
                    <a:gd name="T19" fmla="*/ 37 h 44"/>
                    <a:gd name="T20" fmla="*/ 16 w 48"/>
                    <a:gd name="T21" fmla="*/ 27 h 44"/>
                    <a:gd name="T22" fmla="*/ 7 w 48"/>
                    <a:gd name="T23" fmla="*/ 16 h 44"/>
                    <a:gd name="T24" fmla="*/ 0 w 48"/>
                    <a:gd name="T25" fmla="*/ 9 h 44"/>
                    <a:gd name="T26" fmla="*/ 5 w 48"/>
                    <a:gd name="T27" fmla="*/ 4 h 44"/>
                    <a:gd name="T28" fmla="*/ 9 w 48"/>
                    <a:gd name="T29" fmla="*/ 0 h 4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8"/>
                    <a:gd name="T46" fmla="*/ 0 h 44"/>
                    <a:gd name="T47" fmla="*/ 48 w 48"/>
                    <a:gd name="T48" fmla="*/ 44 h 4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8" h="44">
                      <a:moveTo>
                        <a:pt x="9" y="0"/>
                      </a:moveTo>
                      <a:lnTo>
                        <a:pt x="14" y="8"/>
                      </a:lnTo>
                      <a:lnTo>
                        <a:pt x="23" y="16"/>
                      </a:lnTo>
                      <a:lnTo>
                        <a:pt x="34" y="27"/>
                      </a:lnTo>
                      <a:lnTo>
                        <a:pt x="44" y="32"/>
                      </a:lnTo>
                      <a:lnTo>
                        <a:pt x="48" y="37"/>
                      </a:lnTo>
                      <a:lnTo>
                        <a:pt x="46" y="41"/>
                      </a:lnTo>
                      <a:lnTo>
                        <a:pt x="43" y="44"/>
                      </a:lnTo>
                      <a:lnTo>
                        <a:pt x="36" y="44"/>
                      </a:lnTo>
                      <a:lnTo>
                        <a:pt x="27" y="37"/>
                      </a:lnTo>
                      <a:lnTo>
                        <a:pt x="16" y="27"/>
                      </a:lnTo>
                      <a:lnTo>
                        <a:pt x="7" y="16"/>
                      </a:lnTo>
                      <a:lnTo>
                        <a:pt x="0" y="9"/>
                      </a:lnTo>
                      <a:lnTo>
                        <a:pt x="5" y="4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86" name="Freeform 286"/>
                <p:cNvSpPr>
                  <a:spLocks/>
                </p:cNvSpPr>
                <p:nvPr/>
              </p:nvSpPr>
              <p:spPr bwMode="auto">
                <a:xfrm>
                  <a:off x="926" y="1353"/>
                  <a:ext cx="38" cy="29"/>
                </a:xfrm>
                <a:custGeom>
                  <a:avLst/>
                  <a:gdLst>
                    <a:gd name="T0" fmla="*/ 80 w 80"/>
                    <a:gd name="T1" fmla="*/ 30 h 84"/>
                    <a:gd name="T2" fmla="*/ 80 w 80"/>
                    <a:gd name="T3" fmla="*/ 14 h 84"/>
                    <a:gd name="T4" fmla="*/ 78 w 80"/>
                    <a:gd name="T5" fmla="*/ 7 h 84"/>
                    <a:gd name="T6" fmla="*/ 69 w 80"/>
                    <a:gd name="T7" fmla="*/ 2 h 84"/>
                    <a:gd name="T8" fmla="*/ 57 w 80"/>
                    <a:gd name="T9" fmla="*/ 0 h 84"/>
                    <a:gd name="T10" fmla="*/ 44 w 80"/>
                    <a:gd name="T11" fmla="*/ 0 h 84"/>
                    <a:gd name="T12" fmla="*/ 32 w 80"/>
                    <a:gd name="T13" fmla="*/ 7 h 84"/>
                    <a:gd name="T14" fmla="*/ 18 w 80"/>
                    <a:gd name="T15" fmla="*/ 17 h 84"/>
                    <a:gd name="T16" fmla="*/ 5 w 80"/>
                    <a:gd name="T17" fmla="*/ 37 h 84"/>
                    <a:gd name="T18" fmla="*/ 1 w 80"/>
                    <a:gd name="T19" fmla="*/ 47 h 84"/>
                    <a:gd name="T20" fmla="*/ 0 w 80"/>
                    <a:gd name="T21" fmla="*/ 58 h 84"/>
                    <a:gd name="T22" fmla="*/ 0 w 80"/>
                    <a:gd name="T23" fmla="*/ 68 h 84"/>
                    <a:gd name="T24" fmla="*/ 5 w 80"/>
                    <a:gd name="T25" fmla="*/ 75 h 84"/>
                    <a:gd name="T26" fmla="*/ 14 w 80"/>
                    <a:gd name="T27" fmla="*/ 82 h 84"/>
                    <a:gd name="T28" fmla="*/ 30 w 80"/>
                    <a:gd name="T29" fmla="*/ 84 h 84"/>
                    <a:gd name="T30" fmla="*/ 18 w 80"/>
                    <a:gd name="T31" fmla="*/ 74 h 84"/>
                    <a:gd name="T32" fmla="*/ 14 w 80"/>
                    <a:gd name="T33" fmla="*/ 70 h 84"/>
                    <a:gd name="T34" fmla="*/ 14 w 80"/>
                    <a:gd name="T35" fmla="*/ 68 h 84"/>
                    <a:gd name="T36" fmla="*/ 16 w 80"/>
                    <a:gd name="T37" fmla="*/ 63 h 84"/>
                    <a:gd name="T38" fmla="*/ 21 w 80"/>
                    <a:gd name="T39" fmla="*/ 58 h 84"/>
                    <a:gd name="T40" fmla="*/ 27 w 80"/>
                    <a:gd name="T41" fmla="*/ 54 h 84"/>
                    <a:gd name="T42" fmla="*/ 34 w 80"/>
                    <a:gd name="T43" fmla="*/ 52 h 84"/>
                    <a:gd name="T44" fmla="*/ 39 w 80"/>
                    <a:gd name="T45" fmla="*/ 58 h 84"/>
                    <a:gd name="T46" fmla="*/ 46 w 80"/>
                    <a:gd name="T47" fmla="*/ 63 h 84"/>
                    <a:gd name="T48" fmla="*/ 53 w 80"/>
                    <a:gd name="T49" fmla="*/ 70 h 84"/>
                    <a:gd name="T50" fmla="*/ 57 w 80"/>
                    <a:gd name="T51" fmla="*/ 72 h 84"/>
                    <a:gd name="T52" fmla="*/ 64 w 80"/>
                    <a:gd name="T53" fmla="*/ 68 h 84"/>
                    <a:gd name="T54" fmla="*/ 69 w 80"/>
                    <a:gd name="T55" fmla="*/ 65 h 84"/>
                    <a:gd name="T56" fmla="*/ 77 w 80"/>
                    <a:gd name="T57" fmla="*/ 56 h 84"/>
                    <a:gd name="T58" fmla="*/ 69 w 80"/>
                    <a:gd name="T59" fmla="*/ 52 h 84"/>
                    <a:gd name="T60" fmla="*/ 61 w 80"/>
                    <a:gd name="T61" fmla="*/ 45 h 84"/>
                    <a:gd name="T62" fmla="*/ 44 w 80"/>
                    <a:gd name="T63" fmla="*/ 30 h 84"/>
                    <a:gd name="T64" fmla="*/ 48 w 80"/>
                    <a:gd name="T65" fmla="*/ 21 h 84"/>
                    <a:gd name="T66" fmla="*/ 57 w 80"/>
                    <a:gd name="T67" fmla="*/ 17 h 84"/>
                    <a:gd name="T68" fmla="*/ 64 w 80"/>
                    <a:gd name="T69" fmla="*/ 19 h 84"/>
                    <a:gd name="T70" fmla="*/ 71 w 80"/>
                    <a:gd name="T71" fmla="*/ 21 h 84"/>
                    <a:gd name="T72" fmla="*/ 77 w 80"/>
                    <a:gd name="T73" fmla="*/ 26 h 84"/>
                    <a:gd name="T74" fmla="*/ 80 w 80"/>
                    <a:gd name="T75" fmla="*/ 30 h 8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80"/>
                    <a:gd name="T115" fmla="*/ 0 h 84"/>
                    <a:gd name="T116" fmla="*/ 80 w 80"/>
                    <a:gd name="T117" fmla="*/ 84 h 8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80" h="84">
                      <a:moveTo>
                        <a:pt x="80" y="30"/>
                      </a:moveTo>
                      <a:lnTo>
                        <a:pt x="80" y="14"/>
                      </a:lnTo>
                      <a:lnTo>
                        <a:pt x="78" y="7"/>
                      </a:lnTo>
                      <a:lnTo>
                        <a:pt x="69" y="2"/>
                      </a:lnTo>
                      <a:lnTo>
                        <a:pt x="57" y="0"/>
                      </a:lnTo>
                      <a:lnTo>
                        <a:pt x="44" y="0"/>
                      </a:lnTo>
                      <a:lnTo>
                        <a:pt x="32" y="7"/>
                      </a:lnTo>
                      <a:lnTo>
                        <a:pt x="18" y="17"/>
                      </a:lnTo>
                      <a:lnTo>
                        <a:pt x="5" y="37"/>
                      </a:lnTo>
                      <a:lnTo>
                        <a:pt x="1" y="47"/>
                      </a:lnTo>
                      <a:lnTo>
                        <a:pt x="0" y="58"/>
                      </a:lnTo>
                      <a:lnTo>
                        <a:pt x="0" y="68"/>
                      </a:lnTo>
                      <a:lnTo>
                        <a:pt x="5" y="75"/>
                      </a:lnTo>
                      <a:lnTo>
                        <a:pt x="14" y="82"/>
                      </a:lnTo>
                      <a:lnTo>
                        <a:pt x="30" y="84"/>
                      </a:lnTo>
                      <a:lnTo>
                        <a:pt x="18" y="74"/>
                      </a:lnTo>
                      <a:lnTo>
                        <a:pt x="14" y="70"/>
                      </a:lnTo>
                      <a:lnTo>
                        <a:pt x="14" y="68"/>
                      </a:lnTo>
                      <a:lnTo>
                        <a:pt x="16" y="63"/>
                      </a:lnTo>
                      <a:lnTo>
                        <a:pt x="21" y="58"/>
                      </a:lnTo>
                      <a:lnTo>
                        <a:pt x="27" y="54"/>
                      </a:lnTo>
                      <a:lnTo>
                        <a:pt x="34" y="52"/>
                      </a:lnTo>
                      <a:lnTo>
                        <a:pt x="39" y="58"/>
                      </a:lnTo>
                      <a:lnTo>
                        <a:pt x="46" y="63"/>
                      </a:lnTo>
                      <a:lnTo>
                        <a:pt x="53" y="70"/>
                      </a:lnTo>
                      <a:lnTo>
                        <a:pt x="57" y="72"/>
                      </a:lnTo>
                      <a:lnTo>
                        <a:pt x="64" y="68"/>
                      </a:lnTo>
                      <a:lnTo>
                        <a:pt x="69" y="65"/>
                      </a:lnTo>
                      <a:lnTo>
                        <a:pt x="77" y="56"/>
                      </a:lnTo>
                      <a:lnTo>
                        <a:pt x="69" y="52"/>
                      </a:lnTo>
                      <a:lnTo>
                        <a:pt x="61" y="45"/>
                      </a:lnTo>
                      <a:lnTo>
                        <a:pt x="44" y="30"/>
                      </a:lnTo>
                      <a:lnTo>
                        <a:pt x="48" y="21"/>
                      </a:lnTo>
                      <a:lnTo>
                        <a:pt x="57" y="17"/>
                      </a:lnTo>
                      <a:lnTo>
                        <a:pt x="64" y="19"/>
                      </a:lnTo>
                      <a:lnTo>
                        <a:pt x="71" y="21"/>
                      </a:lnTo>
                      <a:lnTo>
                        <a:pt x="77" y="26"/>
                      </a:lnTo>
                      <a:lnTo>
                        <a:pt x="80" y="30"/>
                      </a:lnTo>
                      <a:close/>
                    </a:path>
                  </a:pathLst>
                </a:custGeom>
                <a:solidFill>
                  <a:srgbClr val="E8ED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487" name="Freeform 287"/>
                <p:cNvSpPr>
                  <a:spLocks/>
                </p:cNvSpPr>
                <p:nvPr/>
              </p:nvSpPr>
              <p:spPr bwMode="auto">
                <a:xfrm>
                  <a:off x="908" y="1344"/>
                  <a:ext cx="49" cy="37"/>
                </a:xfrm>
                <a:custGeom>
                  <a:avLst/>
                  <a:gdLst>
                    <a:gd name="T0" fmla="*/ 104 w 104"/>
                    <a:gd name="T1" fmla="*/ 25 h 108"/>
                    <a:gd name="T2" fmla="*/ 97 w 104"/>
                    <a:gd name="T3" fmla="*/ 18 h 108"/>
                    <a:gd name="T4" fmla="*/ 88 w 104"/>
                    <a:gd name="T5" fmla="*/ 11 h 108"/>
                    <a:gd name="T6" fmla="*/ 73 w 104"/>
                    <a:gd name="T7" fmla="*/ 6 h 108"/>
                    <a:gd name="T8" fmla="*/ 59 w 104"/>
                    <a:gd name="T9" fmla="*/ 0 h 108"/>
                    <a:gd name="T10" fmla="*/ 47 w 104"/>
                    <a:gd name="T11" fmla="*/ 0 h 108"/>
                    <a:gd name="T12" fmla="*/ 32 w 104"/>
                    <a:gd name="T13" fmla="*/ 4 h 108"/>
                    <a:gd name="T14" fmla="*/ 18 w 104"/>
                    <a:gd name="T15" fmla="*/ 13 h 108"/>
                    <a:gd name="T16" fmla="*/ 7 w 104"/>
                    <a:gd name="T17" fmla="*/ 25 h 108"/>
                    <a:gd name="T18" fmla="*/ 2 w 104"/>
                    <a:gd name="T19" fmla="*/ 39 h 108"/>
                    <a:gd name="T20" fmla="*/ 0 w 104"/>
                    <a:gd name="T21" fmla="*/ 55 h 108"/>
                    <a:gd name="T22" fmla="*/ 4 w 104"/>
                    <a:gd name="T23" fmla="*/ 71 h 108"/>
                    <a:gd name="T24" fmla="*/ 11 w 104"/>
                    <a:gd name="T25" fmla="*/ 83 h 108"/>
                    <a:gd name="T26" fmla="*/ 20 w 104"/>
                    <a:gd name="T27" fmla="*/ 95 h 108"/>
                    <a:gd name="T28" fmla="*/ 27 w 104"/>
                    <a:gd name="T29" fmla="*/ 102 h 108"/>
                    <a:gd name="T30" fmla="*/ 34 w 104"/>
                    <a:gd name="T31" fmla="*/ 106 h 108"/>
                    <a:gd name="T32" fmla="*/ 39 w 104"/>
                    <a:gd name="T33" fmla="*/ 108 h 108"/>
                    <a:gd name="T34" fmla="*/ 34 w 104"/>
                    <a:gd name="T35" fmla="*/ 99 h 108"/>
                    <a:gd name="T36" fmla="*/ 32 w 104"/>
                    <a:gd name="T37" fmla="*/ 90 h 108"/>
                    <a:gd name="T38" fmla="*/ 32 w 104"/>
                    <a:gd name="T39" fmla="*/ 76 h 108"/>
                    <a:gd name="T40" fmla="*/ 36 w 104"/>
                    <a:gd name="T41" fmla="*/ 60 h 108"/>
                    <a:gd name="T42" fmla="*/ 47 w 104"/>
                    <a:gd name="T43" fmla="*/ 44 h 108"/>
                    <a:gd name="T44" fmla="*/ 61 w 104"/>
                    <a:gd name="T45" fmla="*/ 32 h 108"/>
                    <a:gd name="T46" fmla="*/ 81 w 104"/>
                    <a:gd name="T47" fmla="*/ 25 h 108"/>
                    <a:gd name="T48" fmla="*/ 104 w 104"/>
                    <a:gd name="T49" fmla="*/ 25 h 10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04"/>
                    <a:gd name="T76" fmla="*/ 0 h 108"/>
                    <a:gd name="T77" fmla="*/ 104 w 104"/>
                    <a:gd name="T78" fmla="*/ 108 h 10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04" h="108">
                      <a:moveTo>
                        <a:pt x="104" y="25"/>
                      </a:moveTo>
                      <a:lnTo>
                        <a:pt x="97" y="18"/>
                      </a:lnTo>
                      <a:lnTo>
                        <a:pt x="88" y="11"/>
                      </a:lnTo>
                      <a:lnTo>
                        <a:pt x="73" y="6"/>
                      </a:lnTo>
                      <a:lnTo>
                        <a:pt x="59" y="0"/>
                      </a:lnTo>
                      <a:lnTo>
                        <a:pt x="47" y="0"/>
                      </a:lnTo>
                      <a:lnTo>
                        <a:pt x="32" y="4"/>
                      </a:lnTo>
                      <a:lnTo>
                        <a:pt x="18" y="13"/>
                      </a:lnTo>
                      <a:lnTo>
                        <a:pt x="7" y="25"/>
                      </a:lnTo>
                      <a:lnTo>
                        <a:pt x="2" y="39"/>
                      </a:lnTo>
                      <a:lnTo>
                        <a:pt x="0" y="55"/>
                      </a:lnTo>
                      <a:lnTo>
                        <a:pt x="4" y="71"/>
                      </a:lnTo>
                      <a:lnTo>
                        <a:pt x="11" y="83"/>
                      </a:lnTo>
                      <a:lnTo>
                        <a:pt x="20" y="95"/>
                      </a:lnTo>
                      <a:lnTo>
                        <a:pt x="27" y="102"/>
                      </a:lnTo>
                      <a:lnTo>
                        <a:pt x="34" y="106"/>
                      </a:lnTo>
                      <a:lnTo>
                        <a:pt x="39" y="108"/>
                      </a:lnTo>
                      <a:lnTo>
                        <a:pt x="34" y="99"/>
                      </a:lnTo>
                      <a:lnTo>
                        <a:pt x="32" y="90"/>
                      </a:lnTo>
                      <a:lnTo>
                        <a:pt x="32" y="76"/>
                      </a:lnTo>
                      <a:lnTo>
                        <a:pt x="36" y="60"/>
                      </a:lnTo>
                      <a:lnTo>
                        <a:pt x="47" y="44"/>
                      </a:lnTo>
                      <a:lnTo>
                        <a:pt x="61" y="32"/>
                      </a:lnTo>
                      <a:lnTo>
                        <a:pt x="81" y="25"/>
                      </a:lnTo>
                      <a:lnTo>
                        <a:pt x="104" y="25"/>
                      </a:lnTo>
                      <a:close/>
                    </a:path>
                  </a:pathLst>
                </a:custGeom>
                <a:solidFill>
                  <a:srgbClr val="E8EDC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pic>
            <p:nvPicPr>
              <p:cNvPr id="16408" name="Picture 28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296"/>
                <a:ext cx="1344" cy="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405" name="Text Box 289"/>
            <p:cNvSpPr txBox="1">
              <a:spLocks noChangeArrowheads="1"/>
            </p:cNvSpPr>
            <p:nvPr/>
          </p:nvSpPr>
          <p:spPr bwMode="auto">
            <a:xfrm>
              <a:off x="192" y="338"/>
              <a:ext cx="14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ru-RU" altLang="ru-RU" sz="1400" b="1">
                <a:latin typeface="Arial" panose="020B0604020202020204" pitchFamily="34" charset="0"/>
              </a:endParaRPr>
            </a:p>
          </p:txBody>
        </p:sp>
        <p:sp>
          <p:nvSpPr>
            <p:cNvPr id="16406" name="Text Box 290"/>
            <p:cNvSpPr txBox="1">
              <a:spLocks noChangeArrowheads="1"/>
            </p:cNvSpPr>
            <p:nvPr/>
          </p:nvSpPr>
          <p:spPr bwMode="auto">
            <a:xfrm>
              <a:off x="336" y="57"/>
              <a:ext cx="20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sz="1200" b="1">
                <a:latin typeface="Arial" panose="020B0604020202020204" pitchFamily="34" charset="0"/>
              </a:endParaRPr>
            </a:p>
          </p:txBody>
        </p:sp>
      </p:grpSp>
      <p:grpSp>
        <p:nvGrpSpPr>
          <p:cNvPr id="8" name="Group 291"/>
          <p:cNvGrpSpPr>
            <a:grpSpLocks/>
          </p:cNvGrpSpPr>
          <p:nvPr/>
        </p:nvGrpSpPr>
        <p:grpSpPr bwMode="auto">
          <a:xfrm>
            <a:off x="1295400" y="3505200"/>
            <a:ext cx="3352800" cy="3352800"/>
            <a:chOff x="-144" y="2208"/>
            <a:chExt cx="2112" cy="2112"/>
          </a:xfrm>
        </p:grpSpPr>
        <p:sp>
          <p:nvSpPr>
            <p:cNvPr id="16399" name="Rectangle 292"/>
            <p:cNvSpPr>
              <a:spLocks noChangeArrowheads="1"/>
            </p:cNvSpPr>
            <p:nvPr/>
          </p:nvSpPr>
          <p:spPr bwMode="auto">
            <a:xfrm>
              <a:off x="0" y="2208"/>
              <a:ext cx="1968" cy="2112"/>
            </a:xfrm>
            <a:prstGeom prst="rect">
              <a:avLst/>
            </a:prstGeom>
            <a:solidFill>
              <a:srgbClr val="8FFF8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pic>
          <p:nvPicPr>
            <p:cNvPr id="16400" name="Picture 29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864"/>
              <a:ext cx="1495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1" name="Text Box 294"/>
            <p:cNvSpPr txBox="1">
              <a:spLocks noChangeArrowheads="1"/>
            </p:cNvSpPr>
            <p:nvPr/>
          </p:nvSpPr>
          <p:spPr bwMode="auto">
            <a:xfrm>
              <a:off x="-144" y="2304"/>
              <a:ext cx="20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sz="1200" b="1">
                <a:latin typeface="Arial" panose="020B0604020202020204" pitchFamily="34" charset="0"/>
              </a:endParaRPr>
            </a:p>
          </p:txBody>
        </p:sp>
        <p:sp>
          <p:nvSpPr>
            <p:cNvPr id="16402" name="Text Box 295"/>
            <p:cNvSpPr txBox="1">
              <a:spLocks noChangeArrowheads="1"/>
            </p:cNvSpPr>
            <p:nvPr/>
          </p:nvSpPr>
          <p:spPr bwMode="auto">
            <a:xfrm>
              <a:off x="192" y="2544"/>
              <a:ext cx="14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ru-RU" altLang="ru-RU" sz="1400" b="1">
                <a:latin typeface="Arial" panose="020B0604020202020204" pitchFamily="34" charset="0"/>
              </a:endParaRPr>
            </a:p>
          </p:txBody>
        </p:sp>
      </p:grpSp>
      <p:grpSp>
        <p:nvGrpSpPr>
          <p:cNvPr id="16390" name="Group 296"/>
          <p:cNvGrpSpPr>
            <a:grpSpLocks/>
          </p:cNvGrpSpPr>
          <p:nvPr/>
        </p:nvGrpSpPr>
        <p:grpSpPr bwMode="auto">
          <a:xfrm>
            <a:off x="4648200" y="3505200"/>
            <a:ext cx="2819400" cy="3352800"/>
            <a:chOff x="1968" y="2208"/>
            <a:chExt cx="1776" cy="2112"/>
          </a:xfrm>
        </p:grpSpPr>
        <p:sp>
          <p:nvSpPr>
            <p:cNvPr id="16396" name="Rectangle 297"/>
            <p:cNvSpPr>
              <a:spLocks noChangeArrowheads="1"/>
            </p:cNvSpPr>
            <p:nvPr/>
          </p:nvSpPr>
          <p:spPr bwMode="auto">
            <a:xfrm>
              <a:off x="1968" y="2208"/>
              <a:ext cx="1776" cy="2112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397" name="Text Box 298"/>
            <p:cNvSpPr txBox="1">
              <a:spLocks noChangeArrowheads="1"/>
            </p:cNvSpPr>
            <p:nvPr/>
          </p:nvSpPr>
          <p:spPr bwMode="auto">
            <a:xfrm>
              <a:off x="2304" y="3120"/>
              <a:ext cx="11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ru-RU" altLang="ru-RU" sz="1800" b="1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6398" name="Picture 299" descr="sper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3360"/>
              <a:ext cx="458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391" name="Group 300"/>
          <p:cNvGrpSpPr>
            <a:grpSpLocks/>
          </p:cNvGrpSpPr>
          <p:nvPr/>
        </p:nvGrpSpPr>
        <p:grpSpPr bwMode="auto">
          <a:xfrm>
            <a:off x="3962403" y="1828800"/>
            <a:ext cx="4610100" cy="3086100"/>
            <a:chOff x="1536" y="1152"/>
            <a:chExt cx="2904" cy="1944"/>
          </a:xfrm>
        </p:grpSpPr>
        <p:grpSp>
          <p:nvGrpSpPr>
            <p:cNvPr id="16392" name="Group 301"/>
            <p:cNvGrpSpPr>
              <a:grpSpLocks/>
            </p:cNvGrpSpPr>
            <p:nvPr/>
          </p:nvGrpSpPr>
          <p:grpSpPr bwMode="auto">
            <a:xfrm>
              <a:off x="1536" y="1152"/>
              <a:ext cx="2904" cy="1944"/>
              <a:chOff x="5376" y="3216"/>
              <a:chExt cx="2904" cy="1944"/>
            </a:xfrm>
          </p:grpSpPr>
          <p:sp>
            <p:nvSpPr>
              <p:cNvPr id="16394" name="Oval 302"/>
              <p:cNvSpPr>
                <a:spLocks noChangeArrowheads="1"/>
              </p:cNvSpPr>
              <p:nvPr/>
            </p:nvSpPr>
            <p:spPr bwMode="auto">
              <a:xfrm rot="5400000">
                <a:off x="5856" y="2736"/>
                <a:ext cx="1944" cy="290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pic>
            <p:nvPicPr>
              <p:cNvPr id="16395" name="Picture 30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4" y="3528"/>
                <a:ext cx="2107" cy="1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393" name="Text Box 304"/>
            <p:cNvSpPr txBox="1">
              <a:spLocks noChangeArrowheads="1"/>
            </p:cNvSpPr>
            <p:nvPr/>
          </p:nvSpPr>
          <p:spPr bwMode="auto">
            <a:xfrm>
              <a:off x="2304" y="1296"/>
              <a:ext cx="13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altLang="ru-RU" sz="1800" b="1">
                  <a:latin typeface="Arial" panose="020B0604020202020204" pitchFamily="34" charset="0"/>
                </a:rPr>
                <a:t>ЗДОРОВЬЕ</a:t>
              </a:r>
              <a:endParaRPr lang="en-US" altLang="ru-RU" sz="1800" b="1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88085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Проект «Северная Карелия»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ru-RU" altLang="ru-RU" dirty="0"/>
              <a:t>1972 год</a:t>
            </a:r>
          </a:p>
          <a:p>
            <a:pPr>
              <a:buBlip>
                <a:blip r:embed="rId2"/>
              </a:buBlip>
            </a:pPr>
            <a:r>
              <a:rPr lang="ru-RU" altLang="ru-RU" dirty="0"/>
              <a:t>основа – изменение образа жизни</a:t>
            </a:r>
          </a:p>
          <a:p>
            <a:pPr>
              <a:buBlip>
                <a:blip r:embed="rId2"/>
              </a:buBlip>
            </a:pPr>
            <a:r>
              <a:rPr lang="ru-RU" altLang="ru-RU" dirty="0"/>
              <a:t>самый успешный в мире проект в ОЗ по борьбе с кардиоваскулярной патологией (снижение смертности от сердечно-сосудистых заболеваний к 1992 г. на 57%) </a:t>
            </a:r>
          </a:p>
        </p:txBody>
      </p:sp>
    </p:spTree>
    <p:extLst>
      <p:ext uri="{BB962C8B-B14F-4D97-AF65-F5344CB8AC3E}">
        <p14:creationId xmlns:p14="http://schemas.microsoft.com/office/powerpoint/2010/main" xmlns="" val="20552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altLang="ru-RU" sz="4000"/>
              <a:t> Тематика Школы общественного здоровья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altLang="ru-RU" dirty="0"/>
              <a:t>Методы измерения и критерии оценки состояния здоровья населения и системы здравоохранения.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altLang="ru-RU" dirty="0"/>
              <a:t>Изучение и контроль инфекционных болезней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altLang="ru-RU" dirty="0"/>
              <a:t>Неинфекционные заболевания и борьба с ними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altLang="ru-RU" dirty="0"/>
              <a:t>Здоровье семьи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altLang="ru-RU" dirty="0"/>
              <a:t>Гигиена питания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altLang="ru-RU" dirty="0"/>
              <a:t>Технология, качество и этические нормы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altLang="ru-RU" dirty="0"/>
              <a:t>Планирование и управление в системе здравоохранения и др.</a:t>
            </a:r>
          </a:p>
        </p:txBody>
      </p:sp>
    </p:spTree>
    <p:extLst>
      <p:ext uri="{BB962C8B-B14F-4D97-AF65-F5344CB8AC3E}">
        <p14:creationId xmlns:p14="http://schemas.microsoft.com/office/powerpoint/2010/main" xmlns="" val="191123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3200" dirty="0"/>
              <a:t>Отделение Школы общественного здоровья </a:t>
            </a:r>
            <a:r>
              <a:rPr lang="ru-RU" altLang="ru-RU" sz="3200" dirty="0" smtClean="0"/>
              <a:t>ТГМУ</a:t>
            </a:r>
            <a:r>
              <a:rPr lang="ru-RU" altLang="ru-RU" sz="3200" dirty="0"/>
              <a:t/>
            </a:r>
            <a:br>
              <a:rPr lang="ru-RU" altLang="ru-RU" sz="3200" dirty="0"/>
            </a:br>
            <a:r>
              <a:rPr lang="ru-RU" altLang="ru-RU" sz="2800" dirty="0"/>
              <a:t>Программа для руководителей школьных образовательных учреждений (72 часа)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2208213" y="2205038"/>
            <a:ext cx="7772400" cy="4114800"/>
          </a:xfrm>
        </p:spPr>
        <p:txBody>
          <a:bodyPr>
            <a:normAutofit fontScale="92500"/>
          </a:bodyPr>
          <a:lstStyle/>
          <a:p>
            <a:pPr marL="609600" indent="-609600"/>
            <a:r>
              <a:rPr lang="ru-RU" altLang="ru-RU" sz="2400"/>
              <a:t>Социальное неравенство и здоровье (7 час)</a:t>
            </a:r>
          </a:p>
          <a:p>
            <a:pPr marL="609600" indent="-609600"/>
            <a:r>
              <a:rPr lang="ru-RU" altLang="ru-RU" sz="2400"/>
              <a:t>Демография и общественное здоровье (7 час)</a:t>
            </a:r>
          </a:p>
          <a:p>
            <a:pPr marL="609600" indent="-609600"/>
            <a:r>
              <a:rPr lang="ru-RU" altLang="ru-RU" sz="2400"/>
              <a:t>Питание и общественное здоровье (7 час)</a:t>
            </a:r>
          </a:p>
          <a:p>
            <a:pPr marL="609600" indent="-609600"/>
            <a:r>
              <a:rPr lang="ru-RU" altLang="ru-RU" sz="2400"/>
              <a:t>Укрепление здоровья и профилактика заболеваний (14 час)</a:t>
            </a:r>
          </a:p>
          <a:p>
            <a:pPr marL="609600" indent="-609600"/>
            <a:r>
              <a:rPr lang="ru-RU" altLang="ru-RU" sz="2400"/>
              <a:t>Поведенческие науки и общественное здоровье (7 час)</a:t>
            </a:r>
          </a:p>
          <a:p>
            <a:pPr marL="609600" indent="-609600"/>
            <a:r>
              <a:rPr lang="ru-RU" altLang="ru-RU" sz="2400"/>
              <a:t>Экология и профессиональное здоровье (15 час)</a:t>
            </a:r>
          </a:p>
          <a:p>
            <a:pPr marL="609600" indent="-609600"/>
            <a:r>
              <a:rPr lang="ru-RU" altLang="ru-RU" sz="2400"/>
              <a:t>Контроль инфекционных заболеваний (8 час)</a:t>
            </a:r>
          </a:p>
          <a:p>
            <a:pPr marL="609600" indent="-609600"/>
            <a:r>
              <a:rPr lang="ru-RU" altLang="ru-RU" sz="2400"/>
              <a:t>ВИД/СПИД аспекты общественного здоровья (7 час)</a:t>
            </a:r>
          </a:p>
        </p:txBody>
      </p:sp>
    </p:spTree>
    <p:extLst>
      <p:ext uri="{BB962C8B-B14F-4D97-AF65-F5344CB8AC3E}">
        <p14:creationId xmlns:p14="http://schemas.microsoft.com/office/powerpoint/2010/main" xmlns="" val="217689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/>
              <a:t>Межвузовский Центр «Основы здоровья человека»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altLang="ru-RU" sz="2400" dirty="0"/>
              <a:t>основан Советом ректоров вузов Тверской области в 2006 году;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altLang="ru-RU" sz="2400" dirty="0"/>
              <a:t>основная задача – пропаганда ЗОЖ среди учащейся молодежи;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ru-RU" altLang="ru-RU" sz="2400" dirty="0"/>
              <a:t>разработка программы «Формирование здорового образа жизни среди населения Тверской области», «Здоровье трудоспособного населения», «Организация здорового питания на основе функциональных (диетических) хлебобулочных изделий», «</a:t>
            </a:r>
            <a:r>
              <a:rPr lang="ru-RU" altLang="ru-RU" sz="2400" dirty="0" err="1"/>
              <a:t>Микроэлементозы</a:t>
            </a:r>
            <a:r>
              <a:rPr lang="ru-RU" altLang="ru-RU" sz="2400" dirty="0"/>
              <a:t> и здоровье жителей Тверской области» (совместно с Институтом гигиены и медицинской экологии АМН Украины)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87918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400" b="1" dirty="0"/>
              <a:t>ПОЧЕМУ УЧАСТИЕ ТВЕРИ В ПРОЕКТЕ «ТВЕРЬ – ЗДОРОВЫЙ ГОРОД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b="1" dirty="0"/>
              <a:t>РОССИИ» МОЖЕТ БЫТЬ УСПЕШНЫМ. ВЗГЛЯД 2016 </a:t>
            </a:r>
            <a:r>
              <a:rPr lang="ru-RU" sz="4400" b="1" dirty="0" smtClean="0"/>
              <a:t>ГОДА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9084" y="4593556"/>
            <a:ext cx="9144000" cy="1655762"/>
          </a:xfrm>
        </p:spPr>
        <p:txBody>
          <a:bodyPr>
            <a:normAutofit/>
          </a:bodyPr>
          <a:lstStyle/>
          <a:p>
            <a:r>
              <a:rPr lang="ru-RU" dirty="0" smtClean="0"/>
              <a:t>А.Б. Корзин, глава  г. Твери</a:t>
            </a:r>
          </a:p>
          <a:p>
            <a:r>
              <a:rPr lang="ru-RU" dirty="0"/>
              <a:t>М.Н. Калинкин, ректор Тверского государственного медицинского университета</a:t>
            </a:r>
            <a:r>
              <a:rPr lang="ru-RU" dirty="0" smtClean="0"/>
              <a:t>, председатель </a:t>
            </a:r>
            <a:r>
              <a:rPr lang="ru-RU" dirty="0"/>
              <a:t>Общественной палаты города Твери</a:t>
            </a:r>
            <a:r>
              <a:rPr lang="ru-RU" dirty="0" smtClean="0"/>
              <a:t>, доктор </a:t>
            </a:r>
            <a:r>
              <a:rPr lang="ru-RU" dirty="0"/>
              <a:t>медицинских наук профессор</a:t>
            </a:r>
          </a:p>
        </p:txBody>
      </p:sp>
    </p:spTree>
    <p:extLst>
      <p:ext uri="{BB962C8B-B14F-4D97-AF65-F5344CB8AC3E}">
        <p14:creationId xmlns:p14="http://schemas.microsoft.com/office/powerpoint/2010/main" xmlns="" val="1998227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2800"/>
              <a:t>Межведомственная инновационная программа «Формирование здоровья подростков в образовательных учреждениях в аспекте здоровьесберегающих технологий»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208213" y="2133600"/>
            <a:ext cx="77724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/>
              <a:t>создание инновационной учебной программы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/>
              <a:t>подготовка студентов для пропаганды ЗОЖ среди сверстников других вузов и школ (за два года более 200 бесед в школах тверской области);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/>
              <a:t>создание учебных фильмов;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/>
              <a:t>создание адаптированной программы для детских садов, младших классов школ</a:t>
            </a:r>
          </a:p>
        </p:txBody>
      </p:sp>
    </p:spTree>
    <p:extLst>
      <p:ext uri="{BB962C8B-B14F-4D97-AF65-F5344CB8AC3E}">
        <p14:creationId xmlns:p14="http://schemas.microsoft.com/office/powerpoint/2010/main" xmlns="" val="82551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10375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Тверская государственная медицинская академия</a:t>
            </a:r>
            <a:br>
              <a:rPr lang="ru-RU" sz="2800" dirty="0"/>
            </a:br>
            <a:r>
              <a:rPr lang="ru-RU" sz="2800" dirty="0"/>
              <a:t>Федерального агентства по здравоохранению и социальному </a:t>
            </a:r>
            <a:r>
              <a:rPr lang="ru-RU" sz="2800" dirty="0" smtClean="0"/>
              <a:t>развитию</a:t>
            </a:r>
            <a:endParaRPr lang="ru-RU" sz="28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8590" y="1694619"/>
            <a:ext cx="1172718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000" dirty="0">
                <a:latin typeface="+mj-lt"/>
                <a:ea typeface="+mj-ea"/>
                <a:cs typeface="+mj-cs"/>
              </a:rPr>
              <a:t>РЕГИОНАЛЬНАЯ КОНЦЕПЦИЯ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000" dirty="0">
                <a:latin typeface="+mj-lt"/>
                <a:ea typeface="+mj-ea"/>
                <a:cs typeface="+mj-cs"/>
              </a:rPr>
              <a:t>ФОРМИРОВАНИЯ ЗДОРОВОГО ОБРАЗА ЖИЗНИ</a:t>
            </a:r>
            <a:r>
              <a:rPr lang="ru-RU" altLang="ru-RU" sz="4000" dirty="0" smtClean="0">
                <a:latin typeface="+mj-lt"/>
                <a:ea typeface="+mj-ea"/>
                <a:cs typeface="+mj-cs"/>
              </a:rPr>
              <a:t>, ПРОФИЛАКТИКИ </a:t>
            </a:r>
            <a:r>
              <a:rPr lang="ru-RU" altLang="ru-RU" sz="4000" dirty="0">
                <a:latin typeface="+mj-lt"/>
                <a:ea typeface="+mj-ea"/>
                <a:cs typeface="+mj-cs"/>
              </a:rPr>
              <a:t>НЕИНФЕКЦИОННЫХ ЗАБОЛЕВАНИЙ И </a:t>
            </a:r>
            <a:r>
              <a:rPr lang="ru-RU" altLang="ru-RU" sz="4000" dirty="0" smtClean="0">
                <a:latin typeface="+mj-lt"/>
                <a:ea typeface="+mj-ea"/>
                <a:cs typeface="+mj-cs"/>
              </a:rPr>
              <a:t>ТРАВМАТИЗМА НА </a:t>
            </a:r>
            <a:r>
              <a:rPr lang="ru-RU" altLang="ru-RU" sz="4000" dirty="0">
                <a:latin typeface="+mj-lt"/>
                <a:ea typeface="+mj-ea"/>
                <a:cs typeface="+mj-cs"/>
              </a:rPr>
              <a:t>ПЕРИОД 2011-2025 </a:t>
            </a:r>
            <a:r>
              <a:rPr lang="ru-RU" altLang="ru-RU" sz="4000" dirty="0" err="1">
                <a:latin typeface="+mj-lt"/>
                <a:ea typeface="+mj-ea"/>
                <a:cs typeface="+mj-cs"/>
              </a:rPr>
              <a:t>г.г</a:t>
            </a:r>
            <a:r>
              <a:rPr lang="ru-RU" altLang="ru-RU" sz="4000" dirty="0">
                <a:latin typeface="+mj-lt"/>
                <a:ea typeface="+mj-ea"/>
                <a:cs typeface="+mj-cs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4000" dirty="0">
                <a:latin typeface="+mj-lt"/>
                <a:ea typeface="+mj-ea"/>
                <a:cs typeface="+mj-cs"/>
              </a:rPr>
              <a:t>(типовой проект)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4221" y="6194531"/>
            <a:ext cx="2221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Тверь, 2010</a:t>
            </a:r>
          </a:p>
        </p:txBody>
      </p:sp>
    </p:spTree>
    <p:extLst>
      <p:ext uri="{BB962C8B-B14F-4D97-AF65-F5344CB8AC3E}">
        <p14:creationId xmlns:p14="http://schemas.microsoft.com/office/powerpoint/2010/main" xmlns="" val="296769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1037571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Тверская государственная медицинская академия</a:t>
            </a:r>
            <a:br>
              <a:rPr lang="ru-RU" sz="2800" dirty="0"/>
            </a:br>
            <a:r>
              <a:rPr lang="ru-RU" sz="2800" dirty="0" smtClean="0"/>
              <a:t>Министерства здравоохранения Российской Федерации</a:t>
            </a:r>
            <a:endParaRPr lang="ru-RU" sz="2800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8590" y="1694620"/>
            <a:ext cx="1172718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dirty="0" smtClean="0">
                <a:latin typeface="+mj-lt"/>
                <a:ea typeface="+mj-ea"/>
                <a:cs typeface="+mj-cs"/>
              </a:rPr>
              <a:t>КОНЦЕПЦИЯ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4000" dirty="0" smtClean="0">
                <a:latin typeface="+mj-lt"/>
                <a:ea typeface="+mj-ea"/>
                <a:cs typeface="+mj-cs"/>
              </a:rPr>
              <a:t>ФОРМИРОВАНИЯ ЗДОРОВОГО ОБРАЗА ЖИЗНИ, ПРОФИЛАКТИКИ НЕИНФЕКЦИОННЫХ ЗАБОЛЕВАНИЙ И ТРАВМАТИЗМА У ЖИТЕЛЕЙ РОССИСКОЙ ФЕДЕРАЦИИ НА ПЕРИОД 2012-2025 </a:t>
            </a:r>
            <a:r>
              <a:rPr lang="ru-RU" altLang="ru-RU" sz="4000" dirty="0" err="1" smtClean="0">
                <a:latin typeface="+mj-lt"/>
                <a:ea typeface="+mj-ea"/>
                <a:cs typeface="+mj-cs"/>
              </a:rPr>
              <a:t>г.г</a:t>
            </a:r>
            <a:r>
              <a:rPr lang="ru-RU" altLang="ru-RU" sz="4000" dirty="0" smtClean="0">
                <a:latin typeface="+mj-lt"/>
                <a:ea typeface="+mj-ea"/>
                <a:cs typeface="+mj-cs"/>
              </a:rPr>
              <a:t>.</a:t>
            </a:r>
            <a:endParaRPr lang="ru-RU" altLang="ru-RU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4223" y="6183514"/>
            <a:ext cx="2221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>
                <a:latin typeface="+mj-lt"/>
                <a:ea typeface="+mj-ea"/>
                <a:cs typeface="+mj-cs"/>
              </a:rPr>
              <a:t>Тверь, </a:t>
            </a:r>
            <a:r>
              <a:rPr lang="ru-RU" sz="2800" dirty="0" smtClean="0">
                <a:latin typeface="+mj-lt"/>
                <a:ea typeface="+mj-ea"/>
                <a:cs typeface="+mj-cs"/>
              </a:rPr>
              <a:t>2012</a:t>
            </a:r>
            <a:endParaRPr lang="ru-RU" sz="2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875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6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24000" y="0"/>
            <a:ext cx="9144000" cy="90872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4728" y="0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Мобильное здравоохранение –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91544" y="908720"/>
            <a:ext cx="9144000" cy="26418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врачебная практика и практика общественного здравоохранения, поддерживаемые устройствами мобильной связи, такими как мобильные телефоны, устройства для наблюдения за состоянием здоровья больных, карманные персональные компьютеры (КПК) и другие устройства беспроводной связи.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61653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WHO.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mHealth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new horizons for health through mobile technologies: second global survey on </a:t>
            </a:r>
            <a:r>
              <a:rPr lang="en-US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eHealth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WHO, 2013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415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L\Desktop\ыва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528" y="1052743"/>
            <a:ext cx="8640960" cy="5909731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524000" y="0"/>
            <a:ext cx="9144000" cy="105273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908720"/>
          </a:xfrm>
        </p:spPr>
        <p:txBody>
          <a:bodyPr>
            <a:normAutofit/>
          </a:bodyPr>
          <a:lstStyle/>
          <a:p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mHealth</a:t>
            </a: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сегодня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630932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Данные ВОЗ, 2013г.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079776" y="1484787"/>
            <a:ext cx="4392488" cy="540643"/>
          </a:xfrm>
          <a:prstGeom prst="roundRect">
            <a:avLst/>
          </a:prstGeom>
          <a:solidFill>
            <a:srgbClr val="92D050">
              <a:alpha val="8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Возможности для профилактики ХНИЗ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447928" y="2060852"/>
            <a:ext cx="0" cy="893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744072" y="2060848"/>
            <a:ext cx="0" cy="1287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7968208" y="2060848"/>
            <a:ext cx="0" cy="17809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583832" y="2060853"/>
            <a:ext cx="0" cy="468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03888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023992" y="1052736"/>
            <a:ext cx="4644008" cy="4536504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505" y="1052736"/>
            <a:ext cx="4040355" cy="223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24000" y="0"/>
            <a:ext cx="9144000" cy="980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Мировой опыт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551" y="2060848"/>
            <a:ext cx="448845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096000" y="980729"/>
            <a:ext cx="4716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Arial" charset="0"/>
              </a:rPr>
              <a:t>Ирландская компания </a:t>
            </a:r>
            <a:r>
              <a:rPr lang="ru-RU" dirty="0" err="1">
                <a:solidFill>
                  <a:prstClr val="black"/>
                </a:solidFill>
                <a:latin typeface="Arial" charset="0"/>
              </a:rPr>
              <a:t>intelesens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 в 2014 году на выставке MEDICA 2014 представила новый прибор для удалённого </a:t>
            </a:r>
            <a:r>
              <a:rPr lang="ru-RU" dirty="0" err="1">
                <a:solidFill>
                  <a:prstClr val="black"/>
                </a:solidFill>
                <a:latin typeface="Arial" charset="0"/>
              </a:rPr>
              <a:t>кардиомониторинга</a:t>
            </a:r>
            <a:r>
              <a:rPr lang="ru-RU" dirty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24000" y="580526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latin typeface="Arial" charset="0"/>
              </a:rPr>
              <a:t>В 2013 рамках инициативы компании </a:t>
            </a:r>
            <a:r>
              <a:rPr lang="en-US" sz="1600" dirty="0">
                <a:solidFill>
                  <a:prstClr val="black"/>
                </a:solidFill>
                <a:latin typeface="Arial" charset="0"/>
              </a:rPr>
              <a:t>Qualcomm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 в Аризоне пациенты были оснащены приборами удалённого </a:t>
            </a:r>
            <a:r>
              <a:rPr lang="ru-RU" sz="1600" dirty="0" err="1">
                <a:solidFill>
                  <a:prstClr val="black"/>
                </a:solidFill>
                <a:latin typeface="Arial" charset="0"/>
              </a:rPr>
              <a:t>кардиомониторинга</a:t>
            </a:r>
            <a:r>
              <a:rPr lang="ru-RU" sz="1600" dirty="0">
                <a:solidFill>
                  <a:prstClr val="black"/>
                </a:solidFill>
                <a:latin typeface="Arial" charset="0"/>
              </a:rPr>
              <a:t>. По оценке экспертов, с расширением этого метода профилактики можно добиться экономии в здравоохранении более $ 21 миллиарда в год.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1504" y="3356992"/>
            <a:ext cx="4032448" cy="224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3175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692696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Более трети опрошенных жителей Твери готовы оплачивать услуги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mHealth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/>
          </p:nvPr>
        </p:nvGraphicFramePr>
        <p:xfrm>
          <a:off x="1991544" y="2060854"/>
          <a:ext cx="8352928" cy="4455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6312024" y="6448722"/>
            <a:ext cx="4355976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ГБОУ ВПО Тверская ГМА Минздрава России, 2013г.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0"/>
            <a:ext cx="9144000" cy="980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9859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\Pictures\аналимзы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9567" y="23814"/>
            <a:ext cx="9059863" cy="676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L\Pictures\без лис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0513" y="9526"/>
            <a:ext cx="9097963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L\Pictures\без серв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0039" y="9526"/>
            <a:ext cx="9078912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Users\L\Pictures\без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0991" y="1"/>
            <a:ext cx="9117012" cy="681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:\Users\L\Pictures\полн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0991" y="1"/>
            <a:ext cx="9117012" cy="680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75521" y="3284986"/>
            <a:ext cx="201657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Обследование</a:t>
            </a:r>
          </a:p>
          <a:p>
            <a:pPr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Анкетирование</a:t>
            </a:r>
          </a:p>
          <a:p>
            <a:pPr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Антропометрия</a:t>
            </a:r>
          </a:p>
          <a:p>
            <a:pPr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Измерения АД</a:t>
            </a:r>
          </a:p>
          <a:p>
            <a:pPr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Регистрация ЭКГ</a:t>
            </a:r>
          </a:p>
          <a:p>
            <a:pPr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Определение холестерина и глюкозы крови</a:t>
            </a:r>
          </a:p>
          <a:p>
            <a:pPr>
              <a:defRPr/>
            </a:pP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79784" y="5949280"/>
            <a:ext cx="16716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Медицинское</a:t>
            </a:r>
          </a:p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810381" y="981075"/>
            <a:ext cx="36433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База данных в </a:t>
            </a:r>
            <a:r>
              <a:rPr lang="ru-RU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онлайн-сервисе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38949" y="6000770"/>
            <a:ext cx="21278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dirty="0" err="1">
                <a:solidFill>
                  <a:prstClr val="black"/>
                </a:solidFill>
              </a:rPr>
              <a:t>Онлайн-кабинет</a:t>
            </a:r>
            <a:endParaRPr lang="ru-RU" sz="20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sz="2000" dirty="0">
                <a:solidFill>
                  <a:prstClr val="black"/>
                </a:solidFill>
              </a:rPr>
              <a:t>Связь с врачом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47729" y="764709"/>
            <a:ext cx="26253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Компьютерная</a:t>
            </a:r>
          </a:p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обработка результатов</a:t>
            </a:r>
          </a:p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обследования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24000" y="0"/>
            <a:ext cx="9144000" cy="76470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Схема реализации проекта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810649" y="6000768"/>
            <a:ext cx="15165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Мобильное</a:t>
            </a:r>
          </a:p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приложение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43015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24003" y="836613"/>
            <a:ext cx="6337300" cy="1444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80728"/>
            <a:ext cx="9144000" cy="595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24000" y="0"/>
            <a:ext cx="9144000" cy="980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Медицина шаговой доступности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3920612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524003" y="836616"/>
            <a:ext cx="6337300" cy="7143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6148" name="Picture 2" descr="C:\Users\L\Pictures\454545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08050"/>
            <a:ext cx="91440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L\Downloads\указате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300" y="6092825"/>
            <a:ext cx="406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C:\Users\L\Downloads\указате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3613" y="1916113"/>
            <a:ext cx="406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Users\L\Downloads\указате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4200" y="3429000"/>
            <a:ext cx="406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C:\Users\L\Downloads\указате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9513" y="3357563"/>
            <a:ext cx="4064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C:\Users\L\Downloads\указате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088" y="1341438"/>
            <a:ext cx="4064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7453326" y="1628802"/>
            <a:ext cx="3214679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ТЦ «Рубин»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453324" y="2348884"/>
            <a:ext cx="3214677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ТЦ «Олимп»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453326" y="4509123"/>
            <a:ext cx="3214679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ТЦ «Южный»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453324" y="5229200"/>
            <a:ext cx="3214677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 «Планета»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453327" y="3068960"/>
            <a:ext cx="3214679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ТЦ «А-мега»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453327" y="3789040"/>
            <a:ext cx="3214679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ТЦ  «Дюна»</a:t>
            </a:r>
          </a:p>
        </p:txBody>
      </p:sp>
      <p:pic>
        <p:nvPicPr>
          <p:cNvPr id="32" name="Picture 3" descr="C:\Users\L\Downloads\указате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6988" y="1052513"/>
            <a:ext cx="406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7453326" y="5949284"/>
            <a:ext cx="3214679" cy="132343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ТЦ«Флагман»</a:t>
            </a:r>
          </a:p>
        </p:txBody>
      </p:sp>
      <p:pic>
        <p:nvPicPr>
          <p:cNvPr id="19" name="Picture 3" descr="C:\Users\L\Downloads\указатель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960" y="5661248"/>
            <a:ext cx="4064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524000" y="0"/>
            <a:ext cx="9144000" cy="980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Расположение интерактивных медицинских кабинетов в Твери</a:t>
            </a:r>
          </a:p>
        </p:txBody>
      </p:sp>
    </p:spTree>
    <p:extLst>
      <p:ext uri="{BB962C8B-B14F-4D97-AF65-F5344CB8AC3E}">
        <p14:creationId xmlns:p14="http://schemas.microsoft.com/office/powerpoint/2010/main" xmlns="" val="2856363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ДВИЖЕНИЕ «ЗДОРОВЫЕ ГОРОДА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Courier New" panose="02070309020205020404" pitchFamily="49" charset="0"/>
              <a:buChar char="o"/>
            </a:pPr>
            <a:r>
              <a:rPr lang="ru-RU" dirty="0"/>
              <a:t>в 1977 году Всемирная ассамблея здравоохранения призвала мировое сообщество к достижению «</a:t>
            </a:r>
            <a:r>
              <a:rPr lang="ru-RU" b="1" i="1" dirty="0"/>
              <a:t>здоровья для всех»;</a:t>
            </a:r>
            <a:endParaRPr lang="ru-RU" dirty="0"/>
          </a:p>
          <a:p>
            <a:pPr lvl="0">
              <a:buFont typeface="Courier New" panose="02070309020205020404" pitchFamily="49" charset="0"/>
              <a:buChar char="o"/>
            </a:pPr>
            <a:r>
              <a:rPr lang="ru-RU" dirty="0"/>
              <a:t>Европейское региональное бюро ВОЗ рассматривает проект «Здоровые города» для внедрения принципов стратегии «Здоровье для всех» на </a:t>
            </a:r>
            <a:r>
              <a:rPr lang="ru-RU" b="1" i="1" dirty="0"/>
              <a:t>местном уровне</a:t>
            </a:r>
            <a:r>
              <a:rPr lang="ru-RU" dirty="0"/>
              <a:t>;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ru-RU" dirty="0"/>
              <a:t>в 1986 году для участия в Проекте выбрано 11 городов Европы;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ru-RU" dirty="0"/>
              <a:t>сейчас объединение «Здоровых городов» работают в 18 странах и в общей сложности 375 городах;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ru-RU" b="1" i="1" dirty="0"/>
              <a:t>Проект модифицируется применительно к специфическим локальным условиям</a:t>
            </a:r>
            <a:r>
              <a:rPr lang="ru-RU" b="1" i="1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546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00" y="0"/>
            <a:ext cx="9144000" cy="9807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Актуальность идеи среди жителей Твери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584" y="1052736"/>
            <a:ext cx="4464496" cy="109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544" y="2156514"/>
            <a:ext cx="4860032" cy="470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8093" y="3689648"/>
            <a:ext cx="366274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6321" y="1124744"/>
            <a:ext cx="1460947" cy="259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0096" y="1124744"/>
            <a:ext cx="1800200" cy="256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7331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ТВЕРЬ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Площадь Твери – 152,22 </a:t>
            </a:r>
            <a:r>
              <a:rPr lang="ru-RU" dirty="0" err="1"/>
              <a:t>кв.м</a:t>
            </a:r>
            <a:r>
              <a:rPr lang="ru-RU" dirty="0"/>
              <a:t>.;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Численность (на 2016 год) – 416,4 тысяч человек;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Удельный вес жителей старше трудоспособного возраста – 26%;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Естественная убыль населения за 5 лет снизилась почти в 2 раза;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Обеспеченность врачами населения Твери 48,9 на  10 000 населения;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Показатель укомплектованности врачебных должностей – 81,3%;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В структуре причин смертности населения на первом месте болезни системы кровообращения – 58,3%;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В структуре здравоохранения 12 больниц и поликлиник, 11 диспансеров и медицинских центров, 3 родильных дома, 5 стоматологических поликлиник, 4 детских санатория и 17 крупных частных центра;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В структуре Твери около 100 спортивных сооружений и около 100 спортивных секций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0242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4666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МЕДИЦИНСКИЙ </a:t>
            </a:r>
            <a:r>
              <a:rPr lang="ru-RU" sz="3600" dirty="0" smtClean="0"/>
              <a:t>КЛАСТЕР ПРОФИЛАКТИКИ </a:t>
            </a:r>
            <a:r>
              <a:rPr lang="ru-RU" sz="3600" dirty="0"/>
              <a:t>НЕИНФЕКЦИОННЫХ ЗАБОЛЕВАНИЙ</a:t>
            </a:r>
            <a:br>
              <a:rPr lang="ru-RU" sz="3600" dirty="0"/>
            </a:br>
            <a:r>
              <a:rPr lang="ru-RU" sz="3600" dirty="0"/>
              <a:t>И ПРОВЕДЕНИЯ МЕРОПРИЯТИЙ ПО </a:t>
            </a:r>
            <a:r>
              <a:rPr lang="ru-RU" sz="3600" dirty="0" smtClean="0"/>
              <a:t>ФОРМИРОВАНИЮ ЗДОРОВОГО </a:t>
            </a:r>
            <a:r>
              <a:rPr lang="ru-RU" sz="3600" dirty="0"/>
              <a:t>ОБРАЗА ЖИЗНИ В ТВЕРСКОЙ </a:t>
            </a:r>
            <a:r>
              <a:rPr lang="ru-RU" sz="3600" dirty="0" smtClean="0"/>
              <a:t>ОБЛАСТИ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700" y="2990161"/>
            <a:ext cx="10896600" cy="3295878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ru-RU" dirty="0"/>
              <a:t>Тверской государственный медицинский университет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Министерство здравоохранения Тверской области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Областной клинический кардиологический диспансер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Областной клинический лечебно-реабилитационный центр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Городская поликлиника № 8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25641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1011" y="511931"/>
            <a:ext cx="1063127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all" spc="-10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5.9. «</a:t>
            </a:r>
            <a:r>
              <a:rPr kumimoji="0" lang="ru-RU" sz="3200" b="1" i="1" u="none" strike="noStrike" kern="0" cap="all" spc="-10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Координация</a:t>
            </a:r>
            <a:r>
              <a:rPr kumimoji="0" lang="ru-RU" sz="3200" b="0" i="0" u="none" strike="noStrike" kern="0" cap="all" spc="-10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j-ea"/>
                <a:cs typeface="+mj-cs"/>
              </a:rPr>
              <a:t> работы отделений (кабинетов) медицинской профилактики, центров здоровья и других структурных подразделений медицинских организаций по вопросам профилактики неинфекционных заболеваний и формирования здорового образа жизни жителей Твери и Тверской области»</a:t>
            </a:r>
            <a:endParaRPr kumimoji="0" lang="ru-RU" sz="1800" b="0" i="0" u="none" strike="noStrike" kern="0" cap="none" spc="0" normalizeH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963084" y="4891272"/>
            <a:ext cx="10363200" cy="1500187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smtClean="0"/>
              <a:t>Положение о медицинском кластере ….. 2016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370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ВОЛОНТЕРСКОЕ МОЛОДЕЖНОЕ ДВИЖЕНИЕ </a:t>
            </a:r>
            <a:r>
              <a:rPr lang="ru-RU" dirty="0" smtClean="0"/>
              <a:t>ТВЕРИ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981200"/>
            <a:ext cx="10972800" cy="487680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«Вместе к здоровью»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«Мобильное здравоохранение»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«</a:t>
            </a:r>
            <a:r>
              <a:rPr lang="ru-RU" dirty="0" err="1"/>
              <a:t>Наркобезопасность</a:t>
            </a:r>
            <a:r>
              <a:rPr lang="ru-RU" dirty="0"/>
              <a:t>»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«Дети города </a:t>
            </a:r>
            <a:r>
              <a:rPr lang="en-US" dirty="0"/>
              <a:t> N</a:t>
            </a:r>
            <a:r>
              <a:rPr lang="ru-RU" dirty="0"/>
              <a:t>»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«Спасатель»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Историко-патриотические организации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dirty="0"/>
              <a:t>Молодежные движения духовно-нравственной ориентации</a:t>
            </a:r>
          </a:p>
          <a:p>
            <a:pPr marL="0" indent="0">
              <a:buNone/>
            </a:pPr>
            <a:r>
              <a:rPr lang="ru-RU" dirty="0" smtClean="0"/>
              <a:t>                                    </a:t>
            </a:r>
            <a:r>
              <a:rPr lang="ru-RU" dirty="0"/>
              <a:t>и </a:t>
            </a:r>
            <a:r>
              <a:rPr lang="ru-RU" dirty="0" smtClean="0"/>
              <a:t>другие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2912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ФАЗЫ   </a:t>
            </a:r>
            <a:r>
              <a:rPr lang="ru-RU" dirty="0" smtClean="0"/>
              <a:t>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dirty="0"/>
              <a:t>СТАРТОВАЯ ФАЗА (неформальная)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- завершается официальным одобрением Проекта властями города</a:t>
            </a:r>
          </a:p>
          <a:p>
            <a:pPr marL="0" indent="0">
              <a:buNone/>
            </a:pPr>
            <a:r>
              <a:rPr lang="ru-RU" dirty="0"/>
              <a:t>- на этой фазе идет понимание идей Проекта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b="1" i="1" dirty="0"/>
              <a:t>ОРГАНИЗАЦИОННАЯ ФАЗА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принятие городскими властями официального решения о реализации Проекта</a:t>
            </a:r>
          </a:p>
          <a:p>
            <a:pPr marL="0" indent="0">
              <a:buNone/>
            </a:pPr>
            <a:r>
              <a:rPr lang="ru-RU" dirty="0"/>
              <a:t>- создание организационных структур для руководства Проектом</a:t>
            </a:r>
          </a:p>
          <a:p>
            <a:pPr marL="0" indent="0">
              <a:buNone/>
            </a:pPr>
            <a:r>
              <a:rPr lang="ru-RU" dirty="0"/>
              <a:t>- создание механизмов кадровых и финансовых решений</a:t>
            </a:r>
          </a:p>
          <a:p>
            <a:pPr marL="0" indent="0">
              <a:buNone/>
            </a:pPr>
            <a:r>
              <a:rPr lang="ru-RU" dirty="0"/>
              <a:t>- привлечение широких слоев населения к участию в Проекте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b="1" i="1" dirty="0"/>
              <a:t>РАБОЧАЯ ФАЗА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проведение работы по шести основным направлениям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b="1" i="1" dirty="0"/>
              <a:t>главный результат этой фазы – формирование жестко детерминированной местной политики, ориентированной на безостановочное развитие общественного здоровья и здравоохранения в городе Тверь.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916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811" y="486311"/>
            <a:ext cx="11468559" cy="1325563"/>
          </a:xfrm>
        </p:spPr>
        <p:txBody>
          <a:bodyPr>
            <a:normAutofit/>
          </a:bodyPr>
          <a:lstStyle/>
          <a:p>
            <a:r>
              <a:rPr lang="ru-RU" dirty="0"/>
              <a:t>ШЕСТЬ НАПРАВЛЕНИЙ ВНЕДРЕНИЯ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183" y="2233248"/>
            <a:ext cx="10515600" cy="2999764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ru-RU" dirty="0"/>
              <a:t>Межведомственное сотрудничество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Популяризация знаний о здоровье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Политика, ориентированная на здоровье людей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Участие общественности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Стратегическое планирование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 Новые идеи и </a:t>
            </a:r>
            <a:r>
              <a:rPr lang="ru-RU" dirty="0" smtClean="0"/>
              <a:t>методы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9282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032" y="120241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С О С Т А В</a:t>
            </a:r>
            <a:br>
              <a:rPr lang="ru-RU" sz="4000" dirty="0"/>
            </a:br>
            <a:r>
              <a:rPr lang="ru-RU" sz="4000" dirty="0"/>
              <a:t>общественного Совета при Главе города Твери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по </a:t>
            </a:r>
            <a:r>
              <a:rPr lang="ru-RU" sz="4000" dirty="0"/>
              <a:t>вопросам </a:t>
            </a:r>
            <a:r>
              <a:rPr lang="ru-RU" sz="4000" dirty="0" smtClean="0"/>
              <a:t>реализации проекта </a:t>
            </a:r>
            <a:br>
              <a:rPr lang="ru-RU" sz="4000" dirty="0" smtClean="0"/>
            </a:br>
            <a:r>
              <a:rPr lang="ru-RU" sz="4000" dirty="0" smtClean="0"/>
              <a:t>«</a:t>
            </a:r>
            <a:r>
              <a:rPr lang="ru-RU" sz="4000" dirty="0"/>
              <a:t>Тверь – здоровый город России»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3284" y="2980392"/>
            <a:ext cx="10515600" cy="3596683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/>
              <a:t>Председатель Совета – Глава города Твери </a:t>
            </a:r>
            <a:r>
              <a:rPr lang="ru-RU" dirty="0" err="1"/>
              <a:t>А.Б.Корзин</a:t>
            </a:r>
            <a:endParaRPr lang="ru-RU" dirty="0"/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В состав Совета входят представители:</a:t>
            </a:r>
          </a:p>
          <a:p>
            <a:pPr lvl="1"/>
            <a:r>
              <a:rPr lang="ru-RU" dirty="0"/>
              <a:t>Министерства здравоохранения Тверской области;</a:t>
            </a:r>
          </a:p>
          <a:p>
            <a:pPr lvl="1"/>
            <a:r>
              <a:rPr lang="ru-RU" dirty="0"/>
              <a:t>Тверского государственного медицинского университета;</a:t>
            </a:r>
          </a:p>
          <a:p>
            <a:pPr lvl="1"/>
            <a:r>
              <a:rPr lang="ru-RU" dirty="0"/>
              <a:t>Администрации города Твери;</a:t>
            </a:r>
          </a:p>
          <a:p>
            <a:pPr lvl="1"/>
            <a:r>
              <a:rPr lang="ru-RU" dirty="0"/>
              <a:t>Министерства социальной защиты населения Тверской области;</a:t>
            </a:r>
          </a:p>
          <a:p>
            <a:pPr lvl="1"/>
            <a:r>
              <a:rPr lang="ru-RU" dirty="0"/>
              <a:t>Федеральных структур;</a:t>
            </a:r>
          </a:p>
          <a:p>
            <a:pPr lvl="1"/>
            <a:r>
              <a:rPr lang="ru-RU" dirty="0"/>
              <a:t>Общественных </a:t>
            </a:r>
            <a:r>
              <a:rPr lang="ru-RU" dirty="0" smtClean="0"/>
              <a:t>организаций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448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709" y="1290547"/>
            <a:ext cx="11127039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ОСНОВНЫЕ РАЗДЕЛЫ  ПОЛОЖЕНИЯ</a:t>
            </a:r>
            <a:br>
              <a:rPr lang="ru-RU" dirty="0"/>
            </a:br>
            <a:r>
              <a:rPr lang="ru-RU" dirty="0"/>
              <a:t>общественного Совета при Главе города Твери по вопросам </a:t>
            </a:r>
            <a:r>
              <a:rPr lang="ru-RU" dirty="0" smtClean="0"/>
              <a:t>реализации проекта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Тверь – здоровый город России»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7100" y="3195808"/>
            <a:ext cx="10395857" cy="25955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Общие положения</a:t>
            </a:r>
          </a:p>
          <a:p>
            <a:pPr marL="0" indent="0">
              <a:buNone/>
            </a:pPr>
            <a:r>
              <a:rPr lang="ru-RU" dirty="0"/>
              <a:t>Функции Совета</a:t>
            </a:r>
          </a:p>
          <a:p>
            <a:pPr marL="0" indent="0">
              <a:buNone/>
            </a:pPr>
            <a:r>
              <a:rPr lang="ru-RU" dirty="0"/>
              <a:t>Права Совета</a:t>
            </a:r>
          </a:p>
          <a:p>
            <a:pPr marL="0" indent="0">
              <a:buNone/>
            </a:pPr>
            <a:r>
              <a:rPr lang="ru-RU" dirty="0"/>
              <a:t>Порядок формирования и деятельности Совета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1918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СОВЕТА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2.1.	Проведение общественной экспертизы муниципальных правовых актов города Твери, обращений граждан и организаций по вопросам здравоохранения, достижения здоровья для всех.</a:t>
            </a:r>
          </a:p>
          <a:p>
            <a:pPr marL="0" indent="0">
              <a:buNone/>
            </a:pPr>
            <a:r>
              <a:rPr lang="ru-RU" dirty="0" smtClean="0"/>
              <a:t>2.2.	Подготовка предложений по  проектам муниципальных правовых актов города Твери по вопросам реализации проекта «Тверь – здоровый город России» и направление их Главе города Твери.</a:t>
            </a:r>
          </a:p>
          <a:p>
            <a:pPr marL="0" indent="0">
              <a:buNone/>
            </a:pPr>
            <a:r>
              <a:rPr lang="ru-RU" dirty="0" smtClean="0"/>
              <a:t>2.3.	Выдвижение инициатив о проведении профилактических мероприятий, направленных на привлечение общественного интереса к здоровому образу жизни в городе Твери.</a:t>
            </a:r>
          </a:p>
          <a:p>
            <a:pPr marL="0" indent="0">
              <a:buNone/>
            </a:pPr>
            <a:r>
              <a:rPr lang="ru-RU" dirty="0" smtClean="0"/>
              <a:t>2.5.	Изучение общественного мнения по вопросам здорового образа жизни в городе Твери.</a:t>
            </a:r>
          </a:p>
          <a:p>
            <a:pPr marL="0" indent="0">
              <a:buNone/>
            </a:pPr>
            <a:r>
              <a:rPr lang="ru-RU" dirty="0" smtClean="0"/>
              <a:t>2.6.	Подготовка информации о деятельности Совета для ее размещения в информационно--телекоммуникационной сети «Интернет» и СМИ города Твери.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578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ДВИЖЕНИЕ «ЗДОРОВЫЕ ГОРОДА, РАЙОНЫ И ПОСЕЛКИ РОССИИ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Blip>
                <a:blip r:embed="rId2"/>
              </a:buBlip>
            </a:pPr>
            <a:r>
              <a:rPr lang="ru-RU" dirty="0"/>
              <a:t>Численность участвующего населения – около 15 млн. человек;</a:t>
            </a:r>
          </a:p>
          <a:p>
            <a:pPr lvl="0">
              <a:buBlip>
                <a:blip r:embed="rId2"/>
              </a:buBlip>
            </a:pPr>
            <a:r>
              <a:rPr lang="ru-RU" dirty="0"/>
              <a:t>Число городов – более 20;</a:t>
            </a:r>
          </a:p>
          <a:p>
            <a:pPr lvl="0">
              <a:buBlip>
                <a:blip r:embed="rId2"/>
              </a:buBlip>
            </a:pPr>
            <a:r>
              <a:rPr lang="ru-RU" dirty="0"/>
              <a:t>Приоритетные направления:</a:t>
            </a:r>
          </a:p>
          <a:p>
            <a:pPr marL="457200" lvl="1" indent="0">
              <a:buNone/>
            </a:pPr>
            <a:r>
              <a:rPr lang="ru-RU" dirty="0"/>
              <a:t>- Чебоксары – спорт на открытом воздухе;</a:t>
            </a:r>
          </a:p>
          <a:p>
            <a:pPr marL="457200" lvl="1" indent="0">
              <a:buNone/>
            </a:pPr>
            <a:r>
              <a:rPr lang="ru-RU" dirty="0"/>
              <a:t>- Новосибирск – волонтерское движение, молодые семьи;</a:t>
            </a:r>
          </a:p>
          <a:p>
            <a:pPr marL="457200" lvl="1" indent="0">
              <a:buNone/>
            </a:pPr>
            <a:r>
              <a:rPr lang="ru-RU" dirty="0"/>
              <a:t>- Ступино – </a:t>
            </a:r>
            <a:r>
              <a:rPr lang="ru-RU" dirty="0" err="1"/>
              <a:t>наукоград</a:t>
            </a:r>
            <a:r>
              <a:rPr lang="ru-RU" dirty="0"/>
              <a:t>, подготовка специалистов;</a:t>
            </a:r>
          </a:p>
          <a:p>
            <a:pPr marL="457200" lvl="1" indent="0">
              <a:buNone/>
            </a:pPr>
            <a:r>
              <a:rPr lang="ru-RU" dirty="0"/>
              <a:t>- Череповец – экология.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5878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ПРОФИЛЬ ЗДОРОВЬЯ ЖИТЕЛЕЙ ГОРОДА </a:t>
            </a:r>
            <a:r>
              <a:rPr lang="ru-RU" dirty="0" smtClean="0"/>
              <a:t>ТВЕРИ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i="1" dirty="0" smtClean="0"/>
              <a:t>Цель профиля – представление основанную на доказательствах информацию для планирования инициатив и политики в области общественного здоровья и здравоохранения в городе Твери.</a:t>
            </a:r>
          </a:p>
          <a:p>
            <a:pPr marL="0" indent="0">
              <a:buNone/>
            </a:pPr>
            <a:r>
              <a:rPr lang="ru-RU" dirty="0" smtClean="0"/>
              <a:t>Содержание: </a:t>
            </a:r>
          </a:p>
          <a:p>
            <a:pPr marL="0" indent="0">
              <a:buNone/>
            </a:pPr>
            <a:r>
              <a:rPr lang="ru-RU" dirty="0" smtClean="0"/>
              <a:t>1.	Здоровье населения.</a:t>
            </a:r>
          </a:p>
          <a:p>
            <a:pPr marL="0" indent="0">
              <a:buNone/>
            </a:pPr>
            <a:r>
              <a:rPr lang="ru-RU" dirty="0" smtClean="0"/>
              <a:t>2.	Медицина и здравоохранение.</a:t>
            </a:r>
          </a:p>
          <a:p>
            <a:pPr marL="0" indent="0">
              <a:buNone/>
            </a:pPr>
            <a:r>
              <a:rPr lang="ru-RU" dirty="0" smtClean="0"/>
              <a:t>3.	География Твери</a:t>
            </a:r>
          </a:p>
          <a:p>
            <a:pPr marL="0" indent="0">
              <a:buNone/>
            </a:pPr>
            <a:r>
              <a:rPr lang="ru-RU" dirty="0" smtClean="0"/>
              <a:t>4.	Демография.</a:t>
            </a:r>
          </a:p>
          <a:p>
            <a:pPr marL="0" indent="0">
              <a:buNone/>
            </a:pPr>
            <a:r>
              <a:rPr lang="ru-RU" dirty="0" smtClean="0"/>
              <a:t>5.	Экология.</a:t>
            </a:r>
          </a:p>
          <a:p>
            <a:pPr marL="0" indent="0">
              <a:buNone/>
            </a:pPr>
            <a:r>
              <a:rPr lang="ru-RU" dirty="0" smtClean="0"/>
              <a:t>6.	Культура и образование.</a:t>
            </a:r>
          </a:p>
          <a:p>
            <a:pPr marL="0" indent="0">
              <a:buNone/>
            </a:pPr>
            <a:r>
              <a:rPr lang="ru-RU" dirty="0" smtClean="0"/>
              <a:t>7.	Транспорт.</a:t>
            </a:r>
          </a:p>
          <a:p>
            <a:pPr marL="0" indent="0">
              <a:buNone/>
            </a:pPr>
            <a:r>
              <a:rPr lang="ru-RU" dirty="0" smtClean="0"/>
              <a:t>8.	Благосостояние</a:t>
            </a:r>
          </a:p>
          <a:p>
            <a:pPr marL="0" indent="0">
              <a:buNone/>
            </a:pPr>
            <a:r>
              <a:rPr lang="ru-RU" dirty="0" smtClean="0"/>
              <a:t>9.	Безопасность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685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5149" y="199873"/>
            <a:ext cx="10515600" cy="1325563"/>
          </a:xfrm>
        </p:spPr>
        <p:txBody>
          <a:bodyPr/>
          <a:lstStyle/>
          <a:p>
            <a:r>
              <a:rPr lang="ru-RU" dirty="0"/>
              <a:t>ПРИОРИТЕТНЫЕ </a:t>
            </a:r>
            <a:r>
              <a:rPr lang="ru-RU" dirty="0" smtClean="0"/>
              <a:t>ПРОЕКТЫ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116" y="1539187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Здоровое питание</a:t>
            </a:r>
          </a:p>
          <a:p>
            <a:pPr marL="0" indent="0">
              <a:buNone/>
            </a:pPr>
            <a:r>
              <a:rPr lang="ru-RU" sz="1800" dirty="0"/>
              <a:t>Охрана здоровья матери и ребенка</a:t>
            </a:r>
          </a:p>
          <a:p>
            <a:pPr marL="0" indent="0">
              <a:buNone/>
            </a:pPr>
            <a:r>
              <a:rPr lang="ru-RU" sz="1800" dirty="0"/>
              <a:t>Профилактика заболеваний</a:t>
            </a:r>
          </a:p>
          <a:p>
            <a:pPr marL="0" indent="0">
              <a:buNone/>
            </a:pPr>
            <a:r>
              <a:rPr lang="ru-RU" sz="1800" dirty="0"/>
              <a:t>Формирование здорового образа жизни</a:t>
            </a:r>
          </a:p>
          <a:p>
            <a:pPr marL="0" indent="0">
              <a:buNone/>
            </a:pPr>
            <a:r>
              <a:rPr lang="ru-RU" sz="1800" dirty="0"/>
              <a:t>Спорт для всех</a:t>
            </a:r>
          </a:p>
          <a:p>
            <a:pPr marL="0" indent="0">
              <a:buNone/>
            </a:pPr>
            <a:r>
              <a:rPr lang="ru-RU" sz="1800" dirty="0"/>
              <a:t>Духовно-нравственные ценности как фактор общественного здоровья</a:t>
            </a:r>
          </a:p>
          <a:p>
            <a:pPr marL="0" indent="0">
              <a:buNone/>
            </a:pPr>
            <a:r>
              <a:rPr lang="ru-RU" sz="1800" dirty="0"/>
              <a:t>Комфортная и безопасная городская инфраструктура.</a:t>
            </a:r>
          </a:p>
          <a:p>
            <a:pPr marL="0" indent="0">
              <a:buNone/>
            </a:pPr>
            <a:r>
              <a:rPr lang="ru-RU" sz="1800" dirty="0"/>
              <a:t>Волонтерское движение за здоровый образ жизни и профилактику болезней</a:t>
            </a:r>
          </a:p>
          <a:p>
            <a:pPr marL="0" indent="0">
              <a:buNone/>
            </a:pPr>
            <a:r>
              <a:rPr lang="ru-RU" sz="1800" dirty="0"/>
              <a:t>Наука и инновации</a:t>
            </a:r>
          </a:p>
          <a:p>
            <a:pPr marL="0" indent="0">
              <a:buNone/>
            </a:pPr>
            <a:r>
              <a:rPr lang="ru-RU" sz="1800" dirty="0"/>
              <a:t>Высокотехнологичная медицинская помощь.</a:t>
            </a:r>
          </a:p>
          <a:p>
            <a:pPr marL="0" indent="0">
              <a:buNone/>
            </a:pPr>
            <a:r>
              <a:rPr lang="ru-RU" sz="1800" dirty="0"/>
              <a:t>Многодетная семья</a:t>
            </a:r>
          </a:p>
          <a:p>
            <a:pPr marL="0" indent="0">
              <a:buNone/>
            </a:pPr>
            <a:r>
              <a:rPr lang="ru-RU" sz="1800" dirty="0"/>
              <a:t>Экология</a:t>
            </a:r>
          </a:p>
          <a:p>
            <a:pPr marL="0" indent="0">
              <a:buNone/>
            </a:pPr>
            <a:r>
              <a:rPr lang="ru-RU" sz="1800" dirty="0"/>
              <a:t>Молодая семья</a:t>
            </a:r>
          </a:p>
          <a:p>
            <a:pPr marL="0" indent="0">
              <a:buNone/>
            </a:pPr>
            <a:r>
              <a:rPr lang="ru-RU" sz="1800" dirty="0"/>
              <a:t>Благотворительность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286231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8052" y="352540"/>
            <a:ext cx="8673947" cy="6505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840" y="1881284"/>
            <a:ext cx="33270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Благодарю за внимание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xmlns="" val="3436162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ШЕСТЬ ПРИНЦИПОВ СТРАТЕГИИ «ЗДОРОВЬЕ ДЛЯ ВСЕХ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/>
              <a:t>Обеспечение равных возможностей для поддержания и улучшения здоровья.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Профилактика болезней.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Широкое сотрудничество административных и общественных организаций для решения вопросов здоровья и окружающей среды.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Участие </a:t>
            </a:r>
            <a:r>
              <a:rPr lang="ru-RU" b="1" i="1" dirty="0"/>
              <a:t>всего населения</a:t>
            </a:r>
            <a:r>
              <a:rPr lang="ru-RU" dirty="0"/>
              <a:t>  в решении задачи здоровья для всех.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Ориентация системы здравоохранения на обеспечение адекватной и доступной </a:t>
            </a:r>
            <a:r>
              <a:rPr lang="ru-RU" b="1" i="1" dirty="0"/>
              <a:t>первичной </a:t>
            </a:r>
            <a:r>
              <a:rPr lang="ru-RU" dirty="0"/>
              <a:t>медицинской помощи.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Налаживание международного сотрудничества для решения проблем здоровья, выходящих за национальные границы.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4855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ПЯТЬ ПРИНЦИПОВ ПРОЕКТА «ЗДОРОВЫЕ ГОРОДА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/>
              <a:t>«Приоритет здоровья во </a:t>
            </a:r>
            <a:r>
              <a:rPr lang="ru-RU" b="1" i="1" dirty="0"/>
              <a:t>ВСЕХ </a:t>
            </a:r>
            <a:r>
              <a:rPr lang="ru-RU" dirty="0"/>
              <a:t>стратегиях городской политики» (</a:t>
            </a:r>
            <a:r>
              <a:rPr lang="en-US" dirty="0"/>
              <a:t>health in all policies</a:t>
            </a:r>
            <a:r>
              <a:rPr lang="ru-RU" dirty="0"/>
              <a:t>).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Наличие публичных </a:t>
            </a:r>
            <a:r>
              <a:rPr lang="ru-RU" b="1" i="1" dirty="0"/>
              <a:t>политических </a:t>
            </a:r>
            <a:r>
              <a:rPr lang="ru-RU" dirty="0"/>
              <a:t>обязательств руководителей города.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Создание для каждого жителя города возможности </a:t>
            </a:r>
            <a:r>
              <a:rPr lang="ru-RU" b="1" i="1" dirty="0"/>
              <a:t>постоянного </a:t>
            </a:r>
            <a:r>
              <a:rPr lang="ru-RU" dirty="0"/>
              <a:t>контроля своего здоровья и его поддержания.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Неукоснительный контроль жителей города за </a:t>
            </a:r>
            <a:r>
              <a:rPr lang="ru-RU" b="1" i="1" dirty="0"/>
              <a:t>всеми </a:t>
            </a:r>
            <a:r>
              <a:rPr lang="ru-RU" dirty="0"/>
              <a:t>решениями властей города и бизнеса, затрагивающих их здоровье и благополучие.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/>
              <a:t>«Здоровый город» - процесс, а не только достижение результата. Главное – </a:t>
            </a:r>
            <a:r>
              <a:rPr lang="ru-RU" b="1" i="1" dirty="0"/>
              <a:t>постоянное доминирование в городе курса на оздоровление</a:t>
            </a:r>
            <a:r>
              <a:rPr lang="ru-RU" b="1" i="1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009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ДВА ГЛАВНЫХ ФАКТОРА ОБЕСПЕЧЕНИЯ </a:t>
            </a:r>
            <a:r>
              <a:rPr lang="ru-RU" dirty="0" smtClean="0"/>
              <a:t>ЭФФЕКТИВНОСТИ ЛЮБОГО ПРОЕКТА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eriod"/>
            </a:pPr>
            <a:endParaRPr lang="ru-RU" dirty="0" smtClean="0"/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ru-RU" dirty="0" smtClean="0"/>
              <a:t>ТРАДИЦИИ</a:t>
            </a:r>
            <a:r>
              <a:rPr lang="ru-RU" dirty="0"/>
              <a:t>. ИСТОРИЯ</a:t>
            </a:r>
          </a:p>
          <a:p>
            <a:pPr marL="514350" lvl="0" indent="-514350">
              <a:lnSpc>
                <a:spcPct val="200000"/>
              </a:lnSpc>
              <a:buFont typeface="+mj-lt"/>
              <a:buAutoNum type="arabicPeriod"/>
            </a:pPr>
            <a:r>
              <a:rPr lang="ru-RU" dirty="0"/>
              <a:t>ОРГАНИЗАЦИОННЫЕ СТРУКТУРЫ И ИХ КАДРЫ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936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" y="598717"/>
            <a:ext cx="8534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«Проект «Здоровый город» начинается тогда, когда в городе появляется два-три человека, заинтересованных в поиске </a:t>
            </a:r>
            <a:r>
              <a:rPr lang="ru-RU" sz="3200" b="1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новых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путей развития здравоохранения города»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98087" y="5012160"/>
            <a:ext cx="50103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Всемирная организация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здравоохранени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r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Европейское региональное бюро</a:t>
            </a:r>
          </a:p>
          <a:p>
            <a:pPr algn="r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Центр поддержки проекта «Здоровые города»</a:t>
            </a:r>
          </a:p>
          <a:p>
            <a:pPr algn="r"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1997 год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490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ОБЩЕСТВЕННОЕ ЗДОРОВЬЕ И ЗДРАВООХРАНЕНИЕ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Системный подход к формированию здоровья населения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438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1500</Words>
  <Application>Microsoft Office PowerPoint</Application>
  <PresentationFormat>Произвольный</PresentationFormat>
  <Paragraphs>237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2_Тема Office</vt:lpstr>
      <vt:lpstr>Ясность</vt:lpstr>
      <vt:lpstr>1_Ясность</vt:lpstr>
      <vt:lpstr>Слайд 1</vt:lpstr>
      <vt:lpstr>ПОЧЕМУ УЧАСТИЕ ТВЕРИ В ПРОЕКТЕ «ТВЕРЬ – ЗДОРОВЫЙ ГОРОД РОССИИ» МОЖЕТ БЫТЬ УСПЕШНЫМ. ВЗГЛЯД 2016 ГОДА</vt:lpstr>
      <vt:lpstr>ДВИЖЕНИЕ «ЗДОРОВЫЕ ГОРОДА»</vt:lpstr>
      <vt:lpstr>ДВИЖЕНИЕ «ЗДОРОВЫЕ ГОРОДА, РАЙОНЫ И ПОСЕЛКИ РОССИИ»</vt:lpstr>
      <vt:lpstr>ШЕСТЬ ПРИНЦИПОВ СТРАТЕГИИ «ЗДОРОВЬЕ ДЛЯ ВСЕХ»</vt:lpstr>
      <vt:lpstr>ПЯТЬ ПРИНЦИПОВ ПРОЕКТА «ЗДОРОВЫЕ ГОРОДА»</vt:lpstr>
      <vt:lpstr>ДВА ГЛАВНЫХ ФАКТОРА ОБЕСПЕЧЕНИЯ ЭФФЕКТИВНОСТИ ЛЮБОГО ПРОЕКТА </vt:lpstr>
      <vt:lpstr>Слайд 8</vt:lpstr>
      <vt:lpstr>ОБЩЕСТВЕННОЕ ЗДОРОВЬЕ И ЗДРАВООХРАНЕНИЕ</vt:lpstr>
      <vt:lpstr>Слайд 10</vt:lpstr>
      <vt:lpstr>Слайд 11</vt:lpstr>
      <vt:lpstr>Некоторые этапы из истории ОЗ</vt:lpstr>
      <vt:lpstr>Здоровье - </vt:lpstr>
      <vt:lpstr>Основополагающие принципы ОЗ</vt:lpstr>
      <vt:lpstr>Слайд 15</vt:lpstr>
      <vt:lpstr>Проект «Северная Карелия»</vt:lpstr>
      <vt:lpstr> Тематика Школы общественного здоровья</vt:lpstr>
      <vt:lpstr>Отделение Школы общественного здоровья ТГМУ Программа для руководителей школьных образовательных учреждений (72 часа)</vt:lpstr>
      <vt:lpstr>Межвузовский Центр «Основы здоровья человека»</vt:lpstr>
      <vt:lpstr>Межведомственная инновационная программа «Формирование здоровья подростков в образовательных учреждениях в аспекте здоровьесберегающих технологий»</vt:lpstr>
      <vt:lpstr>Тверская государственная медицинская академия Федерального агентства по здравоохранению и социальному развитию</vt:lpstr>
      <vt:lpstr>Тверская государственная медицинская академия Министерства здравоохранения Российской Федерации</vt:lpstr>
      <vt:lpstr>Мобильное здравоохранение – </vt:lpstr>
      <vt:lpstr>mHealth сегодня</vt:lpstr>
      <vt:lpstr>Слайд 25</vt:lpstr>
      <vt:lpstr> Более трети опрошенных жителей Твери готовы оплачивать услуги mHealth</vt:lpstr>
      <vt:lpstr>Слайд 27</vt:lpstr>
      <vt:lpstr>Слайд 28</vt:lpstr>
      <vt:lpstr>Слайд 29</vt:lpstr>
      <vt:lpstr>Слайд 30</vt:lpstr>
      <vt:lpstr>ТВЕРЬ</vt:lpstr>
      <vt:lpstr>МЕДИЦИНСКИЙ КЛАСТЕР ПРОФИЛАКТИКИ НЕИНФЕКЦИОННЫХ ЗАБОЛЕВАНИЙ И ПРОВЕДЕНИЯ МЕРОПРИЯТИЙ ПО ФОРМИРОВАНИЮ ЗДОРОВОГО ОБРАЗА ЖИЗНИ В ТВЕРСКОЙ ОБЛАСТИ</vt:lpstr>
      <vt:lpstr>Слайд 33</vt:lpstr>
      <vt:lpstr>ВОЛОНТЕРСКОЕ МОЛОДЕЖНОЕ ДВИЖЕНИЕ ТВЕРИ</vt:lpstr>
      <vt:lpstr>ФАЗЫ   ПРОЕКТА</vt:lpstr>
      <vt:lpstr>ШЕСТЬ НАПРАВЛЕНИЙ ВНЕДРЕНИЯ ПРОЕКТА</vt:lpstr>
      <vt:lpstr>С О С Т А В общественного Совета при Главе города Твери  по вопросам реализации проекта  «Тверь – здоровый город России» </vt:lpstr>
      <vt:lpstr>ОСНОВНЫЕ РАЗДЕЛЫ  ПОЛОЖЕНИЯ общественного Совета при Главе города Твери по вопросам реализации проекта  «Тверь – здоровый город России» </vt:lpstr>
      <vt:lpstr>ФУНКЦИИ СОВЕТА</vt:lpstr>
      <vt:lpstr>ПРОФИЛЬ ЗДОРОВЬЯ ЖИТЕЛЕЙ ГОРОДА ТВЕРИ</vt:lpstr>
      <vt:lpstr>ПРИОРИТЕТНЫЕ ПРОЕКТЫ</vt:lpstr>
      <vt:lpstr>Слайд 42</vt:lpstr>
    </vt:vector>
  </TitlesOfParts>
  <Company>TSMA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ПОЧЕМУ УЧАСТИЕ ТВЕРИ В ПРОЕКТЕ «ТВЕРЬ – ЗДОРОВЫЙ ГОРОД РОССИИ» МОЖЕТ БЫТЬ УСПЕШНЫМ. ВЗГЛЯД 2016 ГОДА</dc:title>
  <dc:creator>Администратор</dc:creator>
  <cp:lastModifiedBy>Owner</cp:lastModifiedBy>
  <cp:revision>16</cp:revision>
  <dcterms:created xsi:type="dcterms:W3CDTF">2016-10-17T19:31:47Z</dcterms:created>
  <dcterms:modified xsi:type="dcterms:W3CDTF">2016-10-20T12:59:08Z</dcterms:modified>
</cp:coreProperties>
</file>