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39" autoAdjust="0"/>
    <p:restoredTop sz="94660"/>
  </p:normalViewPr>
  <p:slideViewPr>
    <p:cSldViewPr>
      <p:cViewPr varScale="1">
        <p:scale>
          <a:sx n="86" d="100"/>
          <a:sy n="8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volkova\Desktop\&#1056;&#1080;&#1089;&#1091;&#1085;&#1086;&#1082;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volkova\Desktop\&#1056;&#1080;&#1089;&#1091;&#1085;&#1086;&#1082;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volkova\Desktop\&#1056;&#1080;&#1089;&#1091;&#1085;&#1086;&#1082;%20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svolkova\Desktop\&#1056;&#1080;&#1089;&#1091;&#1085;&#1086;&#1082;%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7153876039240026E-2"/>
          <c:y val="1.7777752892034451E-2"/>
          <c:w val="0.6272969862714971"/>
          <c:h val="0.9348149060625407"/>
        </c:manualLayout>
      </c:layout>
      <c:bar3DChart>
        <c:barDir val="bar"/>
        <c:grouping val="clustered"/>
        <c:ser>
          <c:idx val="11"/>
          <c:order val="0"/>
          <c:tx>
            <c:v>Вклады</c:v>
          </c:tx>
          <c:dLbls>
            <c:dLbl>
              <c:idx val="0"/>
              <c:layout>
                <c:manualLayout>
                  <c:x val="1.4034989486650919E-2"/>
                  <c:y val="-1.1851835261356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84 %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84</c:v>
              </c:pt>
            </c:numLit>
          </c:val>
        </c:ser>
        <c:ser>
          <c:idx val="10"/>
          <c:order val="1"/>
          <c:tx>
            <c:v>Предприятия</c:v>
          </c:tx>
          <c:dLbls>
            <c:dLbl>
              <c:idx val="0"/>
              <c:layout>
                <c:manualLayout>
                  <c:x val="6.2377731051782032E-3"/>
                  <c:y val="-1.48147940766954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84 %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84</c:v>
              </c:pt>
            </c:numLit>
          </c:val>
        </c:ser>
        <c:ser>
          <c:idx val="9"/>
          <c:order val="2"/>
          <c:tx>
            <c:v>Торговые объекты</c:v>
          </c:tx>
          <c:dLbls>
            <c:dLbl>
              <c:idx val="0"/>
              <c:layout>
                <c:manualLayout>
                  <c:x val="1.091610293406182E-2"/>
                  <c:y val="-1.4814794076695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89</c:v>
              </c:pt>
            </c:numLit>
          </c:val>
        </c:ser>
        <c:ser>
          <c:idx val="8"/>
          <c:order val="3"/>
          <c:tx>
            <c:v>Аптеки</c:v>
          </c:tx>
          <c:dLbls>
            <c:dLbl>
              <c:idx val="0"/>
              <c:layout>
                <c:manualLayout>
                  <c:x val="9.3566596577672675E-3"/>
                  <c:y val="-1.7777752892034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79 %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79</c:v>
              </c:pt>
            </c:numLit>
          </c:val>
        </c:ser>
        <c:ser>
          <c:idx val="7"/>
          <c:order val="4"/>
          <c:tx>
            <c:v>Объекты бытового обслуживания</c:v>
          </c:tx>
          <c:dLbls>
            <c:dLbl>
              <c:idx val="0"/>
              <c:layout>
                <c:manualLayout>
                  <c:x val="1.091610293406182E-2"/>
                  <c:y val="-2.962958815339074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95 %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95</c:v>
              </c:pt>
            </c:numLit>
          </c:val>
        </c:ser>
        <c:ser>
          <c:idx val="6"/>
          <c:order val="5"/>
          <c:tx>
            <c:v>Объекты жилищно-коммунального хозяйства</c:v>
          </c:tx>
          <c:dLbls>
            <c:dLbl>
              <c:idx val="0"/>
              <c:layout>
                <c:manualLayout>
                  <c:x val="7.7972163814727458E-3"/>
                  <c:y val="-2.07407117073735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5"/>
          <c:order val="6"/>
          <c:tx>
            <c:v>Жилой фонд</c:v>
          </c:tx>
          <c:dLbls>
            <c:dLbl>
              <c:idx val="0"/>
              <c:layout>
                <c:manualLayout>
                  <c:x val="7.7972163814727458E-3"/>
                  <c:y val="-8.888876446017169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4"/>
          <c:order val="7"/>
          <c:tx>
            <c:v>Объекты культуры</c:v>
          </c:tx>
          <c:dLbls>
            <c:dLbl>
              <c:idx val="0"/>
              <c:layout>
                <c:manualLayout>
                  <c:x val="1.091610293406182E-2"/>
                  <c:y val="-5.9259176306781496E-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Arial Narrow" pitchFamily="34" charset="0"/>
                      </a:defRPr>
                    </a:pPr>
                    <a:r>
                      <a:rPr lang="en-US" dirty="0" smtClean="0"/>
                      <a:t>95 %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95</c:v>
              </c:pt>
            </c:numLit>
          </c:val>
        </c:ser>
        <c:ser>
          <c:idx val="3"/>
          <c:order val="8"/>
          <c:tx>
            <c:v>Объекты спорта</c:v>
          </c:tx>
          <c:dLbls>
            <c:dLbl>
              <c:idx val="0"/>
              <c:layout>
                <c:manualLayout>
                  <c:x val="7.7972163814727458E-3"/>
                  <c:y val="-8.888876446017227E-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Arial Narrow" pitchFamily="34" charset="0"/>
                      </a:defRPr>
                    </a:pPr>
                    <a:r>
                      <a:rPr lang="en-US" dirty="0" smtClean="0"/>
                      <a:t>100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2"/>
          <c:order val="9"/>
          <c:tx>
            <c:v>Объекты здравоохранения</c:v>
          </c:tx>
          <c:dLbls>
            <c:dLbl>
              <c:idx val="0"/>
              <c:layout>
                <c:manualLayout>
                  <c:x val="1.091610293406182E-2"/>
                  <c:y val="-8.888876446017227E-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Arial Narrow" pitchFamily="34" charset="0"/>
                      </a:defRPr>
                    </a:pPr>
                    <a:r>
                      <a:rPr lang="en-US" dirty="0" smtClean="0"/>
                      <a:t>95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95</c:v>
              </c:pt>
            </c:numLit>
          </c:val>
        </c:ser>
        <c:ser>
          <c:idx val="1"/>
          <c:order val="10"/>
          <c:tx>
            <c:v>Объект образования</c:v>
          </c:tx>
          <c:dLbls>
            <c:dLbl>
              <c:idx val="0"/>
              <c:layout>
                <c:manualLayout>
                  <c:x val="9.384511244515727E-3"/>
                  <c:y val="-8.497670760289829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0"/>
          <c:order val="11"/>
          <c:tx>
            <c:v>Объекты социальной защиты</c:v>
          </c:tx>
          <c:dLbls>
            <c:dLbl>
              <c:idx val="0"/>
              <c:layout>
                <c:manualLayout>
                  <c:x val="1.4034989486650919E-2"/>
                  <c:y val="-1.481479407669537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latin typeface="Arial Narrow" pitchFamily="34" charset="0"/>
                      </a:defRPr>
                    </a:pPr>
                    <a:r>
                      <a:rPr lang="en-US" dirty="0" smtClean="0"/>
                      <a:t>84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83</c:v>
              </c:pt>
            </c:numLit>
          </c:cat>
          <c:val>
            <c:numLit>
              <c:formatCode>General</c:formatCode>
              <c:ptCount val="1"/>
              <c:pt idx="0">
                <c:v>84</c:v>
              </c:pt>
            </c:numLit>
          </c:val>
        </c:ser>
        <c:shape val="cylinder"/>
        <c:axId val="67921792"/>
        <c:axId val="67923328"/>
        <c:axId val="0"/>
      </c:bar3DChart>
      <c:catAx>
        <c:axId val="67921792"/>
        <c:scaling>
          <c:orientation val="minMax"/>
        </c:scaling>
        <c:delete val="1"/>
        <c:axPos val="l"/>
        <c:numFmt formatCode="General" sourceLinked="1"/>
        <c:tickLblPos val="nextTo"/>
        <c:crossAx val="67923328"/>
        <c:crosses val="autoZero"/>
        <c:auto val="1"/>
        <c:lblAlgn val="ctr"/>
        <c:lblOffset val="100"/>
      </c:catAx>
      <c:valAx>
        <c:axId val="67923328"/>
        <c:scaling>
          <c:orientation val="minMax"/>
        </c:scaling>
        <c:delete val="1"/>
        <c:axPos val="b"/>
        <c:numFmt formatCode="General" sourceLinked="1"/>
        <c:tickLblPos val="nextTo"/>
        <c:crossAx val="67921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148195245245181"/>
          <c:y val="1.6578571135275194E-2"/>
          <c:w val="0.30851804754754875"/>
          <c:h val="0.98264783765524155"/>
        </c:manualLayout>
      </c:layout>
      <c:txPr>
        <a:bodyPr/>
        <a:lstStyle/>
        <a:p>
          <a:pPr>
            <a:defRPr sz="1200" b="1" i="1" baseline="0">
              <a:latin typeface="Arial Narrow" pitchFamily="34" charset="0"/>
            </a:defRPr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4459313592827971E-2"/>
          <c:y val="3.1017117019519907E-2"/>
          <c:w val="0.91064388389621453"/>
          <c:h val="0.59389529351953763"/>
        </c:manualLayout>
      </c:layout>
      <c:doughnutChart>
        <c:varyColors val="1"/>
        <c:ser>
          <c:idx val="0"/>
          <c:order val="0"/>
          <c:cat>
            <c:strRef>
              <c:f>Лист1!$A$1:$A$3</c:f>
              <c:strCache>
                <c:ptCount val="3"/>
                <c:pt idx="0">
                  <c:v>Муниципальное имущество</c:v>
                </c:pt>
                <c:pt idx="1">
                  <c:v>Средства местных бюджетов</c:v>
                </c:pt>
                <c:pt idx="2">
                  <c:v>Имущественные права муниципальных образований</c:v>
                </c:pt>
              </c:strCache>
            </c:strRef>
          </c:cat>
          <c:val>
            <c:numRef>
              <c:f>Лист1!$B$1:$B$3</c:f>
              <c:numCache>
                <c:formatCode>0%</c:formatCode>
                <c:ptCount val="3"/>
                <c:pt idx="0">
                  <c:v>0.33300000000000052</c:v>
                </c:pt>
                <c:pt idx="1">
                  <c:v>0.33000000000000052</c:v>
                </c:pt>
                <c:pt idx="2">
                  <c:v>0.33000000000000052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2.1121345315751681E-2"/>
          <c:y val="0.65148787461611868"/>
          <c:w val="0.96808079870042518"/>
          <c:h val="0.30986112650031605"/>
        </c:manualLayout>
      </c:layout>
      <c:txPr>
        <a:bodyPr/>
        <a:lstStyle/>
        <a:p>
          <a:pPr>
            <a:defRPr sz="1200" b="1" i="1">
              <a:latin typeface="Arial Narrow" pitchFamily="34" charset="0"/>
            </a:defRPr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2009</c:v>
          </c:tx>
          <c:dLbls>
            <c:dLbl>
              <c:idx val="0"/>
              <c:layout>
                <c:manualLayout>
                  <c:x val="1.1816838995568716E-2"/>
                  <c:y val="-3.1139419674451576E-2"/>
                </c:manualLayout>
              </c:layout>
              <c:spPr/>
              <c:txPr>
                <a:bodyPr anchor="t" anchorCtr="0"/>
                <a:lstStyle/>
                <a:p>
                  <a:pPr>
                    <a:defRPr b="1" i="1">
                      <a:latin typeface="Arial Narrow" pitchFamily="34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b="1" i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635</c:v>
              </c:pt>
            </c:numLit>
          </c:val>
        </c:ser>
        <c:ser>
          <c:idx val="1"/>
          <c:order val="1"/>
          <c:tx>
            <c:v>2010</c:v>
          </c:tx>
          <c:dLbls>
            <c:dLbl>
              <c:idx val="0"/>
              <c:layout>
                <c:manualLayout>
                  <c:x val="1.969473165928122E-2"/>
                  <c:y val="-2.8308563340410434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1024</c:v>
              </c:pt>
            </c:numLit>
          </c:val>
        </c:ser>
        <c:ser>
          <c:idx val="2"/>
          <c:order val="2"/>
          <c:tx>
            <c:v>2011</c:v>
          </c:tx>
          <c:dLbls>
            <c:dLbl>
              <c:idx val="0"/>
              <c:layout>
                <c:manualLayout>
                  <c:x val="1.7725258493353029E-2"/>
                  <c:y val="-3.1139419674451496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494</c:v>
              </c:pt>
            </c:numLit>
          </c:val>
        </c:ser>
        <c:ser>
          <c:idx val="6"/>
          <c:order val="3"/>
          <c:tx>
            <c:v> </c:v>
          </c:tx>
          <c:spPr>
            <a:noFill/>
            <a:ln>
              <a:noFill/>
            </a:ln>
          </c:spPr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0</c:v>
              </c:pt>
            </c:numLit>
          </c:val>
        </c:ser>
        <c:ser>
          <c:idx val="3"/>
          <c:order val="4"/>
          <c:tx>
            <c:v>2014</c:v>
          </c:tx>
          <c:dLbls>
            <c:dLbl>
              <c:idx val="0"/>
              <c:layout>
                <c:manualLayout>
                  <c:x val="1.7725258493353029E-2"/>
                  <c:y val="-2.8308563340410424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375</c:v>
              </c:pt>
            </c:numLit>
          </c:val>
        </c:ser>
        <c:ser>
          <c:idx val="4"/>
          <c:order val="5"/>
          <c:tx>
            <c:v>2015</c:v>
          </c:tx>
          <c:dLbls>
            <c:dLbl>
              <c:idx val="0"/>
              <c:layout>
                <c:manualLayout>
                  <c:x val="1.3786312161496799E-2"/>
                  <c:y val="-3.1139419674451576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255</c:v>
              </c:pt>
            </c:numLit>
          </c:val>
        </c:ser>
        <c:ser>
          <c:idx val="5"/>
          <c:order val="6"/>
          <c:tx>
            <c:v>2016</c:v>
          </c:tx>
          <c:dLbls>
            <c:dLbl>
              <c:idx val="0"/>
              <c:layout>
                <c:manualLayout>
                  <c:x val="1.9694731659281178E-2"/>
                  <c:y val="-3.1139419674451576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1">
                    <a:latin typeface="Arial Narrow" pitchFamily="34" charset="0"/>
                  </a:defRPr>
                </a:pPr>
                <a:endParaRPr lang="ru-RU"/>
              </a:p>
            </c:txPr>
            <c:showVal val="1"/>
          </c:dLbls>
          <c:cat>
            <c:numLit>
              <c:formatCode>General</c:formatCode>
              <c:ptCount val="1"/>
              <c:pt idx="0">
                <c:v>1000</c:v>
              </c:pt>
            </c:numLit>
          </c:cat>
          <c:val>
            <c:numLit>
              <c:formatCode>General</c:formatCode>
              <c:ptCount val="1"/>
              <c:pt idx="0">
                <c:v>143</c:v>
              </c:pt>
            </c:numLit>
          </c:val>
        </c:ser>
        <c:shape val="cylinder"/>
        <c:axId val="68499328"/>
        <c:axId val="68500864"/>
        <c:axId val="0"/>
      </c:bar3DChart>
      <c:dateAx>
        <c:axId val="68499328"/>
        <c:scaling>
          <c:orientation val="minMax"/>
        </c:scaling>
        <c:delete val="1"/>
        <c:axPos val="b"/>
        <c:numFmt formatCode="General" sourceLinked="1"/>
        <c:tickLblPos val="nextTo"/>
        <c:crossAx val="68500864"/>
        <c:crosses val="autoZero"/>
        <c:lblOffset val="100"/>
        <c:baseTimeUnit val="days"/>
      </c:dateAx>
      <c:valAx>
        <c:axId val="68500864"/>
        <c:scaling>
          <c:orientation val="minMax"/>
          <c:max val="1000"/>
          <c:min val="0"/>
        </c:scaling>
        <c:axPos val="l"/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68499328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8970523810077713"/>
          <c:y val="0.94880987010381934"/>
          <c:w val="0.67967356369966481"/>
          <c:h val="5.1190129896183392E-2"/>
        </c:manualLayout>
      </c:layout>
      <c:overlay val="1"/>
      <c:txPr>
        <a:bodyPr/>
        <a:lstStyle/>
        <a:p>
          <a:pPr>
            <a:defRPr sz="1300" b="1" i="1">
              <a:latin typeface="Arial Narrow" pitchFamily="34" charset="0"/>
            </a:defRPr>
          </a:pPr>
          <a:endParaRPr lang="ru-RU"/>
        </a:p>
      </c:txPr>
    </c:legend>
    <c:plotVisOnly val="1"/>
  </c:chart>
  <c:spPr>
    <a:ln>
      <a:noFill/>
    </a:ln>
  </c:spPr>
  <c:txPr>
    <a:bodyPr/>
    <a:lstStyle/>
    <a:p>
      <a:pPr>
        <a:defRPr sz="13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9.1953379395299187E-3"/>
          <c:y val="3.4879099105577065E-2"/>
          <c:w val="0.65504751648644466"/>
          <c:h val="0.93024180178884597"/>
        </c:manualLayout>
      </c:layout>
      <c:bar3DChart>
        <c:barDir val="bar"/>
        <c:grouping val="clustered"/>
        <c:ser>
          <c:idx val="11"/>
          <c:order val="0"/>
          <c:tx>
            <c:v>Вклады</c:v>
          </c:tx>
          <c:dLbls>
            <c:dLbl>
              <c:idx val="0"/>
              <c:layout>
                <c:manualLayout>
                  <c:x val="9.195337939529918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95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95</c:v>
              </c:pt>
            </c:numLit>
          </c:val>
        </c:ser>
        <c:ser>
          <c:idx val="10"/>
          <c:order val="1"/>
          <c:tx>
            <c:v>Предприятия</c:v>
          </c:tx>
          <c:dLbls>
            <c:dLbl>
              <c:idx val="0"/>
              <c:layout>
                <c:manualLayout>
                  <c:x val="3.0651126465100283E-3"/>
                  <c:y val="-6.3416543828321943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65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65</c:v>
              </c:pt>
            </c:numLit>
          </c:val>
        </c:ser>
        <c:ser>
          <c:idx val="9"/>
          <c:order val="2"/>
          <c:tx>
            <c:v>Торговые объекты</c:v>
          </c:tx>
          <c:dLbls>
            <c:dLbl>
              <c:idx val="0"/>
              <c:layout>
                <c:manualLayout>
                  <c:x val="4.5976689697649576E-3"/>
                  <c:y val="-1.268330876566438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55</c:v>
              </c:pt>
            </c:numLit>
          </c:val>
        </c:ser>
        <c:ser>
          <c:idx val="8"/>
          <c:order val="3"/>
          <c:tx>
            <c:v>Аптеки</c:v>
          </c:tx>
          <c:dLbls>
            <c:dLbl>
              <c:idx val="0"/>
              <c:layout>
                <c:manualLayout>
                  <c:x val="4.597668969764957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55</c:v>
              </c:pt>
            </c:numLit>
          </c:val>
        </c:ser>
        <c:ser>
          <c:idx val="7"/>
          <c:order val="4"/>
          <c:tx>
            <c:v>Объекты бытового обслуживания</c:v>
          </c:tx>
          <c:dLbls>
            <c:dLbl>
              <c:idx val="0"/>
              <c:layout>
                <c:manualLayout>
                  <c:x val="9.1953379395299187E-3"/>
                  <c:y val="-9.512481574248294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85</c:v>
              </c:pt>
            </c:numLit>
          </c:val>
        </c:ser>
        <c:ser>
          <c:idx val="6"/>
          <c:order val="5"/>
          <c:tx>
            <c:v>Объекты жилищно-коммунального хозяйства</c:v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5"/>
          <c:order val="6"/>
          <c:tx>
            <c:v>Жилой фонд</c:v>
          </c:tx>
          <c:dLbls>
            <c:dLbl>
              <c:idx val="0"/>
              <c:layout>
                <c:manualLayout>
                  <c:x val="3.0651126465099719E-3"/>
                  <c:y val="-3.170827191416038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4"/>
          <c:order val="7"/>
          <c:tx>
            <c:v>Объекты культуры</c:v>
          </c:tx>
          <c:dLbls>
            <c:dLbl>
              <c:idx val="0"/>
              <c:layout>
                <c:manualLayout>
                  <c:x val="9.1953379395299187E-3"/>
                  <c:y val="-9.512481574248294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95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95</c:v>
              </c:pt>
            </c:numLit>
          </c:val>
        </c:ser>
        <c:ser>
          <c:idx val="3"/>
          <c:order val="8"/>
          <c:tx>
            <c:v>Объекты спорта</c:v>
          </c:tx>
          <c:dLbls>
            <c:dLbl>
              <c:idx val="0"/>
              <c:layout>
                <c:manualLayout>
                  <c:x val="4.597668969764957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100</c:v>
              </c:pt>
            </c:numLit>
          </c:val>
        </c:ser>
        <c:ser>
          <c:idx val="2"/>
          <c:order val="9"/>
          <c:tx>
            <c:v>Объекты здравоохранения</c:v>
          </c:tx>
          <c:dLbls>
            <c:dLbl>
              <c:idx val="0"/>
              <c:layout>
                <c:manualLayout>
                  <c:x val="3.0651126465099719E-3"/>
                  <c:y val="-6.341654382832194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40</c:v>
              </c:pt>
            </c:numLit>
          </c:val>
        </c:ser>
        <c:ser>
          <c:idx val="1"/>
          <c:order val="10"/>
          <c:tx>
            <c:v>Объект образования</c:v>
          </c:tx>
          <c:dLbls>
            <c:dLbl>
              <c:idx val="0"/>
              <c:layout>
                <c:manualLayout>
                  <c:x val="3.0651126465099719E-3"/>
                  <c:y val="-1.268330876566438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95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val>
            <c:numLit>
              <c:formatCode>General</c:formatCode>
              <c:ptCount val="1"/>
              <c:pt idx="0">
                <c:v>95</c:v>
              </c:pt>
            </c:numLit>
          </c:val>
        </c:ser>
        <c:ser>
          <c:idx val="0"/>
          <c:order val="11"/>
          <c:tx>
            <c:v>Объекты социальной защиты</c:v>
          </c:tx>
          <c:dLbls>
            <c:dLbl>
              <c:idx val="0"/>
              <c:layout>
                <c:manualLayout>
                  <c:x val="1.5325563232549857E-3"/>
                  <c:y val="-3.170827191416111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 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numLit>
              <c:formatCode>General</c:formatCode>
              <c:ptCount val="1"/>
              <c:pt idx="0">
                <c:v>83</c:v>
              </c:pt>
            </c:numLit>
          </c:cat>
          <c:val>
            <c:numLit>
              <c:formatCode>General</c:formatCode>
              <c:ptCount val="1"/>
              <c:pt idx="0">
                <c:v>50</c:v>
              </c:pt>
            </c:numLit>
          </c:val>
        </c:ser>
        <c:shape val="cylinder"/>
        <c:axId val="69175168"/>
        <c:axId val="69176704"/>
        <c:axId val="0"/>
      </c:bar3DChart>
      <c:catAx>
        <c:axId val="69175168"/>
        <c:scaling>
          <c:orientation val="minMax"/>
        </c:scaling>
        <c:delete val="1"/>
        <c:axPos val="l"/>
        <c:numFmt formatCode="General" sourceLinked="1"/>
        <c:tickLblPos val="nextTo"/>
        <c:crossAx val="69176704"/>
        <c:crosses val="autoZero"/>
        <c:auto val="1"/>
        <c:lblAlgn val="ctr"/>
        <c:lblOffset val="100"/>
      </c:catAx>
      <c:valAx>
        <c:axId val="69176704"/>
        <c:scaling>
          <c:orientation val="minMax"/>
        </c:scaling>
        <c:delete val="1"/>
        <c:axPos val="b"/>
        <c:numFmt formatCode="General" sourceLinked="1"/>
        <c:tickLblPos val="nextTo"/>
        <c:crossAx val="691751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933588904195673"/>
          <c:y val="1.3874740841053173E-2"/>
          <c:w val="0.33066415951737382"/>
          <c:h val="0.98612537754388885"/>
        </c:manualLayout>
      </c:layout>
    </c:legend>
    <c:plotVisOnly val="1"/>
  </c:chart>
  <c:spPr>
    <a:ln>
      <a:noFill/>
    </a:ln>
  </c:spPr>
  <c:txPr>
    <a:bodyPr/>
    <a:lstStyle/>
    <a:p>
      <a:pPr>
        <a:defRPr sz="1200" b="1" i="1">
          <a:latin typeface="Arial Narrow" pitchFamily="34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0855311446715204E-3"/>
          <c:y val="5.6910918922020227E-4"/>
          <c:w val="0.36511830873107382"/>
          <c:h val="0.86042826613886458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8.4880437376158011E-2"/>
                  <c:y val="5.7232190238515413E-3"/>
                </c:manualLayout>
              </c:layout>
              <c:showVal val="1"/>
            </c:dLbl>
            <c:dLbl>
              <c:idx val="1"/>
              <c:layout>
                <c:manualLayout>
                  <c:x val="4.6906725592107311E-2"/>
                  <c:y val="-0.14586148042970068"/>
                </c:manualLayout>
              </c:layout>
              <c:showVal val="1"/>
            </c:dLbl>
            <c:dLbl>
              <c:idx val="2"/>
              <c:layout>
                <c:manualLayout>
                  <c:x val="4.9207307584575644E-2"/>
                  <c:y val="6.2989257490354694E-3"/>
                </c:manualLayout>
              </c:layout>
              <c:showVal val="1"/>
            </c:dLbl>
            <c:dLbl>
              <c:idx val="3"/>
              <c:layout>
                <c:manualLayout>
                  <c:x val="4.7069393005716331E-2"/>
                  <c:y val="0.1182315735123274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Лист1!$A$1:$A$4</c:f>
              <c:strCache>
                <c:ptCount val="4"/>
                <c:pt idx="0">
                  <c:v>Системы коммунальной инфраструктуры и объекты коммунального хозяйства (города Владимир, Великий Новгород, Котлас, Вологда и Шуя)</c:v>
                </c:pt>
                <c:pt idx="1">
                  <c:v>Автомобильные дороги (город Иваново)</c:v>
                </c:pt>
                <c:pt idx="2">
                  <c:v>Объекты социально-культурного назначения (города Вологда, Тверь и Череповец)</c:v>
                </c:pt>
                <c:pt idx="3">
                  <c:v>Объекты здравоохранения (город Череповец)</c:v>
                </c:pt>
              </c:strCache>
            </c:strRef>
          </c:cat>
          <c:val>
            <c:numRef>
              <c:f>Лист1!$B$1:$B$4</c:f>
              <c:numCache>
                <c:formatCode>0%</c:formatCode>
                <c:ptCount val="4"/>
                <c:pt idx="0">
                  <c:v>0.5</c:v>
                </c:pt>
                <c:pt idx="1">
                  <c:v>0.1</c:v>
                </c:pt>
                <c:pt idx="2">
                  <c:v>0.30000000000000032</c:v>
                </c:pt>
                <c:pt idx="3">
                  <c:v>0.1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38485201207556607"/>
          <c:y val="6.5688510247694529E-4"/>
          <c:w val="0.61163459310669233"/>
          <c:h val="0.49231128895773313"/>
        </c:manualLayout>
      </c:layout>
    </c:legend>
    <c:plotVisOnly val="1"/>
  </c:chart>
  <c:spPr>
    <a:ln>
      <a:noFill/>
    </a:ln>
  </c:spPr>
  <c:txPr>
    <a:bodyPr/>
    <a:lstStyle/>
    <a:p>
      <a:pPr>
        <a:defRPr sz="1200" b="1" i="1" baseline="0">
          <a:latin typeface="Arial Narrow" pitchFamily="34" charset="0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</cdr:x>
      <cdr:y>0.45082</cdr:y>
    </cdr:from>
    <cdr:to>
      <cdr:x>1</cdr:x>
      <cdr:y>0.65574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3286148" y="1571636"/>
          <a:ext cx="4929222" cy="714380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79646">
            <a:lumMod val="60000"/>
            <a:lumOff val="40000"/>
          </a:srgbClr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 prst="slope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ru-RU" sz="1600" b="1" i="1" dirty="0" smtClean="0">
              <a:solidFill>
                <a:sysClr val="windowText" lastClr="000000"/>
              </a:solidFill>
              <a:latin typeface="Arial Narrow" pitchFamily="34" charset="0"/>
            </a:rPr>
            <a:t>Во всех опрошенных городских округах* соглашения о муниципально-частном партнерстве отсутствуют.</a:t>
          </a:r>
          <a:endParaRPr lang="ru-RU" sz="1500" b="1" i="1" dirty="0" smtClean="0">
            <a:solidFill>
              <a:sysClr val="windowText" lastClr="000000"/>
            </a:solidFill>
            <a:latin typeface="Arial Narrow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6F24D-F115-47D3-98FE-1252D605CB79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E429D-58FF-44A2-99CA-718F2EFA65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плошно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5" name="Прямоуг. 5"/>
          <p:cNvSpPr>
            <a:spLocks noChangeArrowheads="1"/>
          </p:cNvSpPr>
          <p:nvPr/>
        </p:nvSpPr>
        <p:spPr bwMode="auto">
          <a:xfrm>
            <a:off x="3500430" y="6345816"/>
            <a:ext cx="2339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bg1"/>
                </a:solidFill>
                <a:latin typeface="Arial Narrow" pitchFamily="34" charset="0"/>
              </a:rPr>
              <a:t>Октябрь, 2016 г.</a:t>
            </a:r>
            <a:endParaRPr lang="ru-RU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14" y="1357298"/>
            <a:ext cx="6858048" cy="3500462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chemeClr val="bg1"/>
                </a:solidFill>
                <a:latin typeface="Arial Narrow" pitchFamily="34" charset="0"/>
              </a:rPr>
              <a:t>Управление муниципальным имуществом.</a:t>
            </a:r>
            <a:br>
              <a:rPr lang="ru-RU" sz="4000" b="1" i="1" dirty="0" smtClean="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4000" b="1" i="1" dirty="0" smtClean="0">
                <a:solidFill>
                  <a:schemeClr val="bg1"/>
                </a:solidFill>
                <a:latin typeface="Arial Narrow" pitchFamily="34" charset="0"/>
              </a:rPr>
              <a:t>Новые условия, новые цели, новые методы.</a:t>
            </a:r>
            <a:endParaRPr lang="ru-RU" sz="4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14876" y="4786322"/>
            <a:ext cx="4429124" cy="1081094"/>
          </a:xfrm>
          <a:prstGeom prst="roundRect">
            <a:avLst>
              <a:gd name="adj" fmla="val 9657"/>
            </a:avLst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r>
              <a:rPr lang="ru-RU" b="1" u="sng" dirty="0" smtClean="0">
                <a:solidFill>
                  <a:schemeClr val="bg1"/>
                </a:solidFill>
                <a:latin typeface="Arial Narrow" pitchFamily="34" charset="0"/>
              </a:rPr>
              <a:t>Докладчик: 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  Исмагилов Галим Галеевич,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председатель комитета по управлению имуществом города Череповца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714348" y="71414"/>
            <a:ext cx="8286808" cy="10715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chemeClr val="tx1"/>
                </a:solidFill>
                <a:latin typeface="Arial Narrow" pitchFamily="34" charset="0"/>
              </a:rPr>
              <a:t>Состав муниципального имущества городских округов</a:t>
            </a:r>
          </a:p>
          <a:p>
            <a:pPr algn="ctr"/>
            <a:r>
              <a:rPr lang="ru-RU" sz="2200" b="1" i="1" dirty="0" smtClean="0">
                <a:solidFill>
                  <a:schemeClr val="tx1"/>
                </a:solidFill>
                <a:latin typeface="Arial Narrow" pitchFamily="34" charset="0"/>
              </a:rPr>
              <a:t>за период с 1991 по 2003 год*</a:t>
            </a:r>
            <a:endParaRPr lang="ru-RU" sz="22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48" y="1214422"/>
            <a:ext cx="8286808" cy="142876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Формировался на основе: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Закона РСФСР «О собственности в РСФСР»;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Постановление Верховного совета РСФРС от 27.12.1991 № 3020-1 «О разграничении государственной собственности в Российской Федерации…» (Приложение 3).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857224" y="2714620"/>
          <a:ext cx="8001056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28662" y="6429396"/>
            <a:ext cx="807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 Narrow" pitchFamily="34" charset="0"/>
              </a:rPr>
              <a:t>*по результатам опроса 20 городских округов Союза городов.</a:t>
            </a:r>
            <a:endParaRPr lang="ru-RU" sz="1400" b="1" i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714348" y="142852"/>
            <a:ext cx="8215370" cy="769572"/>
            <a:chOff x="857224" y="167870"/>
            <a:chExt cx="8001056" cy="50006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857224" y="167870"/>
              <a:ext cx="8001056" cy="50006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600000"/>
              </a:solidFill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996373" y="167870"/>
              <a:ext cx="7858180" cy="428628"/>
            </a:xfrm>
            <a:prstGeom prst="round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solidFill>
                    <a:schemeClr val="accent2">
                      <a:lumMod val="50000"/>
                    </a:schemeClr>
                  </a:solidFill>
                  <a:latin typeface="Arial Narrow" pitchFamily="34" charset="0"/>
                </a:rPr>
                <a:t>Федеральный закон от 06.10.2003 № 131-ФЗ «Об общих принципах организации местного самоуправления в Российской Федерации»</a:t>
              </a:r>
              <a:endParaRPr lang="ru-RU" sz="2200" b="1" i="1" dirty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endParaRPr>
            </a:p>
          </p:txBody>
        </p:sp>
      </p:grpSp>
      <p:sp>
        <p:nvSpPr>
          <p:cNvPr id="7" name="Скругленный прямоугольник 6"/>
          <p:cNvSpPr/>
          <p:nvPr/>
        </p:nvSpPr>
        <p:spPr>
          <a:xfrm>
            <a:off x="714348" y="1071546"/>
            <a:ext cx="3286148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Arial Narrow" pitchFamily="34" charset="0"/>
              </a:rPr>
              <a:t>Состав муниципальной собственности:</a:t>
            </a:r>
            <a:endParaRPr lang="ru-RU" sz="20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714348" y="1785902"/>
          <a:ext cx="3214710" cy="4929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4214810" y="1071546"/>
            <a:ext cx="4714908" cy="5572164"/>
          </a:xfrm>
          <a:prstGeom prst="roundRect">
            <a:avLst/>
          </a:prstGeom>
          <a:solidFill>
            <a:srgbClr val="6E97C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Arial Narrow" pitchFamily="34" charset="0"/>
              </a:rPr>
              <a:t>Муниципальное имущество городского округа:</a:t>
            </a:r>
          </a:p>
          <a:p>
            <a:endParaRPr lang="ru-RU" sz="10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имущество, предназначенное для решения вопросов местного значения;</a:t>
            </a:r>
          </a:p>
          <a:p>
            <a:pPr>
              <a:buFontTx/>
              <a:buChar char="-"/>
            </a:pPr>
            <a:endParaRPr lang="ru-RU" sz="10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имущество, предназначенное для осуществления отдельных государственных полномочий, переданных органам местного самоуправления;</a:t>
            </a:r>
          </a:p>
          <a:p>
            <a:pPr>
              <a:buFontTx/>
              <a:buChar char="-"/>
            </a:pPr>
            <a:endParaRPr lang="ru-RU" sz="10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имущество, предназначенное для обеспечения деятельности органов местного самоуправления и должностных лиц;</a:t>
            </a:r>
          </a:p>
          <a:p>
            <a:pPr>
              <a:buFontTx/>
              <a:buChar char="-"/>
            </a:pPr>
            <a:endParaRPr lang="ru-RU" sz="10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- имущество, необходимое для решения вопросов, право решения которых предоставлено органам местного самоуправления федеральными законами и которые не отнесены к вопросам местного значения.</a:t>
            </a:r>
          </a:p>
          <a:p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785786" y="71414"/>
            <a:ext cx="8215370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 Narrow" pitchFamily="34" charset="0"/>
              </a:rPr>
              <a:t>Реализация Федерального закона от 22.07.2008 № 159-ФЗ</a:t>
            </a:r>
            <a:endParaRPr lang="ru-RU" sz="24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28596" y="1928802"/>
          <a:ext cx="614366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785786" y="857232"/>
            <a:ext cx="5357850" cy="9286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Динамика заключения договоров купли-продажи арендуемого имущества с субъектами МСП*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86512" y="1928802"/>
            <a:ext cx="2714644" cy="18573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1300" b="1" i="1" dirty="0" smtClean="0">
                <a:solidFill>
                  <a:schemeClr val="tx1"/>
                </a:solidFill>
                <a:latin typeface="Arial Narrow" pitchFamily="34" charset="0"/>
              </a:rPr>
              <a:t> муниципальное имущество, включено в Перечни имущества, свободного от прав третьих лиц (за исключением субъектов МСП). С момента включения объекта в Перечень не прошло 5 лет;</a:t>
            </a:r>
            <a:endParaRPr lang="ru-RU" sz="13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86512" y="4000504"/>
            <a:ext cx="2714644" cy="18573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1300" b="1" i="1" dirty="0" smtClean="0">
                <a:solidFill>
                  <a:schemeClr val="tx1"/>
                </a:solidFill>
                <a:latin typeface="Arial Narrow" pitchFamily="34" charset="0"/>
              </a:rPr>
              <a:t> по состоянию на 01.07.2015 муниципальное имущество должно находиться в аренде у субъекта МСП в течение 3-х и более  лет.</a:t>
            </a:r>
            <a:endParaRPr lang="ru-RU" sz="13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6512" y="857232"/>
            <a:ext cx="2714644" cy="9286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Проблемы выкупа: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1506" y="6429396"/>
            <a:ext cx="807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 Narrow" pitchFamily="34" charset="0"/>
              </a:rPr>
              <a:t>*по результатам опроса 20 городских округов Союза городов.</a:t>
            </a:r>
            <a:endParaRPr lang="ru-RU" sz="1400" b="1" i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785786" y="71414"/>
            <a:ext cx="8215370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 Narrow" pitchFamily="34" charset="0"/>
              </a:rPr>
              <a:t>Реализация Федерального закона от 21.12.2001 № 178-ФЗ*</a:t>
            </a:r>
            <a:endParaRPr lang="ru-RU" sz="24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857232"/>
            <a:ext cx="3714776" cy="9286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Arial Narrow" pitchFamily="34" charset="0"/>
              </a:rPr>
              <a:t>Завершающая стадия приватизации муниципального имущества в городах: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62" y="6429396"/>
            <a:ext cx="807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 Narrow" pitchFamily="34" charset="0"/>
              </a:rPr>
              <a:t>*по результатам опроса 20 городских округов Союза городов.</a:t>
            </a:r>
            <a:endParaRPr lang="ru-RU" sz="1400" b="1" i="1" dirty="0">
              <a:latin typeface="Arial Narrow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857232"/>
            <a:ext cx="3714776" cy="9286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Arial Narrow" pitchFamily="34" charset="0"/>
              </a:rPr>
              <a:t>Активная стадия приватизации муниципального имущества в городах: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57290" y="1857364"/>
            <a:ext cx="2428892" cy="4143404"/>
          </a:xfrm>
          <a:prstGeom prst="roundRect">
            <a:avLst>
              <a:gd name="adj" fmla="val 547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Владимир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Иваново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Коряжма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Новодвинск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Нарьян-Мар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Северодвинск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Череповец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29322" y="1857364"/>
            <a:ext cx="2357454" cy="4643470"/>
          </a:xfrm>
          <a:prstGeom prst="roundRect">
            <a:avLst>
              <a:gd name="adj" fmla="val 547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8">
              <a:spcAft>
                <a:spcPts val="2400"/>
              </a:spcAft>
            </a:pPr>
            <a:endParaRPr lang="ru-RU" sz="16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Архангельск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Боровичи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Великий Новгород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Вологда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Калининград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Кострома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Котлас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Петрозаводск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Рыбинск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Смоленск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Тверь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Шуя</a:t>
            </a:r>
          </a:p>
          <a:p>
            <a:pPr marL="0" lvl="8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Ярославль</a:t>
            </a:r>
          </a:p>
          <a:p>
            <a:pPr marL="0" lvl="8">
              <a:spcAft>
                <a:spcPts val="2400"/>
              </a:spcAft>
              <a:buFont typeface="Wingdings" pitchFamily="2" charset="2"/>
              <a:buChar char="ü"/>
            </a:pPr>
            <a:endParaRPr lang="ru-RU" sz="16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14810" y="1857364"/>
            <a:ext cx="1143008" cy="4143404"/>
          </a:xfrm>
          <a:prstGeom prst="roundRect">
            <a:avLst>
              <a:gd name="adj" fmla="val 5476"/>
            </a:avLst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lvl="8" algn="ctr">
              <a:spcAft>
                <a:spcPts val="60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Arial Narrow" pitchFamily="34" charset="0"/>
              </a:rPr>
              <a:t>Фактическое выполнение Прогнозного плана приватизации</a:t>
            </a:r>
          </a:p>
          <a:p>
            <a:pPr marL="0" lvl="8" algn="ctr">
              <a:spcAft>
                <a:spcPts val="60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Arial Narrow" pitchFamily="34" charset="0"/>
              </a:rPr>
              <a:t> не превышает 40%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714348" y="71414"/>
            <a:ext cx="8286808" cy="10715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chemeClr val="tx1"/>
                </a:solidFill>
                <a:latin typeface="Arial Narrow" pitchFamily="34" charset="0"/>
              </a:rPr>
              <a:t>Состав муниципального имущества городских округов</a:t>
            </a:r>
          </a:p>
          <a:p>
            <a:pPr algn="ctr"/>
            <a:r>
              <a:rPr lang="ru-RU" sz="2200" b="1" i="1" dirty="0" smtClean="0">
                <a:solidFill>
                  <a:schemeClr val="tx1"/>
                </a:solidFill>
                <a:latin typeface="Arial Narrow" pitchFamily="34" charset="0"/>
              </a:rPr>
              <a:t>на сегодняшний день*</a:t>
            </a:r>
            <a:endParaRPr lang="ru-RU" sz="22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5072074"/>
            <a:ext cx="8286808" cy="13573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Муниципальное имущество в муниципальной собственности (после завершения приватизации и разграничения полномочий):</a:t>
            </a:r>
          </a:p>
          <a:p>
            <a:pPr>
              <a:buFontTx/>
              <a:buChar char="-"/>
            </a:pPr>
            <a:r>
              <a:rPr lang="ru-RU" sz="1500" b="1" i="1" dirty="0" smtClean="0">
                <a:solidFill>
                  <a:schemeClr val="tx1"/>
                </a:solidFill>
                <a:latin typeface="Arial Narrow" pitchFamily="34" charset="0"/>
              </a:rPr>
              <a:t> закреплено за муниципальными учреждениями и предприятиями;</a:t>
            </a:r>
          </a:p>
          <a:p>
            <a:pPr>
              <a:buFontTx/>
              <a:buChar char="-"/>
            </a:pPr>
            <a:r>
              <a:rPr lang="ru-RU" sz="1500" b="1" i="1" dirty="0" smtClean="0">
                <a:solidFill>
                  <a:schemeClr val="tx1"/>
                </a:solidFill>
                <a:latin typeface="Arial Narrow" pitchFamily="34" charset="0"/>
              </a:rPr>
              <a:t> имущество казны (создание/реконструкция (перепрофилирование) в рамках концессии или МЧП).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786" y="6429396"/>
            <a:ext cx="807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 Narrow" pitchFamily="34" charset="0"/>
              </a:rPr>
              <a:t>*по результатам опроса 20 городских округов Союза городов.</a:t>
            </a:r>
            <a:endParaRPr lang="ru-RU" sz="1400" b="1" i="1" dirty="0">
              <a:latin typeface="Arial Narrow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714348" y="1214422"/>
          <a:ext cx="8286808" cy="40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714348" y="71414"/>
            <a:ext cx="8286808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chemeClr val="tx1"/>
                </a:solidFill>
                <a:latin typeface="Arial Narrow" pitchFamily="34" charset="0"/>
              </a:rPr>
              <a:t>Концессия и муниципально - частное партнерство</a:t>
            </a:r>
            <a:endParaRPr lang="ru-RU" sz="22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6429396"/>
            <a:ext cx="807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 Narrow" pitchFamily="34" charset="0"/>
              </a:rPr>
              <a:t>*по результатам опроса 20 городских округов </a:t>
            </a:r>
            <a:r>
              <a:rPr lang="ru-RU" sz="1400" b="1" i="1" dirty="0" smtClean="0">
                <a:latin typeface="Arial Narrow" pitchFamily="34" charset="0"/>
              </a:rPr>
              <a:t>Союза городов.</a:t>
            </a:r>
            <a:endParaRPr lang="ru-RU" sz="1400" b="1" i="1" dirty="0">
              <a:latin typeface="Arial Narrow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857232"/>
            <a:ext cx="8215370" cy="50006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Концессионные соглашения заключены только в 8 городских округах*, </a:t>
            </a: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предметами которых стали</a:t>
            </a: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:</a:t>
            </a:r>
            <a:endParaRPr lang="ru-RU" sz="1500" b="1" i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714348" y="1428736"/>
          <a:ext cx="8215370" cy="348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3500430" y="3857628"/>
            <a:ext cx="5429288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Причины низкой активности использования механизмов концессии и муниципально-частного партнерства:</a:t>
            </a:r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4348" y="4643446"/>
            <a:ext cx="8215370" cy="1643074"/>
          </a:xfrm>
          <a:prstGeom prst="round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ru-RU" sz="1200" b="1" i="1" u="sng" dirty="0" smtClean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200" b="1" i="1" u="sng" dirty="0" smtClean="0">
                <a:solidFill>
                  <a:sysClr val="windowText" lastClr="000000"/>
                </a:solidFill>
                <a:latin typeface="Arial Narrow" pitchFamily="34" charset="0"/>
              </a:rPr>
              <a:t>Концессия: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b="1" i="1" dirty="0" smtClean="0">
                <a:solidFill>
                  <a:sysClr val="windowText" lastClr="000000"/>
                </a:solidFill>
                <a:latin typeface="Arial Narrow" pitchFamily="34" charset="0"/>
              </a:rPr>
              <a:t>длительные сроки конкурсных процедур.</a:t>
            </a:r>
          </a:p>
          <a:p>
            <a:pPr>
              <a:spcAft>
                <a:spcPts val="600"/>
              </a:spcAft>
            </a:pPr>
            <a:r>
              <a:rPr lang="ru-RU" sz="1200" b="1" i="1" u="sng" dirty="0" smtClean="0">
                <a:solidFill>
                  <a:sysClr val="windowText" lastClr="000000"/>
                </a:solidFill>
                <a:latin typeface="Arial Narrow" pitchFamily="34" charset="0"/>
              </a:rPr>
              <a:t>Муниципально-частное партнерство: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b="1" i="1" dirty="0" smtClean="0">
                <a:solidFill>
                  <a:schemeClr val="tx1"/>
                </a:solidFill>
                <a:latin typeface="Arial Narrow" pitchFamily="34" charset="0"/>
              </a:rPr>
              <a:t>обязанность городского округа согласовывать с субъектом РФ заключение соглашения о муниципально-частном партнерстве в отношении имущества городского округа;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b="1" i="1" dirty="0" smtClean="0">
                <a:solidFill>
                  <a:schemeClr val="tx1"/>
                </a:solidFill>
                <a:latin typeface="Arial Narrow" pitchFamily="34" charset="0"/>
              </a:rPr>
              <a:t>длительные сроки конкурсных процедур и процедур согласования.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endParaRPr lang="ru-RU" sz="1200" b="1" i="1" dirty="0" smtClean="0">
              <a:solidFill>
                <a:sysClr val="windowText" lastClr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755576" y="71414"/>
            <a:ext cx="8215370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 Narrow" pitchFamily="34" charset="0"/>
              </a:rPr>
              <a:t>Предложения по законодательным инициативам:</a:t>
            </a:r>
            <a:endParaRPr lang="ru-RU" sz="24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857232"/>
            <a:ext cx="8250140" cy="5812128"/>
          </a:xfrm>
          <a:prstGeom prst="roundRect">
            <a:avLst>
              <a:gd name="adj" fmla="val 5476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внесение изменений в Федеральный закон от 22.07.2008 № 159-ФЗ «Об особенностях отчуждения недвижимого имущества, находящегося в государственной собственности субъектов Российской Федерации или в муниципальной собственности и арендуемого субъектами малого и среднего предпринимательства, и о внесении изменений в отдельные законодательные акты Российской Федерации» в части изменения сроков возникновения права у субъекта малого и среднего предпринимательства на преимущественное право выкупа арендуемого имущества;</a:t>
            </a:r>
          </a:p>
          <a:p>
            <a:pPr algn="just">
              <a:buFont typeface="Wingdings" pitchFamily="2" charset="2"/>
              <a:buChar char="ü"/>
            </a:pPr>
            <a:endParaRPr lang="ru-RU" sz="16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 внесение изменений в Федеральный закон от 21.12.2001 № 178-ФЗ «О продаже государственного и муниципального имущества» в части возможности заключения договора купли-продажи муниципального имущества с лицом, признанным единственным участником торгов (по аналогии с нормами Земельного кодекса РФ);</a:t>
            </a:r>
          </a:p>
          <a:p>
            <a:pPr algn="just">
              <a:buFont typeface="Wingdings" pitchFamily="2" charset="2"/>
              <a:buChar char="ü"/>
            </a:pPr>
            <a:endParaRPr lang="ru-RU" sz="16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внесение изменений в Федеральный закон от 21.07.2005 № 115-ФЗ «О концессионных соглашениях» в части сокращения сроков конкурсных процедур;</a:t>
            </a:r>
          </a:p>
          <a:p>
            <a:pPr algn="just">
              <a:buFont typeface="Wingdings" pitchFamily="2" charset="2"/>
              <a:buChar char="ü"/>
            </a:pPr>
            <a:endParaRPr lang="ru-RU" sz="1600" b="1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 внесение изменений в Федеральный закон от 13.07.2015 № 224 «О государственно-частном партнерстве, муниципально-частном партнерстве в Российской Федерации и внесении изменений в отдельные законодательные акты Российской Федерации» в части возможности исключения обязанности городского округа согласовывать с субъектом РФ заключение соглашения о муниципально-частном партнерстве, в случае если в соглашение вовлекается имущество только городского округа, а также сокращения сроков конкурсных процедур и процедур согласования.</a:t>
            </a:r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Сплошно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14414" y="1357298"/>
            <a:ext cx="6858048" cy="3500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Спасибо за внимание!</a:t>
            </a:r>
            <a:endParaRPr kumimoji="0" lang="ru-RU" sz="40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599</Words>
  <Application>Microsoft Office PowerPoint</Application>
  <PresentationFormat>Экран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Управление муниципальным имуществом. Новые условия, новые цели, новые методы.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муниципальным имуществом. Новые условия, новые цели, новые методы.</dc:title>
  <dc:creator>esvolkova</dc:creator>
  <cp:lastModifiedBy>esvolkova</cp:lastModifiedBy>
  <cp:revision>11</cp:revision>
  <dcterms:created xsi:type="dcterms:W3CDTF">2016-10-17T06:56:15Z</dcterms:created>
  <dcterms:modified xsi:type="dcterms:W3CDTF">2016-10-17T07:26:18Z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-1617913149</vt:i4>
  </property>
  <property fmtid="{D5CDD505-2E9C-101B-9397-08002B2CF9AE}" pid="3" name="_NewReviewCycle">
    <vt:lpwstr/>
  </property>
  <property fmtid="{D5CDD505-2E9C-101B-9397-08002B2CF9AE}" pid="4" name="_EmailSubject">
    <vt:lpwstr>нужна презентация.</vt:lpwstr>
  </property>
  <property fmtid="{D5CDD505-2E9C-101B-9397-08002B2CF9AE}" pid="5" name="_AuthorEmail">
    <vt:lpwstr>vlasova.as@cherepovetscity.ru</vt:lpwstr>
  </property>
  <property fmtid="{D5CDD505-2E9C-101B-9397-08002B2CF9AE}" pid="6" name="_AuthorEmailDisplayName">
    <vt:lpwstr>Власова Анастасия Сергеевна</vt:lpwstr>
  </property>
</Properties>
</file>