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58" r:id="rId5"/>
    <p:sldId id="264" r:id="rId6"/>
    <p:sldId id="268" r:id="rId7"/>
    <p:sldId id="269" r:id="rId8"/>
    <p:sldId id="266" r:id="rId9"/>
    <p:sldId id="270" r:id="rId10"/>
    <p:sldId id="271" r:id="rId11"/>
    <p:sldId id="275" r:id="rId12"/>
    <p:sldId id="276" r:id="rId13"/>
  </p:sldIdLst>
  <p:sldSz cx="1080135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8A1"/>
    <a:srgbClr val="FEEA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1" autoAdjust="0"/>
    <p:restoredTop sz="94436" autoAdjust="0"/>
  </p:normalViewPr>
  <p:slideViewPr>
    <p:cSldViewPr>
      <p:cViewPr varScale="1">
        <p:scale>
          <a:sx n="66" d="100"/>
          <a:sy n="66" d="100"/>
        </p:scale>
        <p:origin x="-84" y="-168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64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24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794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69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19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31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6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043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16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15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04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56033-8193-4B37-B964-58E1CB035121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7ABCD-D55F-40A9-A899-4751C60261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86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hanov_VN\Desktop\форум\R1_ekonomich_forum_banner-na-fasad-lenkoma_3000x2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29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-885869" y="4500570"/>
          <a:ext cx="7200900" cy="192786"/>
        </p:xfrm>
        <a:graphic>
          <a:graphicData uri="http://schemas.openxmlformats.org/drawingml/2006/table">
            <a:tbl>
              <a:tblPr/>
              <a:tblGrid>
                <a:gridCol w="72009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120482"/>
              </p:ext>
            </p:extLst>
          </p:nvPr>
        </p:nvGraphicFramePr>
        <p:xfrm>
          <a:off x="328577" y="259506"/>
          <a:ext cx="6357982" cy="454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</a:tblGrid>
              <a:tr h="4548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«Деревянное домостроение – основа будущего»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8666" y="1000108"/>
            <a:ext cx="791404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Модераторы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Травников Андрей Александрович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Заместитель губернатора Вологодской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области;</a:t>
            </a:r>
          </a:p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Упадышев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Борис Валерьевич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исполнительный директор Союза строителей и проектировщиков Вологодской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  <p:pic>
        <p:nvPicPr>
          <p:cNvPr id="7170" name="Picture 2" descr="&amp;Kcy;&amp;acy;&amp;rcy;&amp;tcy;&amp;icy;&amp;ncy;&amp;kcy;&amp;acy; 2 &amp;icy;&amp;zcy;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15" y="918410"/>
            <a:ext cx="944170" cy="1296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29435" y="214290"/>
            <a:ext cx="357190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Участвовало  45 человек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E:\29.06.12_работа секций форума Вологда UpGrade\_DSC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53" y="2510342"/>
            <a:ext cx="5000660" cy="33475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14989" y="2500306"/>
            <a:ext cx="5072098" cy="37862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Секция напоминала практический семинар -  где были представлены передовые технологии используемые в деревянном домостроении</a:t>
            </a:r>
          </a:p>
          <a:p>
            <a:pPr algn="just">
              <a:defRPr/>
            </a:pPr>
            <a:r>
              <a:rPr lang="ru-RU" sz="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секции подписано соглашение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«О сотрудничестве в сфере подготовки профессиональных кадров для отрасли деревопереработки и деревянного домостроения» 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sz="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Между:  Департаментом образования Вологодской области, Ассоциацией Деревянного домостроения Вологодской области, компанией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Финланд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Энсто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ОУ» (Финляндия)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961543"/>
              </p:ext>
            </p:extLst>
          </p:nvPr>
        </p:nvGraphicFramePr>
        <p:xfrm>
          <a:off x="828643" y="214290"/>
          <a:ext cx="878687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874"/>
              </a:tblGrid>
              <a:tr h="33581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Пленарное заседание </a:t>
                      </a:r>
                      <a:endParaRPr lang="ru-RU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775" y="714356"/>
            <a:ext cx="8572560" cy="15716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Щитинский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Владимир Александрович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директор ФГУП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РосНИПИУрбанистики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председатель совета НП «Национальная Гильдия градостроителей», доктор архитектуры, советник РААСН, член-корреспондент Немецкой академии градостроительства и земельного планирования, профессор Международной академии архитектуры (Московское отделение)</a:t>
            </a:r>
          </a:p>
        </p:txBody>
      </p:sp>
      <p:pic>
        <p:nvPicPr>
          <p:cNvPr id="7" name="Picture 2" descr="&amp;Kcy;&amp;acy;&amp;rcy;&amp;tcy;&amp;icy;&amp;ncy;&amp;kcy;&amp;acy; 2 &amp;icy;&amp;zcy;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53" y="796596"/>
            <a:ext cx="879001" cy="1275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AutoShape 4" descr="http://newsvo.ru/rubrics/politika/2012/06/29/%20https:/lh4.googleusercontent.com/-skcx7xTTNms/T-2yVRshZQI/AAAAAAAABbI/KzLiXSk4G3g/s576/DSC02190.JPG%20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://newsvo.ru/rubrics/politika/2012/06/29/%20https:/lh4.googleusercontent.com/-skcx7xTTNms/T-2yVRshZQI/AAAAAAAABbI/KzLiXSk4G3g/s576/DSC02190.JPG%20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://newsvo.ru/rubrics/politika/2012/06/29/%20https:/lh4.googleusercontent.com/-skcx7xTTNms/T-2yVRshZQI/AAAAAAAABbI/KzLiXSk4G3g/s576/DSC02190.JPG%20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E:\29.06.12_пленум форума Вологда UpGrade в Ленкоме\DSC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15" y="2357430"/>
            <a:ext cx="3441866" cy="2286016"/>
          </a:xfrm>
          <a:prstGeom prst="rect">
            <a:avLst/>
          </a:prstGeom>
          <a:noFill/>
        </p:spPr>
      </p:pic>
      <p:pic>
        <p:nvPicPr>
          <p:cNvPr id="6154" name="Picture 10" descr="E:\29.06.12_пленум форума Вологда UpGrade в Ленкоме\DSC_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13" y="3143248"/>
            <a:ext cx="4947647" cy="32861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35976" y="2451170"/>
            <a:ext cx="3442089" cy="5615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Участники Пленарного заседания 400 человек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29" y="4929198"/>
            <a:ext cx="4429156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работы Форума - принятие резолюции в которой нашли свое  отражение  предложения выработанные  в ходе работы Секций по всем направлениям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E:\29.06.12_пленум форума Вологда UpGrade в Ленкоме\DSC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4134" y="4000504"/>
            <a:ext cx="4087216" cy="2714644"/>
          </a:xfrm>
          <a:prstGeom prst="rect">
            <a:avLst/>
          </a:prstGeom>
          <a:noFill/>
        </p:spPr>
      </p:pic>
      <p:pic>
        <p:nvPicPr>
          <p:cNvPr id="26627" name="Picture 3" descr="E:\29.06.12_пленум форума Вологда UpGrade в Ленкоме\DSC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7535" y="3498863"/>
            <a:ext cx="3874472" cy="2573343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961543"/>
              </p:ext>
            </p:extLst>
          </p:nvPr>
        </p:nvGraphicFramePr>
        <p:xfrm>
          <a:off x="828643" y="214290"/>
          <a:ext cx="928694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0"/>
              </a:tblGrid>
              <a:tr h="2571768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ПРЕДЛОЖЕНИЯ:</a:t>
                      </a:r>
                    </a:p>
                    <a:p>
                      <a:pPr algn="ctr"/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отзывам </a:t>
                      </a: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участников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2013 году в городе Вологде провести 2 Международный Форум с тематической направленностью в сфере градостроительства;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сентябре 2013 года провести в городе Вологде Съезд руководителей европейских депозитариев.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8" name="AutoShape 4" descr="http://newsvo.ru/rubrics/politika/2012/06/29/%20https:/lh4.googleusercontent.com/-skcx7xTTNms/T-2yVRshZQI/AAAAAAAABbI/KzLiXSk4G3g/s576/DSC02190.JPG%20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6" name="Picture 2" descr="E:\29.06.12_пленум форума Вологда UpGrade в Ленкоме\DSC_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1" y="2928934"/>
            <a:ext cx="3979658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302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29.06.12_пленум форума Вологда UpGrade в Ленкоме\DSC_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31" y="3786190"/>
            <a:ext cx="4624974" cy="307181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7139" y="214290"/>
            <a:ext cx="10287072" cy="1071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Цель форума: определить возможности и механизмы эффективного управления процессами развития современных городов.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 descr="E:\29.06.12_работа секций форума Вологда UpGrade\DSC_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0741" y="1643050"/>
            <a:ext cx="4409892" cy="3000396"/>
          </a:xfrm>
          <a:prstGeom prst="rect">
            <a:avLst/>
          </a:prstGeom>
          <a:noFill/>
        </p:spPr>
      </p:pic>
      <p:pic>
        <p:nvPicPr>
          <p:cNvPr id="12293" name="Picture 5" descr="E:\29.06.12_работа секций форума Вологда UpGrade\_DSC0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07" y="1571636"/>
            <a:ext cx="4482038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75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181" y="642918"/>
            <a:ext cx="10122075" cy="4663991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  <a:alpha val="75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Губернатор Вологодской области; </a:t>
            </a:r>
          </a:p>
          <a:p>
            <a:pPr>
              <a:buFontTx/>
              <a:buChar char="-"/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Представители Правительства, Законодательного собрания Вологодской области – 21 чел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Глава города Вологды;</a:t>
            </a:r>
          </a:p>
          <a:p>
            <a:pPr>
              <a:buFontTx/>
              <a:buChar char="-"/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Представители Администрации города Вологды, городской Думы – 50 чел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Tx/>
              <a:buChar char="-"/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Делегации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европейских стран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Франция (г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 Страсбург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); Финляндия 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i="1" dirty="0" err="1">
                <a:latin typeface="Times New Roman" pitchFamily="18" charset="0"/>
                <a:cs typeface="Times New Roman" pitchFamily="18" charset="0"/>
              </a:rPr>
              <a:t>г.Коувола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; Болгария (г.Бургас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) – 11 чел.;</a:t>
            </a:r>
          </a:p>
          <a:p>
            <a:pPr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Главы городов России- 4 чел. (Иванова, Волоколамск, Череповец, Вологда);</a:t>
            </a:r>
          </a:p>
          <a:p>
            <a:pPr>
              <a:buFontTx/>
              <a:buChar char="-"/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Делегации городов России – 9 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Великий Новгород, Калуга, Ярославль, Владимир, Кострома, Нарьян-Мар, Санкт-  </a:t>
            </a:r>
          </a:p>
          <a:p>
            <a:pPr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Петербург, Калужская область, Москва);</a:t>
            </a:r>
          </a:p>
          <a:p>
            <a:pPr>
              <a:defRPr/>
            </a:pPr>
            <a:endParaRPr lang="ru-RU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Главы и представители  районов и городов Вологодской области – 45;</a:t>
            </a:r>
          </a:p>
          <a:p>
            <a:pPr>
              <a:buFontTx/>
              <a:buChar char="-"/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  Бизнесмены и руководители предприятий города Вологды, города Череповца и Вологодской области ;</a:t>
            </a:r>
          </a:p>
          <a:p>
            <a:pPr>
              <a:buFontTx/>
              <a:buChar char="-"/>
              <a:defRPr/>
            </a:pPr>
            <a:endParaRPr lang="ru-RU" sz="15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-  Иные участники.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75181" y="71414"/>
            <a:ext cx="10169030" cy="5369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форума:</a:t>
            </a:r>
            <a:endParaRPr lang="ru-RU" sz="2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41" name="Picture 1" descr="E:\29.06.12_пленум форума Вологда UpGrade в Ленкоме\DSC_00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8565" y="5214950"/>
            <a:ext cx="2473878" cy="1643098"/>
          </a:xfrm>
          <a:prstGeom prst="rect">
            <a:avLst/>
          </a:prstGeom>
          <a:noFill/>
        </p:spPr>
      </p:pic>
      <p:pic>
        <p:nvPicPr>
          <p:cNvPr id="10242" name="Picture 2" descr="E:\29.06.12_пленум форума Вологда UpGrade в Ленкоме\DSC_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0405" y="5214950"/>
            <a:ext cx="2473806" cy="1643050"/>
          </a:xfrm>
          <a:prstGeom prst="rect">
            <a:avLst/>
          </a:prstGeom>
          <a:noFill/>
        </p:spPr>
      </p:pic>
      <p:pic>
        <p:nvPicPr>
          <p:cNvPr id="10243" name="Picture 3" descr="E:\29.06.12_пленум форума Вологда UpGrade в Ленкоме\DSC_0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0345" y="5214950"/>
            <a:ext cx="2473841" cy="1643074"/>
          </a:xfrm>
          <a:prstGeom prst="rect">
            <a:avLst/>
          </a:prstGeom>
          <a:noFill/>
        </p:spPr>
      </p:pic>
      <p:pic>
        <p:nvPicPr>
          <p:cNvPr id="10244" name="Picture 4" descr="E:\29.06.12_пленум форума Вологда UpGrade в Ленкоме\DSC_0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577" y="5214441"/>
            <a:ext cx="2474607" cy="1643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92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28577" y="142852"/>
            <a:ext cx="4517524" cy="7658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5738" indent="-185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Программа форума</a:t>
            </a:r>
            <a:endParaRPr lang="ru-RU" sz="3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3554" y="1892809"/>
            <a:ext cx="2278410" cy="1571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Секции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10.00-13.30</a:t>
            </a:r>
            <a:r>
              <a:rPr lang="ru-RU" sz="2200" dirty="0">
                <a:cs typeface="Times New Roman" pitchFamily="18" charset="0"/>
              </a:rPr>
              <a:t>)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15053" y="3248124"/>
            <a:ext cx="5231904" cy="4326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ru-RU" sz="2000" dirty="0"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Социальные инновации </a:t>
            </a:r>
          </a:p>
          <a:p>
            <a:pPr fontAlgn="auto">
              <a:spcAft>
                <a:spcPts val="0"/>
              </a:spcAft>
              <a:defRPr/>
            </a:pPr>
            <a:endParaRPr lang="ru-RU" sz="2000" dirty="0"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5053" y="1707864"/>
            <a:ext cx="5231904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Проблемы городов - взгляд Глав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5053" y="2180542"/>
            <a:ext cx="5231904" cy="3698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Культурное наследие и туризм</a:t>
            </a:r>
          </a:p>
        </p:txBody>
      </p:sp>
      <p:cxnSp>
        <p:nvCxnSpPr>
          <p:cNvPr id="31" name="Прямая соединительная линия 30"/>
          <p:cNvCxnSpPr>
            <a:stCxn id="26" idx="3"/>
            <a:endCxn id="28" idx="1"/>
          </p:cNvCxnSpPr>
          <p:nvPr/>
        </p:nvCxnSpPr>
        <p:spPr>
          <a:xfrm flipV="1">
            <a:off x="3461964" y="1892809"/>
            <a:ext cx="1753088" cy="785813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6" idx="3"/>
            <a:endCxn id="30" idx="1"/>
          </p:cNvCxnSpPr>
          <p:nvPr/>
        </p:nvCxnSpPr>
        <p:spPr>
          <a:xfrm flipV="1">
            <a:off x="3461964" y="2365487"/>
            <a:ext cx="1753088" cy="313135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83553" y="5143519"/>
            <a:ext cx="8522941" cy="1000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Пленарное заседание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«Управление городом»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(14.00 -16.00)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231904" y="2678621"/>
            <a:ext cx="5231904" cy="4274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Инновации в экономике</a:t>
            </a:r>
          </a:p>
        </p:txBody>
      </p:sp>
      <p:cxnSp>
        <p:nvCxnSpPr>
          <p:cNvPr id="36" name="Прямая соединительная линия 35"/>
          <p:cNvCxnSpPr>
            <a:stCxn id="26" idx="3"/>
            <a:endCxn id="35" idx="1"/>
          </p:cNvCxnSpPr>
          <p:nvPr/>
        </p:nvCxnSpPr>
        <p:spPr>
          <a:xfrm>
            <a:off x="3461964" y="2678621"/>
            <a:ext cx="1769940" cy="21374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6" idx="3"/>
            <a:endCxn id="27" idx="1"/>
          </p:cNvCxnSpPr>
          <p:nvPr/>
        </p:nvCxnSpPr>
        <p:spPr>
          <a:xfrm>
            <a:off x="3461964" y="2678621"/>
            <a:ext cx="1753088" cy="785812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231904" y="3826186"/>
            <a:ext cx="5231904" cy="642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Деревянное домостроение - основа будущего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114923" y="520015"/>
            <a:ext cx="5500726" cy="7658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5738" indent="-1857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Приняло участие в Форуме 500 человек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41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5985" y="571480"/>
            <a:ext cx="2172651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«Проблемы городов – взгляд Глав»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986" y="1285860"/>
            <a:ext cx="2172650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«Инновации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экономике»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394" y="2432870"/>
            <a:ext cx="2211546" cy="710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«Культурное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наследие 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394" y="4643446"/>
            <a:ext cx="2178242" cy="710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«Деревянное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домостроение – основа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будущего»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92" y="3643314"/>
            <a:ext cx="2211545" cy="710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«Социальные инновации»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21224" y="571481"/>
            <a:ext cx="1589245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8 докладов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07310" y="1285860"/>
            <a:ext cx="1587663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11 докладов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021224" y="2285991"/>
            <a:ext cx="1589245" cy="10715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9 докладов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021224" y="4572008"/>
            <a:ext cx="1589245" cy="7103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10 докладов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21224" y="3571876"/>
            <a:ext cx="1573747" cy="785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5 докладов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6907" y="428604"/>
            <a:ext cx="5698983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1500" i="1" dirty="0" smtClean="0"/>
              <a:t>-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современным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городом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Городские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агломерации: надежды 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опасения.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33951" y="1071546"/>
            <a:ext cx="5698983" cy="8572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500" i="1" dirty="0" smtClean="0"/>
              <a:t>-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и практика повышения инвестиционной привлекательности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городов.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Государственно-частное партнерство.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Малый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и средний бизнес – основа процветания города.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33951" y="2000240"/>
            <a:ext cx="5698983" cy="1285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500" i="1" dirty="0" smtClean="0"/>
              <a:t>-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Историко-культурное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наследие есть неотъемлемая и ценнейшая часть облика любого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Туризм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и городская экономика: как повлиять на гостеприимство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города.</a:t>
            </a: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Культурные бренды, как основа туристической привлекательности региона.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3969" y="4647448"/>
            <a:ext cx="5721921" cy="710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Использование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энергосберегающих технологий в деревянном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домостроении.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2994" y="3357562"/>
            <a:ext cx="5698983" cy="11521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500" i="1" dirty="0" smtClean="0"/>
              <a:t>-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Вовлечение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населения города в социальные проекты, реализуемые местными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властями.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Участие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населения в разработке  проектов и программ социально-экономического развития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- Формы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взаимодействия власти 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населения.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1828179" y="-24"/>
            <a:ext cx="7706041" cy="382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85738" indent="-185738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Секции форума</a:t>
            </a:r>
            <a:endParaRPr lang="ru-RU" sz="2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561940" y="2714620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28636" y="4000504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9" idx="3"/>
            <a:endCxn id="48" idx="1"/>
          </p:cNvCxnSpPr>
          <p:nvPr/>
        </p:nvCxnSpPr>
        <p:spPr>
          <a:xfrm flipV="1">
            <a:off x="2528636" y="714356"/>
            <a:ext cx="408271" cy="142876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28636" y="5000636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35890" y="928670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621977" y="1643050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35890" y="2786058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635890" y="4000504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635890" y="5072074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28637" y="1571612"/>
            <a:ext cx="401026" cy="1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00345" y="6215082"/>
            <a:ext cx="5721921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Всего докладов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044013" y="6076207"/>
            <a:ext cx="1589245" cy="7103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49 докладов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686823" y="6429396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00345" y="5504704"/>
            <a:ext cx="5721921" cy="5675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Города России и Европы: возможные пути развития и совершенствования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577" y="5429264"/>
            <a:ext cx="2178242" cy="7103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Пленарное заседание «Управление городом»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471717" y="5786454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9044013" y="5429264"/>
            <a:ext cx="1589245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6 докладов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8658680" y="5715016"/>
            <a:ext cx="385333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48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40576"/>
              </p:ext>
            </p:extLst>
          </p:nvPr>
        </p:nvGraphicFramePr>
        <p:xfrm>
          <a:off x="471453" y="188640"/>
          <a:ext cx="6858048" cy="45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48"/>
              </a:tblGrid>
              <a:tr h="45427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«Проблемы городов – взгляд Глав»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&amp;Kcy;&amp;acy;&amp;rcy;&amp;tcy;&amp;icy;&amp;ncy;&amp;kcy;&amp;acy; 2 &amp;icy;&amp;zcy;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013" y="785794"/>
            <a:ext cx="1229278" cy="17831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28841" y="714356"/>
            <a:ext cx="6552728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Модераторы</a:t>
            </a:r>
            <a:r>
              <a:rPr lang="en-US" sz="15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Шулепов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Евгений Борисович 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Глава города Вологды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Щитинский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Владимир Александрович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директор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ФГУП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РосНИПИУрбанистики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», председатель совета НП «Национальная Гильдия градостроителей», доктор архитектуры, советник РААСН, член-корреспондент Немецкой академии градостроительства и земельного планирования, профессор Международной академии архитектуры (Московское отделение)</a:t>
            </a:r>
          </a:p>
        </p:txBody>
      </p:sp>
      <p:pic>
        <p:nvPicPr>
          <p:cNvPr id="1028" name="Picture 4" descr="&amp;Kcy;&amp;acy;&amp;rcy;&amp;tcy;&amp;icy;&amp;ncy;&amp;kcy;&amp;acy; 16 &amp;icy;&amp;zcy;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01" y="928670"/>
            <a:ext cx="2044475" cy="1361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15254" y="152813"/>
            <a:ext cx="2870584" cy="490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Участники 45 человек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E:\29.06.12_работа секций форума Вологда UpGrade\DSC_0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643182"/>
            <a:ext cx="5043485" cy="334977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43485" y="2857496"/>
            <a:ext cx="5400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9237" y="2714620"/>
            <a:ext cx="5072098" cy="4000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секции рассмотрены актуальные  вопросы связанные с развитием городов в условиях дефицита бюджета.</a:t>
            </a:r>
          </a:p>
          <a:p>
            <a:pPr algn="just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Несмотря на экономические трудности, власти должны приложить все усилия, чтобы создать условия для гармоничного развития личности.</a:t>
            </a:r>
          </a:p>
          <a:p>
            <a:pPr algn="just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 и через развитие партнерства -  власти, бизнеса и общественности.</a:t>
            </a:r>
          </a:p>
          <a:p>
            <a:pPr algn="just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Результатом работы секции стали  предложения в резолюцию Форума о ПЕРЕСМОТРЕ МЕЖБЮДЖЕТНЫХ ОТНОШЕНИЙ в  пользу муниципалитетов.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1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5478137"/>
              </p:ext>
            </p:extLst>
          </p:nvPr>
        </p:nvGraphicFramePr>
        <p:xfrm>
          <a:off x="257139" y="285728"/>
          <a:ext cx="6357982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«Культурное наследие и туризм»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71651" y="1214422"/>
            <a:ext cx="7416824" cy="10941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Модератор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Коротаева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Людмила Дмитриевна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 Председатель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Общественного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совета города Вологды, первый заместитель председателя Вологодской городской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Думы, заслуженный работник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культуры Российской Федерации</a:t>
            </a:r>
          </a:p>
        </p:txBody>
      </p:sp>
      <p:pic>
        <p:nvPicPr>
          <p:cNvPr id="6146" name="Picture 2" descr="&amp;Kcy;&amp;ocy;&amp;rcy;&amp;ocy;&amp;tcy;&amp;acy;&amp;iecy;&amp;vcy;&amp;acy; &amp;Lcy;&amp;yucy;&amp;dcy;&amp;mcy;&amp;icy;&amp;lcy;&amp;acy; &amp;Dcy;&amp;mcy;&amp;icy;&amp;tcy;&amp;rcy;&amp;icy;&amp;iecy;&amp;vcy;&amp;ncy;&amp;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77" y="1071546"/>
            <a:ext cx="1075084" cy="1573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1004" y="295689"/>
            <a:ext cx="2786083" cy="490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Участники 64 человек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E:\29.06.12_работа секций форума Вологда UpGrade\_DSC0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432" y="2836266"/>
            <a:ext cx="5260800" cy="35216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14989" y="2571744"/>
            <a:ext cx="5000660" cy="407194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секции рассмотрены вопросы связанные с необходимостью закрепления позитивных общественных тенденций продолжения популяризации объектов культурного наследия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брендирования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территорий.</a:t>
            </a:r>
          </a:p>
          <a:p>
            <a:pPr algn="just"/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Необходимостью использования новых форм коммуникации для осуществления популяризации исторических и краеведческих знаний.</a:t>
            </a:r>
          </a:p>
          <a:p>
            <a:pPr algn="just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Результатом работы секции стала договоренность между городами Страсбургом и Вологдой о прохождении стажировки в офисе  туризма города Страсбурга.</a:t>
            </a:r>
          </a:p>
        </p:txBody>
      </p:sp>
    </p:spTree>
    <p:extLst>
      <p:ext uri="{BB962C8B-B14F-4D97-AF65-F5344CB8AC3E}">
        <p14:creationId xmlns:p14="http://schemas.microsoft.com/office/powerpoint/2010/main" xmlns="" val="1849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0231689"/>
              </p:ext>
            </p:extLst>
          </p:nvPr>
        </p:nvGraphicFramePr>
        <p:xfrm>
          <a:off x="471453" y="277158"/>
          <a:ext cx="5715040" cy="437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0"/>
              </a:tblGrid>
              <a:tr h="43719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Секция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«Инновации в экономике»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43089" y="928670"/>
            <a:ext cx="7272808" cy="12199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Модераторы</a:t>
            </a:r>
            <a:r>
              <a:rPr lang="en-US" sz="15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Бухвальд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Евгений Моисеевич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доктор экономических наук, профессор, заведующий секцией региональной политики института экономики 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РАН.</a:t>
            </a:r>
            <a:endParaRPr lang="ru-RU" sz="15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Малыгин </a:t>
            </a:r>
            <a:r>
              <a:rPr lang="ru-RU" sz="1500" b="1" i="1" dirty="0">
                <a:latin typeface="Times New Roman" pitchFamily="18" charset="0"/>
                <a:cs typeface="Times New Roman" pitchFamily="18" charset="0"/>
              </a:rPr>
              <a:t>Леонид Леонидович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, доктор технических наук, профессор, ректор Института менеджмента и информационных технологий.</a:t>
            </a:r>
          </a:p>
        </p:txBody>
      </p:sp>
      <p:pic>
        <p:nvPicPr>
          <p:cNvPr id="4098" name="Picture 2" descr="C:\Users\Uhanov_VN\Desktop\форум\33E00AC74B32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15" y="857232"/>
            <a:ext cx="994012" cy="1304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72377" y="224251"/>
            <a:ext cx="2857520" cy="4901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Участники 35 человек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E:\29.06.12_работа секций форума Вологда UpGrade\DSC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1" y="2428868"/>
            <a:ext cx="5142595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43551" y="2428868"/>
            <a:ext cx="5072098" cy="42862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секции рассмотрены вопросы преемственности стратегического планирования на уровне городов по результатам работы достигнута договоренность по нескольким направлениям сотрудничества: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сфере строительства малоэтажных деревянных домов ( Вологодская Слобода в г. Калуга )</a:t>
            </a:r>
          </a:p>
          <a:p>
            <a:pPr lvl="0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обмен опытом в сфере реставрации памятников, находящихся в муниципальной собственности между (концессионные соглашения).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И. о. директора Северо-Западного филиала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ОАО «ММВБ-РТС», предложила возможную схему финансирования проектов муниципалитетов за счет выпуска облигаций и пригласила представителей города Вологды (Цепу В.Г.) приехать в Санкт-Петербург и познакомиться с этим опытом. 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9390883"/>
              </p:ext>
            </p:extLst>
          </p:nvPr>
        </p:nvGraphicFramePr>
        <p:xfrm>
          <a:off x="328577" y="188640"/>
          <a:ext cx="5857916" cy="52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916"/>
              </a:tblGrid>
              <a:tr h="5257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Секция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«Социальные инновации»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28841" y="928670"/>
            <a:ext cx="6572296" cy="14287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Модераторы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Бенке Ирина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Людвиговна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заместитель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Главы города Вологды – начальник Управления и общественных связей Администрации города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Вологды;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Патралов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Владимирович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социолог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кандидат исторических наук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premier.region35.ru/img/np699/2-2-02_699_Patr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4224" y="785794"/>
            <a:ext cx="1204792" cy="15464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Kcy;&amp;acy;&amp;rcy;&amp;tcy;&amp;icy;&amp;ncy;&amp;kcy;&amp;acy; 1 &amp;icy;&amp;zcy;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31" y="857232"/>
            <a:ext cx="1856658" cy="14366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harapova_EN\Pictures\_DSC0835_cr.pn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53" y="2500306"/>
            <a:ext cx="4762534" cy="3571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757997" y="142852"/>
            <a:ext cx="3571900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Участвовало  48 человек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0675" y="2500306"/>
            <a:ext cx="5257798" cy="43576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секции рассмотрены подходы  вовлечения жителей к активному участию жизни города и как подтверждение - выход участников Секции на две действующие площадки: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ТОС «Октябрьский», Площадка «Города Детства»</a:t>
            </a:r>
          </a:p>
          <a:p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Деятельность Администрации города Вологды получила высокую оценку от  участников Форума.</a:t>
            </a:r>
          </a:p>
          <a:p>
            <a:r>
              <a:rPr lang="ru-RU" sz="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«Меня заинтересовали технологии предложения населению различных услуг. Они объединены у вас под одним названием. Надеюсь, мы сможем часть вашего опыта перенести на нашу территорию»,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Андрей Солодов, участник Форума из г. Нарьян-Мара.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944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1003</Words>
  <Application>Microsoft Office PowerPoint</Application>
  <PresentationFormat>Произвольный</PresentationFormat>
  <Paragraphs>131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 </cp:lastModifiedBy>
  <cp:revision>126</cp:revision>
  <cp:lastPrinted>2012-06-26T11:38:32Z</cp:lastPrinted>
  <dcterms:created xsi:type="dcterms:W3CDTF">2012-06-22T11:53:16Z</dcterms:created>
  <dcterms:modified xsi:type="dcterms:W3CDTF">2012-08-23T14:18:22Z</dcterms:modified>
</cp:coreProperties>
</file>