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57" r:id="rId3"/>
    <p:sldId id="410" r:id="rId4"/>
    <p:sldId id="395" r:id="rId5"/>
    <p:sldId id="396" r:id="rId6"/>
    <p:sldId id="366" r:id="rId7"/>
    <p:sldId id="391" r:id="rId8"/>
    <p:sldId id="412" r:id="rId9"/>
    <p:sldId id="413" r:id="rId10"/>
    <p:sldId id="415" r:id="rId11"/>
    <p:sldId id="416" r:id="rId12"/>
    <p:sldId id="400" r:id="rId13"/>
    <p:sldId id="417" r:id="rId14"/>
    <p:sldId id="414" r:id="rId15"/>
    <p:sldId id="418" r:id="rId16"/>
    <p:sldId id="425" r:id="rId17"/>
    <p:sldId id="421" r:id="rId18"/>
    <p:sldId id="422" r:id="rId19"/>
    <p:sldId id="419" r:id="rId20"/>
    <p:sldId id="420" r:id="rId21"/>
    <p:sldId id="424" r:id="rId22"/>
    <p:sldId id="423" r:id="rId23"/>
    <p:sldId id="411" r:id="rId24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8000"/>
    <a:srgbClr val="00CC66"/>
    <a:srgbClr val="CCFFFF"/>
    <a:srgbClr val="CCFFCC"/>
    <a:srgbClr val="CEA670"/>
    <a:srgbClr val="FFCC99"/>
    <a:srgbClr val="99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9332" autoAdjust="0"/>
  </p:normalViewPr>
  <p:slideViewPr>
    <p:cSldViewPr>
      <p:cViewPr>
        <p:scale>
          <a:sx n="66" d="100"/>
          <a:sy n="66" d="100"/>
        </p:scale>
        <p:origin x="-202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3" tIns="45757" rIns="91513" bIns="4575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513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3" tIns="45757" rIns="91513" bIns="4575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3" tIns="45757" rIns="91513" bIns="4575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513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3" tIns="45757" rIns="91513" bIns="4575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9B8DB8-D596-43BC-A6C4-A7214F003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3" tIns="45757" rIns="91513" bIns="4575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3" tIns="45757" rIns="91513" bIns="4575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28975"/>
            <a:ext cx="7940675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3" tIns="45757" rIns="91513" bIns="457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3" tIns="45757" rIns="91513" bIns="4575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3" tIns="45757" rIns="91513" bIns="4575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37BDD4-2183-4479-B37F-A19A954FC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AE97AC-4D0E-48DE-B377-6CBD3C586674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 txBox="1">
            <a:spLocks noGrp="1" noChangeArrowheads="1"/>
          </p:cNvSpPr>
          <p:nvPr/>
        </p:nvSpPr>
        <p:spPr bwMode="auto">
          <a:xfrm>
            <a:off x="5624513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90" tIns="45494" rIns="90990" bIns="45494" anchor="b"/>
          <a:lstStyle/>
          <a:p>
            <a:pPr algn="r" defTabSz="908050"/>
            <a:fld id="{ACCA9A9A-EC01-4DAF-9480-494D7A3098F5}" type="slidenum">
              <a:rPr lang="ru-RU">
                <a:cs typeface="Arial" charset="0"/>
              </a:rPr>
              <a:pPr algn="r" defTabSz="908050"/>
              <a:t>13</a:t>
            </a:fld>
            <a:endParaRPr lang="ru-RU">
              <a:cs typeface="Arial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3850" cy="3059113"/>
          </a:xfrm>
        </p:spPr>
        <p:txBody>
          <a:bodyPr lIns="90990" tIns="45494" rIns="90990" bIns="45494"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3900" y="509588"/>
            <a:ext cx="3402013" cy="2551112"/>
          </a:xfrm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3850" cy="3059113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3900" y="509588"/>
            <a:ext cx="3402013" cy="2551112"/>
          </a:xfrm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3850" cy="3059113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59C770-80C1-4F3F-828B-B042699202EC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z="1300" i="1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B540B-704F-46FF-ACD8-084B88171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1C14C-1025-4AF2-AC86-A9D4B71A2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A1D0A-04EC-4122-B7C0-6B672C178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F22A5-5C3F-42C6-BD28-AB21693B3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3E843-3155-4B7D-8CEB-5FB7CC103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AE818-6D14-435A-864D-B436613ADF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87A3F-9530-4385-96F4-6B4C976D2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B30B4-3A50-4156-9D8E-F77B9C2BF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020EA-4FFC-44DC-959A-BEBD31025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3C05-E5B0-4174-A7EC-DEC4A6056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751FA-030E-4B30-8B00-2532B6103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99C95-6AF4-4A9B-957C-A66B416218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6185E95-F6EC-4FEA-BACC-AB2594C39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89" r:id="rId2"/>
    <p:sldLayoutId id="2147483788" r:id="rId3"/>
    <p:sldLayoutId id="2147483787" r:id="rId4"/>
    <p:sldLayoutId id="2147483786" r:id="rId5"/>
    <p:sldLayoutId id="2147483785" r:id="rId6"/>
    <p:sldLayoutId id="2147483784" r:id="rId7"/>
    <p:sldLayoutId id="2147483783" r:id="rId8"/>
    <p:sldLayoutId id="2147483782" r:id="rId9"/>
    <p:sldLayoutId id="2147483781" r:id="rId10"/>
    <p:sldLayoutId id="2147483780" r:id="rId11"/>
    <p:sldLayoutId id="214748377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jigalov@urbaneconomics.ru" TargetMode="External"/><Relationship Id="rId2" Type="http://schemas.openxmlformats.org/officeDocument/2006/relationships/hyperlink" Target="http://www.urbaneconomics.ru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ChangeArrowheads="1"/>
          </p:cNvSpPr>
          <p:nvPr/>
        </p:nvSpPr>
        <p:spPr bwMode="auto">
          <a:xfrm>
            <a:off x="0" y="2060575"/>
            <a:ext cx="9144000" cy="28797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323850" y="2708275"/>
            <a:ext cx="84963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A50021"/>
                </a:solidFill>
              </a:rPr>
              <a:t>Практические аспекты и проблемы совершенствования системы оказания муниципальных услуг в свете реализации Федерального закона от 27.07.2010 № 210-ФЗ</a:t>
            </a:r>
            <a:endParaRPr lang="ru-RU" sz="4400">
              <a:solidFill>
                <a:schemeClr val="tx2"/>
              </a:solidFill>
            </a:endParaRPr>
          </a:p>
        </p:txBody>
      </p:sp>
      <p:pic>
        <p:nvPicPr>
          <p:cNvPr id="16387" name="Picture 6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261938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3132138" y="261938"/>
            <a:ext cx="417671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3200" b="1"/>
              <a:t>Фонд </a:t>
            </a:r>
            <a:r>
              <a:rPr lang="en-US" sz="3200" b="1"/>
              <a:t>“</a:t>
            </a:r>
            <a:r>
              <a:rPr lang="ru-RU" sz="3200" b="1"/>
              <a:t>Институт </a:t>
            </a:r>
            <a:br>
              <a:rPr lang="ru-RU" sz="3200" b="1"/>
            </a:br>
            <a:r>
              <a:rPr lang="ru-RU" sz="3200" b="1"/>
              <a:t>экономики города</a:t>
            </a:r>
            <a:r>
              <a:rPr lang="en-US" sz="3200" b="1"/>
              <a:t>”</a:t>
            </a:r>
            <a:endParaRPr lang="ru-RU" sz="3200" b="1"/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1643063" y="5707063"/>
            <a:ext cx="61436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400" b="1"/>
              <a:t>Город Тверь</a:t>
            </a:r>
          </a:p>
          <a:p>
            <a:pPr algn="ctr">
              <a:spcBef>
                <a:spcPct val="20000"/>
              </a:spcBef>
            </a:pPr>
            <a:r>
              <a:rPr lang="ru-RU" sz="2400" b="1"/>
              <a:t>15 апреля 2011 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2"/>
          <p:cNvSpPr>
            <a:spLocks noChangeArrowheads="1"/>
          </p:cNvSpPr>
          <p:nvPr/>
        </p:nvSpPr>
        <p:spPr bwMode="auto">
          <a:xfrm>
            <a:off x="539750" y="1327150"/>
            <a:ext cx="8255000" cy="701675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rgbClr val="000000"/>
              </a:solidFill>
            </a:endParaRPr>
          </a:p>
        </p:txBody>
      </p:sp>
      <p:sp>
        <p:nvSpPr>
          <p:cNvPr id="337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15913" y="57150"/>
            <a:ext cx="8577262" cy="850900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sz="3200" b="1" smtClean="0">
                <a:solidFill>
                  <a:srgbClr val="A50021"/>
                </a:solidFill>
              </a:rPr>
              <a:t>Порядок определения размера платы</a:t>
            </a:r>
          </a:p>
        </p:txBody>
      </p:sp>
      <p:sp>
        <p:nvSpPr>
          <p:cNvPr id="33795" name="AutoShape 4"/>
          <p:cNvSpPr>
            <a:spLocks noChangeArrowheads="1"/>
          </p:cNvSpPr>
          <p:nvPr/>
        </p:nvSpPr>
        <p:spPr bwMode="auto">
          <a:xfrm>
            <a:off x="4702175" y="1393825"/>
            <a:ext cx="3883025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Высший орган исполнительной власти субъекта РФ, местная администрация</a:t>
            </a:r>
          </a:p>
        </p:txBody>
      </p:sp>
      <p:sp>
        <p:nvSpPr>
          <p:cNvPr id="33796" name="AutoShape 5"/>
          <p:cNvSpPr>
            <a:spLocks noChangeArrowheads="1"/>
          </p:cNvSpPr>
          <p:nvPr/>
        </p:nvSpPr>
        <p:spPr bwMode="auto">
          <a:xfrm>
            <a:off x="663575" y="1393825"/>
            <a:ext cx="3587750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Утверждение порядка определения платы</a:t>
            </a:r>
          </a:p>
        </p:txBody>
      </p:sp>
      <p:sp>
        <p:nvSpPr>
          <p:cNvPr id="33797" name="AutoShape 6"/>
          <p:cNvSpPr>
            <a:spLocks noChangeArrowheads="1"/>
          </p:cNvSpPr>
          <p:nvPr/>
        </p:nvSpPr>
        <p:spPr bwMode="auto">
          <a:xfrm>
            <a:off x="530225" y="2155825"/>
            <a:ext cx="8255000" cy="701675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rgbClr val="000000"/>
              </a:solidFill>
            </a:endParaRPr>
          </a:p>
        </p:txBody>
      </p:sp>
      <p:sp>
        <p:nvSpPr>
          <p:cNvPr id="33798" name="AutoShape 7"/>
          <p:cNvSpPr>
            <a:spLocks noChangeArrowheads="1"/>
          </p:cNvSpPr>
          <p:nvPr/>
        </p:nvSpPr>
        <p:spPr bwMode="auto">
          <a:xfrm>
            <a:off x="4749800" y="2222500"/>
            <a:ext cx="3822700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Орган исполнительной власти субъекта РФ, подразделение местной администрации</a:t>
            </a:r>
          </a:p>
        </p:txBody>
      </p:sp>
      <p:sp>
        <p:nvSpPr>
          <p:cNvPr id="33799" name="AutoShape 8"/>
          <p:cNvSpPr>
            <a:spLocks noChangeArrowheads="1"/>
          </p:cNvSpPr>
          <p:nvPr/>
        </p:nvSpPr>
        <p:spPr bwMode="auto">
          <a:xfrm>
            <a:off x="654050" y="2222500"/>
            <a:ext cx="3578225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Разработка методики расчета платы</a:t>
            </a:r>
          </a:p>
        </p:txBody>
      </p:sp>
      <p:sp>
        <p:nvSpPr>
          <p:cNvPr id="33800" name="AutoShape 9"/>
          <p:cNvSpPr>
            <a:spLocks noChangeArrowheads="1"/>
          </p:cNvSpPr>
          <p:nvPr/>
        </p:nvSpPr>
        <p:spPr bwMode="auto">
          <a:xfrm>
            <a:off x="501650" y="2965450"/>
            <a:ext cx="8255000" cy="701675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rgbClr val="000000"/>
              </a:solidFill>
            </a:endParaRPr>
          </a:p>
        </p:txBody>
      </p:sp>
      <p:sp>
        <p:nvSpPr>
          <p:cNvPr id="33801" name="AutoShape 10"/>
          <p:cNvSpPr>
            <a:spLocks noChangeArrowheads="1"/>
          </p:cNvSpPr>
          <p:nvPr/>
        </p:nvSpPr>
        <p:spPr bwMode="auto">
          <a:xfrm>
            <a:off x="4759325" y="3032125"/>
            <a:ext cx="3787775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Высший орган исполнительной власти субъекта РФ, местная администрация</a:t>
            </a:r>
          </a:p>
        </p:txBody>
      </p:sp>
      <p:sp>
        <p:nvSpPr>
          <p:cNvPr id="33802" name="AutoShape 11"/>
          <p:cNvSpPr>
            <a:spLocks noChangeArrowheads="1"/>
          </p:cNvSpPr>
          <p:nvPr/>
        </p:nvSpPr>
        <p:spPr bwMode="auto">
          <a:xfrm>
            <a:off x="625475" y="3032125"/>
            <a:ext cx="3597275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Размещение методики в Интернете</a:t>
            </a:r>
          </a:p>
        </p:txBody>
      </p:sp>
      <p:sp>
        <p:nvSpPr>
          <p:cNvPr id="33803" name="AutoShape 12"/>
          <p:cNvSpPr>
            <a:spLocks noChangeArrowheads="1"/>
          </p:cNvSpPr>
          <p:nvPr/>
        </p:nvSpPr>
        <p:spPr bwMode="auto">
          <a:xfrm>
            <a:off x="482600" y="3794125"/>
            <a:ext cx="8255000" cy="701675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rgbClr val="000000"/>
              </a:solidFill>
            </a:endParaRPr>
          </a:p>
        </p:txBody>
      </p:sp>
      <p:sp>
        <p:nvSpPr>
          <p:cNvPr id="33804" name="AutoShape 13"/>
          <p:cNvSpPr>
            <a:spLocks noChangeArrowheads="1"/>
          </p:cNvSpPr>
          <p:nvPr/>
        </p:nvSpPr>
        <p:spPr bwMode="auto">
          <a:xfrm>
            <a:off x="4768850" y="3860800"/>
            <a:ext cx="3759200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Ответственный орган исполнительной власти субъекта РФ, подразделение местной администрации</a:t>
            </a:r>
          </a:p>
        </p:txBody>
      </p:sp>
      <p:sp>
        <p:nvSpPr>
          <p:cNvPr id="33805" name="AutoShape 14"/>
          <p:cNvSpPr>
            <a:spLocks noChangeArrowheads="1"/>
          </p:cNvSpPr>
          <p:nvPr/>
        </p:nvSpPr>
        <p:spPr bwMode="auto">
          <a:xfrm>
            <a:off x="606425" y="3860800"/>
            <a:ext cx="3606800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Оценка регулирующего воздействия методики</a:t>
            </a:r>
          </a:p>
        </p:txBody>
      </p:sp>
      <p:sp>
        <p:nvSpPr>
          <p:cNvPr id="33806" name="AutoShape 15"/>
          <p:cNvSpPr>
            <a:spLocks noChangeArrowheads="1"/>
          </p:cNvSpPr>
          <p:nvPr/>
        </p:nvSpPr>
        <p:spPr bwMode="auto">
          <a:xfrm>
            <a:off x="473075" y="4594225"/>
            <a:ext cx="8255000" cy="701675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rgbClr val="000000"/>
              </a:solidFill>
            </a:endParaRPr>
          </a:p>
        </p:txBody>
      </p:sp>
      <p:sp>
        <p:nvSpPr>
          <p:cNvPr id="33807" name="AutoShape 16"/>
          <p:cNvSpPr>
            <a:spLocks noChangeArrowheads="1"/>
          </p:cNvSpPr>
          <p:nvPr/>
        </p:nvSpPr>
        <p:spPr bwMode="auto">
          <a:xfrm>
            <a:off x="4759325" y="4660900"/>
            <a:ext cx="3759200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Орган исполнительной власти субъекта РФ, подразделение местной администрации</a:t>
            </a:r>
          </a:p>
        </p:txBody>
      </p:sp>
      <p:sp>
        <p:nvSpPr>
          <p:cNvPr id="33808" name="AutoShape 17"/>
          <p:cNvSpPr>
            <a:spLocks noChangeArrowheads="1"/>
          </p:cNvSpPr>
          <p:nvPr/>
        </p:nvSpPr>
        <p:spPr bwMode="auto">
          <a:xfrm>
            <a:off x="596900" y="4660900"/>
            <a:ext cx="3587750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Утверждение методики расчета платы</a:t>
            </a:r>
          </a:p>
        </p:txBody>
      </p:sp>
      <p:sp>
        <p:nvSpPr>
          <p:cNvPr id="33809" name="AutoShape 18"/>
          <p:cNvSpPr>
            <a:spLocks noChangeArrowheads="1"/>
          </p:cNvSpPr>
          <p:nvPr/>
        </p:nvSpPr>
        <p:spPr bwMode="auto">
          <a:xfrm>
            <a:off x="492125" y="5422900"/>
            <a:ext cx="8255000" cy="701675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endParaRPr lang="ru-RU" sz="1400" b="1">
              <a:solidFill>
                <a:srgbClr val="000000"/>
              </a:solidFill>
            </a:endParaRPr>
          </a:p>
        </p:txBody>
      </p:sp>
      <p:sp>
        <p:nvSpPr>
          <p:cNvPr id="33810" name="AutoShape 19"/>
          <p:cNvSpPr>
            <a:spLocks noChangeArrowheads="1"/>
          </p:cNvSpPr>
          <p:nvPr/>
        </p:nvSpPr>
        <p:spPr bwMode="auto">
          <a:xfrm>
            <a:off x="4768850" y="5489575"/>
            <a:ext cx="3768725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Организация по согласованию с органом исп.власти, подразделением местной администрации</a:t>
            </a:r>
          </a:p>
        </p:txBody>
      </p:sp>
      <p:sp>
        <p:nvSpPr>
          <p:cNvPr id="33811" name="AutoShape 20"/>
          <p:cNvSpPr>
            <a:spLocks noChangeArrowheads="1"/>
          </p:cNvSpPr>
          <p:nvPr/>
        </p:nvSpPr>
        <p:spPr bwMode="auto">
          <a:xfrm>
            <a:off x="615950" y="5489575"/>
            <a:ext cx="3530600" cy="577850"/>
          </a:xfrm>
          <a:prstGeom prst="roundRect">
            <a:avLst>
              <a:gd name="adj" fmla="val 16667"/>
            </a:avLst>
          </a:prstGeom>
          <a:solidFill>
            <a:srgbClr val="E7F3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400" b="1">
                <a:solidFill>
                  <a:srgbClr val="000000"/>
                </a:solidFill>
              </a:rPr>
              <a:t>Утверждение размеров платы</a:t>
            </a:r>
          </a:p>
        </p:txBody>
      </p:sp>
      <p:sp>
        <p:nvSpPr>
          <p:cNvPr id="33812" name="AutoShape 21"/>
          <p:cNvSpPr>
            <a:spLocks noChangeArrowheads="1"/>
          </p:cNvSpPr>
          <p:nvPr/>
        </p:nvSpPr>
        <p:spPr bwMode="auto">
          <a:xfrm>
            <a:off x="568325" y="857250"/>
            <a:ext cx="3187700" cy="57785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600" b="1">
                <a:solidFill>
                  <a:srgbClr val="000000"/>
                </a:solidFill>
              </a:rPr>
              <a:t>Мероприятие</a:t>
            </a:r>
          </a:p>
        </p:txBody>
      </p:sp>
      <p:sp>
        <p:nvSpPr>
          <p:cNvPr id="33813" name="AutoShape 22"/>
          <p:cNvSpPr>
            <a:spLocks noChangeArrowheads="1"/>
          </p:cNvSpPr>
          <p:nvPr/>
        </p:nvSpPr>
        <p:spPr bwMode="auto">
          <a:xfrm>
            <a:off x="5178425" y="857250"/>
            <a:ext cx="3187700" cy="57785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ru-RU" sz="1600" b="1">
                <a:solidFill>
                  <a:srgbClr val="000000"/>
                </a:solidFill>
              </a:rPr>
              <a:t>Кем реализуется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15913" y="57150"/>
            <a:ext cx="8542337" cy="1104900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sz="2800" b="1" smtClean="0">
                <a:solidFill>
                  <a:srgbClr val="A50021"/>
                </a:solidFill>
              </a:rPr>
              <a:t>Особенности применения порядка определения размера платы</a:t>
            </a:r>
          </a:p>
        </p:txBody>
      </p:sp>
      <p:sp>
        <p:nvSpPr>
          <p:cNvPr id="34818" name="AutoShape 3"/>
          <p:cNvSpPr>
            <a:spLocks noChangeArrowheads="1"/>
          </p:cNvSpPr>
          <p:nvPr/>
        </p:nvSpPr>
        <p:spPr bwMode="auto">
          <a:xfrm>
            <a:off x="2668588" y="1101725"/>
            <a:ext cx="3740150" cy="8509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7A5C"/>
            </a:prstShdw>
          </a:effectLst>
        </p:spPr>
        <p:txBody>
          <a:bodyPr anchor="ctr"/>
          <a:lstStyle/>
          <a:p>
            <a:pPr algn="ctr"/>
            <a:r>
              <a:rPr lang="ru-RU" sz="1600" b="1">
                <a:solidFill>
                  <a:srgbClr val="A50021"/>
                </a:solidFill>
              </a:rPr>
              <a:t>Организации, предоставляющие «необходимые и обязательные» услуги</a:t>
            </a:r>
          </a:p>
        </p:txBody>
      </p:sp>
      <p:sp>
        <p:nvSpPr>
          <p:cNvPr id="34819" name="AutoShape 4"/>
          <p:cNvSpPr>
            <a:spLocks noChangeArrowheads="1"/>
          </p:cNvSpPr>
          <p:nvPr/>
        </p:nvSpPr>
        <p:spPr bwMode="auto">
          <a:xfrm>
            <a:off x="481013" y="3214688"/>
            <a:ext cx="2676525" cy="22479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7A997A"/>
            </a:prstShdw>
          </a:effectLst>
        </p:spPr>
        <p:txBody>
          <a:bodyPr anchor="ctr"/>
          <a:lstStyle/>
          <a:p>
            <a:r>
              <a:rPr lang="ru-RU" sz="1600" b="1">
                <a:solidFill>
                  <a:srgbClr val="283600"/>
                </a:solidFill>
              </a:rPr>
              <a:t>Размер платы утверждается организацией по согласованию с органом исполнительной власти, которому она подведомственна</a:t>
            </a:r>
          </a:p>
        </p:txBody>
      </p:sp>
      <p:sp>
        <p:nvSpPr>
          <p:cNvPr id="34820" name="AutoShape 5"/>
          <p:cNvSpPr>
            <a:spLocks noChangeArrowheads="1"/>
          </p:cNvSpPr>
          <p:nvPr/>
        </p:nvSpPr>
        <p:spPr bwMode="auto">
          <a:xfrm>
            <a:off x="534988" y="2628900"/>
            <a:ext cx="2559050" cy="6842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anchor="ctr"/>
          <a:lstStyle/>
          <a:p>
            <a:r>
              <a:rPr lang="ru-RU" sz="1400" b="1"/>
              <a:t>Автономные учреждения, унитарные предприятия</a:t>
            </a:r>
          </a:p>
        </p:txBody>
      </p:sp>
      <p:sp>
        <p:nvSpPr>
          <p:cNvPr id="34821" name="AutoShape 6"/>
          <p:cNvSpPr>
            <a:spLocks noChangeArrowheads="1"/>
          </p:cNvSpPr>
          <p:nvPr/>
        </p:nvSpPr>
        <p:spPr bwMode="auto">
          <a:xfrm>
            <a:off x="3395663" y="2928938"/>
            <a:ext cx="2676525" cy="25066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7A997A"/>
            </a:prstShdw>
          </a:effectLst>
        </p:spPr>
        <p:txBody>
          <a:bodyPr anchor="ctr"/>
          <a:lstStyle/>
          <a:p>
            <a:r>
              <a:rPr lang="ru-RU" b="1">
                <a:solidFill>
                  <a:srgbClr val="283600"/>
                </a:solidFill>
              </a:rPr>
              <a:t>Размер платы утверждается в соответствии с 83-ФЗ</a:t>
            </a:r>
          </a:p>
        </p:txBody>
      </p:sp>
      <p:sp>
        <p:nvSpPr>
          <p:cNvPr id="34822" name="AutoShape 7"/>
          <p:cNvSpPr>
            <a:spLocks noChangeArrowheads="1"/>
          </p:cNvSpPr>
          <p:nvPr/>
        </p:nvSpPr>
        <p:spPr bwMode="auto">
          <a:xfrm>
            <a:off x="3468688" y="2638425"/>
            <a:ext cx="2559050" cy="6842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anchor="ctr"/>
          <a:lstStyle/>
          <a:p>
            <a:r>
              <a:rPr lang="ru-RU" b="1"/>
              <a:t>Бюджетные учреждения</a:t>
            </a:r>
          </a:p>
        </p:txBody>
      </p:sp>
      <p:sp>
        <p:nvSpPr>
          <p:cNvPr id="34823" name="AutoShape 8"/>
          <p:cNvSpPr>
            <a:spLocks noChangeArrowheads="1"/>
          </p:cNvSpPr>
          <p:nvPr/>
        </p:nvSpPr>
        <p:spPr bwMode="auto">
          <a:xfrm>
            <a:off x="6276975" y="2928938"/>
            <a:ext cx="2676525" cy="25050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7A997A"/>
            </a:prstShdw>
          </a:effectLst>
        </p:spPr>
        <p:txBody>
          <a:bodyPr anchor="ctr"/>
          <a:lstStyle/>
          <a:p>
            <a:r>
              <a:rPr lang="ru-RU" b="1">
                <a:solidFill>
                  <a:srgbClr val="283600"/>
                </a:solidFill>
              </a:rPr>
              <a:t>Размер платы определяется на договорной основе</a:t>
            </a:r>
          </a:p>
        </p:txBody>
      </p:sp>
      <p:sp>
        <p:nvSpPr>
          <p:cNvPr id="34824" name="AutoShape 9"/>
          <p:cNvSpPr>
            <a:spLocks noChangeArrowheads="1"/>
          </p:cNvSpPr>
          <p:nvPr/>
        </p:nvSpPr>
        <p:spPr bwMode="auto">
          <a:xfrm>
            <a:off x="6350000" y="2638425"/>
            <a:ext cx="2559050" cy="6842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5C7A99"/>
            </a:prstShdw>
          </a:effectLst>
        </p:spPr>
        <p:txBody>
          <a:bodyPr anchor="ctr"/>
          <a:lstStyle/>
          <a:p>
            <a:r>
              <a:rPr lang="ru-RU" sz="1600" b="1"/>
              <a:t>Организации иных организационно-правовых форм</a:t>
            </a:r>
          </a:p>
        </p:txBody>
      </p:sp>
      <p:sp>
        <p:nvSpPr>
          <p:cNvPr id="76810" name="Line 10"/>
          <p:cNvSpPr>
            <a:spLocks noChangeShapeType="1"/>
          </p:cNvSpPr>
          <p:nvPr/>
        </p:nvSpPr>
        <p:spPr bwMode="auto">
          <a:xfrm flipH="1">
            <a:off x="1728788" y="1987550"/>
            <a:ext cx="2819400" cy="609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 flipH="1">
            <a:off x="4516438" y="1993900"/>
            <a:ext cx="0" cy="5937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>
            <a:off x="4522788" y="1984375"/>
            <a:ext cx="3044825" cy="64135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333375"/>
            <a:ext cx="7283450" cy="868363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A50021"/>
                </a:solidFill>
              </a:rPr>
              <a:t>Федеральный закон от 27 июля 2010 г. № 210-ФЗ (3)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468313" y="1557338"/>
            <a:ext cx="8137525" cy="493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300" b="1">
                <a:solidFill>
                  <a:srgbClr val="A50021"/>
                </a:solidFill>
              </a:rPr>
              <a:t>Административный регламент</a:t>
            </a:r>
            <a:r>
              <a:rPr lang="ru-RU"/>
              <a:t> - нормативный правовой акт, устанавливающий порядок предоставления государственной или муниципальной услуги и </a:t>
            </a:r>
            <a:r>
              <a:rPr lang="ru-RU" b="1" i="1"/>
              <a:t>стандарт предоставления государственной или муниципальной услуги</a:t>
            </a:r>
            <a:r>
              <a:rPr lang="ru-RU"/>
              <a:t> (ст. 2).</a:t>
            </a:r>
          </a:p>
          <a:p>
            <a:endParaRPr lang="ru-RU"/>
          </a:p>
          <a:p>
            <a:r>
              <a:rPr lang="ru-RU"/>
              <a:t>Административные регламенты должны быть разработаны и приняты, а информация о них должна быть </a:t>
            </a:r>
            <a:r>
              <a:rPr lang="ru-RU" b="1" u="sng"/>
              <a:t>включена в соответствующие реестры государственных услуг и реестры муниципальных</a:t>
            </a:r>
            <a:r>
              <a:rPr lang="ru-RU"/>
              <a:t> услуг в </a:t>
            </a:r>
            <a:r>
              <a:rPr lang="ru-RU" b="1" u="sng"/>
              <a:t>течение двух лет</a:t>
            </a:r>
            <a:r>
              <a:rPr lang="ru-RU"/>
              <a:t> со дня вступления в силу настоящего Федерального закона. Административные регламенты, принятые до дня вступления в силу настоящего Федерального закона, должны быть приведены в соответствие с положениями настоящего Федерального закона не позднее 1 июля 2012 года (ст. 29).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1187450" y="333375"/>
            <a:ext cx="72834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>
                <a:solidFill>
                  <a:srgbClr val="A50021"/>
                </a:solidFill>
              </a:rPr>
              <a:t>Федеральный закон от 27 июля 2010 г. № 210-ФЗ (1)</a:t>
            </a: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1476375" y="549275"/>
            <a:ext cx="72834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A50021"/>
                </a:solidFill>
              </a:rPr>
              <a:t>Регламенты и стандарты по 210-ФЗ</a:t>
            </a:r>
          </a:p>
        </p:txBody>
      </p:sp>
      <p:pic>
        <p:nvPicPr>
          <p:cNvPr id="35846" name="Picture 7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Rectangle 8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AutoShape 4"/>
          <p:cNvSpPr>
            <a:spLocks noChangeArrowheads="1"/>
          </p:cNvSpPr>
          <p:nvPr/>
        </p:nvSpPr>
        <p:spPr bwMode="gray">
          <a:xfrm>
            <a:off x="558800" y="1074738"/>
            <a:ext cx="42164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6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ru-RU" sz="17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Административные регламенты</a:t>
            </a:r>
            <a:endParaRPr lang="en-US" sz="17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pSp>
        <p:nvGrpSpPr>
          <p:cNvPr id="37890" name="Group 14"/>
          <p:cNvGrpSpPr>
            <a:grpSpLocks/>
          </p:cNvGrpSpPr>
          <p:nvPr/>
        </p:nvGrpSpPr>
        <p:grpSpPr bwMode="auto">
          <a:xfrm>
            <a:off x="685800" y="2032000"/>
            <a:ext cx="1787525" cy="1670050"/>
            <a:chOff x="2016" y="1920"/>
            <a:chExt cx="1680" cy="1680"/>
          </a:xfrm>
        </p:grpSpPr>
        <p:sp>
          <p:nvSpPr>
            <p:cNvPr id="134159" name="Oval 15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1373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 sz="1800">
                <a:solidFill>
                  <a:srgbClr val="0066CC"/>
                </a:solidFill>
              </a:endParaRPr>
            </a:p>
          </p:txBody>
        </p:sp>
        <p:sp>
          <p:nvSpPr>
            <p:cNvPr id="134160" name="Freeform 16"/>
            <p:cNvSpPr>
              <a:spLocks/>
            </p:cNvSpPr>
            <p:nvPr/>
          </p:nvSpPr>
          <p:spPr bwMode="gray">
            <a:xfrm>
              <a:off x="2208" y="1949"/>
              <a:ext cx="1295" cy="634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1800">
                <a:solidFill>
                  <a:srgbClr val="0066CC"/>
                </a:solidFill>
              </a:endParaRPr>
            </a:p>
          </p:txBody>
        </p:sp>
      </p:grpSp>
      <p:sp>
        <p:nvSpPr>
          <p:cNvPr id="134161" name="Text Box 17"/>
          <p:cNvSpPr txBox="1">
            <a:spLocks noChangeArrowheads="1"/>
          </p:cNvSpPr>
          <p:nvPr/>
        </p:nvSpPr>
        <p:spPr bwMode="gray">
          <a:xfrm>
            <a:off x="690563" y="2216150"/>
            <a:ext cx="16764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8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/>
            </a:r>
            <a:br>
              <a:rPr lang="ru-RU" sz="18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ru-RU" sz="20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Услуги</a:t>
            </a:r>
          </a:p>
          <a:p>
            <a:pPr eaLnBrk="0" hangingPunct="0">
              <a:defRPr/>
            </a:pPr>
            <a:r>
              <a:rPr lang="ru-RU" sz="20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по запросу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grpSp>
        <p:nvGrpSpPr>
          <p:cNvPr id="37892" name="Group 20"/>
          <p:cNvGrpSpPr>
            <a:grpSpLocks/>
          </p:cNvGrpSpPr>
          <p:nvPr/>
        </p:nvGrpSpPr>
        <p:grpSpPr bwMode="auto">
          <a:xfrm>
            <a:off x="2779713" y="2019300"/>
            <a:ext cx="1804987" cy="1651000"/>
            <a:chOff x="2016" y="1920"/>
            <a:chExt cx="1680" cy="1680"/>
          </a:xfrm>
        </p:grpSpPr>
        <p:sp>
          <p:nvSpPr>
            <p:cNvPr id="134165" name="Oval 21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51373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 sz="1800">
                <a:solidFill>
                  <a:srgbClr val="0066CC"/>
                </a:solidFill>
              </a:endParaRPr>
            </a:p>
          </p:txBody>
        </p:sp>
        <p:sp>
          <p:nvSpPr>
            <p:cNvPr id="134166" name="Freeform 22"/>
            <p:cNvSpPr>
              <a:spLocks/>
            </p:cNvSpPr>
            <p:nvPr/>
          </p:nvSpPr>
          <p:spPr bwMode="gray">
            <a:xfrm>
              <a:off x="2210" y="1947"/>
              <a:ext cx="1294" cy="635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1800">
                <a:solidFill>
                  <a:srgbClr val="0066CC"/>
                </a:solidFill>
              </a:endParaRPr>
            </a:p>
          </p:txBody>
        </p:sp>
      </p:grpSp>
      <p:sp>
        <p:nvSpPr>
          <p:cNvPr id="134167" name="Text Box 23"/>
          <p:cNvSpPr txBox="1">
            <a:spLocks noChangeArrowheads="1"/>
          </p:cNvSpPr>
          <p:nvPr/>
        </p:nvSpPr>
        <p:spPr bwMode="gray">
          <a:xfrm>
            <a:off x="2857500" y="2406650"/>
            <a:ext cx="1714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Функции </a:t>
            </a:r>
          </a:p>
          <a:p>
            <a:pPr eaLnBrk="0" hangingPunct="0">
              <a:defRPr/>
            </a:pPr>
            <a:r>
              <a:rPr 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(проверки)</a:t>
            </a: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42875" y="214313"/>
            <a:ext cx="8858250" cy="487362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85000"/>
              </a:lnSpc>
              <a:defRPr/>
            </a:pPr>
            <a:r>
              <a:rPr lang="ru-RU" sz="3000" b="1">
                <a:solidFill>
                  <a:srgbClr val="A50021"/>
                </a:solidFill>
                <a:latin typeface="Arial" pitchFamily="34" charset="0"/>
              </a:rPr>
              <a:t> </a:t>
            </a:r>
            <a:r>
              <a:rPr lang="ru-RU" sz="3000" b="1">
                <a:solidFill>
                  <a:srgbClr val="A50021"/>
                </a:solidFill>
                <a:latin typeface="Arial" pitchFamily="34" charset="0"/>
                <a:ea typeface="+mj-ea"/>
                <a:cs typeface="+mj-cs"/>
              </a:rPr>
              <a:t>Административные регламенты и их виды</a:t>
            </a:r>
            <a:br>
              <a:rPr lang="ru-RU" sz="3000" b="1">
                <a:solidFill>
                  <a:srgbClr val="A50021"/>
                </a:solidFill>
                <a:latin typeface="Arial" pitchFamily="34" charset="0"/>
                <a:ea typeface="+mj-ea"/>
                <a:cs typeface="+mj-cs"/>
              </a:rPr>
            </a:br>
            <a:endParaRPr lang="ru-RU" sz="3000" b="1" dirty="0">
              <a:solidFill>
                <a:srgbClr val="A50021"/>
              </a:solidFill>
              <a:latin typeface="Arial" pitchFamily="34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749800" y="1765300"/>
            <a:ext cx="4394200" cy="1866900"/>
          </a:xfrm>
          <a:prstGeom prst="rect">
            <a:avLst/>
          </a:prstGeom>
        </p:spPr>
        <p:txBody>
          <a:bodyPr/>
          <a:lstStyle/>
          <a:p>
            <a:pPr marL="0" lvl="1" indent="12700">
              <a:buClr>
                <a:srgbClr val="C00000"/>
              </a:buClr>
              <a:buFont typeface="Wingdings" pitchFamily="2" charset="2"/>
              <a:buNone/>
            </a:pPr>
            <a:r>
              <a:rPr lang="ru-RU" sz="1600" b="1"/>
              <a:t>Административный регламент </a:t>
            </a:r>
            <a:r>
              <a:rPr lang="ru-RU" sz="1600"/>
              <a:t>– нормативный правовой акт, устанавливающий порядок предоставления государственной (муниципальной) услуги поставщиком государственных (муниципальных) услуг и содержащий в случаях, установленных федеральным законом, стандарт предоставления государственной (муниципальной) услуги</a:t>
            </a:r>
          </a:p>
          <a:p>
            <a:pPr marL="0" lvl="1" indent="12700">
              <a:buClr>
                <a:srgbClr val="C00000"/>
              </a:buClr>
              <a:buFont typeface="Wingdings" pitchFamily="2" charset="2"/>
              <a:buNone/>
            </a:pPr>
            <a:endParaRPr lang="ru-RU" sz="1600"/>
          </a:p>
          <a:p>
            <a:pPr marL="342900" indent="-342900">
              <a:buClr>
                <a:srgbClr val="C00000"/>
              </a:buClr>
              <a:buFont typeface="Wingdings" pitchFamily="2" charset="2"/>
              <a:buNone/>
            </a:pPr>
            <a:endParaRPr kumimoji="1" lang="ru-RU" sz="1600" b="1">
              <a:latin typeface="Times New Roman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itchFamily="2" charset="2"/>
              <a:buNone/>
            </a:pPr>
            <a:endParaRPr lang="ru-RU" sz="1600" b="1">
              <a:latin typeface="Calibri" pitchFamily="34" charset="0"/>
            </a:endParaRPr>
          </a:p>
        </p:txBody>
      </p:sp>
      <p:sp>
        <p:nvSpPr>
          <p:cNvPr id="37" name="Штриховая стрелка вправо 36"/>
          <p:cNvSpPr/>
          <p:nvPr/>
        </p:nvSpPr>
        <p:spPr>
          <a:xfrm rot="8801189">
            <a:off x="1962150" y="1789113"/>
            <a:ext cx="582613" cy="279400"/>
          </a:xfrm>
          <a:prstGeom prst="stripedRightArrow">
            <a:avLst>
              <a:gd name="adj1" fmla="val 23770"/>
              <a:gd name="adj2" fmla="val 44754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38" name="Штриховая стрелка вправо 37"/>
          <p:cNvSpPr/>
          <p:nvPr/>
        </p:nvSpPr>
        <p:spPr>
          <a:xfrm rot="2039060">
            <a:off x="2713038" y="1789113"/>
            <a:ext cx="582612" cy="279400"/>
          </a:xfrm>
          <a:prstGeom prst="stripedRightArrow">
            <a:avLst>
              <a:gd name="adj1" fmla="val 23770"/>
              <a:gd name="adj2" fmla="val 44754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107950" y="4149725"/>
            <a:ext cx="89662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rgbClr val="C00000"/>
              </a:buClr>
              <a:buFont typeface="Wingdings" pitchFamily="2" charset="2"/>
              <a:buNone/>
            </a:pPr>
            <a:r>
              <a:rPr lang="ru-RU" sz="1400" b="1">
                <a:solidFill>
                  <a:srgbClr val="A50021"/>
                </a:solidFill>
              </a:rPr>
              <a:t>	Государственные и муниципальные услуги и функции, при осуществлении которых взаимодействуют гражданин и орган власти: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None/>
            </a:pPr>
            <a:r>
              <a:rPr lang="ru-RU" sz="1400" b="1">
                <a:solidFill>
                  <a:srgbClr val="A50021"/>
                </a:solidFill>
              </a:rPr>
              <a:t>		- при наличии запроса заявителя (государственные и муниципальные услуги)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None/>
            </a:pPr>
            <a:r>
              <a:rPr lang="ru-RU" sz="1400" b="1">
                <a:solidFill>
                  <a:srgbClr val="A50021"/>
                </a:solidFill>
              </a:rPr>
              <a:t>		- без запроса (проверки)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None/>
            </a:pPr>
            <a:endParaRPr lang="ru-RU" sz="1400" b="1">
              <a:solidFill>
                <a:srgbClr val="A50021"/>
              </a:solidFill>
            </a:endParaRPr>
          </a:p>
          <a:p>
            <a:pPr marL="342900" indent="-342900">
              <a:buClr>
                <a:srgbClr val="C00000"/>
              </a:buClr>
              <a:buFont typeface="Wingdings" pitchFamily="2" charset="2"/>
              <a:buNone/>
            </a:pPr>
            <a:r>
              <a:rPr lang="ru-RU" sz="1400" b="1">
                <a:solidFill>
                  <a:srgbClr val="A50021"/>
                </a:solidFill>
              </a:rPr>
              <a:t>	</a:t>
            </a:r>
            <a:r>
              <a:rPr lang="ru-RU" sz="1400" b="1" u="sng">
                <a:solidFill>
                  <a:srgbClr val="A50021"/>
                </a:solidFill>
              </a:rPr>
              <a:t>НЕ РЕГЛАМЕНТИРУЮТСЯ</a:t>
            </a:r>
            <a:r>
              <a:rPr lang="ru-RU" sz="1400" b="1">
                <a:solidFill>
                  <a:srgbClr val="A50021"/>
                </a:solidFill>
              </a:rPr>
              <a:t> – услуги и функции, если нет контакта (взаимодействия) с физическими или юридическими лицами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None/>
            </a:pPr>
            <a:r>
              <a:rPr lang="ru-RU" sz="1400" b="1">
                <a:solidFill>
                  <a:srgbClr val="A50021"/>
                </a:solidFill>
              </a:rPr>
              <a:t>	</a:t>
            </a:r>
          </a:p>
          <a:p>
            <a:pPr marL="342900" indent="-342900">
              <a:lnSpc>
                <a:spcPct val="80000"/>
              </a:lnSpc>
              <a:buClr>
                <a:srgbClr val="C00000"/>
              </a:buClr>
              <a:buFont typeface="Wingdings" pitchFamily="2" charset="2"/>
              <a:buNone/>
            </a:pP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37899" name="Rectangle 3"/>
          <p:cNvSpPr>
            <a:spLocks noChangeArrowheads="1"/>
          </p:cNvSpPr>
          <p:nvPr/>
        </p:nvSpPr>
        <p:spPr bwMode="auto">
          <a:xfrm>
            <a:off x="273050" y="5938838"/>
            <a:ext cx="8515350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1600">
                <a:latin typeface="Verdana" pitchFamily="34" charset="0"/>
                <a:cs typeface="Arial" charset="0"/>
              </a:rPr>
              <a:t>  </a:t>
            </a:r>
            <a:r>
              <a:rPr lang="ru-RU" sz="1600" b="1">
                <a:solidFill>
                  <a:schemeClr val="tx2"/>
                </a:solidFill>
                <a:latin typeface="Verdana" pitchFamily="34" charset="0"/>
                <a:cs typeface="Arial" charset="0"/>
              </a:rPr>
              <a:t>Утверждение административных регламентов за 2006-2010 гг. </a:t>
            </a:r>
          </a:p>
          <a:p>
            <a:pPr marL="342900" indent="-342900">
              <a:buClr>
                <a:schemeClr val="hlink"/>
              </a:buClr>
              <a:buFont typeface="Wingdings" pitchFamily="2" charset="2"/>
              <a:buNone/>
            </a:pPr>
            <a:r>
              <a:rPr lang="ru-RU" sz="1600">
                <a:latin typeface="Verdana" pitchFamily="34" charset="0"/>
                <a:cs typeface="Arial" charset="0"/>
              </a:rPr>
              <a:t>	- на </a:t>
            </a:r>
            <a:r>
              <a:rPr lang="ru-RU" sz="1600" b="1">
                <a:solidFill>
                  <a:srgbClr val="008000"/>
                </a:solidFill>
                <a:latin typeface="Verdana" pitchFamily="34" charset="0"/>
                <a:cs typeface="Arial" charset="0"/>
              </a:rPr>
              <a:t>федеральном</a:t>
            </a:r>
            <a:r>
              <a:rPr lang="ru-RU" sz="1600">
                <a:latin typeface="Verdana" pitchFamily="34" charset="0"/>
                <a:cs typeface="Arial" charset="0"/>
              </a:rPr>
              <a:t> уровне утверждено порядка </a:t>
            </a:r>
            <a:r>
              <a:rPr lang="ru-RU" sz="1600" b="1">
                <a:solidFill>
                  <a:srgbClr val="990000"/>
                </a:solidFill>
                <a:latin typeface="Verdana" pitchFamily="34" charset="0"/>
                <a:cs typeface="Arial" charset="0"/>
              </a:rPr>
              <a:t>500</a:t>
            </a:r>
          </a:p>
          <a:p>
            <a:pPr marL="342900" indent="-342900">
              <a:buClr>
                <a:schemeClr val="hlink"/>
              </a:buClr>
              <a:buFont typeface="Wingdings" pitchFamily="2" charset="2"/>
              <a:buNone/>
            </a:pPr>
            <a:r>
              <a:rPr lang="ru-RU" sz="1600">
                <a:latin typeface="Verdana" pitchFamily="34" charset="0"/>
                <a:cs typeface="Arial" charset="0"/>
              </a:rPr>
              <a:t>	- на </a:t>
            </a:r>
            <a:r>
              <a:rPr lang="ru-RU" sz="1600" b="1">
                <a:solidFill>
                  <a:srgbClr val="008000"/>
                </a:solidFill>
                <a:latin typeface="Verdana" pitchFamily="34" charset="0"/>
                <a:cs typeface="Arial" charset="0"/>
              </a:rPr>
              <a:t>региональном</a:t>
            </a:r>
            <a:r>
              <a:rPr lang="ru-RU" sz="1600">
                <a:latin typeface="Verdana" pitchFamily="34" charset="0"/>
                <a:cs typeface="Arial" charset="0"/>
              </a:rPr>
              <a:t> уровне утверждено порядка </a:t>
            </a:r>
            <a:r>
              <a:rPr lang="ru-RU" sz="1600" b="1">
                <a:solidFill>
                  <a:srgbClr val="A50021"/>
                </a:solidFill>
                <a:latin typeface="Verdana" pitchFamily="34" charset="0"/>
                <a:cs typeface="Arial" charset="0"/>
              </a:rPr>
              <a:t>4</a:t>
            </a:r>
            <a:r>
              <a:rPr lang="ru-RU" sz="1600" b="1">
                <a:solidFill>
                  <a:srgbClr val="990000"/>
                </a:solidFill>
                <a:latin typeface="Verdana" pitchFamily="34" charset="0"/>
                <a:cs typeface="Arial" charset="0"/>
              </a:rPr>
              <a:t>000</a:t>
            </a:r>
            <a:endParaRPr lang="ru-RU" sz="1600">
              <a:solidFill>
                <a:srgbClr val="000099"/>
              </a:solidFill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/>
          </p:cNvSpPr>
          <p:nvPr>
            <p:ph type="body" idx="4294967295"/>
          </p:nvPr>
        </p:nvSpPr>
        <p:spPr>
          <a:xfrm>
            <a:off x="357188" y="1714500"/>
            <a:ext cx="8472487" cy="4733925"/>
          </a:xfrm>
        </p:spPr>
        <p:txBody>
          <a:bodyPr/>
          <a:lstStyle/>
          <a:p>
            <a:pPr marL="365125" indent="-255588">
              <a:lnSpc>
                <a:spcPct val="90000"/>
              </a:lnSpc>
            </a:pPr>
            <a:r>
              <a:rPr lang="ru-RU" sz="2600" smtClean="0"/>
              <a:t>Документов и информации, предоставление которой не предусмотрено административными регламентами оказания услуг</a:t>
            </a:r>
          </a:p>
          <a:p>
            <a:pPr marL="365125" indent="-255588">
              <a:lnSpc>
                <a:spcPct val="90000"/>
              </a:lnSpc>
            </a:pPr>
            <a:r>
              <a:rPr lang="ru-RU" sz="2600" smtClean="0"/>
              <a:t>Документов и информации, которые находятся в распоряжении ОГВ (ОМСУ)</a:t>
            </a:r>
          </a:p>
          <a:p>
            <a:pPr marL="365125" indent="-255588">
              <a:lnSpc>
                <a:spcPct val="90000"/>
              </a:lnSpc>
            </a:pPr>
            <a:r>
              <a:rPr lang="ru-RU" sz="2600" smtClean="0"/>
              <a:t>Осуществления действий, в том числе согласований, связанных с обращением в ОГВ (ОМСУ), за исключением получения услуг, являющихся необходимыми и обязательными для предоставления «административных» услуг	</a:t>
            </a: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A50021"/>
                </a:solidFill>
              </a:rPr>
              <a:t>При предоставлении «административных» услуг запрещается требовать с потребителя:</a:t>
            </a:r>
          </a:p>
        </p:txBody>
      </p:sp>
      <p:pic>
        <p:nvPicPr>
          <p:cNvPr id="39940" name="Picture 4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/>
              <a:t>Многофункциональный центр предоставления государственных и муниципальных услуг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3063"/>
            <a:ext cx="8528050" cy="2714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1900" b="1" i="1" smtClean="0">
                <a:solidFill>
                  <a:srgbClr val="A50021"/>
                </a:solidFill>
              </a:rPr>
              <a:t>     Многофункциональный центр предоставления государственных и муниципальных услуг (МФЦ) – </a:t>
            </a:r>
          </a:p>
          <a:p>
            <a:pPr>
              <a:buFont typeface="Wingdings" pitchFamily="2" charset="2"/>
              <a:buNone/>
            </a:pPr>
            <a:r>
              <a:rPr lang="ru-RU" sz="1900" b="1" i="1" smtClean="0"/>
              <a:t>	российская организация независимо </a:t>
            </a:r>
            <a:br>
              <a:rPr lang="ru-RU" sz="1900" b="1" i="1" smtClean="0"/>
            </a:br>
            <a:r>
              <a:rPr lang="ru-RU" sz="1900" b="1" i="1" smtClean="0"/>
              <a:t>от организационно-правовой формы, отвечающая установленным федеральным законом требованиям, </a:t>
            </a:r>
          </a:p>
          <a:p>
            <a:pPr>
              <a:buFont typeface="Wingdings" pitchFamily="2" charset="2"/>
              <a:buNone/>
            </a:pPr>
            <a:r>
              <a:rPr lang="ru-RU" sz="1900" b="1" i="1" smtClean="0"/>
              <a:t>	уполномоченная на организацию предоставления государственных и муниципальных услуг, в том числе в электронной форме, по принципу «одного окна»</a:t>
            </a:r>
          </a:p>
          <a:p>
            <a:pPr>
              <a:buFont typeface="Wingdings" pitchFamily="2" charset="2"/>
              <a:buNone/>
            </a:pPr>
            <a:r>
              <a:rPr lang="ru-RU" sz="1900" b="1" i="1" smtClean="0"/>
              <a:t>				</a:t>
            </a:r>
            <a:r>
              <a:rPr lang="ru-RU" sz="1900" b="1" i="1" smtClean="0">
                <a:solidFill>
                  <a:srgbClr val="008000"/>
                </a:solidFill>
              </a:rPr>
              <a:t>Закон № 210-ФЗ</a:t>
            </a:r>
          </a:p>
          <a:p>
            <a:pPr>
              <a:buFont typeface="Wingdings" pitchFamily="2" charset="2"/>
              <a:buNone/>
            </a:pPr>
            <a:endParaRPr lang="ru-RU" sz="1900" b="1" i="1" smtClean="0"/>
          </a:p>
          <a:p>
            <a:pPr>
              <a:buFont typeface="Wingdings" pitchFamily="2" charset="2"/>
              <a:buNone/>
            </a:pPr>
            <a:endParaRPr lang="ru-RU" sz="1900" b="1" i="1" smtClean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A50021"/>
                </a:solidFill>
              </a:rPr>
              <a:t>Многофункциональный центр предоставления государственных и муниципальных услуг (1)</a:t>
            </a:r>
          </a:p>
        </p:txBody>
      </p:sp>
      <p:pic>
        <p:nvPicPr>
          <p:cNvPr id="41989" name="Picture 4" descr="Urbaneconom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73075" y="4500563"/>
            <a:ext cx="852805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1900" b="1" i="1" kern="0" dirty="0">
                <a:solidFill>
                  <a:srgbClr val="A50021"/>
                </a:solidFill>
                <a:latin typeface="+mn-lt"/>
              </a:rPr>
              <a:t>     МФЦ </a:t>
            </a:r>
            <a:r>
              <a:rPr lang="ru-RU" sz="1900" b="1" i="1" kern="0" dirty="0">
                <a:latin typeface="+mn-lt"/>
              </a:rPr>
              <a:t>является государственным или муниципальными учреждением (в том числе автономным учреждением), созданным… в целях организации централизованного предоставления государственных (муниципальных) услуг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1900" b="1" i="1" kern="0" dirty="0">
                <a:latin typeface="+mn-lt"/>
              </a:rPr>
              <a:t>				</a:t>
            </a:r>
            <a:r>
              <a:rPr lang="ru-RU" sz="1900" b="1" i="1" kern="0" dirty="0">
                <a:solidFill>
                  <a:srgbClr val="008000"/>
                </a:solidFill>
                <a:latin typeface="+mn-lt"/>
              </a:rPr>
              <a:t>Правила организации деятельности МФЦ,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1900" b="1" i="1" kern="0" dirty="0">
                <a:solidFill>
                  <a:srgbClr val="008000"/>
                </a:solidFill>
                <a:latin typeface="+mn-lt"/>
              </a:rPr>
              <a:t>				утв. Постановлением Правительства РФ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1900" b="1" i="1" kern="0" dirty="0">
                <a:solidFill>
                  <a:srgbClr val="008000"/>
                </a:solidFill>
                <a:latin typeface="+mn-lt"/>
              </a:rPr>
              <a:t>				от 03.10.2009 г. № 796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1900" b="1" i="1" kern="0" dirty="0">
              <a:solidFill>
                <a:srgbClr val="008000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1900" b="1" i="1" kern="0" dirty="0">
              <a:solidFill>
                <a:srgbClr val="008000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1900" b="1" i="1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1900" b="1" i="1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/>
              <a:t>Многофункциональный центр предоставления государственных и муниципальных услуг</a:t>
            </a: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A50021"/>
                </a:solidFill>
              </a:rPr>
              <a:t>Многофункциональный центр предоставления государственных и муниципальных услуг (2)</a:t>
            </a:r>
          </a:p>
        </p:txBody>
      </p:sp>
      <p:pic>
        <p:nvPicPr>
          <p:cNvPr id="43012" name="Picture 4" descr="Urbaneconom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7188" y="1714500"/>
            <a:ext cx="8528050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2200" b="1" dirty="0">
                <a:solidFill>
                  <a:srgbClr val="A50021"/>
                </a:solidFill>
              </a:rPr>
              <a:t>Многофункциональный центр не оказывает государственные (муниципальные) услуги – </a:t>
            </a:r>
            <a:br>
              <a:rPr lang="ru-RU" sz="2200" b="1" dirty="0">
                <a:solidFill>
                  <a:srgbClr val="A50021"/>
                </a:solidFill>
              </a:rPr>
            </a:br>
            <a:r>
              <a:rPr lang="ru-RU" sz="2000" dirty="0"/>
              <a:t>он уполномочен на организацию взаимодействия с ОГВ (ОМСУ) по централизованному предоставлению </a:t>
            </a:r>
            <a:r>
              <a:rPr lang="ru-RU" sz="2000" dirty="0" err="1"/>
              <a:t>гос</a:t>
            </a:r>
            <a:r>
              <a:rPr lang="ru-RU" sz="2000" dirty="0"/>
              <a:t>. (</a:t>
            </a:r>
            <a:r>
              <a:rPr lang="ru-RU" sz="2000" dirty="0" err="1"/>
              <a:t>мун</a:t>
            </a:r>
            <a:r>
              <a:rPr lang="ru-RU" sz="2000" dirty="0"/>
              <a:t>.) услуг в режиме «одного окна» (после </a:t>
            </a:r>
            <a:r>
              <a:rPr lang="ru-RU" sz="2000" u="sng" dirty="0"/>
              <a:t>однократного </a:t>
            </a:r>
            <a:r>
              <a:rPr lang="ru-RU" sz="2000" dirty="0"/>
              <a:t>обращения потребителя за услугой)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2000" dirty="0"/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000" dirty="0"/>
              <a:t>Основа деятельности МФЦ – концепция «сервисного» государства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000" dirty="0"/>
              <a:t>«Европейская» и «латиноамериканская» модели организации деятельности МФЦ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000" dirty="0"/>
              <a:t>Ограничения для МФЦ, установленные «Правилами…»: не менее 20 окон, 800 кв.м в населенных пунктах с населением </a:t>
            </a:r>
            <a:r>
              <a:rPr lang="en-US" sz="2000" dirty="0"/>
              <a:t>&gt;</a:t>
            </a:r>
            <a:r>
              <a:rPr lang="ru-RU" sz="2000" dirty="0"/>
              <a:t> 50 тыс.чел.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000" b="1" dirty="0"/>
              <a:t>Мониторинг создания МФЦ: </a:t>
            </a:r>
            <a:r>
              <a:rPr lang="ru-RU" sz="2000" dirty="0"/>
              <a:t>Татарстан – 42, </a:t>
            </a:r>
            <a:br>
              <a:rPr lang="ru-RU" sz="2000" dirty="0"/>
            </a:br>
            <a:r>
              <a:rPr lang="ru-RU" sz="2000" dirty="0"/>
              <a:t>Санкт-Петербург – 17, Ростовская область – 13</a:t>
            </a:r>
            <a:endParaRPr lang="ru-RU" sz="2000" b="1" dirty="0"/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20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2000" u="sng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2000" u="sng" dirty="0"/>
              <a:t>    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1900" b="1" i="1" kern="0" dirty="0">
              <a:solidFill>
                <a:srgbClr val="008000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1900" b="1" i="1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1900" b="1" i="1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17513" y="300038"/>
            <a:ext cx="7519987" cy="563562"/>
          </a:xfrm>
        </p:spPr>
        <p:txBody>
          <a:bodyPr/>
          <a:lstStyle/>
          <a:p>
            <a:r>
              <a:rPr lang="ru-RU" sz="2400" smtClean="0"/>
              <a:t>Нормативно-правовые основы создания МФЦ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ru-RU" sz="1800" b="1" smtClean="0"/>
              <a:t>Концепция административной реформы в Российской Федерации в 2006-2010 годах, (распоряжение Правительства РФ от 25.10.2005 г. № 1789-р),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ru-RU" sz="1800" b="1" smtClean="0"/>
              <a:t>Концепция формирования в Российской Федерации электронного правительства до 2010 года, (распоряжение Правительства РФ от 6.05.2008 г. № 632-р)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ru-RU" sz="1800" b="1" smtClean="0"/>
              <a:t>Постановление Правительства РФ </a:t>
            </a:r>
            <a:br>
              <a:rPr lang="ru-RU" sz="1800" b="1" smtClean="0"/>
            </a:br>
            <a:r>
              <a:rPr lang="ru-RU" sz="1800" b="1" smtClean="0"/>
              <a:t>от 3.10.2009 г. № 796 «О некоторых мерах по повышению качества государственных и муниципальных услуг на базе многофункциональных центров предоставления государственных (муниципальных) услуг» 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ru-RU" sz="1800" b="1" smtClean="0"/>
              <a:t>Указ Президента РФ от 13.04.2010 г. N 460 «О Национальной стратегии противодействия коррупции и Национальном плане противодействия коррупции на 2010 - 2011 годы»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ru-RU" sz="1800" b="1" smtClean="0"/>
              <a:t>Федеральный закон от 27.07.2010 г. № 210-ФЗ «Об организации предоставления государственных и муниципальных услуг»</a:t>
            </a:r>
            <a:br>
              <a:rPr lang="ru-RU" sz="1800" b="1" smtClean="0"/>
            </a:br>
            <a:endParaRPr lang="ru-RU" sz="1800" b="1" smtClean="0"/>
          </a:p>
        </p:txBody>
      </p:sp>
      <p:sp>
        <p:nvSpPr>
          <p:cNvPr id="44035" name="Rectangle 2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A50021"/>
                </a:solidFill>
              </a:rPr>
              <a:t>Нормативно-правовые основы создания и организации деятельности МФЦ</a:t>
            </a:r>
          </a:p>
        </p:txBody>
      </p:sp>
      <p:pic>
        <p:nvPicPr>
          <p:cNvPr id="44037" name="Picture 4" descr="Urbaneconom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254000"/>
            <a:ext cx="7667625" cy="723900"/>
          </a:xfrm>
        </p:spPr>
        <p:txBody>
          <a:bodyPr/>
          <a:lstStyle/>
          <a:p>
            <a:r>
              <a:rPr lang="ru-RU" sz="1800" b="1" smtClean="0"/>
              <a:t>Услуги, предоставляемые в настоящее время                          на базе МФЦ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225550"/>
            <a:ext cx="8251825" cy="56165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003399"/>
                </a:solidFill>
              </a:rPr>
              <a:t/>
            </a:r>
            <a:br>
              <a:rPr lang="en-US" sz="2000" b="1" smtClean="0">
                <a:solidFill>
                  <a:srgbClr val="003399"/>
                </a:solidFill>
              </a:rPr>
            </a:br>
            <a:endParaRPr lang="en-US" sz="2000" b="1" smtClean="0">
              <a:solidFill>
                <a:srgbClr val="003399"/>
              </a:solidFill>
            </a:endParaRPr>
          </a:p>
          <a:p>
            <a:pPr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sz="1800" b="1" smtClean="0">
                <a:solidFill>
                  <a:srgbClr val="A50021"/>
                </a:solidFill>
              </a:rPr>
              <a:t>услуги (функции), связанные с регистрацией прав на недвижимое имущество (включая земельные участки)</a:t>
            </a:r>
            <a:r>
              <a:rPr lang="ru-RU" sz="1800" smtClean="0">
                <a:solidFill>
                  <a:srgbClr val="003300"/>
                </a:solidFill>
              </a:rPr>
              <a:t> </a:t>
            </a:r>
            <a:r>
              <a:rPr lang="ru-RU" sz="1800" i="1" smtClean="0">
                <a:solidFill>
                  <a:srgbClr val="000066"/>
                </a:solidFill>
              </a:rPr>
              <a:t>- </a:t>
            </a:r>
            <a:r>
              <a:rPr lang="ru-RU" sz="1800" i="1" smtClean="0"/>
              <a:t>Росреестр, Росимущество, Росприроднадзор, ОИВ субъектов Российской Федерации и ОМСУ, другие организации</a:t>
            </a:r>
          </a:p>
          <a:p>
            <a:pPr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sz="1800" b="1" smtClean="0">
                <a:solidFill>
                  <a:srgbClr val="A50021"/>
                </a:solidFill>
              </a:rPr>
              <a:t>услуги (функции), связанные с социальной поддержкой граждан</a:t>
            </a:r>
            <a:r>
              <a:rPr lang="en-US" sz="1800" smtClean="0"/>
              <a:t> </a:t>
            </a:r>
            <a:r>
              <a:rPr lang="ru-RU" sz="1800" i="1" smtClean="0">
                <a:solidFill>
                  <a:srgbClr val="000066"/>
                </a:solidFill>
              </a:rPr>
              <a:t>- </a:t>
            </a:r>
            <a:r>
              <a:rPr lang="ru-RU" sz="1800" i="1" smtClean="0"/>
              <a:t>Роструд, Росархив, Рособрнадзор, Пенсионный фонд Российской Федерации, Фонд социального страхования, службы занятости, органы исполнительной власти субъектов Российской Федерации и ОМСУ, другие организации</a:t>
            </a:r>
          </a:p>
          <a:p>
            <a:pPr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sz="1800" b="1" smtClean="0">
                <a:solidFill>
                  <a:srgbClr val="A50021"/>
                </a:solidFill>
              </a:rPr>
              <a:t>услуги (функции), связанные с определением гражданско - правового статуса граждан</a:t>
            </a:r>
            <a:r>
              <a:rPr lang="ru-RU" sz="1800" smtClean="0"/>
              <a:t> </a:t>
            </a:r>
            <a:r>
              <a:rPr lang="ru-RU" sz="1800" i="1" smtClean="0">
                <a:solidFill>
                  <a:srgbClr val="000066"/>
                </a:solidFill>
              </a:rPr>
              <a:t>- </a:t>
            </a:r>
            <a:r>
              <a:rPr lang="ru-RU" sz="1800" i="1" smtClean="0"/>
              <a:t>ФМС России, органы исполнительной власти субъектов Российской Федерации и ОМСУ, другие организации</a:t>
            </a:r>
          </a:p>
          <a:p>
            <a:pPr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sz="1800" b="1" smtClean="0">
                <a:solidFill>
                  <a:srgbClr val="A50021"/>
                </a:solidFill>
              </a:rPr>
              <a:t>услуги (функции), связанные с осуществлением предпринимательской деятельности</a:t>
            </a:r>
            <a:r>
              <a:rPr lang="ru-RU" sz="1800" smtClean="0"/>
              <a:t> </a:t>
            </a:r>
            <a:r>
              <a:rPr lang="ru-RU" sz="1800" i="1" smtClean="0">
                <a:solidFill>
                  <a:srgbClr val="000066"/>
                </a:solidFill>
              </a:rPr>
              <a:t>- </a:t>
            </a:r>
            <a:r>
              <a:rPr lang="ru-RU" sz="1800" i="1" smtClean="0"/>
              <a:t>ФМС России, Росреестр, ФНС России, Роспотребнадзор, Росохранкультура, Росприроднадзор, Росводресурсы, Роснедра, Россельхознадзор, Ространснадзор, Ростехнадзор , ОИВ субъектов Российской Федерации, ОМСУ, другие организации</a:t>
            </a: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7010400" y="65881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8ADFCEA5-B1C5-4401-AF26-24BC98306201}" type="slidenum">
              <a:rPr lang="ru-RU" b="1">
                <a:solidFill>
                  <a:schemeClr val="bg1"/>
                </a:solidFill>
                <a:latin typeface="+mn-lt"/>
              </a:rPr>
              <a:pPr algn="r">
                <a:defRPr/>
              </a:pPr>
              <a:t>18</a:t>
            </a:fld>
            <a:endParaRPr lang="ru-RU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0" y="0"/>
            <a:ext cx="9144000" cy="14287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A50021"/>
                </a:solidFill>
              </a:rPr>
              <a:t>Группы наиболее востребованных услуг МФЦ</a:t>
            </a:r>
          </a:p>
        </p:txBody>
      </p:sp>
      <p:pic>
        <p:nvPicPr>
          <p:cNvPr id="45062" name="Picture 4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3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/>
          </p:cNvSpPr>
          <p:nvPr>
            <p:ph type="body" idx="4294967295"/>
          </p:nvPr>
        </p:nvSpPr>
        <p:spPr>
          <a:xfrm>
            <a:off x="357188" y="1714500"/>
            <a:ext cx="8472487" cy="4733925"/>
          </a:xfrm>
        </p:spPr>
        <p:txBody>
          <a:bodyPr/>
          <a:lstStyle/>
          <a:p>
            <a:pPr marL="365125" indent="-255588">
              <a:lnSpc>
                <a:spcPct val="90000"/>
              </a:lnSpc>
            </a:pPr>
            <a:r>
              <a:rPr lang="ru-RU" sz="2400" smtClean="0"/>
              <a:t>Законодательный запрет на предоставление «административных» услуг в режиме «одного окна» (</a:t>
            </a:r>
            <a:r>
              <a:rPr lang="ru-RU" sz="2400" i="1" smtClean="0"/>
              <a:t>выдача общегражданского паспорта, регистрация недвижимости</a:t>
            </a:r>
            <a:r>
              <a:rPr lang="ru-RU" sz="2400" smtClean="0"/>
              <a:t>)</a:t>
            </a:r>
          </a:p>
          <a:p>
            <a:pPr marL="365125" indent="-255588">
              <a:lnSpc>
                <a:spcPct val="90000"/>
              </a:lnSpc>
              <a:buFontTx/>
              <a:buNone/>
            </a:pPr>
            <a:r>
              <a:rPr lang="ru-RU" sz="2400" smtClean="0"/>
              <a:t>	</a:t>
            </a:r>
            <a:r>
              <a:rPr lang="ru-RU" sz="2400" smtClean="0">
                <a:solidFill>
                  <a:srgbClr val="A50021"/>
                </a:solidFill>
              </a:rPr>
              <a:t>	</a:t>
            </a:r>
            <a:r>
              <a:rPr lang="ru-RU" sz="2000" smtClean="0">
                <a:solidFill>
                  <a:srgbClr val="A50021"/>
                </a:solidFill>
              </a:rPr>
              <a:t>Решения:</a:t>
            </a:r>
          </a:p>
          <a:p>
            <a:pPr marL="365125" indent="-255588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A50021"/>
                </a:solidFill>
              </a:rPr>
              <a:t>		1. Размещение в МФЦ сотрудников ОГВ (ОМСУ)</a:t>
            </a:r>
          </a:p>
          <a:p>
            <a:pPr marL="365125" indent="-255588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A50021"/>
                </a:solidFill>
              </a:rPr>
              <a:t>		2. Нотариальная доверенность на сотрудников МФЦ по представлению интересов граждан</a:t>
            </a:r>
          </a:p>
          <a:p>
            <a:pPr marL="365125" indent="-255588">
              <a:lnSpc>
                <a:spcPct val="90000"/>
              </a:lnSpc>
            </a:pPr>
            <a:r>
              <a:rPr lang="ru-RU" sz="2400" smtClean="0"/>
              <a:t>Механизм финансового обеспечения деятельности МФЦ при исполнении федеральных (региональных) полномочий</a:t>
            </a:r>
          </a:p>
          <a:p>
            <a:pPr marL="1165225" lvl="2" indent="-255588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A50021"/>
                </a:solidFill>
              </a:rPr>
              <a:t>Решение:</a:t>
            </a:r>
          </a:p>
          <a:p>
            <a:pPr marL="1165225" lvl="2" indent="-255588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A50021"/>
                </a:solidFill>
              </a:rPr>
              <a:t>1. Расчет стоимости передаваемых «административных» услуг, предоставление субвенций</a:t>
            </a: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A50021"/>
                </a:solidFill>
              </a:rPr>
              <a:t>Проблемы организации работы МФЦ (1)</a:t>
            </a:r>
          </a:p>
        </p:txBody>
      </p:sp>
      <p:pic>
        <p:nvPicPr>
          <p:cNvPr id="47108" name="Picture 4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rgbClr val="990000"/>
                </a:solidFill>
              </a:rPr>
              <a:t>Государственные и муниципальные услуги в действующем законодательстве</a:t>
            </a:r>
            <a:endParaRPr lang="ru-RU" sz="2600" b="1" smtClean="0"/>
          </a:p>
        </p:txBody>
      </p:sp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1609725" y="615950"/>
            <a:ext cx="72834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A50021"/>
                </a:solidFill>
              </a:rPr>
              <a:t>Сфера оказания государственных и муниципальных услуг</a:t>
            </a:r>
          </a:p>
        </p:txBody>
      </p:sp>
      <p:pic>
        <p:nvPicPr>
          <p:cNvPr id="18436" name="Picture 8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313" y="1571625"/>
          <a:ext cx="8715375" cy="5243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4357718"/>
              </a:tblGrid>
              <a:tr h="4338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Какие услуги?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Кто оказывает?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138071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Государственные (муниципальные)</a:t>
                      </a:r>
                      <a:r>
                        <a:rPr lang="ru-RU" baseline="0" dirty="0" smtClean="0">
                          <a:solidFill>
                            <a:sysClr val="windowText" lastClr="000000"/>
                          </a:solidFill>
                        </a:rPr>
                        <a:t> услуги, оказываемые органами государственной власти (органами местного самоуправления) – </a:t>
                      </a:r>
                      <a:r>
                        <a:rPr lang="ru-RU" b="1" baseline="0" dirty="0" smtClean="0">
                          <a:solidFill>
                            <a:srgbClr val="A50021"/>
                          </a:solidFill>
                        </a:rPr>
                        <a:t>АДМИНИСТРАТИВНЫЕ УСЛУГИ</a:t>
                      </a:r>
                      <a:endParaRPr lang="ru-RU" b="1" dirty="0">
                        <a:solidFill>
                          <a:srgbClr val="A500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A50021"/>
                          </a:solidFill>
                        </a:rPr>
                        <a:t>Перечень органов, предоставляющих административные услуги, является </a:t>
                      </a:r>
                      <a:r>
                        <a:rPr lang="ru-RU" b="0" dirty="0" smtClean="0">
                          <a:solidFill>
                            <a:srgbClr val="A50021"/>
                          </a:solidFill>
                        </a:rPr>
                        <a:t>закрытым </a:t>
                      </a:r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– в него входят ОГВ, ОМСУ, органы государственных внебюджетных фондов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15737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При необходимости</a:t>
                      </a:r>
                      <a:r>
                        <a:rPr lang="ru-RU" baseline="0" dirty="0" smtClean="0">
                          <a:solidFill>
                            <a:sysClr val="windowText" lastClr="000000"/>
                          </a:solidFill>
                        </a:rPr>
                        <a:t> заявителя обратиться в другие организации за доп.услугами для получения административных услуг – </a:t>
                      </a:r>
                      <a:r>
                        <a:rPr lang="ru-RU" b="1" baseline="0" dirty="0" smtClean="0">
                          <a:solidFill>
                            <a:srgbClr val="A50021"/>
                          </a:solidFill>
                        </a:rPr>
                        <a:t>УСЛУГИ, НЕОБХОДИМЫЕ И ОБЯЗАТЕЛЬНЫЕ для предоставления </a:t>
                      </a:r>
                      <a:r>
                        <a:rPr lang="ru-RU" b="1" baseline="0" dirty="0" err="1" smtClean="0">
                          <a:solidFill>
                            <a:srgbClr val="A50021"/>
                          </a:solidFill>
                        </a:rPr>
                        <a:t>гос</a:t>
                      </a:r>
                      <a:r>
                        <a:rPr lang="ru-RU" b="1" baseline="0" dirty="0" smtClean="0">
                          <a:solidFill>
                            <a:srgbClr val="A50021"/>
                          </a:solidFill>
                        </a:rPr>
                        <a:t>. (</a:t>
                      </a:r>
                      <a:r>
                        <a:rPr lang="ru-RU" b="1" baseline="0" dirty="0" err="1" smtClean="0">
                          <a:solidFill>
                            <a:srgbClr val="A50021"/>
                          </a:solidFill>
                        </a:rPr>
                        <a:t>мун</a:t>
                      </a:r>
                      <a:r>
                        <a:rPr lang="ru-RU" b="1" baseline="0" dirty="0" smtClean="0">
                          <a:solidFill>
                            <a:srgbClr val="A50021"/>
                          </a:solidFill>
                        </a:rPr>
                        <a:t>.) услуг</a:t>
                      </a:r>
                      <a:endParaRPr lang="ru-RU" b="1" dirty="0">
                        <a:solidFill>
                          <a:srgbClr val="A500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Организации,</a:t>
                      </a:r>
                      <a:r>
                        <a:rPr lang="ru-RU" baseline="0" dirty="0" smtClean="0">
                          <a:solidFill>
                            <a:sysClr val="windowText" lastClr="000000"/>
                          </a:solidFill>
                        </a:rPr>
                        <a:t> участвующие в предоставлении </a:t>
                      </a:r>
                      <a:r>
                        <a:rPr lang="ru-RU" baseline="0" dirty="0" err="1" smtClean="0">
                          <a:solidFill>
                            <a:sysClr val="windowText" lastClr="000000"/>
                          </a:solidFill>
                        </a:rPr>
                        <a:t>гос</a:t>
                      </a:r>
                      <a:r>
                        <a:rPr lang="ru-RU" baseline="0" dirty="0" smtClean="0">
                          <a:solidFill>
                            <a:sysClr val="windowText" lastClr="000000"/>
                          </a:solidFill>
                        </a:rPr>
                        <a:t>. и </a:t>
                      </a:r>
                      <a:r>
                        <a:rPr lang="ru-RU" baseline="0" dirty="0" err="1" smtClean="0">
                          <a:solidFill>
                            <a:sysClr val="windowText" lastClr="000000"/>
                          </a:solidFill>
                        </a:rPr>
                        <a:t>мун</a:t>
                      </a:r>
                      <a:r>
                        <a:rPr lang="ru-RU" baseline="0" dirty="0" smtClean="0">
                          <a:solidFill>
                            <a:sysClr val="windowText" lastClr="000000"/>
                          </a:solidFill>
                        </a:rPr>
                        <a:t>. муниципальных услуг. Закон 210-ФЗ не ограничивает круг таких организаций; </a:t>
                      </a:r>
                      <a:r>
                        <a:rPr lang="ru-RU" baseline="0" dirty="0" smtClean="0">
                          <a:solidFill>
                            <a:srgbClr val="A50021"/>
                          </a:solidFill>
                        </a:rPr>
                        <a:t>ограничение круга организаций - нарушение п.1 ч.1 ст.15 Закона о защите конкуренции (ФАС)</a:t>
                      </a:r>
                      <a:endParaRPr lang="ru-RU" dirty="0">
                        <a:solidFill>
                          <a:srgbClr val="A50021"/>
                        </a:solidFill>
                      </a:endParaRPr>
                    </a:p>
                  </a:txBody>
                  <a:tcPr/>
                </a:tc>
              </a:tr>
              <a:tr h="110014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A50021"/>
                          </a:solidFill>
                        </a:rPr>
                        <a:t>ГОСУДАРСТВЕННЫЕ (МУНИЦИПАЛЬНЫЕ) УСЛУГИ</a:t>
                      </a:r>
                      <a:r>
                        <a:rPr lang="ru-RU" b="1" baseline="0" dirty="0" smtClean="0">
                          <a:solidFill>
                            <a:srgbClr val="A50021"/>
                          </a:solidFill>
                        </a:rPr>
                        <a:t> </a:t>
                      </a:r>
                      <a:r>
                        <a:rPr lang="ru-RU" baseline="0" dirty="0" smtClean="0">
                          <a:solidFill>
                            <a:sysClr val="windowText" lastClr="000000"/>
                          </a:solidFill>
                        </a:rPr>
                        <a:t>государственных (муниципальных) учреждений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Государственные (муниципальные) учреждения, иные</a:t>
                      </a:r>
                      <a:r>
                        <a:rPr lang="ru-RU" baseline="0" dirty="0" smtClean="0">
                          <a:solidFill>
                            <a:sysClr val="windowText" lastClr="000000"/>
                          </a:solidFill>
                        </a:rPr>
                        <a:t> организации по заказу ОГВ (ОМСУ)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/>
          </p:cNvSpPr>
          <p:nvPr>
            <p:ph type="body" idx="4294967295"/>
          </p:nvPr>
        </p:nvSpPr>
        <p:spPr>
          <a:xfrm>
            <a:off x="357188" y="1714500"/>
            <a:ext cx="8472487" cy="4733925"/>
          </a:xfrm>
        </p:spPr>
        <p:txBody>
          <a:bodyPr/>
          <a:lstStyle/>
          <a:p>
            <a:pPr marL="365125" indent="-255588">
              <a:lnSpc>
                <a:spcPct val="90000"/>
              </a:lnSpc>
            </a:pPr>
            <a:r>
              <a:rPr lang="ru-RU" sz="2400" i="1" smtClean="0">
                <a:solidFill>
                  <a:srgbClr val="A50021"/>
                </a:solidFill>
              </a:rPr>
              <a:t>Вероятность</a:t>
            </a:r>
            <a:r>
              <a:rPr lang="ru-RU" sz="2400" smtClean="0">
                <a:solidFill>
                  <a:srgbClr val="A50021"/>
                </a:solidFill>
              </a:rPr>
              <a:t> </a:t>
            </a:r>
            <a:r>
              <a:rPr lang="ru-RU" sz="2400" smtClean="0"/>
              <a:t>признания деятельности МФЦ объектом налогообложения НДС – в случае создания МФЦ в форме бюджетного или автономного учреждения</a:t>
            </a:r>
          </a:p>
          <a:p>
            <a:pPr marL="365125" indent="-255588">
              <a:lnSpc>
                <a:spcPct val="90000"/>
              </a:lnSpc>
            </a:pPr>
            <a:endParaRPr lang="ru-RU" sz="2000" smtClean="0"/>
          </a:p>
          <a:p>
            <a:pPr marL="365125" indent="-255588">
              <a:lnSpc>
                <a:spcPct val="90000"/>
              </a:lnSpc>
            </a:pPr>
            <a:r>
              <a:rPr lang="ru-RU" sz="2400" smtClean="0"/>
              <a:t>При создании МФЦ в форме бюджетного или автономного учреждения – необходимость устанавливать государственные (муниципальные) задания МФЦ, рассчитывать объем субсидии на выполнение задания, заключать соглашение о предоставлении субсидии и т.д.</a:t>
            </a:r>
            <a:endParaRPr lang="ru-RU" sz="2000" smtClean="0">
              <a:solidFill>
                <a:srgbClr val="A50021"/>
              </a:solidFill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A50021"/>
                </a:solidFill>
              </a:rPr>
              <a:t>Проблемы организации работы МФЦ (2)</a:t>
            </a:r>
          </a:p>
        </p:txBody>
      </p:sp>
      <p:pic>
        <p:nvPicPr>
          <p:cNvPr id="49156" name="Picture 4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  <p:sp>
        <p:nvSpPr>
          <p:cNvPr id="49158" name="AutoShape 3"/>
          <p:cNvSpPr>
            <a:spLocks noChangeArrowheads="1"/>
          </p:cNvSpPr>
          <p:nvPr/>
        </p:nvSpPr>
        <p:spPr bwMode="auto">
          <a:xfrm>
            <a:off x="288925" y="5516563"/>
            <a:ext cx="8640763" cy="10128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A50021"/>
                </a:solidFill>
              </a:rPr>
              <a:t>Представляется целесообразным создавать </a:t>
            </a:r>
            <a:br>
              <a:rPr lang="ru-RU" sz="2400" b="1">
                <a:solidFill>
                  <a:srgbClr val="A50021"/>
                </a:solidFill>
              </a:rPr>
            </a:br>
            <a:r>
              <a:rPr lang="ru-RU" sz="2400" b="1">
                <a:solidFill>
                  <a:srgbClr val="A50021"/>
                </a:solidFill>
              </a:rPr>
              <a:t>МФЦ в форме казённых учреждений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"/>
          <p:cNvSpPr txBox="1">
            <a:spLocks noChangeArrowheads="1"/>
          </p:cNvSpPr>
          <p:nvPr/>
        </p:nvSpPr>
        <p:spPr bwMode="auto">
          <a:xfrm>
            <a:off x="142875" y="1539875"/>
            <a:ext cx="8858250" cy="5189538"/>
          </a:xfrm>
          <a:prstGeom prst="rect">
            <a:avLst/>
          </a:prstGeom>
          <a:solidFill>
            <a:srgbClr val="F0F0EB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47650" algn="just" eaLnBrk="0" hangingPunct="0"/>
            <a:r>
              <a:rPr lang="ru-RU" sz="1600" b="1">
                <a:ea typeface="Times New Roman" pitchFamily="18" charset="0"/>
                <a:cs typeface="Tahoma" pitchFamily="34" charset="0"/>
              </a:rPr>
              <a:t>Статья 146. Объект налогообложения</a:t>
            </a:r>
          </a:p>
          <a:p>
            <a:pPr indent="247650" algn="just" eaLnBrk="0" hangingPunct="0"/>
            <a:r>
              <a:rPr lang="ru-RU" sz="1600">
                <a:ea typeface="Times New Roman" pitchFamily="18" charset="0"/>
                <a:cs typeface="Tahoma" pitchFamily="34" charset="0"/>
              </a:rPr>
              <a:t> </a:t>
            </a:r>
          </a:p>
          <a:p>
            <a:pPr indent="247650" algn="just" eaLnBrk="0" hangingPunct="0"/>
            <a:r>
              <a:rPr lang="ru-RU" sz="1600">
                <a:ea typeface="Times New Roman" pitchFamily="18" charset="0"/>
                <a:cs typeface="Tahoma" pitchFamily="34" charset="0"/>
              </a:rPr>
              <a:t>1. Объектом налогообложения признаются следующие операции:</a:t>
            </a:r>
          </a:p>
          <a:p>
            <a:pPr marL="438150" lvl="1" algn="just" eaLnBrk="0" hangingPunct="0">
              <a:buFont typeface="Wingdings" pitchFamily="2" charset="2"/>
              <a:buNone/>
            </a:pPr>
            <a:r>
              <a:rPr lang="ru-RU" sz="1600">
                <a:ea typeface="Times New Roman" pitchFamily="18" charset="0"/>
                <a:cs typeface="Tahoma" pitchFamily="34" charset="0"/>
              </a:rPr>
              <a:t>1) </a:t>
            </a:r>
            <a:r>
              <a:rPr lang="ru-RU" sz="1600" b="1">
                <a:ea typeface="Times New Roman" pitchFamily="18" charset="0"/>
                <a:cs typeface="Tahoma" pitchFamily="34" charset="0"/>
              </a:rPr>
              <a:t>реализация товаров (работ, услуг) </a:t>
            </a:r>
            <a:r>
              <a:rPr lang="ru-RU" sz="1600">
                <a:ea typeface="Times New Roman" pitchFamily="18" charset="0"/>
                <a:cs typeface="Tahoma" pitchFamily="34" charset="0"/>
              </a:rPr>
              <a:t>на территории Российской Федерации, в том числе реализация предметов залога и передача товаров (результатов выполненных работ, оказание услуг) по соглашению о предоставлении отступного или новации, а также передача имущественных прав.</a:t>
            </a:r>
          </a:p>
          <a:p>
            <a:pPr indent="247650" algn="just" eaLnBrk="0" hangingPunct="0"/>
            <a:endParaRPr lang="ru-RU" sz="1600">
              <a:ea typeface="Times New Roman" pitchFamily="18" charset="0"/>
              <a:cs typeface="Tahoma" pitchFamily="34" charset="0"/>
            </a:endParaRPr>
          </a:p>
          <a:p>
            <a:pPr indent="247650" algn="just" eaLnBrk="0" hangingPunct="0"/>
            <a:r>
              <a:rPr lang="ru-RU" sz="1600" b="1">
                <a:solidFill>
                  <a:srgbClr val="A50021"/>
                </a:solidFill>
                <a:ea typeface="Times New Roman" pitchFamily="18" charset="0"/>
                <a:cs typeface="Tahoma" pitchFamily="34" charset="0"/>
              </a:rPr>
              <a:t>В целях настоящей главы передача права собственности на товары, результатов выполненных работ, оказание услуг </a:t>
            </a:r>
            <a:r>
              <a:rPr lang="ru-RU" sz="1600" b="1" u="sng">
                <a:solidFill>
                  <a:srgbClr val="A50021"/>
                </a:solidFill>
                <a:ea typeface="Times New Roman" pitchFamily="18" charset="0"/>
                <a:cs typeface="Tahoma" pitchFamily="34" charset="0"/>
              </a:rPr>
              <a:t>на безвозмездной основе</a:t>
            </a:r>
            <a:r>
              <a:rPr lang="ru-RU" sz="1600" b="1">
                <a:solidFill>
                  <a:srgbClr val="A50021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ru-RU" sz="2000" b="1">
                <a:solidFill>
                  <a:srgbClr val="A50021"/>
                </a:solidFill>
                <a:ea typeface="Times New Roman" pitchFamily="18" charset="0"/>
                <a:cs typeface="Tahoma" pitchFamily="34" charset="0"/>
              </a:rPr>
              <a:t>признается</a:t>
            </a:r>
            <a:r>
              <a:rPr lang="ru-RU" sz="1600" b="1">
                <a:solidFill>
                  <a:srgbClr val="A50021"/>
                </a:solidFill>
                <a:ea typeface="Times New Roman" pitchFamily="18" charset="0"/>
                <a:cs typeface="Tahoma" pitchFamily="34" charset="0"/>
              </a:rPr>
              <a:t> реализацией товаров (работ, услуг)</a:t>
            </a:r>
          </a:p>
          <a:p>
            <a:pPr indent="247650" algn="just" eaLnBrk="0" hangingPunct="0"/>
            <a:endParaRPr lang="ru-RU" sz="1600" b="1">
              <a:ea typeface="Times New Roman" pitchFamily="18" charset="0"/>
              <a:cs typeface="Tahoma" pitchFamily="34" charset="0"/>
            </a:endParaRPr>
          </a:p>
          <a:p>
            <a:pPr indent="2476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ea typeface="Times New Roman" pitchFamily="18" charset="0"/>
                <a:cs typeface="Tahoma" pitchFamily="34" charset="0"/>
              </a:rPr>
              <a:t>     2. В целях настоящей главы </a:t>
            </a:r>
            <a:r>
              <a:rPr lang="ru-RU" sz="1600" b="1">
                <a:latin typeface="Times New Roman" pitchFamily="18" charset="0"/>
                <a:ea typeface="Times New Roman" pitchFamily="18" charset="0"/>
                <a:cs typeface="Tahoma" pitchFamily="34" charset="0"/>
              </a:rPr>
              <a:t>не признаются </a:t>
            </a:r>
            <a:r>
              <a:rPr lang="ru-RU" sz="1600">
                <a:latin typeface="Times New Roman" pitchFamily="18" charset="0"/>
                <a:ea typeface="Times New Roman" pitchFamily="18" charset="0"/>
                <a:cs typeface="Tahoma" pitchFamily="34" charset="0"/>
              </a:rPr>
              <a:t>объектом налогообложения:</a:t>
            </a:r>
          </a:p>
          <a:p>
            <a:pPr indent="2476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ea typeface="Times New Roman" pitchFamily="18" charset="0"/>
                <a:cs typeface="Tahoma" pitchFamily="34" charset="0"/>
              </a:rPr>
              <a:t>…</a:t>
            </a:r>
          </a:p>
          <a:p>
            <a:pPr indent="2476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ea typeface="Times New Roman" pitchFamily="18" charset="0"/>
                <a:cs typeface="Tahoma" pitchFamily="34" charset="0"/>
              </a:rPr>
              <a:t>4) </a:t>
            </a:r>
            <a:r>
              <a:rPr lang="ru-RU" sz="1600" b="1">
                <a:latin typeface="Times New Roman" pitchFamily="18" charset="0"/>
                <a:ea typeface="Times New Roman" pitchFamily="18" charset="0"/>
                <a:cs typeface="Tahoma" pitchFamily="34" charset="0"/>
              </a:rPr>
              <a:t>выполнение работ </a:t>
            </a:r>
            <a:r>
              <a:rPr lang="ru-RU" sz="1600">
                <a:latin typeface="Times New Roman" pitchFamily="18" charset="0"/>
                <a:ea typeface="Times New Roman" pitchFamily="18" charset="0"/>
                <a:cs typeface="Tahoma" pitchFamily="34" charset="0"/>
              </a:rPr>
              <a:t>(оказание услуг) органами, входящими в систему органов государственной власти </a:t>
            </a:r>
            <a:r>
              <a:rPr lang="ru-RU" sz="1600" b="1">
                <a:latin typeface="Times New Roman" pitchFamily="18" charset="0"/>
                <a:ea typeface="Times New Roman" pitchFamily="18" charset="0"/>
                <a:cs typeface="Tahoma" pitchFamily="34" charset="0"/>
              </a:rPr>
              <a:t>и органов местного самоуправления,</a:t>
            </a:r>
            <a:r>
              <a:rPr lang="ru-RU" sz="1600">
                <a:latin typeface="Times New Roman" pitchFamily="18" charset="0"/>
                <a:ea typeface="Times New Roman" pitchFamily="18" charset="0"/>
                <a:cs typeface="Tahoma" pitchFamily="34" charset="0"/>
              </a:rPr>
              <a:t> в рамках выполнения возложенных на них исключительных полномочий в определенной сфере деятельности в случае, если обязательность выполнения указанных работ (оказания услуг) установлена законодательством Российской Федерации, законодательством субъектов Российской Федерации, </a:t>
            </a:r>
            <a:r>
              <a:rPr lang="ru-RU" sz="1600" b="1">
                <a:latin typeface="Times New Roman" pitchFamily="18" charset="0"/>
                <a:ea typeface="Times New Roman" pitchFamily="18" charset="0"/>
                <a:cs typeface="Tahoma" pitchFamily="34" charset="0"/>
              </a:rPr>
              <a:t>актами органов местного самоуправления</a:t>
            </a:r>
            <a:r>
              <a:rPr lang="ru-RU" sz="1600">
                <a:latin typeface="Times New Roman" pitchFamily="18" charset="0"/>
                <a:ea typeface="Times New Roman" pitchFamily="18" charset="0"/>
                <a:cs typeface="Tahoma" pitchFamily="34" charset="0"/>
              </a:rPr>
              <a:t>;</a:t>
            </a: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14287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A50021"/>
                </a:solidFill>
              </a:rPr>
              <a:t>Нормы Налогового кодекса по НДС</a:t>
            </a:r>
          </a:p>
        </p:txBody>
      </p:sp>
      <p:pic>
        <p:nvPicPr>
          <p:cNvPr id="51204" name="Picture 4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Планируемые мероприятия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43063"/>
            <a:ext cx="8893175" cy="5018087"/>
          </a:xfrm>
        </p:spPr>
        <p:txBody>
          <a:bodyPr/>
          <a:lstStyle/>
          <a:p>
            <a:pPr indent="-77788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</a:pPr>
            <a:r>
              <a:rPr lang="ru-RU" sz="1900" smtClean="0"/>
              <a:t> Принятие </a:t>
            </a:r>
            <a:r>
              <a:rPr lang="ru-RU" sz="1900" b="1" smtClean="0"/>
              <a:t>К</a:t>
            </a:r>
            <a:r>
              <a:rPr lang="ru-RU" sz="1900" b="1" smtClean="0">
                <a:solidFill>
                  <a:srgbClr val="003300"/>
                </a:solidFill>
              </a:rPr>
              <a:t>онцепции снижения административных барьеров, повышения качества оказания государственных услуг в 2011-2013</a:t>
            </a:r>
            <a:r>
              <a:rPr lang="ru-RU" sz="1900" b="1" smtClean="0">
                <a:solidFill>
                  <a:schemeClr val="tx2"/>
                </a:solidFill>
              </a:rPr>
              <a:t> </a:t>
            </a:r>
            <a:r>
              <a:rPr lang="ru-RU" sz="1900" b="1" smtClean="0">
                <a:solidFill>
                  <a:srgbClr val="003300"/>
                </a:solidFill>
              </a:rPr>
              <a:t>годах</a:t>
            </a:r>
            <a:r>
              <a:rPr lang="ru-RU" sz="1900" b="1" smtClean="0">
                <a:solidFill>
                  <a:schemeClr val="tx2"/>
                </a:solidFill>
              </a:rPr>
              <a:t>,</a:t>
            </a:r>
            <a:r>
              <a:rPr lang="ru-RU" sz="1900" smtClean="0"/>
              <a:t> включающей мероприятия по организации предоставления государственных и муниципальных услуг в МФЦ, </a:t>
            </a:r>
            <a:br>
              <a:rPr lang="ru-RU" sz="1900" smtClean="0"/>
            </a:br>
            <a:r>
              <a:rPr lang="ru-RU" sz="1900" smtClean="0"/>
              <a:t>с соответствующим финансированием</a:t>
            </a:r>
          </a:p>
          <a:p>
            <a:pPr indent="-77788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</a:pPr>
            <a:r>
              <a:rPr lang="ru-RU" sz="1900" smtClean="0"/>
              <a:t> Внесение изменений в действующее законодательство в части </a:t>
            </a:r>
            <a:r>
              <a:rPr lang="ru-RU" sz="1900" b="1" smtClean="0">
                <a:solidFill>
                  <a:srgbClr val="003300"/>
                </a:solidFill>
              </a:rPr>
              <a:t>устранения норм, препятствующих реализации принципа «одного окна»</a:t>
            </a:r>
          </a:p>
          <a:p>
            <a:pPr indent="-77788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</a:pPr>
            <a:r>
              <a:rPr lang="ru-RU" sz="1900" b="1" smtClean="0">
                <a:solidFill>
                  <a:schemeClr val="tx2"/>
                </a:solidFill>
              </a:rPr>
              <a:t>	</a:t>
            </a:r>
            <a:r>
              <a:rPr lang="ru-RU" sz="1900" b="1" smtClean="0">
                <a:solidFill>
                  <a:srgbClr val="003300"/>
                </a:solidFill>
              </a:rPr>
              <a:t>Установление требований к заключению соглашений о взаимодействии</a:t>
            </a:r>
            <a:r>
              <a:rPr lang="ru-RU" sz="1900" smtClean="0"/>
              <a:t> между МФЦ и ФОИВ, и органами государственных внебюджетных фондов, ОИВ субъектов РФ, ОМСУ (</a:t>
            </a:r>
            <a:r>
              <a:rPr lang="ru-RU" sz="1900" i="1" smtClean="0"/>
              <a:t>Постановление Правительства Российской Федерации</a:t>
            </a:r>
            <a:r>
              <a:rPr lang="ru-RU" sz="1900" smtClean="0"/>
              <a:t>) </a:t>
            </a:r>
          </a:p>
          <a:p>
            <a:pPr indent="-77788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</a:pPr>
            <a:r>
              <a:rPr lang="ru-RU" sz="1900" smtClean="0"/>
              <a:t> </a:t>
            </a:r>
            <a:r>
              <a:rPr lang="ru-RU" sz="1900" b="1" smtClean="0">
                <a:solidFill>
                  <a:srgbClr val="003300"/>
                </a:solidFill>
              </a:rPr>
              <a:t>Утверждение методических рекомендаций</a:t>
            </a:r>
            <a:r>
              <a:rPr lang="ru-RU" sz="1900" smtClean="0"/>
              <a:t> по обеспечению деятельности МФЦ (</a:t>
            </a:r>
            <a:r>
              <a:rPr lang="ru-RU" sz="1900" i="1" smtClean="0"/>
              <a:t>Минэкономразвития России</a:t>
            </a:r>
            <a:r>
              <a:rPr lang="ru-RU" sz="1900" smtClean="0"/>
              <a:t>)</a:t>
            </a:r>
          </a:p>
          <a:p>
            <a:pPr indent="-77788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</a:pPr>
            <a:r>
              <a:rPr lang="ru-RU" sz="2100" smtClean="0">
                <a:solidFill>
                  <a:schemeClr val="tx2"/>
                </a:solidFill>
              </a:rPr>
              <a:t> </a:t>
            </a:r>
            <a:r>
              <a:rPr lang="ru-RU" sz="2100" b="1" smtClean="0">
                <a:solidFill>
                  <a:srgbClr val="003300"/>
                </a:solidFill>
              </a:rPr>
              <a:t>Развитие системы МФЦ:</a:t>
            </a:r>
            <a:r>
              <a:rPr lang="ru-RU" sz="1900" smtClean="0"/>
              <a:t> МФЦ в каждом районе (городском округе), мобильные МФЦ, получение электронных услуг в МФЦ (доступ к Единому порталу) и т.д. </a:t>
            </a:r>
          </a:p>
          <a:p>
            <a:pPr indent="-77788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</a:pPr>
            <a:endParaRPr lang="ru-RU" sz="1900" smtClean="0"/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A50021"/>
                </a:solidFill>
              </a:rPr>
              <a:t>Планируемые мероприятия Минэкономразвития России</a:t>
            </a:r>
          </a:p>
        </p:txBody>
      </p:sp>
      <p:pic>
        <p:nvPicPr>
          <p:cNvPr id="53253" name="Picture 4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ChangeArrowheads="1"/>
          </p:cNvSpPr>
          <p:nvPr/>
        </p:nvSpPr>
        <p:spPr bwMode="auto">
          <a:xfrm>
            <a:off x="0" y="15240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  <a:spcAft>
                <a:spcPct val="50000"/>
              </a:spcAft>
            </a:pPr>
            <a:endParaRPr lang="ru-RU" sz="2200" b="1">
              <a:solidFill>
                <a:srgbClr val="000000"/>
              </a:solidFill>
            </a:endParaRPr>
          </a:p>
          <a:p>
            <a:pPr algn="ctr">
              <a:spcBef>
                <a:spcPct val="50000"/>
              </a:spcBef>
              <a:spcAft>
                <a:spcPct val="50000"/>
              </a:spcAft>
            </a:pPr>
            <a:r>
              <a:rPr lang="ru-RU" sz="2400" b="1">
                <a:solidFill>
                  <a:srgbClr val="000000"/>
                </a:solidFill>
              </a:rPr>
              <a:t>Институт экономики города</a:t>
            </a:r>
            <a:br>
              <a:rPr lang="ru-RU" sz="2400" b="1">
                <a:solidFill>
                  <a:srgbClr val="000000"/>
                </a:solidFill>
              </a:rPr>
            </a:br>
            <a:r>
              <a:rPr lang="en-US" sz="2400" b="1">
                <a:solidFill>
                  <a:srgbClr val="990000"/>
                </a:solidFill>
                <a:hlinkClick r:id="rId2"/>
              </a:rPr>
              <a:t>www.urbaneconomics.ru</a:t>
            </a:r>
            <a:r>
              <a:rPr lang="en-US" sz="2400" b="1">
                <a:solidFill>
                  <a:srgbClr val="990000"/>
                </a:solidFill>
              </a:rPr>
              <a:t/>
            </a:r>
            <a:br>
              <a:rPr lang="en-US" sz="2400" b="1">
                <a:solidFill>
                  <a:srgbClr val="990000"/>
                </a:solidFill>
              </a:rPr>
            </a:br>
            <a:r>
              <a:rPr lang="ru-RU" sz="2400" b="1">
                <a:solidFill>
                  <a:srgbClr val="A50021"/>
                </a:solidFill>
              </a:rPr>
              <a:t/>
            </a:r>
            <a:br>
              <a:rPr lang="ru-RU" sz="2400" b="1">
                <a:solidFill>
                  <a:srgbClr val="A50021"/>
                </a:solidFill>
              </a:rPr>
            </a:br>
            <a:r>
              <a:rPr lang="ru-RU" sz="2400" b="1">
                <a:solidFill>
                  <a:srgbClr val="A50021"/>
                </a:solidFill>
              </a:rPr>
              <a:t>Тел. (495) 787-4520, (495) 363-5047</a:t>
            </a:r>
            <a:br>
              <a:rPr lang="ru-RU" sz="2400" b="1">
                <a:solidFill>
                  <a:srgbClr val="A50021"/>
                </a:solidFill>
              </a:rPr>
            </a:br>
            <a:r>
              <a:rPr lang="en-US" sz="2400" b="1"/>
              <a:t/>
            </a:r>
            <a:br>
              <a:rPr lang="en-US" sz="2400" b="1"/>
            </a:br>
            <a:r>
              <a:rPr lang="ru-RU" sz="2400" b="1">
                <a:solidFill>
                  <a:srgbClr val="000000"/>
                </a:solidFill>
              </a:rPr>
              <a:t>Сектор «Муниципальные финансы»</a:t>
            </a:r>
            <a:br>
              <a:rPr lang="ru-RU" sz="2400" b="1">
                <a:solidFill>
                  <a:srgbClr val="000000"/>
                </a:solidFill>
              </a:rPr>
            </a:br>
            <a:r>
              <a:rPr lang="en-US" sz="2400" b="1">
                <a:solidFill>
                  <a:srgbClr val="000000"/>
                </a:solidFill>
              </a:rPr>
              <a:t> </a:t>
            </a:r>
            <a:br>
              <a:rPr lang="en-US" sz="2400" b="1">
                <a:solidFill>
                  <a:srgbClr val="000000"/>
                </a:solidFill>
              </a:rPr>
            </a:br>
            <a:r>
              <a:rPr lang="ru-RU" sz="2400" b="1">
                <a:solidFill>
                  <a:srgbClr val="000000"/>
                </a:solidFill>
              </a:rPr>
              <a:t>Жигалов Дмитрий Владимирович, </a:t>
            </a:r>
            <a:br>
              <a:rPr lang="ru-RU" sz="2400" b="1">
                <a:solidFill>
                  <a:srgbClr val="000000"/>
                </a:solidFill>
              </a:rPr>
            </a:br>
            <a:r>
              <a:rPr lang="ru-RU" sz="2400" b="1" i="1">
                <a:solidFill>
                  <a:srgbClr val="000000"/>
                </a:solidFill>
              </a:rPr>
              <a:t>руководитель сектора, </a:t>
            </a:r>
            <a:r>
              <a:rPr lang="en-US" sz="2400" b="1">
                <a:solidFill>
                  <a:srgbClr val="990000"/>
                </a:solidFill>
                <a:hlinkClick r:id="rId3"/>
              </a:rPr>
              <a:t>jigalov@urbaneconomics.ru</a:t>
            </a:r>
            <a:endParaRPr lang="ru-RU" sz="2400" b="1">
              <a:solidFill>
                <a:srgbClr val="990000"/>
              </a:solidFill>
            </a:endParaRPr>
          </a:p>
          <a:p>
            <a:pPr algn="ctr">
              <a:spcBef>
                <a:spcPct val="50000"/>
              </a:spcBef>
              <a:spcAft>
                <a:spcPct val="50000"/>
              </a:spcAft>
            </a:pPr>
            <a:r>
              <a:rPr lang="en-US" sz="2000" b="1">
                <a:solidFill>
                  <a:srgbClr val="990000"/>
                </a:solidFill>
              </a:rPr>
              <a:t/>
            </a:r>
            <a:br>
              <a:rPr lang="en-US" sz="2000" b="1">
                <a:solidFill>
                  <a:srgbClr val="990000"/>
                </a:solidFill>
              </a:rPr>
            </a:br>
            <a:endParaRPr lang="en-US" sz="2000" b="1">
              <a:solidFill>
                <a:srgbClr val="990000"/>
              </a:solidFill>
            </a:endParaRPr>
          </a:p>
        </p:txBody>
      </p:sp>
      <p:pic>
        <p:nvPicPr>
          <p:cNvPr id="55298" name="Picture 3" descr="Urbaneconomic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7813" y="2420938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1476375" y="328613"/>
            <a:ext cx="7488238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500" b="1">
                <a:solidFill>
                  <a:srgbClr val="A50021"/>
                </a:solidFill>
              </a:rPr>
              <a:t>Контактная информация</a:t>
            </a:r>
          </a:p>
        </p:txBody>
      </p:sp>
      <p:pic>
        <p:nvPicPr>
          <p:cNvPr id="55301" name="Picture 6" descr="Urbaneconomic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rgbClr val="990000"/>
                </a:solidFill>
              </a:rPr>
              <a:t>Государственные и муниципальные услуги в действующем законодательстве</a:t>
            </a:r>
            <a:endParaRPr lang="ru-RU" sz="2600" b="1" smtClean="0"/>
          </a:p>
        </p:txBody>
      </p:sp>
      <p:sp>
        <p:nvSpPr>
          <p:cNvPr id="20482" name="AutoShape 3"/>
          <p:cNvSpPr>
            <a:spLocks noChangeArrowheads="1"/>
          </p:cNvSpPr>
          <p:nvPr/>
        </p:nvSpPr>
        <p:spPr bwMode="auto">
          <a:xfrm>
            <a:off x="323850" y="3573463"/>
            <a:ext cx="8640763" cy="1655762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569325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000" i="1" smtClean="0"/>
              <a:t>	Федеральный закон от 27 июля 2010 г.</a:t>
            </a:r>
            <a:br>
              <a:rPr lang="ru-RU" sz="3000" i="1" smtClean="0"/>
            </a:br>
            <a:r>
              <a:rPr lang="ru-RU" sz="3000" i="1" smtClean="0"/>
              <a:t>№ 210-ФЗ «Об общих принципах организации предоставления государственных (муниципальных) услуг».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31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smtClean="0"/>
              <a:t>    </a:t>
            </a:r>
            <a:r>
              <a:rPr lang="ru-RU" sz="2600" b="1" smtClean="0">
                <a:solidFill>
                  <a:srgbClr val="A50021"/>
                </a:solidFill>
              </a:rPr>
              <a:t>Сформированы две «параллельные»     системы предоставления государственных         и муниципальных услуг: «административные» и «бюджетные»</a:t>
            </a:r>
            <a:endParaRPr lang="ru-RU" sz="2600" smtClean="0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600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000" i="1" smtClean="0"/>
              <a:t>	Бюджетный кодекс Российской Федерации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000" i="1" smtClean="0"/>
              <a:t>    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8316913" y="3117850"/>
            <a:ext cx="784225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200">
                <a:solidFill>
                  <a:srgbClr val="990000"/>
                </a:solidFill>
                <a:latin typeface="Times New Roman" pitchFamily="18" charset="0"/>
                <a:cs typeface="Arial" charset="0"/>
              </a:rPr>
              <a:t>!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1609725" y="615950"/>
            <a:ext cx="72834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A50021"/>
                </a:solidFill>
              </a:rPr>
              <a:t>Государственные и муниципальные услуги в действующем законодательстве</a:t>
            </a:r>
          </a:p>
        </p:txBody>
      </p:sp>
      <p:pic>
        <p:nvPicPr>
          <p:cNvPr id="20487" name="Picture 8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333375"/>
            <a:ext cx="7283450" cy="868363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A50021"/>
                </a:solidFill>
              </a:rPr>
              <a:t>Федеральный закон от 27 июля 2010 г. № 210-ФЗ (1)</a:t>
            </a:r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363538" y="1525588"/>
            <a:ext cx="85661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>
                <a:solidFill>
                  <a:srgbClr val="A50021"/>
                </a:solidFill>
              </a:rPr>
              <a:t>Государственная (муниципальная) услуга</a:t>
            </a:r>
            <a:r>
              <a:rPr lang="ru-RU" sz="2800">
                <a:solidFill>
                  <a:srgbClr val="A50021"/>
                </a:solidFill>
              </a:rPr>
              <a:t>, предоставляемая органом государственной власти (местного самоуправления) </a:t>
            </a:r>
            <a:r>
              <a:rPr lang="ru-RU" sz="2800"/>
              <a:t>- </a:t>
            </a:r>
            <a:r>
              <a:rPr lang="ru-RU" sz="2800" b="1"/>
              <a:t>деятельность по реализации функций</a:t>
            </a:r>
            <a:r>
              <a:rPr lang="ru-RU" sz="2800"/>
              <a:t> органа государственной власти (местного самоуправления), которая осуществляется </a:t>
            </a:r>
            <a:r>
              <a:rPr lang="ru-RU" sz="2800" b="1"/>
              <a:t>по запросам заявителей</a:t>
            </a:r>
            <a:r>
              <a:rPr lang="ru-RU" sz="2800"/>
              <a:t> в пределах полномочий органа, предоставляющего государственные (муниципальные) услуги</a:t>
            </a:r>
          </a:p>
          <a:p>
            <a:endParaRPr lang="ru-RU" sz="2800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476375" y="549275"/>
            <a:ext cx="72834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A50021"/>
                </a:solidFill>
              </a:rPr>
              <a:t>Федеральный закон </a:t>
            </a:r>
            <a:br>
              <a:rPr lang="ru-RU" sz="2800" b="1">
                <a:solidFill>
                  <a:srgbClr val="A50021"/>
                </a:solidFill>
              </a:rPr>
            </a:br>
            <a:r>
              <a:rPr lang="ru-RU" sz="2800" b="1">
                <a:solidFill>
                  <a:srgbClr val="A50021"/>
                </a:solidFill>
              </a:rPr>
              <a:t>от 27 июля 2010 г. № 210-ФЗ (1)</a:t>
            </a:r>
          </a:p>
        </p:txBody>
      </p:sp>
      <p:pic>
        <p:nvPicPr>
          <p:cNvPr id="22533" name="Picture 6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333375"/>
            <a:ext cx="7283450" cy="868363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A50021"/>
                </a:solidFill>
              </a:rPr>
              <a:t>Федеральный закон от 27 июля 2010 г. № 210-ФЗ (1)</a:t>
            </a: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250825" y="1149350"/>
            <a:ext cx="8569325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300" b="1">
              <a:solidFill>
                <a:srgbClr val="A50021"/>
              </a:solidFill>
            </a:endParaRPr>
          </a:p>
          <a:p>
            <a:r>
              <a:rPr lang="ru-RU" sz="2300" b="1">
                <a:solidFill>
                  <a:srgbClr val="A50021"/>
                </a:solidFill>
              </a:rPr>
              <a:t>Примеры государственных (муниципальных) услуг, предоставляемых по запросам («административные» услуги):</a:t>
            </a:r>
          </a:p>
          <a:p>
            <a:r>
              <a:rPr lang="ru-RU" sz="2300" b="1"/>
              <a:t>- Получение выписки из домовой книги</a:t>
            </a:r>
          </a:p>
          <a:p>
            <a:pPr>
              <a:buFontTx/>
              <a:buChar char="-"/>
            </a:pPr>
            <a:r>
              <a:rPr lang="ru-RU" sz="2300" b="1"/>
              <a:t> Получение справки БТИ</a:t>
            </a:r>
          </a:p>
          <a:p>
            <a:pPr>
              <a:buFontTx/>
              <a:buChar char="-"/>
            </a:pPr>
            <a:r>
              <a:rPr lang="ru-RU" sz="2300" b="1"/>
              <a:t> Регистрация автотранспортных средств</a:t>
            </a:r>
          </a:p>
          <a:p>
            <a:pPr>
              <a:buFontTx/>
              <a:buChar char="-"/>
            </a:pPr>
            <a:r>
              <a:rPr lang="ru-RU" sz="2300" b="1"/>
              <a:t> Прием заявления на получение социальной выплаты</a:t>
            </a:r>
          </a:p>
          <a:p>
            <a:pPr>
              <a:buFontTx/>
              <a:buChar char="-"/>
            </a:pPr>
            <a:r>
              <a:rPr lang="ru-RU" sz="2300" b="1"/>
              <a:t> Постановка ребенка на очередь в ДОУ</a:t>
            </a:r>
          </a:p>
          <a:p>
            <a:pPr>
              <a:buFontTx/>
              <a:buChar char="-"/>
            </a:pPr>
            <a:endParaRPr lang="ru-RU" sz="2300" b="1"/>
          </a:p>
          <a:p>
            <a:r>
              <a:rPr lang="ru-RU" sz="2300" b="1"/>
              <a:t>По оценке </a:t>
            </a:r>
            <a:r>
              <a:rPr lang="ru-RU" b="1"/>
              <a:t>Департамента государственного регулирования в экономике Министерства экономического развития Российской Федерации Федеральный закон 210-ФЗ регулирует порядка </a:t>
            </a:r>
            <a:r>
              <a:rPr lang="ru-RU" b="1">
                <a:solidFill>
                  <a:srgbClr val="A50021"/>
                </a:solidFill>
              </a:rPr>
              <a:t>900</a:t>
            </a:r>
            <a:r>
              <a:rPr lang="ru-RU" b="1"/>
              <a:t> «административных» услуг на федеральном уровне, около </a:t>
            </a:r>
            <a:r>
              <a:rPr lang="ru-RU" b="1">
                <a:solidFill>
                  <a:srgbClr val="A50021"/>
                </a:solidFill>
              </a:rPr>
              <a:t>110</a:t>
            </a:r>
            <a:r>
              <a:rPr lang="ru-RU" b="1"/>
              <a:t> – на региональном, около </a:t>
            </a:r>
            <a:r>
              <a:rPr lang="ru-RU" b="1">
                <a:solidFill>
                  <a:srgbClr val="A50021"/>
                </a:solidFill>
              </a:rPr>
              <a:t>70</a:t>
            </a:r>
            <a:r>
              <a:rPr lang="ru-RU" b="1"/>
              <a:t> – на муниципальном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476375" y="549275"/>
            <a:ext cx="72834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A50021"/>
                </a:solidFill>
              </a:rPr>
              <a:t>Федеральный закон </a:t>
            </a:r>
            <a:br>
              <a:rPr lang="ru-RU" sz="2800" b="1">
                <a:solidFill>
                  <a:srgbClr val="A50021"/>
                </a:solidFill>
              </a:rPr>
            </a:br>
            <a:r>
              <a:rPr lang="ru-RU" sz="2800" b="1">
                <a:solidFill>
                  <a:srgbClr val="A50021"/>
                </a:solidFill>
              </a:rPr>
              <a:t>от 27 июля 2010 г. № 210-ФЗ (2)</a:t>
            </a:r>
          </a:p>
        </p:txBody>
      </p:sp>
      <p:pic>
        <p:nvPicPr>
          <p:cNvPr id="24581" name="Picture 6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title"/>
          </p:nvPr>
        </p:nvSpPr>
        <p:spPr>
          <a:xfrm>
            <a:off x="1609725" y="615950"/>
            <a:ext cx="7283450" cy="868363"/>
          </a:xfrm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rgbClr val="A50021"/>
                </a:solidFill>
              </a:rPr>
              <a:t>Определение Бюджетного кодекса </a:t>
            </a:r>
            <a:br>
              <a:rPr lang="ru-RU" sz="2600" b="1" smtClean="0">
                <a:solidFill>
                  <a:srgbClr val="A50021"/>
                </a:solidFill>
              </a:rPr>
            </a:br>
            <a:r>
              <a:rPr lang="ru-RU" sz="2600" b="1" smtClean="0">
                <a:solidFill>
                  <a:srgbClr val="A50021"/>
                </a:solidFill>
              </a:rPr>
              <a:t>(с 1 января 2011 г.)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7920037" cy="4897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</a:t>
            </a:r>
            <a:r>
              <a:rPr lang="ru-RU" b="1" smtClean="0"/>
              <a:t>Государственные (муниципальные) услуги (работы)</a:t>
            </a:r>
            <a:r>
              <a:rPr lang="ru-RU" smtClean="0"/>
              <a:t> - услуги (работы), оказываемые (выполняемые) органами государственной власти (органами местного самоуправления), государственными (муниципальными) учреждениями и в случаях, установленных законодательством Российской Федерации, иными юридическими лицами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smtClean="0"/>
          </a:p>
        </p:txBody>
      </p:sp>
      <p:pic>
        <p:nvPicPr>
          <p:cNvPr id="26628" name="Picture 5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39913"/>
            <a:ext cx="8229600" cy="4733925"/>
          </a:xfrm>
        </p:spPr>
        <p:txBody>
          <a:bodyPr/>
          <a:lstStyle/>
          <a:p>
            <a:pPr marL="365125" indent="-255588">
              <a:lnSpc>
                <a:spcPct val="90000"/>
              </a:lnSpc>
            </a:pPr>
            <a:r>
              <a:rPr lang="ru-RU" smtClean="0"/>
              <a:t>Услуги – физическим или юридическим лицам (в т.ч. органам власти)</a:t>
            </a:r>
          </a:p>
          <a:p>
            <a:pPr marL="922338" lvl="2" indent="-219075">
              <a:lnSpc>
                <a:spcPct val="90000"/>
              </a:lnSpc>
            </a:pPr>
            <a:r>
              <a:rPr lang="ru-RU" smtClean="0"/>
              <a:t>Отношения ОИВ (МСУ) – БУ (АУ) – потребитель</a:t>
            </a:r>
          </a:p>
          <a:p>
            <a:pPr marL="922338" lvl="2" indent="-219075">
              <a:lnSpc>
                <a:spcPct val="90000"/>
              </a:lnSpc>
            </a:pPr>
            <a:r>
              <a:rPr lang="ru-RU" smtClean="0">
                <a:solidFill>
                  <a:srgbClr val="A50021"/>
                </a:solidFill>
              </a:rPr>
              <a:t>Нужны стандарты и нормативы на 1 услугу</a:t>
            </a:r>
          </a:p>
          <a:p>
            <a:pPr marL="365125" indent="-255588">
              <a:lnSpc>
                <a:spcPct val="90000"/>
              </a:lnSpc>
            </a:pPr>
            <a:endParaRPr lang="ru-RU" smtClean="0"/>
          </a:p>
          <a:p>
            <a:pPr marL="365125" indent="-255588">
              <a:lnSpc>
                <a:spcPct val="90000"/>
              </a:lnSpc>
            </a:pPr>
            <a:r>
              <a:rPr lang="ru-RU" smtClean="0"/>
              <a:t>Работы – неопределенному кругу лиц (обществу, территории в целом)</a:t>
            </a:r>
          </a:p>
          <a:p>
            <a:pPr marL="922338" lvl="2" indent="-219075">
              <a:lnSpc>
                <a:spcPct val="90000"/>
              </a:lnSpc>
            </a:pPr>
            <a:r>
              <a:rPr lang="ru-RU" smtClean="0"/>
              <a:t>Отношения ОИВ (МСУ) – БУ (АУ)</a:t>
            </a:r>
          </a:p>
          <a:p>
            <a:pPr marL="922338" lvl="2" indent="-219075">
              <a:lnSpc>
                <a:spcPct val="90000"/>
              </a:lnSpc>
            </a:pPr>
            <a:r>
              <a:rPr lang="ru-RU" smtClean="0">
                <a:solidFill>
                  <a:srgbClr val="A50021"/>
                </a:solidFill>
              </a:rPr>
              <a:t>Нормативы не обязательны (разные методы оценки стоимости)	</a:t>
            </a:r>
            <a:r>
              <a:rPr lang="ru-RU" smtClean="0"/>
              <a:t>    	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A50021"/>
                </a:solidFill>
              </a:rPr>
              <a:t>Услуги и работы: стандартизация и подготовка нормативов (подход Минфина России)</a:t>
            </a:r>
          </a:p>
        </p:txBody>
      </p:sp>
      <p:pic>
        <p:nvPicPr>
          <p:cNvPr id="28676" name="Picture 4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2388"/>
            <a:ext cx="8994775" cy="639762"/>
          </a:xfrm>
        </p:spPr>
        <p:txBody>
          <a:bodyPr/>
          <a:lstStyle/>
          <a:p>
            <a:r>
              <a:rPr lang="ru-RU" sz="2200" b="1" smtClean="0">
                <a:solidFill>
                  <a:srgbClr val="A50021"/>
                </a:solidFill>
              </a:rPr>
              <a:t>ВЗАИМОДЕЙСТВИЕ 210-ФЗ И 83-ФЗ В ЧАСТИ УСЛУГ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0" y="3716338"/>
            <a:ext cx="8893175" cy="2881312"/>
          </a:xfrm>
          <a:prstGeom prst="rect">
            <a:avLst/>
          </a:prstGeom>
          <a:solidFill>
            <a:srgbClr val="CCCCFF">
              <a:alpha val="72156"/>
            </a:srgbClr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lIns="91412" tIns="45706" rIns="91412" bIns="45706" anchor="ctr"/>
          <a:lstStyle/>
          <a:p>
            <a:pPr algn="r"/>
            <a:endParaRPr lang="ru-RU" sz="1600">
              <a:solidFill>
                <a:srgbClr val="012167"/>
              </a:solidFill>
              <a:latin typeface="Arial Narrow" pitchFamily="34" charset="0"/>
              <a:ea typeface="Arial Unicode MS"/>
              <a:cs typeface="Arial Unicode MS"/>
            </a:endParaRPr>
          </a:p>
        </p:txBody>
      </p:sp>
      <p:sp>
        <p:nvSpPr>
          <p:cNvPr id="30723" name="Прямоугольник 34"/>
          <p:cNvSpPr>
            <a:spLocks noChangeArrowheads="1"/>
          </p:cNvSpPr>
          <p:nvPr/>
        </p:nvSpPr>
        <p:spPr bwMode="auto">
          <a:xfrm>
            <a:off x="3203575" y="765175"/>
            <a:ext cx="5689600" cy="5832475"/>
          </a:xfrm>
          <a:prstGeom prst="rect">
            <a:avLst/>
          </a:prstGeom>
          <a:noFill/>
          <a:ln w="28575" algn="ctr">
            <a:solidFill>
              <a:srgbClr val="7030A0"/>
            </a:solidFill>
            <a:miter lim="800000"/>
            <a:headEnd/>
            <a:tailEnd/>
          </a:ln>
        </p:spPr>
        <p:txBody>
          <a:bodyPr lIns="91412" tIns="45706" rIns="91412" bIns="45706"/>
          <a:lstStyle/>
          <a:p>
            <a:pPr algn="ctr"/>
            <a:r>
              <a:rPr lang="ru-RU" sz="1800" u="sng">
                <a:solidFill>
                  <a:srgbClr val="012167"/>
                </a:solidFill>
                <a:latin typeface="Times New Roman" pitchFamily="18" charset="0"/>
                <a:ea typeface="Arial Unicode MS"/>
                <a:cs typeface="Arial Unicode MS"/>
              </a:rPr>
              <a:t>Область применения 210-ФЗ:</a:t>
            </a:r>
          </a:p>
          <a:p>
            <a:pPr algn="ctr"/>
            <a:endParaRPr lang="ru-RU" sz="1600">
              <a:solidFill>
                <a:srgbClr val="012167"/>
              </a:solidFill>
              <a:latin typeface="Times New Roman" pitchFamily="18" charset="0"/>
              <a:ea typeface="Arial Unicode MS"/>
              <a:cs typeface="Arial Unicode MS"/>
            </a:endParaRPr>
          </a:p>
          <a:p>
            <a:pPr algn="ctr"/>
            <a:endParaRPr lang="ru-RU" sz="1600">
              <a:solidFill>
                <a:srgbClr val="012167"/>
              </a:solidFill>
              <a:latin typeface="Times New Roman" pitchFamily="18" charset="0"/>
              <a:ea typeface="Arial Unicode MS"/>
              <a:cs typeface="Arial Unicode MS"/>
            </a:endParaRPr>
          </a:p>
          <a:p>
            <a:pPr algn="ctr"/>
            <a:r>
              <a:rPr lang="ru-RU" sz="1800">
                <a:solidFill>
                  <a:srgbClr val="012167"/>
                </a:solidFill>
                <a:latin typeface="Times New Roman" pitchFamily="18" charset="0"/>
                <a:ea typeface="Arial Unicode MS"/>
                <a:cs typeface="Arial Unicode MS"/>
              </a:rPr>
              <a:t>1. Услуги, оказываемые органами госвласти, органами местного самоуправления по запросам заявителей;</a:t>
            </a:r>
          </a:p>
          <a:p>
            <a:pPr algn="ctr"/>
            <a:endParaRPr lang="ru-RU" sz="1800">
              <a:solidFill>
                <a:srgbClr val="012167"/>
              </a:solidFill>
              <a:latin typeface="Times New Roman" pitchFamily="18" charset="0"/>
              <a:cs typeface="Arial" charset="0"/>
            </a:endParaRPr>
          </a:p>
          <a:p>
            <a:pPr algn="ctr"/>
            <a:r>
              <a:rPr lang="ru-RU" sz="1800">
                <a:solidFill>
                  <a:srgbClr val="012167"/>
                </a:solidFill>
                <a:latin typeface="Times New Roman" pitchFamily="18" charset="0"/>
                <a:cs typeface="Arial" charset="0"/>
              </a:rPr>
              <a:t>2. Услуги, необходимые и обязательные для оказания услуги ОГВ (ОМСУ), оказываемые</a:t>
            </a:r>
            <a:r>
              <a:rPr lang="ru-RU" sz="1800">
                <a:latin typeface="Times New Roman" pitchFamily="18" charset="0"/>
                <a:cs typeface="Arial" charset="0"/>
              </a:rPr>
              <a:t> г</a:t>
            </a:r>
            <a:r>
              <a:rPr lang="ru-RU" sz="1800">
                <a:solidFill>
                  <a:srgbClr val="012167"/>
                </a:solidFill>
                <a:latin typeface="Times New Roman" pitchFamily="18" charset="0"/>
                <a:cs typeface="Arial" charset="0"/>
              </a:rPr>
              <a:t>осударственными (муниципальными) учреждениями за плату без задания;</a:t>
            </a:r>
          </a:p>
          <a:p>
            <a:pPr algn="ctr"/>
            <a:endParaRPr lang="ru-RU" sz="1800">
              <a:solidFill>
                <a:srgbClr val="012167"/>
              </a:solidFill>
              <a:latin typeface="Times New Roman" pitchFamily="18" charset="0"/>
              <a:ea typeface="Arial Unicode MS"/>
              <a:cs typeface="Arial Unicode MS"/>
            </a:endParaRPr>
          </a:p>
          <a:p>
            <a:pPr algn="ctr"/>
            <a:endParaRPr lang="ru-RU" sz="1600">
              <a:solidFill>
                <a:srgbClr val="012167"/>
              </a:solidFill>
              <a:latin typeface="Times New Roman" pitchFamily="18" charset="0"/>
              <a:ea typeface="Arial Unicode MS"/>
              <a:cs typeface="Arial Unicode MS"/>
            </a:endParaRPr>
          </a:p>
          <a:p>
            <a:pPr algn="ctr"/>
            <a:r>
              <a:rPr lang="ru-RU" sz="1800" b="1">
                <a:solidFill>
                  <a:srgbClr val="A50021"/>
                </a:solidFill>
                <a:latin typeface="Times New Roman" pitchFamily="18" charset="0"/>
              </a:rPr>
              <a:t>3. Услуги, необходимые и обязательные для оказания услуги органом власти, оказываемые государственными (муниципальными) учреждениями бесплатно для заявителя.</a:t>
            </a:r>
          </a:p>
          <a:p>
            <a:endParaRPr lang="ru-RU" sz="1600" b="1">
              <a:solidFill>
                <a:srgbClr val="A50021"/>
              </a:solidFill>
              <a:ea typeface="Arial Unicode MS"/>
              <a:cs typeface="Arial Unicode MS"/>
            </a:endParaRPr>
          </a:p>
          <a:p>
            <a:pPr algn="ctr"/>
            <a:r>
              <a:rPr lang="ru-RU" sz="1600" b="1" i="1">
                <a:solidFill>
                  <a:srgbClr val="A50021"/>
                </a:solidFill>
                <a:ea typeface="Arial Unicode MS"/>
                <a:cs typeface="Arial Unicode MS"/>
              </a:rPr>
              <a:t>4</a:t>
            </a:r>
            <a:r>
              <a:rPr lang="ru-RU" sz="1600" b="1" i="1">
                <a:solidFill>
                  <a:srgbClr val="A50021"/>
                </a:solidFill>
                <a:latin typeface="Times New Roman" pitchFamily="18" charset="0"/>
                <a:ea typeface="Arial Unicode MS"/>
                <a:cs typeface="Arial Unicode MS"/>
              </a:rPr>
              <a:t>. Услуги, </a:t>
            </a:r>
            <a:r>
              <a:rPr lang="ru-RU" sz="1600" b="1" i="1">
                <a:solidFill>
                  <a:srgbClr val="A50021"/>
                </a:solidFill>
                <a:cs typeface="Arial" charset="0"/>
              </a:rPr>
              <a:t>необходимые и обязательные для оказания услуги органом власти, оказываемые г</a:t>
            </a:r>
            <a:r>
              <a:rPr lang="ru-RU" sz="1600" b="1" i="1">
                <a:solidFill>
                  <a:srgbClr val="A50021"/>
                </a:solidFill>
                <a:latin typeface="Times New Roman" pitchFamily="18" charset="0"/>
                <a:ea typeface="Arial Unicode MS"/>
                <a:cs typeface="Arial Unicode MS"/>
              </a:rPr>
              <a:t>осударственными (муниципальными) учреждениями за плату</a:t>
            </a:r>
            <a:r>
              <a:rPr lang="ru-RU" sz="1600" b="1" i="1">
                <a:solidFill>
                  <a:srgbClr val="A50021"/>
                </a:solidFill>
                <a:ea typeface="Arial Unicode MS"/>
                <a:cs typeface="Arial Unicode MS"/>
              </a:rPr>
              <a:t> на основании задания</a:t>
            </a:r>
            <a:r>
              <a:rPr lang="ru-RU" sz="1600" b="1" i="1">
                <a:solidFill>
                  <a:srgbClr val="A50021"/>
                </a:solidFill>
                <a:latin typeface="Times New Roman" pitchFamily="18" charset="0"/>
                <a:ea typeface="Arial Unicode MS"/>
                <a:cs typeface="Arial Unicode MS"/>
              </a:rPr>
              <a:t>;</a:t>
            </a:r>
          </a:p>
          <a:p>
            <a:pPr algn="ctr"/>
            <a:endParaRPr lang="ru-RU" sz="1600" b="1" i="1">
              <a:solidFill>
                <a:srgbClr val="A50021"/>
              </a:solidFill>
              <a:latin typeface="Times New Roman" pitchFamily="18" charset="0"/>
              <a:ea typeface="Arial Unicode MS"/>
              <a:cs typeface="Arial Unicode MS"/>
            </a:endParaRP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0" y="4292600"/>
            <a:ext cx="313213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u="sng">
                <a:latin typeface="Arial Unicode MS"/>
                <a:cs typeface="Arial" charset="0"/>
              </a:rPr>
              <a:t>Область применения 83-ФЗ</a:t>
            </a:r>
            <a:r>
              <a:rPr lang="ru-RU" sz="1800">
                <a:latin typeface="Arial Unicode MS"/>
                <a:cs typeface="Arial" charset="0"/>
              </a:rPr>
              <a:t>:</a:t>
            </a:r>
          </a:p>
          <a:p>
            <a:pPr algn="ctr"/>
            <a:endParaRPr lang="ru-RU" sz="1800">
              <a:latin typeface="Arial Unicode MS"/>
              <a:cs typeface="Arial" charset="0"/>
            </a:endParaRPr>
          </a:p>
          <a:p>
            <a:pPr algn="ctr"/>
            <a:r>
              <a:rPr lang="ru-RU" sz="1600">
                <a:solidFill>
                  <a:schemeClr val="tx2"/>
                </a:solidFill>
                <a:cs typeface="Arial" charset="0"/>
              </a:rPr>
              <a:t>Услуги (работы), оказываемые </a:t>
            </a:r>
          </a:p>
          <a:p>
            <a:pPr algn="ctr"/>
            <a:r>
              <a:rPr lang="ru-RU" sz="1600">
                <a:solidFill>
                  <a:schemeClr val="tx2"/>
                </a:solidFill>
                <a:cs typeface="Arial" charset="0"/>
              </a:rPr>
              <a:t>физическим,</a:t>
            </a:r>
          </a:p>
          <a:p>
            <a:pPr algn="ctr"/>
            <a:r>
              <a:rPr lang="ru-RU" sz="1600">
                <a:solidFill>
                  <a:schemeClr val="tx2"/>
                </a:solidFill>
                <a:cs typeface="Arial" charset="0"/>
              </a:rPr>
              <a:t> юридическим лицам, </a:t>
            </a:r>
          </a:p>
          <a:p>
            <a:pPr algn="ctr"/>
            <a:r>
              <a:rPr lang="ru-RU" sz="1600">
                <a:solidFill>
                  <a:schemeClr val="tx2"/>
                </a:solidFill>
                <a:cs typeface="Arial" charset="0"/>
              </a:rPr>
              <a:t>на основании </a:t>
            </a:r>
          </a:p>
          <a:p>
            <a:pPr algn="ctr"/>
            <a:r>
              <a:rPr lang="ru-RU" sz="1600">
                <a:solidFill>
                  <a:schemeClr val="tx2"/>
                </a:solidFill>
                <a:cs typeface="Arial" charset="0"/>
              </a:rPr>
              <a:t>государственного</a:t>
            </a:r>
          </a:p>
          <a:p>
            <a:pPr algn="ctr"/>
            <a:r>
              <a:rPr lang="ru-RU" sz="1600">
                <a:solidFill>
                  <a:schemeClr val="tx2"/>
                </a:solidFill>
                <a:cs typeface="Arial" charset="0"/>
              </a:rPr>
              <a:t>(муниципального) задания</a:t>
            </a:r>
          </a:p>
          <a:p>
            <a:pPr algn="ctr"/>
            <a:r>
              <a:rPr lang="ru-RU" sz="1600">
                <a:latin typeface="Arial Unicode MS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1476375" y="549275"/>
            <a:ext cx="76676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>
                <a:solidFill>
                  <a:srgbClr val="A50021"/>
                </a:solidFill>
              </a:rPr>
              <a:t>Перечни услуг по 210-ФЗ и 83-ФЗ</a:t>
            </a:r>
          </a:p>
        </p:txBody>
      </p:sp>
      <p:pic>
        <p:nvPicPr>
          <p:cNvPr id="31747" name="Picture 4" descr="Urbaneconom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330325" y="260350"/>
            <a:ext cx="44656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1400" b="1"/>
              <a:t>Фонд </a:t>
            </a:r>
            <a:r>
              <a:rPr lang="en-US" sz="1400" b="1"/>
              <a:t>“</a:t>
            </a:r>
            <a:r>
              <a:rPr lang="ru-RU" sz="1400" b="1"/>
              <a:t>Институт экономики города</a:t>
            </a:r>
            <a:r>
              <a:rPr lang="en-US" sz="1400" b="1"/>
              <a:t>”</a:t>
            </a:r>
            <a:endParaRPr lang="ru-RU" sz="1400" b="1"/>
          </a:p>
        </p:txBody>
      </p:sp>
      <p:graphicFrame>
        <p:nvGraphicFramePr>
          <p:cNvPr id="31767" name="Group 23"/>
          <p:cNvGraphicFramePr>
            <a:graphicFrameLocks noGrp="1"/>
          </p:cNvGraphicFramePr>
          <p:nvPr/>
        </p:nvGraphicFramePr>
        <p:xfrm>
          <a:off x="214313" y="1500188"/>
          <a:ext cx="8786812" cy="5094287"/>
        </p:xfrm>
        <a:graphic>
          <a:graphicData uri="http://schemas.openxmlformats.org/drawingml/2006/table">
            <a:tbl>
              <a:tblPr/>
              <a:tblGrid>
                <a:gridCol w="3997325"/>
                <a:gridCol w="4789487"/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Перечень услуг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Платность услуг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Реестр государственных (муниципальных) «административных» услуг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Услуги по общему правилу бесплатны.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Единственное основание платности – государственная пошлина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(до признания утратившими силу – также федеральные законы и соотв.НПА фед., рег., мун.уровня)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Перечни услуг, которые являются необходимыми и обязательными для предоставления государственных и муниципальных «административных» услуг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Платно могут оказываться исключительно в случаях, предусмотренных федеральными законами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и соотв.НПА. Размер платы – в порядке, определенном соотв. публично-правовым образованием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Перечень государственных (муниципальных) услуг 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на федеральном уровне – базовый и ведомственный перечни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Платно могут оказываться только в случаях, предусмотренных федеральными законами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Предельные цены (порядок их расчета) указывается в задании для учреждения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2493</TotalTime>
  <Words>1802</Words>
  <Application>Microsoft Office PowerPoint</Application>
  <PresentationFormat>Экран (4:3)</PresentationFormat>
  <Paragraphs>221</Paragraphs>
  <Slides>23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Times New Roman</vt:lpstr>
      <vt:lpstr>Arial Narrow</vt:lpstr>
      <vt:lpstr>Arial Unicode MS</vt:lpstr>
      <vt:lpstr>Verdana</vt:lpstr>
      <vt:lpstr>Calibri</vt:lpstr>
      <vt:lpstr>Wingdings</vt:lpstr>
      <vt:lpstr>Tahoma</vt:lpstr>
      <vt:lpstr>Оформление по умолчанию</vt:lpstr>
      <vt:lpstr>Слайд 1</vt:lpstr>
      <vt:lpstr>Государственные и муниципальные услуги в действующем законодательстве</vt:lpstr>
      <vt:lpstr>Государственные и муниципальные услуги в действующем законодательстве</vt:lpstr>
      <vt:lpstr>Федеральный закон от 27 июля 2010 г. № 210-ФЗ (1)</vt:lpstr>
      <vt:lpstr>Федеральный закон от 27 июля 2010 г. № 210-ФЗ (1)</vt:lpstr>
      <vt:lpstr>Определение Бюджетного кодекса  (с 1 января 2011 г.)</vt:lpstr>
      <vt:lpstr>Слайд 7</vt:lpstr>
      <vt:lpstr>ВЗАИМОДЕЙСТВИЕ 210-ФЗ И 83-ФЗ В ЧАСТИ УСЛУГ</vt:lpstr>
      <vt:lpstr>Слайд 9</vt:lpstr>
      <vt:lpstr>Порядок определения размера платы</vt:lpstr>
      <vt:lpstr>Особенности применения порядка определения размера платы</vt:lpstr>
      <vt:lpstr>Федеральный закон от 27 июля 2010 г. № 210-ФЗ (3)</vt:lpstr>
      <vt:lpstr>Слайд 13</vt:lpstr>
      <vt:lpstr>Слайд 14</vt:lpstr>
      <vt:lpstr>Многофункциональный центр предоставления государственных и муниципальных услуг</vt:lpstr>
      <vt:lpstr>Многофункциональный центр предоставления государственных и муниципальных услуг</vt:lpstr>
      <vt:lpstr>Нормативно-правовые основы создания МФЦ</vt:lpstr>
      <vt:lpstr>Услуги, предоставляемые в настоящее время                          на базе МФЦ</vt:lpstr>
      <vt:lpstr>Слайд 19</vt:lpstr>
      <vt:lpstr>Слайд 20</vt:lpstr>
      <vt:lpstr>Слайд 21</vt:lpstr>
      <vt:lpstr>Планируемые мероприятия</vt:lpstr>
      <vt:lpstr>Слайд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jigalov</dc:creator>
  <cp:lastModifiedBy>jigalov</cp:lastModifiedBy>
  <cp:revision>537</cp:revision>
  <dcterms:created xsi:type="dcterms:W3CDTF">2009-12-02T12:03:48Z</dcterms:created>
  <dcterms:modified xsi:type="dcterms:W3CDTF">2011-04-14T12:00:40Z</dcterms:modified>
</cp:coreProperties>
</file>