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57" r:id="rId3"/>
    <p:sldId id="265" r:id="rId4"/>
    <p:sldId id="268" r:id="rId5"/>
    <p:sldId id="269" r:id="rId6"/>
    <p:sldId id="270" r:id="rId7"/>
    <p:sldId id="271" r:id="rId8"/>
    <p:sldId id="267" r:id="rId9"/>
    <p:sldId id="272" r:id="rId10"/>
    <p:sldId id="274" r:id="rId11"/>
    <p:sldId id="275" r:id="rId12"/>
    <p:sldId id="273" r:id="rId13"/>
    <p:sldId id="262" r:id="rId14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учреждения  образования  - 304 ед.</c:v>
                </c:pt>
              </c:strCache>
            </c:strRef>
          </c:tx>
          <c:dLbls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на 01.01.2010</c:v>
                </c:pt>
                <c:pt idx="1">
                  <c:v>факт 2010 г.</c:v>
                </c:pt>
                <c:pt idx="2">
                  <c:v>план 2011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125</c:v>
                </c:pt>
                <c:pt idx="1">
                  <c:v>152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учреждения  здравоохранения - 26 ед.</c:v>
                </c:pt>
              </c:strCache>
            </c:strRef>
          </c:tx>
          <c:dLbls>
            <c:dLbl>
              <c:idx val="0"/>
              <c:layout>
                <c:manualLayout>
                  <c:x val="-1.5432098765432214E-2"/>
                  <c:y val="-1.3888888888889039E-2"/>
                </c:manualLayout>
              </c:layout>
              <c:showVal val="1"/>
            </c:dLbl>
            <c:spPr>
              <a:solidFill>
                <a:schemeClr val="accent2">
                  <a:lumMod val="75000"/>
                </a:schemeClr>
              </a:solidFill>
              <a:ln w="12700">
                <a:solidFill>
                  <a:prstClr val="white"/>
                </a:solidFill>
              </a:ln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на 01.01.2010</c:v>
                </c:pt>
                <c:pt idx="1">
                  <c:v>факт 2010 г.</c:v>
                </c:pt>
                <c:pt idx="2">
                  <c:v>план 2011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учреждения  культуры - 26 ед.</c:v>
                </c:pt>
              </c:strCache>
            </c:strRef>
          </c:tx>
          <c:dLbls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prstClr val="white"/>
                </a:solidFill>
              </a:ln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на 01.01.2010</c:v>
                </c:pt>
                <c:pt idx="1">
                  <c:v>факт 2010 г.</c:v>
                </c:pt>
                <c:pt idx="2">
                  <c:v>план 2011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учреждения  физкультуры и спорта - 16 ед.</c:v>
                </c:pt>
              </c:strCache>
            </c:strRef>
          </c:tx>
          <c:dLbls>
            <c:dLbl>
              <c:idx val="0"/>
              <c:layout>
                <c:manualLayout>
                  <c:x val="1.6975308641975495E-2"/>
                  <c:y val="2.7777777777778265E-3"/>
                </c:manualLayout>
              </c:layout>
              <c:showVal val="1"/>
            </c:dLbl>
            <c:spPr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prstClr val="white"/>
                </a:solidFill>
              </a:ln>
            </c:spPr>
            <c:showVal val="1"/>
          </c:dLbls>
          <c:cat>
            <c:strRef>
              <c:f>Лист1!$A$2:$A$4</c:f>
              <c:strCache>
                <c:ptCount val="3"/>
                <c:pt idx="0">
                  <c:v>на 01.01.2010</c:v>
                </c:pt>
                <c:pt idx="1">
                  <c:v>факт 2010 г.</c:v>
                </c:pt>
                <c:pt idx="2">
                  <c:v>план 2011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shape val="box"/>
        <c:axId val="70628864"/>
        <c:axId val="70630400"/>
        <c:axId val="0"/>
      </c:bar3DChart>
      <c:catAx>
        <c:axId val="7062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0630400"/>
        <c:crosses val="autoZero"/>
        <c:auto val="1"/>
        <c:lblAlgn val="ctr"/>
        <c:lblOffset val="100"/>
      </c:catAx>
      <c:valAx>
        <c:axId val="70630400"/>
        <c:scaling>
          <c:orientation val="minMax"/>
        </c:scaling>
        <c:axPos val="l"/>
        <c:majorGridlines/>
        <c:numFmt formatCode="General" sourceLinked="1"/>
        <c:tickLblPos val="nextTo"/>
        <c:crossAx val="7062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592519685039896"/>
          <c:y val="0.30093773640634164"/>
          <c:w val="0.33481554389035106"/>
          <c:h val="0.6836906895671162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kumimoji="0" lang="ru-RU" sz="2400" b="1" kern="1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ТЕПЛОВОЙ ЭНЕРГИИ</c:v>
                </c:pt>
              </c:strCache>
            </c:strRef>
          </c:tx>
          <c:spPr>
            <a:ln w="12700"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-5.0600336142192774E-2"/>
                  <c:y val="-7.8761399586304154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2.3926417092600263E-2"/>
                  <c:y val="3.0225709692814282E-2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7.0175438596491224E-2"/>
                  <c:y val="0.10162698229259377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3.4476173435099421E-2"/>
                  <c:y val="-2.0909623496124602E-2"/>
                </c:manualLayout>
              </c:layout>
              <c:showLegendKey val="1"/>
              <c:showPercent val="1"/>
            </c:dLbl>
            <c:numFmt formatCode="0.0%" sourceLinked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Установлено на 01.01.2011 (687 домов)</c:v>
                </c:pt>
                <c:pt idx="1">
                  <c:v>План на 2011 год (1640 домов)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687</c:v>
                </c:pt>
                <c:pt idx="1">
                  <c:v>1640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544872680389098"/>
          <c:y val="0.45428153063556415"/>
          <c:w val="0.33806269282129398"/>
          <c:h val="0.4905930421749698"/>
        </c:manualLayout>
      </c:layout>
      <c:txPr>
        <a:bodyPr/>
        <a:lstStyle/>
        <a:p>
          <a:pPr>
            <a:defRPr sz="1600" kern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kumimoji="0" lang="ru-RU" sz="2400" b="1" kern="1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ХОЛОДНОЙ ВОДЫ</c:v>
                </c:pt>
              </c:strCache>
            </c:strRef>
          </c:tx>
          <c:spPr>
            <a:ln w="12700"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-9.3865483673213609E-2"/>
                  <c:y val="-0.24357072192813767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2.6851521590157742E-3"/>
                  <c:y val="2.0015960507412708E-4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0"/>
                  <c:y val="0.18474783809335238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0"/>
                  <c:y val="0.2069657998221722"/>
                </c:manualLayout>
              </c:layout>
              <c:showLegendKey val="1"/>
              <c:showPercent val="1"/>
            </c:dLbl>
            <c:numFmt formatCode="0.0%" sourceLinked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Установлено на 01.01.2010                       (1769 домов)</c:v>
                </c:pt>
                <c:pt idx="1">
                  <c:v>План на 2011 год                     (2473 дома)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1769</c:v>
                </c:pt>
                <c:pt idx="1">
                  <c:v>2473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232883777880613"/>
          <c:y val="0.4722778946972338"/>
          <c:w val="0.32841193137624586"/>
          <c:h val="0.4485111626869048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kumimoji="0" lang="ru-RU" sz="2400" b="1" kern="1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ЭЛЕКТРИЧЕСКОЙ ЭНЕРГИИ</c:v>
                </c:pt>
              </c:strCache>
            </c:strRef>
          </c:tx>
          <c:spPr>
            <a:ln w="12700"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-3.0908993052596638E-2"/>
                  <c:y val="-5.0898026781668722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6.626719471118267E-2"/>
                  <c:y val="0.1838276962012704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2.0985496873538637E-2"/>
                  <c:y val="0.21793356896073271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0"/>
                  <c:y val="0.20696579982217225"/>
                </c:manualLayout>
              </c:layout>
              <c:showLegendKey val="1"/>
              <c:showPercent val="1"/>
            </c:dLbl>
            <c:numFmt formatCode="0.00%" sourceLinked="0"/>
            <c:spPr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Установлено на 01.01.2010 (970 домов)</c:v>
                </c:pt>
                <c:pt idx="1">
                  <c:v>Установлено в течение 2010 года (811 домов)</c:v>
                </c:pt>
                <c:pt idx="2">
                  <c:v>План на 2011 год (2636 домов)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970</c:v>
                </c:pt>
                <c:pt idx="1">
                  <c:v>811</c:v>
                </c:pt>
                <c:pt idx="2">
                  <c:v>2636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333505340443199"/>
          <c:y val="0.44794169206115425"/>
          <c:w val="0.33740571575061951"/>
          <c:h val="0.4861216576699368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noFill/>
        <a:ln w="9525">
          <a:noFill/>
        </a:ln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0"/>
              <c:layout>
                <c:manualLayout>
                  <c:x val="-1.3008039036408249E-2"/>
                  <c:y val="7.1727219689178313E-3"/>
                </c:manualLayout>
              </c:layout>
              <c:showVal val="1"/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Установка двухтарифного счетчика электроэнергии</c:v>
                </c:pt>
                <c:pt idx="1">
                  <c:v>Установка регулятора температуры горячей воды</c:v>
                </c:pt>
                <c:pt idx="2">
                  <c:v>Установка регуляторов давления холодной и горячей воды</c:v>
                </c:pt>
                <c:pt idx="3">
                  <c:v>Тепловая изоляция трубопроводов, отражающая теплоизоляция за радиаторами</c:v>
                </c:pt>
                <c:pt idx="4">
                  <c:v>Гидравлическая балансировка систем отопления</c:v>
                </c:pt>
                <c:pt idx="5">
                  <c:v>Установка автоматизированного ИТП</c:v>
                </c:pt>
                <c:pt idx="6">
                  <c:v>Автоматическое управление освещением</c:v>
                </c:pt>
                <c:pt idx="7">
                  <c:v>Замена окон на энергоэффективные конструкции</c:v>
                </c:pt>
                <c:pt idx="8">
                  <c:v>Установка радиаторных термостатов</c:v>
                </c:pt>
                <c:pt idx="9">
                  <c:v>Наружное утепление зданий</c:v>
                </c:pt>
                <c:pt idx="10">
                  <c:v>Утепление чердачных помещений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1.1000000000000001</c:v>
                </c:pt>
                <c:pt idx="3">
                  <c:v>2</c:v>
                </c:pt>
                <c:pt idx="4">
                  <c:v>3.4</c:v>
                </c:pt>
                <c:pt idx="5">
                  <c:v>3.5</c:v>
                </c:pt>
                <c:pt idx="6">
                  <c:v>6.5</c:v>
                </c:pt>
                <c:pt idx="7">
                  <c:v>9.7000000000000011</c:v>
                </c:pt>
                <c:pt idx="8">
                  <c:v>10</c:v>
                </c:pt>
                <c:pt idx="9">
                  <c:v>14.3</c:v>
                </c:pt>
                <c:pt idx="10">
                  <c:v>29.1</c:v>
                </c:pt>
              </c:numCache>
            </c:numRef>
          </c:val>
        </c:ser>
        <c:dLbls>
          <c:showVal val="1"/>
        </c:dLbls>
        <c:shape val="box"/>
        <c:axId val="80792576"/>
        <c:axId val="80806656"/>
        <c:axId val="0"/>
      </c:bar3DChart>
      <c:catAx>
        <c:axId val="80792576"/>
        <c:scaling>
          <c:orientation val="minMax"/>
        </c:scaling>
        <c:axPos val="l"/>
        <c:tickLblPos val="nextTo"/>
        <c:txPr>
          <a:bodyPr anchor="t"/>
          <a:lstStyle/>
          <a:p>
            <a:pPr>
              <a:defRPr sz="1100" b="1"/>
            </a:pPr>
            <a:endParaRPr lang="ru-RU"/>
          </a:p>
        </c:txPr>
        <c:crossAx val="80806656"/>
        <c:crosses val="autoZero"/>
        <c:auto val="1"/>
        <c:lblAlgn val="l"/>
        <c:lblOffset val="100"/>
      </c:catAx>
      <c:valAx>
        <c:axId val="80806656"/>
        <c:scaling>
          <c:orientation val="minMax"/>
        </c:scaling>
        <c:axPos val="b"/>
        <c:majorGridlines/>
        <c:numFmt formatCode="General" sourceLinked="1"/>
        <c:tickLblPos val="nextTo"/>
        <c:crossAx val="80792576"/>
        <c:crosses val="autoZero"/>
        <c:crossBetween val="between"/>
      </c:valAx>
      <c:spPr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9110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9110"/>
          </a:xfrm>
          <a:prstGeom prst="rect">
            <a:avLst/>
          </a:prstGeom>
        </p:spPr>
        <p:txBody>
          <a:bodyPr vert="horz" lIns="91448" tIns="45724" rIns="91448" bIns="45724" rtlCol="0"/>
          <a:lstStyle>
            <a:lvl1pPr algn="r">
              <a:defRPr sz="1200"/>
            </a:lvl1pPr>
          </a:lstStyle>
          <a:p>
            <a:fld id="{CEC7EB3F-3626-40FB-90D3-8B872DF83C5B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8" tIns="45724" rIns="91448" bIns="457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1547"/>
            <a:ext cx="5438140" cy="4491990"/>
          </a:xfrm>
          <a:prstGeom prst="rect">
            <a:avLst/>
          </a:prstGeom>
        </p:spPr>
        <p:txBody>
          <a:bodyPr vert="horz" lIns="91448" tIns="45724" rIns="91448" bIns="457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81358"/>
            <a:ext cx="2945659" cy="499110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81358"/>
            <a:ext cx="2945659" cy="499110"/>
          </a:xfrm>
          <a:prstGeom prst="rect">
            <a:avLst/>
          </a:prstGeom>
        </p:spPr>
        <p:txBody>
          <a:bodyPr vert="horz" lIns="91448" tIns="45724" rIns="91448" bIns="45724" rtlCol="0" anchor="b"/>
          <a:lstStyle>
            <a:lvl1pPr algn="r">
              <a:defRPr sz="1200"/>
            </a:lvl1pPr>
          </a:lstStyle>
          <a:p>
            <a:fld id="{D5687910-FE70-4618-9ADB-25F826F16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47F661E-7593-4239-9326-0C2F03A42215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27D-C086-4198-B200-52600DD73414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F26-E152-4114-848C-1296AA302877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AAEC340-813F-4006-A77A-CA4711E93E8A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2BF6FA3-B118-4AEF-A1F0-3367821282D0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A00E01C-F8E1-45E5-94DE-D76DACD52FB6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C23C00-CAD3-46B1-A661-F4E71DFE2304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0D10E-0BB1-468A-AC85-11E62FFDD1F6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C8B9A52-C73A-4E01-8A58-6E368D2BEC3C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85DB7CB-5EBB-409B-A032-6E0B1BC81CDB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5320D3E-B68B-4320-A674-78C07C743F74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4D2A9A8-EE6C-4372-ABD6-CC1FE9F413CC}" type="datetime1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070A9B3-FF5D-4C38-9994-E02DF918D7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8715436" cy="3113099"/>
          </a:xfrm>
        </p:spPr>
        <p:txBody>
          <a:bodyPr>
            <a:noAutofit/>
          </a:bodyPr>
          <a:lstStyle/>
          <a:p>
            <a:r>
              <a:rPr lang="ru-RU" sz="3800" b="1" dirty="0" smtClean="0"/>
              <a:t>ОБ ЭНЕРГОСБЕРЕЖЕНИИ </a:t>
            </a:r>
            <a:br>
              <a:rPr lang="ru-RU" sz="3800" b="1" dirty="0" smtClean="0"/>
            </a:br>
            <a:r>
              <a:rPr lang="ru-RU" sz="3800" b="1" dirty="0" smtClean="0"/>
              <a:t>И ПОВЫШЕНИИ ЭНЕРГЕТИЧЕСКОЙ ЭФФЕКТИВНОСТИ </a:t>
            </a:r>
            <a:br>
              <a:rPr lang="ru-RU" sz="3800" b="1" dirty="0" smtClean="0"/>
            </a:br>
            <a:r>
              <a:rPr lang="ru-RU" sz="3800" b="1" dirty="0" smtClean="0"/>
              <a:t>В ГОРОДЕ ЯРОСЛАВЛЕ</a:t>
            </a:r>
            <a:endParaRPr lang="ru-RU" sz="3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14282" y="3571876"/>
            <a:ext cx="8348664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i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/>
            </a:r>
            <a:br>
              <a:rPr lang="ru-RU" sz="2800" b="1" dirty="0" smtClean="0">
                <a:latin typeface="Trebuchet MS" pitchFamily="34" charset="0"/>
              </a:rPr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56248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10</a:t>
            </a:r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2016" y="277318"/>
            <a:ext cx="9144000" cy="661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ТЕРМОПРОФИЛОГРАММА ФАСАДНОЙ ЧАСТИ ОБРАЗОВАТЕЛЬНОГО УЧРЕЖДЕНИЯ</a:t>
            </a:r>
            <a:b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857" y="1118609"/>
            <a:ext cx="8626449" cy="545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/>
            </a:r>
            <a:br>
              <a:rPr lang="ru-RU" sz="2800" b="1" dirty="0" smtClean="0">
                <a:latin typeface="Trebuchet MS" pitchFamily="34" charset="0"/>
              </a:rPr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56248"/>
            <a:ext cx="502920" cy="301752"/>
          </a:xfrm>
        </p:spPr>
        <p:txBody>
          <a:bodyPr/>
          <a:lstStyle/>
          <a:p>
            <a:fld id="{E070A9B3-FF5D-4C38-9994-E02DF918D7C5}" type="slidenum">
              <a:rPr lang="ru-RU" sz="1600" b="1" smtClean="0"/>
              <a:pPr/>
              <a:t>11</a:t>
            </a:fld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2016" y="277318"/>
            <a:ext cx="9144000" cy="661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ТЕРМОПРОФИЛОГРАММА ФАСАДНОЙ ЧАСТИ ОБРАЗОВАТЕЛЬНОГО УЧРЕЖДЕНИЯ</a:t>
            </a:r>
            <a:b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144" t="10630" r="29031" b="55853"/>
          <a:stretch>
            <a:fillRect/>
          </a:stretch>
        </p:blipFill>
        <p:spPr bwMode="auto">
          <a:xfrm>
            <a:off x="214281" y="1142984"/>
            <a:ext cx="878092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016" y="277318"/>
            <a:ext cx="9144000" cy="6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/>
            </a:r>
            <a:br>
              <a:rPr lang="ru-RU" sz="2800" b="1" dirty="0" smtClean="0">
                <a:latin typeface="Trebuchet MS" pitchFamily="34" charset="0"/>
              </a:rPr>
            </a:br>
            <a:r>
              <a:rPr lang="ru-RU" sz="2800" b="1" dirty="0" smtClean="0">
                <a:latin typeface="Trebuchet MS" pitchFamily="34" charset="0"/>
              </a:rPr>
              <a:t>ТЕРМОГРАММА РАДИАТОРОВ ОТОПЛЕНИЯ С ПОНИЖЕННОЙ ТЕПЛООТДАЧЕЙ</a:t>
            </a:r>
            <a:br>
              <a:rPr lang="ru-RU" sz="2800" b="1" dirty="0" smtClean="0">
                <a:latin typeface="Trebuchet MS" pitchFamily="34" charset="0"/>
              </a:rPr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59342" y="6559826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12</a:t>
            </a:r>
            <a:endParaRPr lang="ru-RU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66" y="1130890"/>
            <a:ext cx="4077325" cy="553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637" y="1159250"/>
            <a:ext cx="4048137" cy="549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>ОРИЕНТИРОВОЧНЫЙ СРОК ОКУПАЕМОСТИ ЭНЕРГОЭФФЕКТИВНЫХ МЕРОПРИЯТИЙ (в годах)</a:t>
            </a:r>
            <a:br>
              <a:rPr lang="ru-RU" sz="2800" b="1" dirty="0" smtClean="0">
                <a:latin typeface="Trebuchet MS" pitchFamily="34" charset="0"/>
              </a:rPr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01090" y="6357958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13</a:t>
            </a:r>
            <a:endParaRPr lang="ru-RU" sz="16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8786874" cy="531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ОБЪЕМЫ И ИСТОЧНИКИ ФИНАНСИРОВАНИЯ ПРОГРАММЫ «ЭНЕРГОСБЕРЕЖЕНИЕ </a:t>
            </a:r>
            <a:br>
              <a:rPr lang="ru-RU" sz="2800" b="1" dirty="0" smtClean="0"/>
            </a:br>
            <a:r>
              <a:rPr lang="ru-RU" sz="2800" b="1" dirty="0" smtClean="0"/>
              <a:t>В ГОРОДЕ ЯРОСЛАВЛЕ» (млн.руб.)</a:t>
            </a: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58214" y="6072206"/>
            <a:ext cx="502920" cy="301752"/>
          </a:xfrm>
        </p:spPr>
        <p:txBody>
          <a:bodyPr/>
          <a:lstStyle/>
          <a:p>
            <a:fld id="{E070A9B3-FF5D-4C38-9994-E02DF918D7C5}" type="slidenum">
              <a:rPr lang="ru-RU" sz="1600" b="1" smtClean="0"/>
              <a:pPr/>
              <a:t>2</a:t>
            </a:fld>
            <a:endParaRPr lang="ru-RU" sz="1600" b="1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42910" y="1857364"/>
          <a:ext cx="7929618" cy="356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1143008"/>
                <a:gridCol w="1143008"/>
                <a:gridCol w="1071570"/>
                <a:gridCol w="1071570"/>
                <a:gridCol w="1285884"/>
              </a:tblGrid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ОБЪЕМЫ ФИНАНСИРОВАНИЯ ПРОГРАММЫ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</a:t>
                      </a:r>
                      <a:endParaRPr lang="ru-RU" sz="1800" dirty="0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ВСЕГО</a:t>
                      </a:r>
                      <a:endParaRPr lang="ru-RU" sz="1800" dirty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ФАКТ</a:t>
                      </a:r>
                    </a:p>
                    <a:p>
                      <a:pPr algn="ctr"/>
                      <a:r>
                        <a:rPr lang="ru-RU" sz="1800" dirty="0" smtClean="0"/>
                        <a:t>2010 г.</a:t>
                      </a:r>
                      <a:endParaRPr lang="ru-RU" sz="1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1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2010 г.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2011 г.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2012 г.</a:t>
                      </a:r>
                      <a:endParaRPr kumimoji="0"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42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Городской бюджет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47,5</a:t>
                      </a:r>
                      <a:endParaRPr lang="ru-RU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52,0</a:t>
                      </a:r>
                      <a:endParaRPr lang="ru-RU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16,3</a:t>
                      </a:r>
                      <a:endParaRPr lang="ru-RU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1"/>
                          </a:solidFill>
                        </a:rPr>
                        <a:t>115,8</a:t>
                      </a:r>
                      <a:endParaRPr lang="ru-RU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42,4</a:t>
                      </a:r>
                      <a:endParaRPr lang="ru-RU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171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Областной бюджет</a:t>
                      </a:r>
                      <a:endParaRPr kumimoji="0" lang="ru-RU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kumimoji="0" lang="ru-RU" sz="20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1713">
                <a:tc>
                  <a:txBody>
                    <a:bodyPr/>
                    <a:lstStyle/>
                    <a:p>
                      <a:r>
                        <a:rPr kumimoji="0" lang="ru-RU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Внебюджетные средства</a:t>
                      </a:r>
                      <a:endParaRPr lang="ru-RU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156,4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1189,3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3848,1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5193,8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kumimoji="0" lang="en-US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0" lang="ru-RU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kumimoji="0" lang="ru-RU" sz="2000" b="1" kern="120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4616"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по программе: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206,9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1253,8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3880,1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5340,8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>УСТАНОВКА ПРИБОРОВ УЧЕТА ТЕПЛОВОЙ ЭНЕРГИИ НА ОБЪЕКТАХ СОЦИАЛЬНОЙ СФЕРЫ</a:t>
            </a: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29652" y="6357958"/>
            <a:ext cx="502920" cy="301752"/>
          </a:xfrm>
        </p:spPr>
        <p:txBody>
          <a:bodyPr/>
          <a:lstStyle/>
          <a:p>
            <a:fld id="{E070A9B3-FF5D-4C38-9994-E02DF918D7C5}" type="slidenum">
              <a:rPr lang="ru-RU" sz="1600" b="1" smtClean="0"/>
              <a:pPr/>
              <a:t>3</a:t>
            </a:fld>
            <a:endParaRPr lang="ru-RU" sz="1600" b="1" dirty="0"/>
          </a:p>
        </p:txBody>
      </p:sp>
      <p:graphicFrame>
        <p:nvGraphicFramePr>
          <p:cNvPr id="10" name="Содержимое 9"/>
          <p:cNvGraphicFramePr>
            <a:graphicFrameLocks/>
          </p:cNvGraphicFramePr>
          <p:nvPr/>
        </p:nvGraphicFramePr>
        <p:xfrm>
          <a:off x="357158" y="1428736"/>
          <a:ext cx="8572560" cy="500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857884" y="1500174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Количество учреждений, в которых требуется установка приборов учета: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1000132" cy="88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УСТАНОВКА ОБЩЕДОМОВЫХ ПРИБОРОВ УЧЁТА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6868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01090" y="6429396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4</a:t>
            </a:r>
            <a:endParaRPr lang="ru-RU" sz="1600" b="1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1021563" cy="8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6286512" y="1428736"/>
            <a:ext cx="2643206" cy="19288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/>
              <a:t>Количество многоквартирных домов, в которых требуется установка приборов учета – </a:t>
            </a:r>
          </a:p>
          <a:p>
            <a:pPr algn="l"/>
            <a:r>
              <a:rPr lang="ru-RU" sz="1600" b="1" dirty="0" smtClean="0"/>
              <a:t>2327 домов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УСТАНОВКА ОБЩЕДОМОВЫХ ПРИБОРОВ УЧЁТА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472518" cy="574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5</a:t>
            </a:r>
            <a:endParaRPr lang="ru-RU" sz="1600" b="1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919183" cy="94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000240"/>
            <a:ext cx="928694" cy="84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6357950" y="1500174"/>
            <a:ext cx="2571768" cy="18573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/>
              <a:t>Количество многоквартирных домов, в которых требуется установка приборов учета – </a:t>
            </a:r>
          </a:p>
          <a:p>
            <a:pPr algn="l"/>
            <a:r>
              <a:rPr lang="ru-RU" sz="1600" b="1" dirty="0" smtClean="0"/>
              <a:t>4242 дома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УСТАНОВКА ОБЩЕДОМОВЫХ ПРИБОРОВ УЧЁТА</a:t>
            </a: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714356"/>
          <a:ext cx="8472518" cy="574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58214" y="6286520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6</a:t>
            </a:r>
            <a:endParaRPr lang="ru-RU" sz="16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1"/>
          <p:cNvSpPr txBox="1"/>
          <p:nvPr/>
        </p:nvSpPr>
        <p:spPr>
          <a:xfrm>
            <a:off x="6072198" y="1500174"/>
            <a:ext cx="2571768" cy="171451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/>
              <a:t>Количество многоквартирных домов, в которых требуется установка приборов учета – </a:t>
            </a:r>
          </a:p>
          <a:p>
            <a:pPr algn="l"/>
            <a:r>
              <a:rPr lang="ru-RU" sz="1600" b="1" dirty="0" smtClean="0"/>
              <a:t>4417 домов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>КОМПЛЕКСНЫЙ УЧЁТ ЭНЕРГОРЕСУРСОВ </a:t>
            </a:r>
            <a:br>
              <a:rPr lang="ru-RU" sz="2800" b="1" dirty="0" smtClean="0">
                <a:latin typeface="Trebuchet MS" pitchFamily="34" charset="0"/>
              </a:rPr>
            </a:br>
            <a:r>
              <a:rPr lang="ru-RU" sz="2800" b="1" dirty="0" smtClean="0">
                <a:latin typeface="Trebuchet MS" pitchFamily="34" charset="0"/>
              </a:rPr>
              <a:t>С ДИСПЕТЧЕРИЗАЦИЕЙ</a:t>
            </a:r>
            <a:br>
              <a:rPr lang="ru-RU" sz="2800" b="1" dirty="0" smtClean="0">
                <a:latin typeface="Trebuchet MS" pitchFamily="34" charset="0"/>
              </a:rPr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85141" y="6480192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7</a:t>
            </a:r>
            <a:endParaRPr lang="ru-RU" sz="1600" b="1" dirty="0"/>
          </a:p>
        </p:txBody>
      </p:sp>
      <p:pic>
        <p:nvPicPr>
          <p:cNvPr id="16" name="Picture 2" descr="D:\Важные_документы\Межрегионэнергосбыт\Сургут_презентация\Многоквартирный-до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80339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1000108"/>
            <a:ext cx="349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«Энергоэффективный дом»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>КОМПЛЕКСНЫЙ УЧЁТ ЭНЕРГОРЕСУРСОВ </a:t>
            </a:r>
            <a:br>
              <a:rPr lang="ru-RU" sz="2800" b="1" dirty="0" smtClean="0">
                <a:latin typeface="Trebuchet MS" pitchFamily="34" charset="0"/>
              </a:rPr>
            </a:br>
            <a:r>
              <a:rPr lang="ru-RU" sz="2800" b="1" dirty="0" smtClean="0">
                <a:latin typeface="Trebuchet MS" pitchFamily="34" charset="0"/>
              </a:rPr>
              <a:t>С ДИСПЕТЧЕРИЗАЦИЕЙ</a:t>
            </a:r>
            <a:br>
              <a:rPr lang="ru-RU" sz="2800" b="1" dirty="0" smtClean="0">
                <a:latin typeface="Trebuchet MS" pitchFamily="34" charset="0"/>
              </a:rPr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2656" y="6486169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8</a:t>
            </a:r>
            <a:endParaRPr lang="ru-RU" sz="1600" b="1" dirty="0"/>
          </a:p>
        </p:txBody>
      </p:sp>
      <p:pic>
        <p:nvPicPr>
          <p:cNvPr id="6" name="Рисунок 5" descr="схе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78581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1785926"/>
            <a:ext cx="3286148" cy="12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43174" y="5214950"/>
            <a:ext cx="3357586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0310" y="3348241"/>
            <a:ext cx="1225028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1691" y="3202035"/>
            <a:ext cx="1204922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67168" y="4833905"/>
            <a:ext cx="1320164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1714480" y="4214818"/>
            <a:ext cx="2643206" cy="1500198"/>
          </a:xfrm>
          <a:prstGeom prst="straightConnector1">
            <a:avLst/>
          </a:prstGeom>
          <a:ln w="539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4572000" y="3582650"/>
            <a:ext cx="2571770" cy="2275245"/>
          </a:xfrm>
          <a:prstGeom prst="straightConnector1">
            <a:avLst/>
          </a:prstGeom>
          <a:ln w="539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4497050" y="2615784"/>
            <a:ext cx="1708879" cy="959368"/>
          </a:xfrm>
          <a:prstGeom prst="straightConnector1">
            <a:avLst/>
          </a:prstGeom>
          <a:ln w="539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4706914" y="3582651"/>
            <a:ext cx="1251677" cy="292306"/>
          </a:xfrm>
          <a:prstGeom prst="straightConnector1">
            <a:avLst/>
          </a:prstGeom>
          <a:ln w="539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2900597" y="3807502"/>
            <a:ext cx="1416570" cy="59961"/>
          </a:xfrm>
          <a:prstGeom prst="straightConnector1">
            <a:avLst/>
          </a:prstGeom>
          <a:ln w="539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28596" y="1000108"/>
            <a:ext cx="3988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«Энергоэффективный квартал»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6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/>
            </a:r>
            <a:br>
              <a:rPr lang="ru-RU" sz="2800" b="1" dirty="0" smtClean="0">
                <a:latin typeface="Trebuchet MS" pitchFamily="34" charset="0"/>
              </a:rPr>
            </a:br>
            <a:endParaRPr lang="ru-RU" sz="28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51267" y="6567777"/>
            <a:ext cx="502920" cy="301752"/>
          </a:xfrm>
        </p:spPr>
        <p:txBody>
          <a:bodyPr/>
          <a:lstStyle/>
          <a:p>
            <a:r>
              <a:rPr lang="ru-RU" sz="1600" b="1" dirty="0" smtClean="0"/>
              <a:t>9</a:t>
            </a:r>
            <a:endParaRPr lang="ru-RU" sz="16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22016" y="277318"/>
            <a:ext cx="9144000" cy="66117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ТЕРМОПРОФИЛОГРАММА ФАСАДНОЙ ЧАСТИ ОБРАЗОВАТЕЛЬНОГО УЧРЕЖДЕНИЯ</a:t>
            </a:r>
            <a:br>
              <a:rPr kumimoji="0" lang="ru-RU" sz="2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929" y="1046942"/>
            <a:ext cx="8589364" cy="553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1076</TotalTime>
  <Words>192</Words>
  <Application>Microsoft Office PowerPoint</Application>
  <PresentationFormat>Экран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ОБ ЭНЕРГОСБЕРЕЖЕНИИ  И ПОВЫШЕНИИ ЭНЕРГЕТИЧЕСКОЙ ЭФФЕКТИВНОСТИ  В ГОРОДЕ ЯРОСЛАВЛЕ</vt:lpstr>
      <vt:lpstr>ОБЪЕМЫ И ИСТОЧНИКИ ФИНАНСИРОВАНИЯ ПРОГРАММЫ «ЭНЕРГОСБЕРЕЖЕНИЕ  В ГОРОДЕ ЯРОСЛАВЛЕ» (млн.руб.)</vt:lpstr>
      <vt:lpstr>УСТАНОВКА ПРИБОРОВ УЧЕТА ТЕПЛОВОЙ ЭНЕРГИИ НА ОБЪЕКТАХ СОЦИАЛЬНОЙ СФЕРЫ</vt:lpstr>
      <vt:lpstr>УСТАНОВКА ОБЩЕДОМОВЫХ ПРИБОРОВ УЧЁТА</vt:lpstr>
      <vt:lpstr>УСТАНОВКА ОБЩЕДОМОВЫХ ПРИБОРОВ УЧЁТА</vt:lpstr>
      <vt:lpstr>УСТАНОВКА ОБЩЕДОМОВЫХ ПРИБОРОВ УЧЁТА</vt:lpstr>
      <vt:lpstr>КОМПЛЕКСНЫЙ УЧЁТ ЭНЕРГОРЕСУРСОВ  С ДИСПЕТЧЕРИЗАЦИЕЙ </vt:lpstr>
      <vt:lpstr>КОМПЛЕКСНЫЙ УЧЁТ ЭНЕРГОРЕСУРСОВ  С ДИСПЕТЧЕРИЗАЦИЕЙ </vt:lpstr>
      <vt:lpstr> </vt:lpstr>
      <vt:lpstr> </vt:lpstr>
      <vt:lpstr> </vt:lpstr>
      <vt:lpstr> ТЕРМОГРАММА РАДИАТОРОВ ОТОПЛЕНИЯ С ПОНИЖЕННОЙ ТЕПЛООТДАЧЕЙ </vt:lpstr>
      <vt:lpstr>ОРИЕНТИРОВОЧНЫЙ СРОК ОКУПАЕМОСТИ ЭНЕРГОЭФФЕКТИВНЫХ МЕРОПРИЯТИЙ (в годах)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УСТАНОВКА ОБЩЕДОМОВЫХ ПРИБОРОВ УЧЁТА</dc:title>
  <dc:creator>Веселов, Андрей Викторович</dc:creator>
  <cp:lastModifiedBy>KusmichevaLI</cp:lastModifiedBy>
  <cp:revision>104</cp:revision>
  <dcterms:created xsi:type="dcterms:W3CDTF">2011-02-01T05:41:07Z</dcterms:created>
  <dcterms:modified xsi:type="dcterms:W3CDTF">2011-04-13T10:51:11Z</dcterms:modified>
</cp:coreProperties>
</file>