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8" r:id="rId4"/>
    <p:sldId id="257" r:id="rId5"/>
    <p:sldId id="262" r:id="rId6"/>
    <p:sldId id="258" r:id="rId7"/>
    <p:sldId id="261" r:id="rId8"/>
    <p:sldId id="260" r:id="rId9"/>
    <p:sldId id="263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>
        <p:scale>
          <a:sx n="50" d="100"/>
          <a:sy n="50" d="100"/>
        </p:scale>
        <p:origin x="-106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550682900748513"/>
          <c:y val="0.10267586059076435"/>
          <c:w val="0.5973912462331098"/>
          <c:h val="0.797817979257486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c:spPr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Боровичи</c:v>
                </c:pt>
                <c:pt idx="1">
                  <c:v>Великий Новгород</c:v>
                </c:pt>
                <c:pt idx="2">
                  <c:v>Калининград</c:v>
                </c:pt>
                <c:pt idx="3">
                  <c:v>Кострома</c:v>
                </c:pt>
                <c:pt idx="4">
                  <c:v>Нарьян-Мар</c:v>
                </c:pt>
                <c:pt idx="5">
                  <c:v>Псков</c:v>
                </c:pt>
                <c:pt idx="6">
                  <c:v>Рыбинск</c:v>
                </c:pt>
                <c:pt idx="7">
                  <c:v>Северодвинск</c:v>
                </c:pt>
                <c:pt idx="8">
                  <c:v>Старая Русса</c:v>
                </c:pt>
                <c:pt idx="9">
                  <c:v>Тихвин</c:v>
                </c:pt>
                <c:pt idx="10">
                  <c:v>Череповец</c:v>
                </c:pt>
                <c:pt idx="11">
                  <c:v>Шуя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17</c:v>
                </c:pt>
                <c:pt idx="1">
                  <c:v>15</c:v>
                </c:pt>
                <c:pt idx="2">
                  <c:v>3.2</c:v>
                </c:pt>
                <c:pt idx="3">
                  <c:v>2.83</c:v>
                </c:pt>
                <c:pt idx="4">
                  <c:v>12</c:v>
                </c:pt>
                <c:pt idx="5">
                  <c:v>15</c:v>
                </c:pt>
                <c:pt idx="6">
                  <c:v>15</c:v>
                </c:pt>
                <c:pt idx="7">
                  <c:v>3.2</c:v>
                </c:pt>
                <c:pt idx="8">
                  <c:v>7</c:v>
                </c:pt>
                <c:pt idx="9">
                  <c:v>20</c:v>
                </c:pt>
                <c:pt idx="10">
                  <c:v>16.899999999999999</c:v>
                </c:pt>
                <c:pt idx="11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803968"/>
        <c:axId val="22805504"/>
      </c:barChart>
      <c:catAx>
        <c:axId val="22803968"/>
        <c:scaling>
          <c:orientation val="minMax"/>
        </c:scaling>
        <c:delete val="0"/>
        <c:axPos val="l"/>
        <c:majorTickMark val="out"/>
        <c:minorTickMark val="none"/>
        <c:tickLblPos val="nextTo"/>
        <c:crossAx val="22805504"/>
        <c:crosses val="autoZero"/>
        <c:auto val="1"/>
        <c:lblAlgn val="ctr"/>
        <c:lblOffset val="100"/>
        <c:noMultiLvlLbl val="0"/>
      </c:catAx>
      <c:valAx>
        <c:axId val="22805504"/>
        <c:scaling>
          <c:orientation val="minMax"/>
          <c:max val="20"/>
          <c:min val="0"/>
        </c:scaling>
        <c:delete val="0"/>
        <c:axPos val="b"/>
        <c:majorGridlines>
          <c:spPr>
            <a:ln w="38100" cap="flat" cmpd="sng" algn="ctr">
              <a:solidFill>
                <a:schemeClr val="accent6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</c:majorGridlines>
        <c:numFmt formatCode="General" sourceLinked="1"/>
        <c:majorTickMark val="none"/>
        <c:minorTickMark val="out"/>
        <c:tickLblPos val="low"/>
        <c:spPr>
          <a:ln w="0" cmpd="dbl">
            <a:prstDash val="sysDot"/>
          </a:ln>
        </c:spPr>
        <c:crossAx val="22803968"/>
        <c:crosses val="autoZero"/>
        <c:crossBetween val="between"/>
        <c:majorUnit val="15"/>
      </c:valAx>
    </c:plotArea>
    <c:plotVisOnly val="1"/>
    <c:dispBlanksAs val="gap"/>
    <c:showDLblsOverMax val="0"/>
  </c:chart>
  <c:txPr>
    <a:bodyPr/>
    <a:lstStyle/>
    <a:p>
      <a:pPr>
        <a:defRPr sz="1600" b="0" i="0" baseline="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c:spPr>
          <c:invertIfNegative val="0"/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Великий Новгород</c:v>
                </c:pt>
                <c:pt idx="1">
                  <c:v>Вологда</c:v>
                </c:pt>
                <c:pt idx="2">
                  <c:v>Иваново</c:v>
                </c:pt>
                <c:pt idx="3">
                  <c:v>Коряжма</c:v>
                </c:pt>
                <c:pt idx="4">
                  <c:v>Котлас</c:v>
                </c:pt>
                <c:pt idx="5">
                  <c:v>Нарьян-Мар</c:v>
                </c:pt>
                <c:pt idx="6">
                  <c:v>Псков</c:v>
                </c:pt>
                <c:pt idx="7">
                  <c:v>Старая Русса</c:v>
                </c:pt>
                <c:pt idx="8">
                  <c:v>Сыктывкар</c:v>
                </c:pt>
                <c:pt idx="9">
                  <c:v>Тихвин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138.9</c:v>
                </c:pt>
                <c:pt idx="1">
                  <c:v>117.6</c:v>
                </c:pt>
                <c:pt idx="2">
                  <c:v>3.8</c:v>
                </c:pt>
                <c:pt idx="3">
                  <c:v>104</c:v>
                </c:pt>
                <c:pt idx="4">
                  <c:v>27</c:v>
                </c:pt>
                <c:pt idx="5">
                  <c:v>129.19999999999999</c:v>
                </c:pt>
                <c:pt idx="6">
                  <c:v>100.8</c:v>
                </c:pt>
                <c:pt idx="7">
                  <c:v>88</c:v>
                </c:pt>
                <c:pt idx="8">
                  <c:v>111</c:v>
                </c:pt>
                <c:pt idx="9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c:spPr>
          <c:invertIfNegative val="0"/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Великий Новгород</c:v>
                </c:pt>
                <c:pt idx="1">
                  <c:v>Вологда</c:v>
                </c:pt>
                <c:pt idx="2">
                  <c:v>Иваново</c:v>
                </c:pt>
                <c:pt idx="3">
                  <c:v>Коряжма</c:v>
                </c:pt>
                <c:pt idx="4">
                  <c:v>Котлас</c:v>
                </c:pt>
                <c:pt idx="5">
                  <c:v>Нарьян-Мар</c:v>
                </c:pt>
                <c:pt idx="6">
                  <c:v>Псков</c:v>
                </c:pt>
                <c:pt idx="7">
                  <c:v>Старая Русса</c:v>
                </c:pt>
                <c:pt idx="8">
                  <c:v>Сыктывкар</c:v>
                </c:pt>
                <c:pt idx="9">
                  <c:v>Тихвин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139.9</c:v>
                </c:pt>
                <c:pt idx="1">
                  <c:v>105.5</c:v>
                </c:pt>
                <c:pt idx="2">
                  <c:v>19.8</c:v>
                </c:pt>
                <c:pt idx="3">
                  <c:v>80</c:v>
                </c:pt>
                <c:pt idx="4">
                  <c:v>124</c:v>
                </c:pt>
                <c:pt idx="5">
                  <c:v>129.80000000000001</c:v>
                </c:pt>
                <c:pt idx="6">
                  <c:v>78.8</c:v>
                </c:pt>
                <c:pt idx="7">
                  <c:v>87</c:v>
                </c:pt>
                <c:pt idx="8">
                  <c:v>48</c:v>
                </c:pt>
                <c:pt idx="9">
                  <c:v>40.299999999999997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overlap val="5"/>
        <c:axId val="23817216"/>
        <c:axId val="23823104"/>
      </c:barChart>
      <c:catAx>
        <c:axId val="238172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23823104"/>
        <c:crosses val="autoZero"/>
        <c:auto val="1"/>
        <c:lblAlgn val="ctr"/>
        <c:lblOffset val="100"/>
        <c:noMultiLvlLbl val="0"/>
      </c:catAx>
      <c:valAx>
        <c:axId val="23823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23817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76608826674441"/>
          <c:y val="0.11283297800084337"/>
          <c:w val="0.5973912462331098"/>
          <c:h val="0.797817979257486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Боровичи</c:v>
                </c:pt>
                <c:pt idx="1">
                  <c:v>Великий Новгород</c:v>
                </c:pt>
                <c:pt idx="2">
                  <c:v>Калининград</c:v>
                </c:pt>
                <c:pt idx="3">
                  <c:v>Котлас</c:v>
                </c:pt>
                <c:pt idx="4">
                  <c:v>Нарьян-Мар</c:v>
                </c:pt>
                <c:pt idx="5">
                  <c:v>Псков</c:v>
                </c:pt>
                <c:pt idx="6">
                  <c:v>Рыбинск</c:v>
                </c:pt>
                <c:pt idx="7">
                  <c:v>Тихвин</c:v>
                </c:pt>
                <c:pt idx="8">
                  <c:v>Шуя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3</c:v>
                </c:pt>
                <c:pt idx="1">
                  <c:v>4.0959062793696575</c:v>
                </c:pt>
                <c:pt idx="2">
                  <c:v>1.8144000000000062</c:v>
                </c:pt>
                <c:pt idx="3">
                  <c:v>9.6774193548387046</c:v>
                </c:pt>
                <c:pt idx="4">
                  <c:v>5.1266484535734804</c:v>
                </c:pt>
                <c:pt idx="5">
                  <c:v>4.9099836333878955</c:v>
                </c:pt>
                <c:pt idx="6">
                  <c:v>4.9877539259472741</c:v>
                </c:pt>
                <c:pt idx="7">
                  <c:v>6.0606060606060623</c:v>
                </c:pt>
                <c:pt idx="8">
                  <c:v>6.3584905660377302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89024"/>
        <c:axId val="23890560"/>
      </c:barChart>
      <c:catAx>
        <c:axId val="238890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890560"/>
        <c:crosses val="autoZero"/>
        <c:auto val="1"/>
        <c:lblAlgn val="ctr"/>
        <c:lblOffset val="100"/>
        <c:noMultiLvlLbl val="0"/>
      </c:catAx>
      <c:valAx>
        <c:axId val="23890560"/>
        <c:scaling>
          <c:orientation val="minMax"/>
          <c:max val="10"/>
          <c:min val="0"/>
        </c:scaling>
        <c:delete val="0"/>
        <c:axPos val="b"/>
        <c:majorGridlines>
          <c:spPr>
            <a:ln>
              <a:noFill/>
            </a:ln>
          </c:spPr>
        </c:majorGridlines>
        <c:numFmt formatCode="0.0" sourceLinked="1"/>
        <c:majorTickMark val="none"/>
        <c:minorTickMark val="out"/>
        <c:tickLblPos val="low"/>
        <c:spPr>
          <a:ln w="0" cmpd="dbl">
            <a:prstDash val="sysDot"/>
          </a:ln>
        </c:spPr>
        <c:crossAx val="23889024"/>
        <c:crosses val="autoZero"/>
        <c:crossBetween val="between"/>
        <c:majorUnit val="2"/>
      </c:valAx>
    </c:plotArea>
    <c:plotVisOnly val="1"/>
    <c:dispBlanksAs val="gap"/>
    <c:showDLblsOverMax val="0"/>
  </c:chart>
  <c:txPr>
    <a:bodyPr/>
    <a:lstStyle/>
    <a:p>
      <a:pPr>
        <a:defRPr sz="1600" b="0" i="0" baseline="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445987654320988"/>
          <c:y val="1.0302931807171166E-2"/>
          <c:w val="0.61088716341012927"/>
          <c:h val="0.905342939048486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c:spPr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Боровичи</c:v>
                </c:pt>
                <c:pt idx="1">
                  <c:v>Великий Новгород</c:v>
                </c:pt>
                <c:pt idx="2">
                  <c:v>Вологда</c:v>
                </c:pt>
                <c:pt idx="3">
                  <c:v>Иваново</c:v>
                </c:pt>
                <c:pt idx="4">
                  <c:v>Калининград</c:v>
                </c:pt>
                <c:pt idx="5">
                  <c:v>Коряжма</c:v>
                </c:pt>
                <c:pt idx="6">
                  <c:v>Котлас</c:v>
                </c:pt>
                <c:pt idx="7">
                  <c:v>Нарьян-Мар</c:v>
                </c:pt>
                <c:pt idx="8">
                  <c:v>Новодвинск</c:v>
                </c:pt>
                <c:pt idx="9">
                  <c:v>Петрозаводск</c:v>
                </c:pt>
                <c:pt idx="10">
                  <c:v>Псков</c:v>
                </c:pt>
                <c:pt idx="11">
                  <c:v>Рыбинск</c:v>
                </c:pt>
                <c:pt idx="12">
                  <c:v>Старая Русса</c:v>
                </c:pt>
                <c:pt idx="13">
                  <c:v>Тихвин</c:v>
                </c:pt>
                <c:pt idx="14">
                  <c:v>Череповец</c:v>
                </c:pt>
                <c:pt idx="15">
                  <c:v>Шуя</c:v>
                </c:pt>
                <c:pt idx="16">
                  <c:v>Ярославль</c:v>
                </c:pt>
              </c:strCache>
            </c:strRef>
          </c:cat>
          <c:val>
            <c:numRef>
              <c:f>Лист1!$B$2:$B$18</c:f>
              <c:numCache>
                <c:formatCode>0.0</c:formatCode>
                <c:ptCount val="17"/>
                <c:pt idx="0">
                  <c:v>45.185000000000002</c:v>
                </c:pt>
                <c:pt idx="1">
                  <c:v>269.11</c:v>
                </c:pt>
                <c:pt idx="2">
                  <c:v>50.4</c:v>
                </c:pt>
                <c:pt idx="3">
                  <c:v>121.2</c:v>
                </c:pt>
                <c:pt idx="4">
                  <c:v>33.140999999999998</c:v>
                </c:pt>
                <c:pt idx="5">
                  <c:v>37</c:v>
                </c:pt>
                <c:pt idx="6">
                  <c:v>30.6</c:v>
                </c:pt>
                <c:pt idx="7">
                  <c:v>8</c:v>
                </c:pt>
                <c:pt idx="8">
                  <c:v>61</c:v>
                </c:pt>
                <c:pt idx="9">
                  <c:v>14</c:v>
                </c:pt>
                <c:pt idx="10">
                  <c:v>219.6</c:v>
                </c:pt>
                <c:pt idx="11">
                  <c:v>48.6</c:v>
                </c:pt>
                <c:pt idx="12">
                  <c:v>100.1</c:v>
                </c:pt>
                <c:pt idx="13">
                  <c:v>25</c:v>
                </c:pt>
                <c:pt idx="14">
                  <c:v>85.9</c:v>
                </c:pt>
                <c:pt idx="15">
                  <c:v>147.47300000000001</c:v>
                </c:pt>
                <c:pt idx="16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c:spPr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Боровичи</c:v>
                </c:pt>
                <c:pt idx="1">
                  <c:v>Великий Новгород</c:v>
                </c:pt>
                <c:pt idx="2">
                  <c:v>Вологда</c:v>
                </c:pt>
                <c:pt idx="3">
                  <c:v>Иваново</c:v>
                </c:pt>
                <c:pt idx="4">
                  <c:v>Калининград</c:v>
                </c:pt>
                <c:pt idx="5">
                  <c:v>Коряжма</c:v>
                </c:pt>
                <c:pt idx="6">
                  <c:v>Котлас</c:v>
                </c:pt>
                <c:pt idx="7">
                  <c:v>Нарьян-Мар</c:v>
                </c:pt>
                <c:pt idx="8">
                  <c:v>Новодвинск</c:v>
                </c:pt>
                <c:pt idx="9">
                  <c:v>Петрозаводск</c:v>
                </c:pt>
                <c:pt idx="10">
                  <c:v>Псков</c:v>
                </c:pt>
                <c:pt idx="11">
                  <c:v>Рыбинск</c:v>
                </c:pt>
                <c:pt idx="12">
                  <c:v>Старая Русса</c:v>
                </c:pt>
                <c:pt idx="13">
                  <c:v>Тихвин</c:v>
                </c:pt>
                <c:pt idx="14">
                  <c:v>Череповец</c:v>
                </c:pt>
                <c:pt idx="15">
                  <c:v>Шуя</c:v>
                </c:pt>
                <c:pt idx="16">
                  <c:v>Ярославль</c:v>
                </c:pt>
              </c:strCache>
            </c:strRef>
          </c:cat>
          <c:val>
            <c:numRef>
              <c:f>Лист1!$C$2:$C$18</c:f>
              <c:numCache>
                <c:formatCode>0.0</c:formatCode>
                <c:ptCount val="17"/>
                <c:pt idx="0">
                  <c:v>85.224999999999994</c:v>
                </c:pt>
                <c:pt idx="1">
                  <c:v>104</c:v>
                </c:pt>
                <c:pt idx="2">
                  <c:v>240.8</c:v>
                </c:pt>
                <c:pt idx="3">
                  <c:v>138.815</c:v>
                </c:pt>
                <c:pt idx="4">
                  <c:v>1.8</c:v>
                </c:pt>
                <c:pt idx="5">
                  <c:v>20</c:v>
                </c:pt>
                <c:pt idx="6">
                  <c:v>28.6</c:v>
                </c:pt>
                <c:pt idx="7">
                  <c:v>93</c:v>
                </c:pt>
                <c:pt idx="8">
                  <c:v>78</c:v>
                </c:pt>
                <c:pt idx="9">
                  <c:v>401</c:v>
                </c:pt>
                <c:pt idx="10">
                  <c:v>55.2</c:v>
                </c:pt>
                <c:pt idx="11">
                  <c:v>6.7</c:v>
                </c:pt>
                <c:pt idx="12">
                  <c:v>41.7</c:v>
                </c:pt>
                <c:pt idx="13">
                  <c:v>17</c:v>
                </c:pt>
                <c:pt idx="14">
                  <c:v>36.159999999999997</c:v>
                </c:pt>
                <c:pt idx="15">
                  <c:v>55.280999999999999</c:v>
                </c:pt>
                <c:pt idx="16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axId val="23904640"/>
        <c:axId val="23906176"/>
      </c:barChart>
      <c:catAx>
        <c:axId val="239046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700" baseline="0"/>
            </a:pPr>
            <a:endParaRPr lang="ru-RU"/>
          </a:p>
        </c:txPr>
        <c:crossAx val="23906176"/>
        <c:crosses val="autoZero"/>
        <c:auto val="1"/>
        <c:lblAlgn val="ctr"/>
        <c:lblOffset val="100"/>
        <c:noMultiLvlLbl val="0"/>
      </c:catAx>
      <c:valAx>
        <c:axId val="23906176"/>
        <c:scaling>
          <c:orientation val="minMax"/>
        </c:scaling>
        <c:delete val="0"/>
        <c:axPos val="b"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239046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67936800944246"/>
          <c:y val="7.7949540763902177E-3"/>
          <c:w val="0.70931363751605947"/>
          <c:h val="0.8910764338531289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C00000"/>
            </a:solidFill>
            <a:ln w="0" cmpd="sng">
              <a:solidFill>
                <a:schemeClr val="tx1"/>
              </a:solidFill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c:spPr>
          <c:invertIfNegative val="0"/>
          <c:dLbls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Боровичи</c:v>
                </c:pt>
                <c:pt idx="1">
                  <c:v>Великий Новгород</c:v>
                </c:pt>
                <c:pt idx="2">
                  <c:v>Вологда</c:v>
                </c:pt>
                <c:pt idx="3">
                  <c:v>Иваново</c:v>
                </c:pt>
                <c:pt idx="4">
                  <c:v>Калининград</c:v>
                </c:pt>
                <c:pt idx="5">
                  <c:v>Коряжма</c:v>
                </c:pt>
                <c:pt idx="6">
                  <c:v>Костомукша</c:v>
                </c:pt>
                <c:pt idx="7">
                  <c:v>Кострома</c:v>
                </c:pt>
                <c:pt idx="8">
                  <c:v>Котлас</c:v>
                </c:pt>
                <c:pt idx="9">
                  <c:v>Нарьян-Мар</c:v>
                </c:pt>
                <c:pt idx="10">
                  <c:v>Новодвинск</c:v>
                </c:pt>
                <c:pt idx="11">
                  <c:v>Петрозаводск</c:v>
                </c:pt>
                <c:pt idx="12">
                  <c:v>Псков</c:v>
                </c:pt>
                <c:pt idx="13">
                  <c:v>Рыбинск</c:v>
                </c:pt>
                <c:pt idx="14">
                  <c:v>Старая Русса</c:v>
                </c:pt>
                <c:pt idx="15">
                  <c:v>Череповец</c:v>
                </c:pt>
                <c:pt idx="16">
                  <c:v>Ярославль</c:v>
                </c:pt>
              </c:strCache>
            </c:strRef>
          </c:cat>
          <c:val>
            <c:numRef>
              <c:f>Лист1!$B$2:$B$18</c:f>
              <c:numCache>
                <c:formatCode>0.0</c:formatCode>
                <c:ptCount val="17"/>
                <c:pt idx="0">
                  <c:v>100</c:v>
                </c:pt>
                <c:pt idx="1">
                  <c:v>49.5</c:v>
                </c:pt>
                <c:pt idx="2">
                  <c:v>19.007832898172325</c:v>
                </c:pt>
                <c:pt idx="3">
                  <c:v>19.376124775044993</c:v>
                </c:pt>
                <c:pt idx="4">
                  <c:v>2.0631578947368423</c:v>
                </c:pt>
                <c:pt idx="5">
                  <c:v>50.566037735849058</c:v>
                </c:pt>
                <c:pt idx="6">
                  <c:v>48.780487804878049</c:v>
                </c:pt>
                <c:pt idx="7">
                  <c:v>17.391304347826086</c:v>
                </c:pt>
                <c:pt idx="8">
                  <c:v>25.479452054794521</c:v>
                </c:pt>
                <c:pt idx="9">
                  <c:v>26.030927835051546</c:v>
                </c:pt>
                <c:pt idx="10">
                  <c:v>65.566037735849051</c:v>
                </c:pt>
                <c:pt idx="11">
                  <c:v>37.68961493582264</c:v>
                </c:pt>
                <c:pt idx="12">
                  <c:v>19.884009942004973</c:v>
                </c:pt>
                <c:pt idx="13">
                  <c:v>92.753623188405797</c:v>
                </c:pt>
                <c:pt idx="14">
                  <c:v>100</c:v>
                </c:pt>
                <c:pt idx="15">
                  <c:v>10.633648943918427</c:v>
                </c:pt>
                <c:pt idx="16">
                  <c:v>37.5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overlap val="-68"/>
        <c:axId val="23585536"/>
        <c:axId val="23588224"/>
      </c:barChart>
      <c:catAx>
        <c:axId val="23585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aseline="0"/>
            </a:pPr>
            <a:endParaRPr lang="ru-RU"/>
          </a:p>
        </c:txPr>
        <c:crossAx val="23588224"/>
        <c:crosses val="autoZero"/>
        <c:auto val="1"/>
        <c:lblAlgn val="ctr"/>
        <c:lblOffset val="50"/>
        <c:noMultiLvlLbl val="0"/>
      </c:catAx>
      <c:valAx>
        <c:axId val="23588224"/>
        <c:scaling>
          <c:orientation val="minMax"/>
          <c:max val="100"/>
        </c:scaling>
        <c:delete val="0"/>
        <c:axPos val="b"/>
        <c:majorGridlines>
          <c:spPr>
            <a:ln w="3175">
              <a:noFill/>
            </a:ln>
          </c:spPr>
        </c:majorGridlines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23585536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600" baseline="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67936800944246"/>
          <c:y val="7.7949540763902177E-3"/>
          <c:w val="0.70931363751605947"/>
          <c:h val="0.8910764338531289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C00000"/>
            </a:solidFill>
            <a:ln w="0" cmpd="sng">
              <a:solidFill>
                <a:schemeClr val="tx1"/>
              </a:solidFill>
              <a:prstDash val="solid"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c:spPr>
          <c:invertIfNegative val="0"/>
          <c:dLbls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Лист1!$A$2:$A$16</c:f>
              <c:strCache>
                <c:ptCount val="15"/>
                <c:pt idx="0">
                  <c:v>Боровичи</c:v>
                </c:pt>
                <c:pt idx="1">
                  <c:v>Великий Новгород</c:v>
                </c:pt>
                <c:pt idx="2">
                  <c:v>Вологда</c:v>
                </c:pt>
                <c:pt idx="3">
                  <c:v>Иваново</c:v>
                </c:pt>
                <c:pt idx="4">
                  <c:v>Калининград</c:v>
                </c:pt>
                <c:pt idx="5">
                  <c:v>Костомукша</c:v>
                </c:pt>
                <c:pt idx="6">
                  <c:v>Кострома</c:v>
                </c:pt>
                <c:pt idx="7">
                  <c:v>Псков</c:v>
                </c:pt>
                <c:pt idx="8">
                  <c:v>Северодвинск</c:v>
                </c:pt>
                <c:pt idx="9">
                  <c:v>Смоленск</c:v>
                </c:pt>
                <c:pt idx="10">
                  <c:v>Старая Русса</c:v>
                </c:pt>
                <c:pt idx="11">
                  <c:v>Сыктывкар</c:v>
                </c:pt>
                <c:pt idx="12">
                  <c:v>Тихвин</c:v>
                </c:pt>
                <c:pt idx="13">
                  <c:v>Шуя</c:v>
                </c:pt>
                <c:pt idx="14">
                  <c:v>Ярославль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99.41</c:v>
                </c:pt>
                <c:pt idx="1">
                  <c:v>100</c:v>
                </c:pt>
                <c:pt idx="2">
                  <c:v>24.19</c:v>
                </c:pt>
                <c:pt idx="3">
                  <c:v>22</c:v>
                </c:pt>
                <c:pt idx="4">
                  <c:v>40.11</c:v>
                </c:pt>
                <c:pt idx="5">
                  <c:v>100</c:v>
                </c:pt>
                <c:pt idx="6">
                  <c:v>2.94</c:v>
                </c:pt>
                <c:pt idx="7">
                  <c:v>67.2</c:v>
                </c:pt>
                <c:pt idx="8">
                  <c:v>4.9000000000000004</c:v>
                </c:pt>
                <c:pt idx="9">
                  <c:v>58.2</c:v>
                </c:pt>
                <c:pt idx="10">
                  <c:v>65.099999999999994</c:v>
                </c:pt>
                <c:pt idx="11">
                  <c:v>6.7</c:v>
                </c:pt>
                <c:pt idx="12">
                  <c:v>49.44</c:v>
                </c:pt>
                <c:pt idx="13">
                  <c:v>100</c:v>
                </c:pt>
                <c:pt idx="14">
                  <c:v>23.7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overlap val="-68"/>
        <c:axId val="26663552"/>
        <c:axId val="26804608"/>
      </c:barChart>
      <c:catAx>
        <c:axId val="26663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aseline="0"/>
            </a:pPr>
            <a:endParaRPr lang="ru-RU"/>
          </a:p>
        </c:txPr>
        <c:crossAx val="26804608"/>
        <c:crosses val="autoZero"/>
        <c:auto val="1"/>
        <c:lblAlgn val="ctr"/>
        <c:lblOffset val="50"/>
        <c:noMultiLvlLbl val="0"/>
      </c:catAx>
      <c:valAx>
        <c:axId val="26804608"/>
        <c:scaling>
          <c:orientation val="minMax"/>
          <c:max val="100"/>
        </c:scaling>
        <c:delete val="0"/>
        <c:axPos val="b"/>
        <c:majorGridlines>
          <c:spPr>
            <a:ln w="3175"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26663552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600" baseline="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0.4125</cdr:x>
      <cdr:y>0.14398</cdr:y>
    </cdr:from>
    <cdr:to>
      <cdr:x>0.4125</cdr:x>
      <cdr:y>0.90704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3394720" y="720080"/>
          <a:ext cx="0" cy="38164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2">
          <a:schemeClr val="accent6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3968" y="5013176"/>
            <a:ext cx="4546848" cy="1210146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>Докладчик: председатель комитета по управлению ЖКХ и ООС Администрации Великого Новгорода</a:t>
            </a:r>
            <a:br>
              <a:rPr lang="ru-RU" sz="2400" dirty="0" smtClean="0"/>
            </a:br>
            <a:r>
              <a:rPr lang="ru-RU" sz="2400" b="1" dirty="0" smtClean="0"/>
              <a:t>Алексашкин А.В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Расселение ветхого и аварийного жилья, выполнение Указа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резидента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Российской Федерации от 7 мая 2012 г. №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600 «О мерах по обеспечению граждан Российской Федерации доступным и комфортным жильем и повышению качества жилищно-коммунальных услуг»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9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2800" dirty="0" smtClean="0"/>
          </a:p>
          <a:p>
            <a:pPr algn="ctr"/>
            <a:endParaRPr lang="ru-RU" sz="2800" dirty="0"/>
          </a:p>
          <a:p>
            <a:pPr algn="ctr"/>
            <a:endParaRPr lang="ru-RU" sz="2800" dirty="0" smtClean="0"/>
          </a:p>
          <a:p>
            <a:pPr marL="0" indent="0" algn="ctr">
              <a:buNone/>
            </a:pPr>
            <a:r>
              <a:rPr lang="ru-RU" sz="2800" b="1" i="1" dirty="0" smtClean="0"/>
              <a:t>Спасибо за внимание !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256128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931223" cy="864096"/>
          </a:xfrm>
        </p:spPr>
        <p:txBody>
          <a:bodyPr>
            <a:noAutofit/>
          </a:bodyPr>
          <a:lstStyle/>
          <a:p>
            <a:r>
              <a:rPr lang="ru-RU" sz="2400" b="1" dirty="0"/>
              <a:t>Основные поручения, отраженные в Указе Президента Российской Федерации от 7 мая 2012 г. № 600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147248" cy="5616624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7400" b="1" i="1" dirty="0"/>
              <a:t>Создание для граждан Российской Федерации возможности улучшения жилищных условий не реже одного раза в 15 лет:</a:t>
            </a:r>
            <a:r>
              <a:rPr lang="ru-RU" sz="7400" dirty="0"/>
              <a:t> </a:t>
            </a:r>
          </a:p>
          <a:p>
            <a:r>
              <a:rPr lang="ru-RU" sz="7400" dirty="0" smtClean="0"/>
              <a:t>количество </a:t>
            </a:r>
            <a:r>
              <a:rPr lang="ru-RU" sz="7400" dirty="0"/>
              <a:t>лет, необходимых семье, состоящей из 3 человек, для приобретения стандартной квартиры общей площадью 54 кв. м с учетом среднего годового совокупного дохода семьи;</a:t>
            </a:r>
          </a:p>
          <a:p>
            <a:r>
              <a:rPr lang="ru-RU" sz="7400" dirty="0" smtClean="0"/>
              <a:t>предоставление </a:t>
            </a:r>
            <a:r>
              <a:rPr lang="ru-RU" sz="7400" dirty="0"/>
              <a:t>земельных участков многодетным семьям.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7400" b="1" i="1" dirty="0"/>
              <a:t>Снижение стоимости одного квадратного метра жилья на 20 процентов путем увеличения объема ввода в эксплуатацию жилья экономического класса</a:t>
            </a:r>
            <a:endParaRPr lang="ru-RU" sz="7400" dirty="0"/>
          </a:p>
          <a:p>
            <a:r>
              <a:rPr lang="ru-RU" sz="7400" dirty="0" smtClean="0"/>
              <a:t>средняя </a:t>
            </a:r>
            <a:r>
              <a:rPr lang="ru-RU" sz="7400" dirty="0"/>
              <a:t>стоимость 1 квадратного метра общей площади жилья эконом-класса;</a:t>
            </a:r>
          </a:p>
          <a:p>
            <a:r>
              <a:rPr lang="ru-RU" sz="7400" dirty="0" smtClean="0"/>
              <a:t>предоставление </a:t>
            </a:r>
            <a:r>
              <a:rPr lang="ru-RU" sz="7400" dirty="0"/>
              <a:t>земельных участков под строительство жилья экономического класса; </a:t>
            </a:r>
          </a:p>
          <a:p>
            <a:r>
              <a:rPr lang="ru-RU" sz="7400" dirty="0" smtClean="0"/>
              <a:t>объем </a:t>
            </a:r>
            <a:r>
              <a:rPr lang="ru-RU" sz="7400" dirty="0"/>
              <a:t>ввода жилья по стандартам </a:t>
            </a:r>
            <a:r>
              <a:rPr lang="ru-RU" sz="7400" dirty="0" smtClean="0"/>
              <a:t>эконом-класса</a:t>
            </a:r>
            <a:endParaRPr lang="ru-RU" sz="7400" dirty="0"/>
          </a:p>
        </p:txBody>
      </p:sp>
    </p:spTree>
    <p:extLst>
      <p:ext uri="{BB962C8B-B14F-4D97-AF65-F5344CB8AC3E}">
        <p14:creationId xmlns:p14="http://schemas.microsoft.com/office/powerpoint/2010/main" val="389399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931223" cy="1008112"/>
          </a:xfrm>
        </p:spPr>
        <p:txBody>
          <a:bodyPr>
            <a:noAutofit/>
          </a:bodyPr>
          <a:lstStyle/>
          <a:p>
            <a:r>
              <a:rPr lang="ru-RU" sz="2400" b="1" dirty="0"/>
              <a:t>Основные поручения, отраженные в Указе Президента Российской Федерации от 7 мая 2012 г. № 600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040560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7400" b="1" i="1" dirty="0" smtClean="0"/>
              <a:t>Приобретение </a:t>
            </a:r>
            <a:r>
              <a:rPr lang="ru-RU" sz="7400" b="1" i="1" dirty="0"/>
              <a:t>доступного и комфортного жилья 60 процентам российских семей, желающих улучшить свои жилищные условия</a:t>
            </a:r>
            <a:endParaRPr lang="ru-RU" sz="7400" dirty="0"/>
          </a:p>
          <a:p>
            <a:r>
              <a:rPr lang="ru-RU" sz="7400" dirty="0" smtClean="0"/>
              <a:t>отношение </a:t>
            </a:r>
            <a:r>
              <a:rPr lang="ru-RU" sz="7400" dirty="0"/>
              <a:t>числа российских семей, которые приобрели, или получили доступное и комфортное жилье в течение года, к числу российских семей, желающих улучшить свои жилищные условия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7400" b="1" i="1" dirty="0"/>
              <a:t>Ликвидация аварийного жилищного фонда, признанного таковым до 01.01.2012</a:t>
            </a:r>
            <a:endParaRPr lang="ru-RU" sz="74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7400" b="1" i="1" dirty="0"/>
              <a:t>Обеспечение создания благоприятных условий для привлечения частных инвестиций в сферу жилищно-коммунального хозяйства</a:t>
            </a:r>
            <a:endParaRPr lang="ru-RU" sz="7400" dirty="0"/>
          </a:p>
          <a:p>
            <a:r>
              <a:rPr lang="ru-RU" sz="7400" dirty="0" smtClean="0"/>
              <a:t>доля </a:t>
            </a:r>
            <a:r>
              <a:rPr lang="ru-RU" sz="7400" dirty="0"/>
              <a:t>заемных средств в общем объёме капитальных вложений в  коммунальный комплекс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6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+mn-lt"/>
                <a:cs typeface="Times New Roman" pitchFamily="18" charset="0"/>
              </a:rPr>
              <a:t>Количество лет, необходимых семье из 3 человек, для приобретения стандартной квартиры площадью 54 кв. м. </a:t>
            </a:r>
            <a:endParaRPr lang="ru-RU" sz="2400" b="1" dirty="0"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126042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10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Объем ввода жилья эконом-класса  в % к уровню 2011 года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951337"/>
              </p:ext>
            </p:extLst>
          </p:nvPr>
        </p:nvGraphicFramePr>
        <p:xfrm>
          <a:off x="467544" y="836712"/>
          <a:ext cx="82296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80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+mn-lt"/>
                <a:cs typeface="Times New Roman" pitchFamily="18" charset="0"/>
              </a:rPr>
              <a:t>Фактическое изменение средней стоимости 1 квадратного метра общей площади жилья эконом класса к уровню 2013 года, %</a:t>
            </a:r>
            <a:endParaRPr lang="ru-RU" sz="2000" b="1" dirty="0"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364186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485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Предоставление земельных участков многодетным семьям, </a:t>
            </a:r>
            <a:br>
              <a:rPr lang="ru-RU" sz="2000" b="1" dirty="0" smtClean="0"/>
            </a:br>
            <a:r>
              <a:rPr lang="ru-RU" sz="2000" b="1" dirty="0" smtClean="0"/>
              <a:t>тыс. кв. метров</a:t>
            </a:r>
            <a:endParaRPr lang="ru-RU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868720"/>
              </p:ext>
            </p:extLst>
          </p:nvPr>
        </p:nvGraphicFramePr>
        <p:xfrm>
          <a:off x="457200" y="692150"/>
          <a:ext cx="8229600" cy="5833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784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36460952"/>
              </p:ext>
            </p:extLst>
          </p:nvPr>
        </p:nvGraphicFramePr>
        <p:xfrm>
          <a:off x="323528" y="1071833"/>
          <a:ext cx="8424936" cy="5237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91680" y="0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Обеспечение потребности многодетных семей  в бесплатных земельных участках по состоянию на 01.01.2015, %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22508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63313245"/>
              </p:ext>
            </p:extLst>
          </p:nvPr>
        </p:nvGraphicFramePr>
        <p:xfrm>
          <a:off x="323528" y="1071833"/>
          <a:ext cx="8424936" cy="4733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91680" y="-15687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Расселение по состоянию на 31.12.2014 аварийного жилищного фонда, признанного таковым </a:t>
            </a:r>
          </a:p>
          <a:p>
            <a:pPr algn="ctr"/>
            <a:r>
              <a:rPr lang="ru-RU" sz="2000" b="1" dirty="0" smtClean="0"/>
              <a:t>до 01.01.2012 г. (%) *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60561" y="587727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г. Коряжма, Нарьян-Мар и Череповец по состоянию на 01.01.2012 не было жилищного фонда, признанного аварийным.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7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362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Докладчик: председатель комитета по управлению ЖКХ и ООС Администрации Великого Новгорода Алексашкин А.В.</vt:lpstr>
      <vt:lpstr>Основные поручения, отраженные в Указе Президента Российской Федерации от 7 мая 2012 г. № 600 </vt:lpstr>
      <vt:lpstr>Основные поручения, отраженные в Указе Президента Российской Федерации от 7 мая 2012 г. № 600 </vt:lpstr>
      <vt:lpstr>Количество лет, необходимых семье из 3 человек, для приобретения стандартной квартиры площадью 54 кв. м. </vt:lpstr>
      <vt:lpstr>Объем ввода жилья эконом-класса  в % к уровню 2011 года</vt:lpstr>
      <vt:lpstr>Фактическое изменение средней стоимости 1 квадратного метра общей площади жилья эконом класса к уровню 2013 года, %</vt:lpstr>
      <vt:lpstr>Предоставление земельных участков многодетным семьям,  тыс. кв. метров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Алексашкины</cp:lastModifiedBy>
  <cp:revision>36</cp:revision>
  <cp:lastPrinted>2015-04-01T15:44:07Z</cp:lastPrinted>
  <dcterms:modified xsi:type="dcterms:W3CDTF">2015-04-01T21:14:19Z</dcterms:modified>
</cp:coreProperties>
</file>