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388" r:id="rId3"/>
    <p:sldId id="338" r:id="rId4"/>
    <p:sldId id="341" r:id="rId5"/>
    <p:sldId id="387" r:id="rId6"/>
    <p:sldId id="340" r:id="rId7"/>
    <p:sldId id="336" r:id="rId8"/>
    <p:sldId id="344" r:id="rId9"/>
    <p:sldId id="342" r:id="rId10"/>
    <p:sldId id="377" r:id="rId11"/>
    <p:sldId id="346" r:id="rId12"/>
    <p:sldId id="374" r:id="rId13"/>
    <p:sldId id="375" r:id="rId14"/>
    <p:sldId id="376" r:id="rId15"/>
    <p:sldId id="372" r:id="rId16"/>
    <p:sldId id="373" r:id="rId17"/>
    <p:sldId id="347" r:id="rId18"/>
    <p:sldId id="378" r:id="rId19"/>
    <p:sldId id="349" r:id="rId20"/>
    <p:sldId id="379" r:id="rId21"/>
    <p:sldId id="345" r:id="rId22"/>
    <p:sldId id="370" r:id="rId23"/>
    <p:sldId id="353" r:id="rId24"/>
    <p:sldId id="355" r:id="rId25"/>
    <p:sldId id="380" r:id="rId26"/>
    <p:sldId id="357" r:id="rId27"/>
    <p:sldId id="381" r:id="rId28"/>
    <p:sldId id="382" r:id="rId29"/>
    <p:sldId id="383" r:id="rId30"/>
    <p:sldId id="360" r:id="rId31"/>
    <p:sldId id="384" r:id="rId32"/>
    <p:sldId id="385" r:id="rId33"/>
    <p:sldId id="358" r:id="rId34"/>
    <p:sldId id="361" r:id="rId35"/>
    <p:sldId id="365" r:id="rId36"/>
    <p:sldId id="368" r:id="rId37"/>
    <p:sldId id="369" r:id="rId38"/>
    <p:sldId id="362" r:id="rId39"/>
    <p:sldId id="389" r:id="rId40"/>
    <p:sldId id="390" r:id="rId41"/>
    <p:sldId id="391" r:id="rId42"/>
    <p:sldId id="392" r:id="rId43"/>
    <p:sldId id="364" r:id="rId44"/>
    <p:sldId id="298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4660"/>
  </p:normalViewPr>
  <p:slideViewPr>
    <p:cSldViewPr>
      <p:cViewPr varScale="1">
        <p:scale>
          <a:sx n="78" d="100"/>
          <a:sy n="78" d="100"/>
        </p:scale>
        <p:origin x="175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0500 "ЖКХ"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876904</c:v>
                </c:pt>
                <c:pt idx="1">
                  <c:v>744643.5</c:v>
                </c:pt>
                <c:pt idx="2">
                  <c:v>941009.1</c:v>
                </c:pt>
                <c:pt idx="3">
                  <c:v>774830.1</c:v>
                </c:pt>
                <c:pt idx="4">
                  <c:v>518353.1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0501 "Жилищное хозяйство"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391937.5</c:v>
                </c:pt>
                <c:pt idx="1">
                  <c:v>109533.4</c:v>
                </c:pt>
                <c:pt idx="2">
                  <c:v>287058.7</c:v>
                </c:pt>
                <c:pt idx="3">
                  <c:v>112098.4</c:v>
                </c:pt>
                <c:pt idx="4">
                  <c:v>104133.2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0503 "Благоустройство"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333015.2</c:v>
                </c:pt>
                <c:pt idx="1">
                  <c:v>406908</c:v>
                </c:pt>
                <c:pt idx="2">
                  <c:v>241466.5</c:v>
                </c:pt>
                <c:pt idx="3">
                  <c:v>388567.8</c:v>
                </c:pt>
                <c:pt idx="4">
                  <c:v>299330.09999999998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0505 "Другие вопросы в области ЖКХ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119506.6</c:v>
                </c:pt>
                <c:pt idx="1">
                  <c:v>147234.4</c:v>
                </c:pt>
                <c:pt idx="2">
                  <c:v>158185.60000000001</c:v>
                </c:pt>
                <c:pt idx="3">
                  <c:v>67471.3</c:v>
                </c:pt>
                <c:pt idx="4">
                  <c:v>70419.8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1686432"/>
        <c:axId val="151692704"/>
        <c:axId val="0"/>
      </c:bar3DChart>
      <c:catAx>
        <c:axId val="151686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1692704"/>
        <c:crosses val="autoZero"/>
        <c:auto val="1"/>
        <c:lblAlgn val="ctr"/>
        <c:lblOffset val="100"/>
        <c:noMultiLvlLbl val="0"/>
      </c:catAx>
      <c:valAx>
        <c:axId val="1516927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168643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расселенных МКД</c:v>
                </c:pt>
              </c:strCache>
            </c:strRef>
          </c:tx>
          <c:invertIfNegative val="0"/>
          <c:cat>
            <c:strRef>
              <c:f>Лист1!$A$2:$A$22</c:f>
              <c:strCache>
                <c:ptCount val="21"/>
                <c:pt idx="0">
                  <c:v>Ярославль</c:v>
                </c:pt>
                <c:pt idx="1">
                  <c:v>Калининград</c:v>
                </c:pt>
                <c:pt idx="2">
                  <c:v>Иваново</c:v>
                </c:pt>
                <c:pt idx="3">
                  <c:v>Тверь</c:v>
                </c:pt>
                <c:pt idx="4">
                  <c:v>Архангельск</c:v>
                </c:pt>
                <c:pt idx="5">
                  <c:v>Владимир</c:v>
                </c:pt>
                <c:pt idx="6">
                  <c:v>Смоленск</c:v>
                </c:pt>
                <c:pt idx="7">
                  <c:v>Череповец</c:v>
                </c:pt>
                <c:pt idx="8">
                  <c:v>Вологда</c:v>
                </c:pt>
                <c:pt idx="9">
                  <c:v>Кострома</c:v>
                </c:pt>
                <c:pt idx="10">
                  <c:v>В.Новгород</c:v>
                </c:pt>
                <c:pt idx="11">
                  <c:v>Псков</c:v>
                </c:pt>
                <c:pt idx="12">
                  <c:v>Рыбинск</c:v>
                </c:pt>
                <c:pt idx="13">
                  <c:v>Северодвинск</c:v>
                </c:pt>
                <c:pt idx="14">
                  <c:v>Котлас</c:v>
                </c:pt>
                <c:pt idx="15">
                  <c:v>Тихвинский МР</c:v>
                </c:pt>
                <c:pt idx="16">
                  <c:v>Велико-устюгский МР</c:v>
                </c:pt>
                <c:pt idx="17">
                  <c:v>Старая Русса</c:v>
                </c:pt>
                <c:pt idx="18">
                  <c:v>Новодвинск</c:v>
                </c:pt>
                <c:pt idx="19">
                  <c:v>Коряжма</c:v>
                </c:pt>
                <c:pt idx="20">
                  <c:v>Нарьян-Мар</c:v>
                </c:pt>
              </c:strCache>
            </c:strRef>
          </c:cat>
          <c:val>
            <c:numRef>
              <c:f>Лист1!$B$2:$B$22</c:f>
              <c:numCache>
                <c:formatCode>General</c:formatCode>
                <c:ptCount val="21"/>
                <c:pt idx="0">
                  <c:v>892</c:v>
                </c:pt>
                <c:pt idx="1">
                  <c:v>215</c:v>
                </c:pt>
                <c:pt idx="2">
                  <c:v>669</c:v>
                </c:pt>
                <c:pt idx="3">
                  <c:v>466</c:v>
                </c:pt>
                <c:pt idx="4">
                  <c:v>440</c:v>
                </c:pt>
                <c:pt idx="5">
                  <c:v>1480</c:v>
                </c:pt>
                <c:pt idx="6">
                  <c:v>210</c:v>
                </c:pt>
                <c:pt idx="7">
                  <c:v>572</c:v>
                </c:pt>
                <c:pt idx="8">
                  <c:v>316</c:v>
                </c:pt>
                <c:pt idx="9">
                  <c:v>978</c:v>
                </c:pt>
                <c:pt idx="10">
                  <c:v>627</c:v>
                </c:pt>
                <c:pt idx="12">
                  <c:v>575</c:v>
                </c:pt>
                <c:pt idx="13">
                  <c:v>90</c:v>
                </c:pt>
                <c:pt idx="14">
                  <c:v>402</c:v>
                </c:pt>
                <c:pt idx="15">
                  <c:v>360</c:v>
                </c:pt>
                <c:pt idx="16">
                  <c:v>109</c:v>
                </c:pt>
                <c:pt idx="17">
                  <c:v>215</c:v>
                </c:pt>
                <c:pt idx="19">
                  <c:v>96</c:v>
                </c:pt>
                <c:pt idx="20">
                  <c:v>142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3149880"/>
        <c:axId val="153150272"/>
        <c:axId val="0"/>
      </c:bar3DChart>
      <c:catAx>
        <c:axId val="1531498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3150272"/>
        <c:crosses val="autoZero"/>
        <c:auto val="1"/>
        <c:lblAlgn val="ctr"/>
        <c:lblOffset val="100"/>
        <c:noMultiLvlLbl val="0"/>
      </c:catAx>
      <c:valAx>
        <c:axId val="1531502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31498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Площадь расселенных МКД, кв.м</c:v>
                </c:pt>
              </c:strCache>
            </c:strRef>
          </c:tx>
          <c:invertIfNegative val="0"/>
          <c:cat>
            <c:strRef>
              <c:f>Лист1!$A$2:$A$22</c:f>
              <c:strCache>
                <c:ptCount val="21"/>
                <c:pt idx="0">
                  <c:v>Ярославль</c:v>
                </c:pt>
                <c:pt idx="1">
                  <c:v>Калининград</c:v>
                </c:pt>
                <c:pt idx="2">
                  <c:v>Иваново</c:v>
                </c:pt>
                <c:pt idx="3">
                  <c:v>Тверь</c:v>
                </c:pt>
                <c:pt idx="4">
                  <c:v>Архангельск</c:v>
                </c:pt>
                <c:pt idx="5">
                  <c:v>Владимир</c:v>
                </c:pt>
                <c:pt idx="6">
                  <c:v>Смоленск</c:v>
                </c:pt>
                <c:pt idx="7">
                  <c:v>Череповец</c:v>
                </c:pt>
                <c:pt idx="8">
                  <c:v>Вологда</c:v>
                </c:pt>
                <c:pt idx="9">
                  <c:v>Кострома</c:v>
                </c:pt>
                <c:pt idx="10">
                  <c:v>В.Новгород</c:v>
                </c:pt>
                <c:pt idx="11">
                  <c:v>Псков</c:v>
                </c:pt>
                <c:pt idx="12">
                  <c:v>Рыбинск</c:v>
                </c:pt>
                <c:pt idx="13">
                  <c:v>Северодвинск</c:v>
                </c:pt>
                <c:pt idx="14">
                  <c:v>Котлас</c:v>
                </c:pt>
                <c:pt idx="15">
                  <c:v>Тихвинский МР</c:v>
                </c:pt>
                <c:pt idx="16">
                  <c:v>Велико-устюгский МР</c:v>
                </c:pt>
                <c:pt idx="17">
                  <c:v>Старая Русса</c:v>
                </c:pt>
                <c:pt idx="18">
                  <c:v>Новодвинск</c:v>
                </c:pt>
                <c:pt idx="19">
                  <c:v>Коряжма</c:v>
                </c:pt>
                <c:pt idx="20">
                  <c:v>Нарьян-Мар</c:v>
                </c:pt>
              </c:strCache>
            </c:strRef>
          </c:cat>
          <c:val>
            <c:numRef>
              <c:f>Лист1!$B$2:$B$22</c:f>
              <c:numCache>
                <c:formatCode>General</c:formatCode>
                <c:ptCount val="21"/>
                <c:pt idx="0">
                  <c:v>2087189.46</c:v>
                </c:pt>
                <c:pt idx="1">
                  <c:v>189221.4</c:v>
                </c:pt>
                <c:pt idx="2">
                  <c:v>2532523.16</c:v>
                </c:pt>
                <c:pt idx="3">
                  <c:v>1791694.49</c:v>
                </c:pt>
                <c:pt idx="5">
                  <c:v>5069510</c:v>
                </c:pt>
                <c:pt idx="6">
                  <c:v>149177.10999999999</c:v>
                </c:pt>
                <c:pt idx="7">
                  <c:v>2843000</c:v>
                </c:pt>
                <c:pt idx="8">
                  <c:v>933174</c:v>
                </c:pt>
                <c:pt idx="9">
                  <c:v>2415380</c:v>
                </c:pt>
                <c:pt idx="10">
                  <c:v>2830006</c:v>
                </c:pt>
                <c:pt idx="12">
                  <c:v>1670526</c:v>
                </c:pt>
                <c:pt idx="13">
                  <c:v>371793.1</c:v>
                </c:pt>
                <c:pt idx="14">
                  <c:v>1683124.58</c:v>
                </c:pt>
                <c:pt idx="15">
                  <c:v>626882.5</c:v>
                </c:pt>
                <c:pt idx="17">
                  <c:v>501700</c:v>
                </c:pt>
                <c:pt idx="19">
                  <c:v>322931.90000000002</c:v>
                </c:pt>
                <c:pt idx="20">
                  <c:v>158177.43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3153016"/>
        <c:axId val="153154192"/>
        <c:axId val="0"/>
      </c:bar3DChart>
      <c:catAx>
        <c:axId val="1531530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3154192"/>
        <c:crosses val="autoZero"/>
        <c:auto val="1"/>
        <c:lblAlgn val="ctr"/>
        <c:lblOffset val="100"/>
        <c:noMultiLvlLbl val="0"/>
      </c:catAx>
      <c:valAx>
        <c:axId val="1531541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31530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359239817245003E-2"/>
          <c:y val="3.0831228624714883E-2"/>
          <c:w val="0.90864076018275497"/>
          <c:h val="0.5767148339480470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Лист1!$A$2:$A$22</c:f>
              <c:strCache>
                <c:ptCount val="21"/>
                <c:pt idx="0">
                  <c:v>Ярославль</c:v>
                </c:pt>
                <c:pt idx="1">
                  <c:v>Калининград</c:v>
                </c:pt>
                <c:pt idx="2">
                  <c:v>Иваново</c:v>
                </c:pt>
                <c:pt idx="3">
                  <c:v>Тверь</c:v>
                </c:pt>
                <c:pt idx="4">
                  <c:v>Архангельск</c:v>
                </c:pt>
                <c:pt idx="5">
                  <c:v>Владимир</c:v>
                </c:pt>
                <c:pt idx="6">
                  <c:v>Смоленск</c:v>
                </c:pt>
                <c:pt idx="7">
                  <c:v>Череповец</c:v>
                </c:pt>
                <c:pt idx="8">
                  <c:v>Вологда</c:v>
                </c:pt>
                <c:pt idx="9">
                  <c:v>Кострома</c:v>
                </c:pt>
                <c:pt idx="10">
                  <c:v>В.Новгород</c:v>
                </c:pt>
                <c:pt idx="11">
                  <c:v>Псков</c:v>
                </c:pt>
                <c:pt idx="12">
                  <c:v>Рыбинск</c:v>
                </c:pt>
                <c:pt idx="13">
                  <c:v>Северодвинск</c:v>
                </c:pt>
                <c:pt idx="14">
                  <c:v>Котлас</c:v>
                </c:pt>
                <c:pt idx="15">
                  <c:v>Тихвинский МР</c:v>
                </c:pt>
                <c:pt idx="16">
                  <c:v>Велико-устюгский МР</c:v>
                </c:pt>
                <c:pt idx="17">
                  <c:v>Старая Русса</c:v>
                </c:pt>
                <c:pt idx="18">
                  <c:v>Новодвинск</c:v>
                </c:pt>
                <c:pt idx="19">
                  <c:v>Коряжма</c:v>
                </c:pt>
                <c:pt idx="20">
                  <c:v>Нарьян-Мар</c:v>
                </c:pt>
              </c:strCache>
            </c:strRef>
          </c:cat>
          <c:val>
            <c:numRef>
              <c:f>Лист1!$B$2:$B$22</c:f>
              <c:numCache>
                <c:formatCode>General</c:formatCode>
                <c:ptCount val="21"/>
                <c:pt idx="0">
                  <c:v>166952</c:v>
                </c:pt>
                <c:pt idx="1">
                  <c:v>8529</c:v>
                </c:pt>
                <c:pt idx="2">
                  <c:v>90783</c:v>
                </c:pt>
                <c:pt idx="3">
                  <c:v>63443</c:v>
                </c:pt>
                <c:pt idx="5">
                  <c:v>205705</c:v>
                </c:pt>
                <c:pt idx="6">
                  <c:v>3796</c:v>
                </c:pt>
                <c:pt idx="7">
                  <c:v>108000</c:v>
                </c:pt>
                <c:pt idx="8">
                  <c:v>44315</c:v>
                </c:pt>
                <c:pt idx="9">
                  <c:v>135362</c:v>
                </c:pt>
                <c:pt idx="10">
                  <c:v>84273</c:v>
                </c:pt>
                <c:pt idx="12">
                  <c:v>61762</c:v>
                </c:pt>
                <c:pt idx="13">
                  <c:v>14946</c:v>
                </c:pt>
                <c:pt idx="14">
                  <c:v>30661</c:v>
                </c:pt>
                <c:pt idx="15">
                  <c:v>44125</c:v>
                </c:pt>
                <c:pt idx="19">
                  <c:v>15414</c:v>
                </c:pt>
                <c:pt idx="20">
                  <c:v>6636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3154584"/>
        <c:axId val="153150664"/>
        <c:axId val="0"/>
      </c:bar3DChart>
      <c:catAx>
        <c:axId val="1531545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3150664"/>
        <c:crosses val="autoZero"/>
        <c:auto val="1"/>
        <c:lblAlgn val="ctr"/>
        <c:lblOffset val="100"/>
        <c:noMultiLvlLbl val="0"/>
      </c:catAx>
      <c:valAx>
        <c:axId val="1531506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31545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359239817245003E-2"/>
          <c:y val="3.083122862471491E-2"/>
          <c:w val="0.90864076018275497"/>
          <c:h val="0.5767148339480472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5925604486874397E-2"/>
                  <c:y val="-6.40822388188945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7407075599354254E-2"/>
                  <c:y val="-3.30747039065262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2592364474556067E-2"/>
                  <c:y val="-1.44701829591052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9999720036955122E-2"/>
                  <c:y val="-1.24030139649472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5.6295902274233096E-2"/>
                  <c:y val="-2.06716899415788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1.4814711124798193E-3"/>
                  <c:y val="-3.51418729006840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5.037001782431396E-2"/>
                  <c:y val="-5.99479008305788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2.5185008912156942E-2"/>
                  <c:y val="-4.75448868656314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3.555530669951569E-2"/>
                  <c:y val="-3.72090418948420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Лист1!$A$2:$A$22</c:f>
              <c:strCache>
                <c:ptCount val="21"/>
                <c:pt idx="0">
                  <c:v>Ярославль</c:v>
                </c:pt>
                <c:pt idx="1">
                  <c:v>Калининград</c:v>
                </c:pt>
                <c:pt idx="2">
                  <c:v>Иваново</c:v>
                </c:pt>
                <c:pt idx="3">
                  <c:v>Тверь</c:v>
                </c:pt>
                <c:pt idx="4">
                  <c:v>Архангельск</c:v>
                </c:pt>
                <c:pt idx="5">
                  <c:v>Владимир</c:v>
                </c:pt>
                <c:pt idx="6">
                  <c:v>Смоленск</c:v>
                </c:pt>
                <c:pt idx="7">
                  <c:v>Череповец</c:v>
                </c:pt>
                <c:pt idx="8">
                  <c:v>Вологда</c:v>
                </c:pt>
                <c:pt idx="9">
                  <c:v>Кострома</c:v>
                </c:pt>
                <c:pt idx="10">
                  <c:v>В.Новгород</c:v>
                </c:pt>
                <c:pt idx="11">
                  <c:v>Псков</c:v>
                </c:pt>
                <c:pt idx="12">
                  <c:v>Рыбинск</c:v>
                </c:pt>
                <c:pt idx="13">
                  <c:v>Северодвинск</c:v>
                </c:pt>
                <c:pt idx="14">
                  <c:v>Котлас</c:v>
                </c:pt>
                <c:pt idx="15">
                  <c:v>Тихвинский МР</c:v>
                </c:pt>
                <c:pt idx="16">
                  <c:v>Велико-устюгский МР</c:v>
                </c:pt>
                <c:pt idx="17">
                  <c:v>Старая Русса</c:v>
                </c:pt>
                <c:pt idx="18">
                  <c:v>Новодвинск</c:v>
                </c:pt>
                <c:pt idx="19">
                  <c:v>Коряжма</c:v>
                </c:pt>
                <c:pt idx="20">
                  <c:v>Нарьян-Мар</c:v>
                </c:pt>
              </c:strCache>
            </c:strRef>
          </c:cat>
          <c:val>
            <c:numRef>
              <c:f>Лист1!$B$2:$B$22</c:f>
              <c:numCache>
                <c:formatCode>General</c:formatCode>
                <c:ptCount val="21"/>
                <c:pt idx="0">
                  <c:v>138</c:v>
                </c:pt>
                <c:pt idx="1">
                  <c:v>68</c:v>
                </c:pt>
                <c:pt idx="2">
                  <c:v>1</c:v>
                </c:pt>
                <c:pt idx="4">
                  <c:v>94</c:v>
                </c:pt>
                <c:pt idx="6">
                  <c:v>680</c:v>
                </c:pt>
                <c:pt idx="9">
                  <c:v>6</c:v>
                </c:pt>
                <c:pt idx="10">
                  <c:v>179</c:v>
                </c:pt>
                <c:pt idx="11">
                  <c:v>33</c:v>
                </c:pt>
                <c:pt idx="12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1689568"/>
        <c:axId val="154338120"/>
        <c:axId val="0"/>
      </c:bar3DChart>
      <c:catAx>
        <c:axId val="1516895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4338120"/>
        <c:crosses val="autoZero"/>
        <c:auto val="1"/>
        <c:lblAlgn val="ctr"/>
        <c:lblOffset val="100"/>
        <c:noMultiLvlLbl val="0"/>
      </c:catAx>
      <c:valAx>
        <c:axId val="1543381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16895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сумма финансирования, тыс. рублей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7432478223219419E-2"/>
                  <c:y val="2.57308140588600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5172027637179481E-2"/>
                  <c:y val="-1.40349894866509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9923232202314841E-2"/>
                  <c:y val="-2.57308140588600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6.8965034546474374E-2"/>
                  <c:y val="2.10524842299763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9.6551048365064271E-2"/>
                  <c:y val="3.50874737166273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2.2988344848824813E-2"/>
                  <c:y val="-2.57308140588600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9.1953379395299364E-2"/>
                  <c:y val="-9.35665965776731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Лист1!$A$2:$A$22</c:f>
              <c:strCache>
                <c:ptCount val="21"/>
                <c:pt idx="0">
                  <c:v>Ярославль</c:v>
                </c:pt>
                <c:pt idx="1">
                  <c:v>Калининград</c:v>
                </c:pt>
                <c:pt idx="2">
                  <c:v>Иваново</c:v>
                </c:pt>
                <c:pt idx="3">
                  <c:v>Тверь</c:v>
                </c:pt>
                <c:pt idx="4">
                  <c:v>Архангельск</c:v>
                </c:pt>
                <c:pt idx="5">
                  <c:v>Владимир</c:v>
                </c:pt>
                <c:pt idx="6">
                  <c:v>Смоленск</c:v>
                </c:pt>
                <c:pt idx="7">
                  <c:v>Череповец</c:v>
                </c:pt>
                <c:pt idx="8">
                  <c:v>Вологда</c:v>
                </c:pt>
                <c:pt idx="9">
                  <c:v>Кострома</c:v>
                </c:pt>
                <c:pt idx="10">
                  <c:v>В.Новгород</c:v>
                </c:pt>
                <c:pt idx="11">
                  <c:v>Псков</c:v>
                </c:pt>
                <c:pt idx="12">
                  <c:v>Рыбинск</c:v>
                </c:pt>
                <c:pt idx="13">
                  <c:v>Северодвинск</c:v>
                </c:pt>
                <c:pt idx="14">
                  <c:v>Котлас</c:v>
                </c:pt>
                <c:pt idx="15">
                  <c:v>Тихвинский МР</c:v>
                </c:pt>
                <c:pt idx="16">
                  <c:v>Велико-устюгский МР</c:v>
                </c:pt>
                <c:pt idx="17">
                  <c:v>Старая Русса</c:v>
                </c:pt>
                <c:pt idx="18">
                  <c:v>Новодвинск</c:v>
                </c:pt>
                <c:pt idx="19">
                  <c:v>Коряжма</c:v>
                </c:pt>
                <c:pt idx="20">
                  <c:v>Нарьян-Мар</c:v>
                </c:pt>
              </c:strCache>
            </c:strRef>
          </c:cat>
          <c:val>
            <c:numRef>
              <c:f>Лист1!$B$2:$B$22</c:f>
              <c:numCache>
                <c:formatCode>General</c:formatCode>
                <c:ptCount val="21"/>
                <c:pt idx="0">
                  <c:v>800000</c:v>
                </c:pt>
                <c:pt idx="1">
                  <c:v>374026.63999999996</c:v>
                </c:pt>
                <c:pt idx="2">
                  <c:v>2018.03</c:v>
                </c:pt>
                <c:pt idx="4">
                  <c:v>423000</c:v>
                </c:pt>
                <c:pt idx="6">
                  <c:v>80646.384000000005</c:v>
                </c:pt>
                <c:pt idx="9">
                  <c:v>7862.2040000000006</c:v>
                </c:pt>
                <c:pt idx="10">
                  <c:v>623412.79499999969</c:v>
                </c:pt>
                <c:pt idx="11">
                  <c:v>7533.9</c:v>
                </c:pt>
                <c:pt idx="12">
                  <c:v>6075.7469999999994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4339688"/>
        <c:axId val="154342432"/>
        <c:axId val="0"/>
      </c:bar3DChart>
      <c:catAx>
        <c:axId val="1543396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4342432"/>
        <c:crosses val="autoZero"/>
        <c:auto val="1"/>
        <c:lblAlgn val="ctr"/>
        <c:lblOffset val="100"/>
        <c:noMultiLvlLbl val="0"/>
      </c:catAx>
      <c:valAx>
        <c:axId val="1543424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433968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59</c:v>
                </c:pt>
                <c:pt idx="1">
                  <c:v>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сумма финансирования, тыс. рублей</c:v>
                </c:pt>
              </c:strCache>
            </c:strRef>
          </c:tx>
          <c:invertIfNegative val="0"/>
          <c:cat>
            <c:strRef>
              <c:f>Лист1!$A$2:$A$22</c:f>
              <c:strCache>
                <c:ptCount val="21"/>
                <c:pt idx="0">
                  <c:v>Ярославль</c:v>
                </c:pt>
                <c:pt idx="1">
                  <c:v>Калининград</c:v>
                </c:pt>
                <c:pt idx="2">
                  <c:v>Иваново</c:v>
                </c:pt>
                <c:pt idx="3">
                  <c:v>Тверь</c:v>
                </c:pt>
                <c:pt idx="4">
                  <c:v>Архангельск</c:v>
                </c:pt>
                <c:pt idx="5">
                  <c:v>Владимир</c:v>
                </c:pt>
                <c:pt idx="6">
                  <c:v>Смоленск</c:v>
                </c:pt>
                <c:pt idx="7">
                  <c:v>Череповец</c:v>
                </c:pt>
                <c:pt idx="8">
                  <c:v>Вологда</c:v>
                </c:pt>
                <c:pt idx="9">
                  <c:v>Кострома</c:v>
                </c:pt>
                <c:pt idx="10">
                  <c:v>В.Новгород</c:v>
                </c:pt>
                <c:pt idx="11">
                  <c:v>Псков</c:v>
                </c:pt>
                <c:pt idx="12">
                  <c:v>Рыбинск</c:v>
                </c:pt>
                <c:pt idx="13">
                  <c:v>Северодвинск</c:v>
                </c:pt>
                <c:pt idx="14">
                  <c:v>Котлас</c:v>
                </c:pt>
                <c:pt idx="15">
                  <c:v>Тихвинский МР</c:v>
                </c:pt>
                <c:pt idx="16">
                  <c:v>Велико-устюгский МР</c:v>
                </c:pt>
                <c:pt idx="17">
                  <c:v>Старая Русса</c:v>
                </c:pt>
                <c:pt idx="18">
                  <c:v>Новодвинск</c:v>
                </c:pt>
                <c:pt idx="19">
                  <c:v>Коряжма</c:v>
                </c:pt>
                <c:pt idx="20">
                  <c:v>Нарьян-Мар</c:v>
                </c:pt>
              </c:strCache>
            </c:strRef>
          </c:cat>
          <c:val>
            <c:numRef>
              <c:f>Лист1!$B$2:$B$22</c:f>
              <c:numCache>
                <c:formatCode>General</c:formatCode>
                <c:ptCount val="21"/>
                <c:pt idx="0">
                  <c:v>3344962.7030000002</c:v>
                </c:pt>
                <c:pt idx="1">
                  <c:v>1289395.2950000002</c:v>
                </c:pt>
                <c:pt idx="2">
                  <c:v>597326.79599999974</c:v>
                </c:pt>
                <c:pt idx="3">
                  <c:v>1139174.145</c:v>
                </c:pt>
                <c:pt idx="4">
                  <c:v>504808.60399999999</c:v>
                </c:pt>
                <c:pt idx="5">
                  <c:v>160784.21500000005</c:v>
                </c:pt>
                <c:pt idx="6">
                  <c:v>343435.22499999998</c:v>
                </c:pt>
                <c:pt idx="8">
                  <c:v>2546898.0060000001</c:v>
                </c:pt>
                <c:pt idx="9">
                  <c:v>584818.15500000003</c:v>
                </c:pt>
                <c:pt idx="10">
                  <c:v>31838.652999999991</c:v>
                </c:pt>
                <c:pt idx="11">
                  <c:v>559594.67699999979</c:v>
                </c:pt>
                <c:pt idx="12">
                  <c:v>512002.478</c:v>
                </c:pt>
                <c:pt idx="13">
                  <c:v>2133952.2779999999</c:v>
                </c:pt>
                <c:pt idx="14">
                  <c:v>307502.90000000002</c:v>
                </c:pt>
                <c:pt idx="15">
                  <c:v>409790.68099999987</c:v>
                </c:pt>
                <c:pt idx="16">
                  <c:v>400102.13199999993</c:v>
                </c:pt>
                <c:pt idx="17">
                  <c:v>125211.284</c:v>
                </c:pt>
                <c:pt idx="18">
                  <c:v>261393.16699999999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Из них - за счет средств Фонда, тыс. рублей</c:v>
                </c:pt>
              </c:strCache>
            </c:strRef>
          </c:tx>
          <c:invertIfNegative val="0"/>
          <c:cat>
            <c:strRef>
              <c:f>Лист1!$A$2:$A$22</c:f>
              <c:strCache>
                <c:ptCount val="21"/>
                <c:pt idx="0">
                  <c:v>Ярославль</c:v>
                </c:pt>
                <c:pt idx="1">
                  <c:v>Калининград</c:v>
                </c:pt>
                <c:pt idx="2">
                  <c:v>Иваново</c:v>
                </c:pt>
                <c:pt idx="3">
                  <c:v>Тверь</c:v>
                </c:pt>
                <c:pt idx="4">
                  <c:v>Архангельск</c:v>
                </c:pt>
                <c:pt idx="5">
                  <c:v>Владимир</c:v>
                </c:pt>
                <c:pt idx="6">
                  <c:v>Смоленск</c:v>
                </c:pt>
                <c:pt idx="7">
                  <c:v>Череповец</c:v>
                </c:pt>
                <c:pt idx="8">
                  <c:v>Вологда</c:v>
                </c:pt>
                <c:pt idx="9">
                  <c:v>Кострома</c:v>
                </c:pt>
                <c:pt idx="10">
                  <c:v>В.Новгород</c:v>
                </c:pt>
                <c:pt idx="11">
                  <c:v>Псков</c:v>
                </c:pt>
                <c:pt idx="12">
                  <c:v>Рыбинск</c:v>
                </c:pt>
                <c:pt idx="13">
                  <c:v>Северодвинск</c:v>
                </c:pt>
                <c:pt idx="14">
                  <c:v>Котлас</c:v>
                </c:pt>
                <c:pt idx="15">
                  <c:v>Тихвинский МР</c:v>
                </c:pt>
                <c:pt idx="16">
                  <c:v>Велико-устюгский МР</c:v>
                </c:pt>
                <c:pt idx="17">
                  <c:v>Старая Русса</c:v>
                </c:pt>
                <c:pt idx="18">
                  <c:v>Новодвинск</c:v>
                </c:pt>
                <c:pt idx="19">
                  <c:v>Коряжма</c:v>
                </c:pt>
                <c:pt idx="20">
                  <c:v>Нарьян-Мар</c:v>
                </c:pt>
              </c:strCache>
            </c:strRef>
          </c:cat>
          <c:val>
            <c:numRef>
              <c:f>Лист1!$C$2:$C$22</c:f>
              <c:numCache>
                <c:formatCode>General</c:formatCode>
                <c:ptCount val="21"/>
                <c:pt idx="0">
                  <c:v>1453173.6820000005</c:v>
                </c:pt>
                <c:pt idx="1">
                  <c:v>530973.22499999974</c:v>
                </c:pt>
                <c:pt idx="2">
                  <c:v>391961.78899999999</c:v>
                </c:pt>
                <c:pt idx="3">
                  <c:v>488962.25799999986</c:v>
                </c:pt>
                <c:pt idx="4">
                  <c:v>86606.914999999979</c:v>
                </c:pt>
                <c:pt idx="5">
                  <c:v>115370.88400000002</c:v>
                </c:pt>
                <c:pt idx="6">
                  <c:v>178483.81099999999</c:v>
                </c:pt>
                <c:pt idx="8">
                  <c:v>1375294.4069999999</c:v>
                </c:pt>
                <c:pt idx="9">
                  <c:v>356252.77600000001</c:v>
                </c:pt>
                <c:pt idx="10">
                  <c:v>31838.652999999991</c:v>
                </c:pt>
                <c:pt idx="11">
                  <c:v>349037.88900000002</c:v>
                </c:pt>
                <c:pt idx="12">
                  <c:v>254181.50099999999</c:v>
                </c:pt>
                <c:pt idx="13">
                  <c:v>1171794.385</c:v>
                </c:pt>
                <c:pt idx="14">
                  <c:v>157789.5</c:v>
                </c:pt>
                <c:pt idx="15">
                  <c:v>185095.06700000001</c:v>
                </c:pt>
                <c:pt idx="16">
                  <c:v>119850.96699999998</c:v>
                </c:pt>
                <c:pt idx="17">
                  <c:v>48895.759000000005</c:v>
                </c:pt>
                <c:pt idx="18">
                  <c:v>117288.53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1688784"/>
        <c:axId val="151688000"/>
        <c:axId val="0"/>
      </c:bar3DChart>
      <c:catAx>
        <c:axId val="1516887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1688000"/>
        <c:crosses val="autoZero"/>
        <c:auto val="1"/>
        <c:lblAlgn val="ctr"/>
        <c:lblOffset val="100"/>
        <c:noMultiLvlLbl val="0"/>
      </c:catAx>
      <c:valAx>
        <c:axId val="1516880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168878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расселенных МКД</c:v>
                </c:pt>
              </c:strCache>
            </c:strRef>
          </c:tx>
          <c:invertIfNegative val="0"/>
          <c:cat>
            <c:strRef>
              <c:f>Лист1!$A$2:$A$22</c:f>
              <c:strCache>
                <c:ptCount val="21"/>
                <c:pt idx="0">
                  <c:v>Ярославль</c:v>
                </c:pt>
                <c:pt idx="1">
                  <c:v>Калининград</c:v>
                </c:pt>
                <c:pt idx="2">
                  <c:v>Иваново</c:v>
                </c:pt>
                <c:pt idx="3">
                  <c:v>Тверь</c:v>
                </c:pt>
                <c:pt idx="4">
                  <c:v>Архангельск</c:v>
                </c:pt>
                <c:pt idx="5">
                  <c:v>Владимир</c:v>
                </c:pt>
                <c:pt idx="6">
                  <c:v>Смоленск</c:v>
                </c:pt>
                <c:pt idx="7">
                  <c:v>Череповец</c:v>
                </c:pt>
                <c:pt idx="8">
                  <c:v>Вологда</c:v>
                </c:pt>
                <c:pt idx="9">
                  <c:v>Кострома</c:v>
                </c:pt>
                <c:pt idx="10">
                  <c:v>В.Новгород</c:v>
                </c:pt>
                <c:pt idx="11">
                  <c:v>Псков</c:v>
                </c:pt>
                <c:pt idx="12">
                  <c:v>Рыбинск</c:v>
                </c:pt>
                <c:pt idx="13">
                  <c:v>Северодвинск</c:v>
                </c:pt>
                <c:pt idx="14">
                  <c:v>Котлас</c:v>
                </c:pt>
                <c:pt idx="15">
                  <c:v>Тихвинский МР</c:v>
                </c:pt>
                <c:pt idx="16">
                  <c:v>Велико-устюгский МР</c:v>
                </c:pt>
                <c:pt idx="17">
                  <c:v>Старая Русса</c:v>
                </c:pt>
                <c:pt idx="18">
                  <c:v>Новодвинск</c:v>
                </c:pt>
                <c:pt idx="19">
                  <c:v>Коряжма</c:v>
                </c:pt>
                <c:pt idx="20">
                  <c:v>Нарьян-Мар</c:v>
                </c:pt>
              </c:strCache>
            </c:strRef>
          </c:cat>
          <c:val>
            <c:numRef>
              <c:f>Лист1!$B$2:$B$22</c:f>
              <c:numCache>
                <c:formatCode>General</c:formatCode>
                <c:ptCount val="21"/>
                <c:pt idx="0">
                  <c:v>122</c:v>
                </c:pt>
                <c:pt idx="1">
                  <c:v>114</c:v>
                </c:pt>
                <c:pt idx="2">
                  <c:v>58</c:v>
                </c:pt>
                <c:pt idx="3">
                  <c:v>60</c:v>
                </c:pt>
                <c:pt idx="4">
                  <c:v>16</c:v>
                </c:pt>
                <c:pt idx="5">
                  <c:v>17</c:v>
                </c:pt>
                <c:pt idx="6">
                  <c:v>10</c:v>
                </c:pt>
                <c:pt idx="8">
                  <c:v>237</c:v>
                </c:pt>
                <c:pt idx="9">
                  <c:v>80</c:v>
                </c:pt>
                <c:pt idx="10">
                  <c:v>5</c:v>
                </c:pt>
                <c:pt idx="11">
                  <c:v>63</c:v>
                </c:pt>
                <c:pt idx="12">
                  <c:v>70</c:v>
                </c:pt>
                <c:pt idx="13">
                  <c:v>465</c:v>
                </c:pt>
                <c:pt idx="14">
                  <c:v>39</c:v>
                </c:pt>
                <c:pt idx="15">
                  <c:v>50</c:v>
                </c:pt>
                <c:pt idx="16">
                  <c:v>132</c:v>
                </c:pt>
                <c:pt idx="17">
                  <c:v>30</c:v>
                </c:pt>
                <c:pt idx="18">
                  <c:v>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1686040"/>
        <c:axId val="151689176"/>
        <c:axId val="0"/>
      </c:bar3DChart>
      <c:catAx>
        <c:axId val="1516860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1689176"/>
        <c:crosses val="autoZero"/>
        <c:auto val="1"/>
        <c:lblAlgn val="ctr"/>
        <c:lblOffset val="100"/>
        <c:noMultiLvlLbl val="0"/>
      </c:catAx>
      <c:valAx>
        <c:axId val="1516891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16860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Площадь расселенных МКД, кв.м</c:v>
                </c:pt>
              </c:strCache>
            </c:strRef>
          </c:tx>
          <c:invertIfNegative val="0"/>
          <c:cat>
            <c:strRef>
              <c:f>Лист1!$A$2:$A$22</c:f>
              <c:strCache>
                <c:ptCount val="21"/>
                <c:pt idx="0">
                  <c:v>Ярославль</c:v>
                </c:pt>
                <c:pt idx="1">
                  <c:v>Калининград</c:v>
                </c:pt>
                <c:pt idx="2">
                  <c:v>Иваново</c:v>
                </c:pt>
                <c:pt idx="3">
                  <c:v>Тверь</c:v>
                </c:pt>
                <c:pt idx="4">
                  <c:v>Архангельск</c:v>
                </c:pt>
                <c:pt idx="5">
                  <c:v>Владимир</c:v>
                </c:pt>
                <c:pt idx="6">
                  <c:v>Смоленск</c:v>
                </c:pt>
                <c:pt idx="7">
                  <c:v>Череповец</c:v>
                </c:pt>
                <c:pt idx="8">
                  <c:v>Вологда</c:v>
                </c:pt>
                <c:pt idx="9">
                  <c:v>Кострома</c:v>
                </c:pt>
                <c:pt idx="10">
                  <c:v>В.Новгород</c:v>
                </c:pt>
                <c:pt idx="11">
                  <c:v>Псков</c:v>
                </c:pt>
                <c:pt idx="12">
                  <c:v>Рыбинск</c:v>
                </c:pt>
                <c:pt idx="13">
                  <c:v>Северодвинск</c:v>
                </c:pt>
                <c:pt idx="14">
                  <c:v>Котлас</c:v>
                </c:pt>
                <c:pt idx="15">
                  <c:v>Тихвинский МР</c:v>
                </c:pt>
                <c:pt idx="16">
                  <c:v>Велико-устюгский МР</c:v>
                </c:pt>
                <c:pt idx="17">
                  <c:v>Старая Русса</c:v>
                </c:pt>
                <c:pt idx="18">
                  <c:v>Новодвинск</c:v>
                </c:pt>
                <c:pt idx="19">
                  <c:v>Коряжма</c:v>
                </c:pt>
                <c:pt idx="20">
                  <c:v>Нарьян-Мар</c:v>
                </c:pt>
              </c:strCache>
            </c:strRef>
          </c:cat>
          <c:val>
            <c:numRef>
              <c:f>Лист1!$B$2:$B$22</c:f>
              <c:numCache>
                <c:formatCode>General</c:formatCode>
                <c:ptCount val="21"/>
                <c:pt idx="0">
                  <c:v>84400</c:v>
                </c:pt>
                <c:pt idx="1">
                  <c:v>22261.06</c:v>
                </c:pt>
                <c:pt idx="2">
                  <c:v>19494.89</c:v>
                </c:pt>
                <c:pt idx="3">
                  <c:v>20285.03</c:v>
                </c:pt>
                <c:pt idx="4">
                  <c:v>3000</c:v>
                </c:pt>
                <c:pt idx="5">
                  <c:v>8025.4</c:v>
                </c:pt>
                <c:pt idx="6">
                  <c:v>2606.5700000000002</c:v>
                </c:pt>
                <c:pt idx="8">
                  <c:v>46496.160000000003</c:v>
                </c:pt>
                <c:pt idx="9">
                  <c:v>16794.7</c:v>
                </c:pt>
                <c:pt idx="10">
                  <c:v>1845.3</c:v>
                </c:pt>
                <c:pt idx="11">
                  <c:v>14558</c:v>
                </c:pt>
                <c:pt idx="12">
                  <c:v>18776</c:v>
                </c:pt>
                <c:pt idx="13">
                  <c:v>19975.460000000014</c:v>
                </c:pt>
                <c:pt idx="14">
                  <c:v>9307.16</c:v>
                </c:pt>
                <c:pt idx="15">
                  <c:v>10615.869999999988</c:v>
                </c:pt>
                <c:pt idx="16">
                  <c:v>12922.93</c:v>
                </c:pt>
                <c:pt idx="17">
                  <c:v>3972.7</c:v>
                </c:pt>
                <c:pt idx="18">
                  <c:v>12363.7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1690352"/>
        <c:axId val="151692312"/>
        <c:axId val="0"/>
      </c:bar3DChart>
      <c:catAx>
        <c:axId val="1516903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1692312"/>
        <c:crosses val="autoZero"/>
        <c:auto val="1"/>
        <c:lblAlgn val="ctr"/>
        <c:lblOffset val="100"/>
        <c:noMultiLvlLbl val="0"/>
      </c:catAx>
      <c:valAx>
        <c:axId val="1516923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16903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359239817245003E-2"/>
          <c:y val="3.0831228624714862E-2"/>
          <c:w val="0.90864076018275497"/>
          <c:h val="0.5767148339480467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Лист1!$A$2:$A$22</c:f>
              <c:strCache>
                <c:ptCount val="21"/>
                <c:pt idx="0">
                  <c:v>Ярославль</c:v>
                </c:pt>
                <c:pt idx="1">
                  <c:v>Калининград</c:v>
                </c:pt>
                <c:pt idx="2">
                  <c:v>Иваново</c:v>
                </c:pt>
                <c:pt idx="3">
                  <c:v>Тверь</c:v>
                </c:pt>
                <c:pt idx="4">
                  <c:v>Архангельск</c:v>
                </c:pt>
                <c:pt idx="5">
                  <c:v>Владимир</c:v>
                </c:pt>
                <c:pt idx="6">
                  <c:v>Смоленск</c:v>
                </c:pt>
                <c:pt idx="7">
                  <c:v>Череповец</c:v>
                </c:pt>
                <c:pt idx="8">
                  <c:v>Вологда</c:v>
                </c:pt>
                <c:pt idx="9">
                  <c:v>Кострома</c:v>
                </c:pt>
                <c:pt idx="10">
                  <c:v>В.Новгород</c:v>
                </c:pt>
                <c:pt idx="11">
                  <c:v>Псков</c:v>
                </c:pt>
                <c:pt idx="12">
                  <c:v>Рыбинск</c:v>
                </c:pt>
                <c:pt idx="13">
                  <c:v>Северодвинск</c:v>
                </c:pt>
                <c:pt idx="14">
                  <c:v>Котлас</c:v>
                </c:pt>
                <c:pt idx="15">
                  <c:v>Тихвинский МР</c:v>
                </c:pt>
                <c:pt idx="16">
                  <c:v>Велико-устюгский МР</c:v>
                </c:pt>
                <c:pt idx="17">
                  <c:v>Старая Русса</c:v>
                </c:pt>
                <c:pt idx="18">
                  <c:v>Новодвинск</c:v>
                </c:pt>
                <c:pt idx="19">
                  <c:v>Коряжма</c:v>
                </c:pt>
                <c:pt idx="20">
                  <c:v>Нарьян-Мар</c:v>
                </c:pt>
              </c:strCache>
            </c:strRef>
          </c:cat>
          <c:val>
            <c:numRef>
              <c:f>Лист1!$B$2:$B$22</c:f>
              <c:numCache>
                <c:formatCode>General</c:formatCode>
                <c:ptCount val="21"/>
                <c:pt idx="0">
                  <c:v>5702</c:v>
                </c:pt>
                <c:pt idx="1">
                  <c:v>1637</c:v>
                </c:pt>
                <c:pt idx="2">
                  <c:v>1197</c:v>
                </c:pt>
                <c:pt idx="3">
                  <c:v>1458</c:v>
                </c:pt>
                <c:pt idx="4">
                  <c:v>240</c:v>
                </c:pt>
                <c:pt idx="5">
                  <c:v>307</c:v>
                </c:pt>
                <c:pt idx="6">
                  <c:v>171</c:v>
                </c:pt>
                <c:pt idx="8">
                  <c:v>3178</c:v>
                </c:pt>
                <c:pt idx="9">
                  <c:v>1243</c:v>
                </c:pt>
                <c:pt idx="10">
                  <c:v>109</c:v>
                </c:pt>
                <c:pt idx="11">
                  <c:v>1111</c:v>
                </c:pt>
                <c:pt idx="12">
                  <c:v>832</c:v>
                </c:pt>
                <c:pt idx="13">
                  <c:v>985</c:v>
                </c:pt>
                <c:pt idx="14">
                  <c:v>408</c:v>
                </c:pt>
                <c:pt idx="15">
                  <c:v>804</c:v>
                </c:pt>
                <c:pt idx="16">
                  <c:v>883</c:v>
                </c:pt>
                <c:pt idx="17">
                  <c:v>131</c:v>
                </c:pt>
                <c:pt idx="18">
                  <c:v>468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1686824"/>
        <c:axId val="151689960"/>
        <c:axId val="0"/>
      </c:bar3DChart>
      <c:catAx>
        <c:axId val="151686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1689960"/>
        <c:crosses val="autoZero"/>
        <c:auto val="1"/>
        <c:lblAlgn val="ctr"/>
        <c:lblOffset val="100"/>
        <c:noMultiLvlLbl val="0"/>
      </c:catAx>
      <c:valAx>
        <c:axId val="1516899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16868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домов</c:v>
                </c:pt>
              </c:strCache>
            </c:strRef>
          </c:tx>
          <c:invertIfNegative val="0"/>
          <c:cat>
            <c:strRef>
              <c:f>Лист1!$A$2:$A$22</c:f>
              <c:strCache>
                <c:ptCount val="21"/>
                <c:pt idx="0">
                  <c:v>Ярославль</c:v>
                </c:pt>
                <c:pt idx="1">
                  <c:v>Калининград</c:v>
                </c:pt>
                <c:pt idx="2">
                  <c:v>Иваново</c:v>
                </c:pt>
                <c:pt idx="3">
                  <c:v>Тверь</c:v>
                </c:pt>
                <c:pt idx="4">
                  <c:v>Архангельск</c:v>
                </c:pt>
                <c:pt idx="5">
                  <c:v>Владимир</c:v>
                </c:pt>
                <c:pt idx="6">
                  <c:v>Смоленск</c:v>
                </c:pt>
                <c:pt idx="7">
                  <c:v>Череповец</c:v>
                </c:pt>
                <c:pt idx="8">
                  <c:v>Вологда</c:v>
                </c:pt>
                <c:pt idx="9">
                  <c:v>Кострома</c:v>
                </c:pt>
                <c:pt idx="10">
                  <c:v>В.Новгород</c:v>
                </c:pt>
                <c:pt idx="11">
                  <c:v>Псков</c:v>
                </c:pt>
                <c:pt idx="12">
                  <c:v>Рыбинск</c:v>
                </c:pt>
                <c:pt idx="13">
                  <c:v>Северодвинск</c:v>
                </c:pt>
                <c:pt idx="14">
                  <c:v>Котлас</c:v>
                </c:pt>
                <c:pt idx="15">
                  <c:v>Тихвинский МР</c:v>
                </c:pt>
                <c:pt idx="16">
                  <c:v>Велико-устюгский МР</c:v>
                </c:pt>
                <c:pt idx="17">
                  <c:v>Старая Русса</c:v>
                </c:pt>
                <c:pt idx="18">
                  <c:v>Новодвинск</c:v>
                </c:pt>
                <c:pt idx="19">
                  <c:v>Коряжма</c:v>
                </c:pt>
                <c:pt idx="20">
                  <c:v>Нарьян-Мар</c:v>
                </c:pt>
              </c:strCache>
            </c:strRef>
          </c:cat>
          <c:val>
            <c:numRef>
              <c:f>Лист1!$B$2:$B$22</c:f>
              <c:numCache>
                <c:formatCode>General</c:formatCode>
                <c:ptCount val="21"/>
                <c:pt idx="0">
                  <c:v>213</c:v>
                </c:pt>
                <c:pt idx="1">
                  <c:v>106</c:v>
                </c:pt>
                <c:pt idx="2">
                  <c:v>9</c:v>
                </c:pt>
                <c:pt idx="3">
                  <c:v>82</c:v>
                </c:pt>
                <c:pt idx="4">
                  <c:v>777</c:v>
                </c:pt>
                <c:pt idx="5">
                  <c:v>43</c:v>
                </c:pt>
                <c:pt idx="6">
                  <c:v>192</c:v>
                </c:pt>
                <c:pt idx="7">
                  <c:v>16</c:v>
                </c:pt>
                <c:pt idx="8">
                  <c:v>238</c:v>
                </c:pt>
                <c:pt idx="9">
                  <c:v>121</c:v>
                </c:pt>
                <c:pt idx="10">
                  <c:v>10</c:v>
                </c:pt>
                <c:pt idx="11">
                  <c:v>89</c:v>
                </c:pt>
                <c:pt idx="12">
                  <c:v>25</c:v>
                </c:pt>
                <c:pt idx="13">
                  <c:v>149</c:v>
                </c:pt>
                <c:pt idx="14">
                  <c:v>65</c:v>
                </c:pt>
                <c:pt idx="15">
                  <c:v>28</c:v>
                </c:pt>
                <c:pt idx="16">
                  <c:v>39</c:v>
                </c:pt>
                <c:pt idx="18">
                  <c:v>23</c:v>
                </c:pt>
                <c:pt idx="20">
                  <c:v>86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Процент от общего количества МКД</c:v>
                </c:pt>
              </c:strCache>
            </c:strRef>
          </c:tx>
          <c:invertIfNegative val="0"/>
          <c:cat>
            <c:strRef>
              <c:f>Лист1!$A$2:$A$22</c:f>
              <c:strCache>
                <c:ptCount val="21"/>
                <c:pt idx="0">
                  <c:v>Ярославль</c:v>
                </c:pt>
                <c:pt idx="1">
                  <c:v>Калининград</c:v>
                </c:pt>
                <c:pt idx="2">
                  <c:v>Иваново</c:v>
                </c:pt>
                <c:pt idx="3">
                  <c:v>Тверь</c:v>
                </c:pt>
                <c:pt idx="4">
                  <c:v>Архангельск</c:v>
                </c:pt>
                <c:pt idx="5">
                  <c:v>Владимир</c:v>
                </c:pt>
                <c:pt idx="6">
                  <c:v>Смоленск</c:v>
                </c:pt>
                <c:pt idx="7">
                  <c:v>Череповец</c:v>
                </c:pt>
                <c:pt idx="8">
                  <c:v>Вологда</c:v>
                </c:pt>
                <c:pt idx="9">
                  <c:v>Кострома</c:v>
                </c:pt>
                <c:pt idx="10">
                  <c:v>В.Новгород</c:v>
                </c:pt>
                <c:pt idx="11">
                  <c:v>Псков</c:v>
                </c:pt>
                <c:pt idx="12">
                  <c:v>Рыбинск</c:v>
                </c:pt>
                <c:pt idx="13">
                  <c:v>Северодвинск</c:v>
                </c:pt>
                <c:pt idx="14">
                  <c:v>Котлас</c:v>
                </c:pt>
                <c:pt idx="15">
                  <c:v>Тихвинский МР</c:v>
                </c:pt>
                <c:pt idx="16">
                  <c:v>Велико-устюгский МР</c:v>
                </c:pt>
                <c:pt idx="17">
                  <c:v>Старая Русса</c:v>
                </c:pt>
                <c:pt idx="18">
                  <c:v>Новодвинск</c:v>
                </c:pt>
                <c:pt idx="19">
                  <c:v>Коряжма</c:v>
                </c:pt>
                <c:pt idx="20">
                  <c:v>Нарьян-Мар</c:v>
                </c:pt>
              </c:strCache>
            </c:strRef>
          </c:cat>
          <c:val>
            <c:numRef>
              <c:f>Лист1!$C$2:$C$22</c:f>
              <c:numCache>
                <c:formatCode>General</c:formatCode>
                <c:ptCount val="21"/>
                <c:pt idx="0">
                  <c:v>4.9000000000000004</c:v>
                </c:pt>
                <c:pt idx="1">
                  <c:v>1.5</c:v>
                </c:pt>
                <c:pt idx="2">
                  <c:v>0.2</c:v>
                </c:pt>
                <c:pt idx="3">
                  <c:v>2.86</c:v>
                </c:pt>
                <c:pt idx="4">
                  <c:v>13.41</c:v>
                </c:pt>
                <c:pt idx="5">
                  <c:v>13.6</c:v>
                </c:pt>
                <c:pt idx="6">
                  <c:v>6.3</c:v>
                </c:pt>
                <c:pt idx="7">
                  <c:v>0.91</c:v>
                </c:pt>
                <c:pt idx="8">
                  <c:v>6.7</c:v>
                </c:pt>
                <c:pt idx="9">
                  <c:v>3.67</c:v>
                </c:pt>
                <c:pt idx="10">
                  <c:v>0.70000000000000018</c:v>
                </c:pt>
                <c:pt idx="11">
                  <c:v>6.7</c:v>
                </c:pt>
                <c:pt idx="12">
                  <c:v>1.7</c:v>
                </c:pt>
                <c:pt idx="13">
                  <c:v>9.8800000000000008</c:v>
                </c:pt>
                <c:pt idx="14">
                  <c:v>5</c:v>
                </c:pt>
                <c:pt idx="15">
                  <c:v>7.8</c:v>
                </c:pt>
                <c:pt idx="16">
                  <c:v>1.3</c:v>
                </c:pt>
                <c:pt idx="18">
                  <c:v>8.6</c:v>
                </c:pt>
                <c:pt idx="20">
                  <c:v>21.5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3151448"/>
        <c:axId val="153149488"/>
        <c:axId val="0"/>
      </c:bar3DChart>
      <c:catAx>
        <c:axId val="1531514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3149488"/>
        <c:crosses val="autoZero"/>
        <c:auto val="1"/>
        <c:lblAlgn val="ctr"/>
        <c:lblOffset val="100"/>
        <c:noMultiLvlLbl val="0"/>
      </c:catAx>
      <c:valAx>
        <c:axId val="1531494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315144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домов</c:v>
                </c:pt>
              </c:strCache>
            </c:strRef>
          </c:tx>
          <c:invertIfNegative val="0"/>
          <c:cat>
            <c:strRef>
              <c:f>Лист1!$A$2:$A$22</c:f>
              <c:strCache>
                <c:ptCount val="21"/>
                <c:pt idx="0">
                  <c:v>Ярославль</c:v>
                </c:pt>
                <c:pt idx="1">
                  <c:v>Калининград</c:v>
                </c:pt>
                <c:pt idx="2">
                  <c:v>Иваново</c:v>
                </c:pt>
                <c:pt idx="3">
                  <c:v>Тверь</c:v>
                </c:pt>
                <c:pt idx="4">
                  <c:v>Архангельск</c:v>
                </c:pt>
                <c:pt idx="5">
                  <c:v>Владимир</c:v>
                </c:pt>
                <c:pt idx="6">
                  <c:v>Смоленск</c:v>
                </c:pt>
                <c:pt idx="7">
                  <c:v>Череповец</c:v>
                </c:pt>
                <c:pt idx="8">
                  <c:v>Вологда</c:v>
                </c:pt>
                <c:pt idx="9">
                  <c:v>Кострома</c:v>
                </c:pt>
                <c:pt idx="10">
                  <c:v>В.Новгород</c:v>
                </c:pt>
                <c:pt idx="11">
                  <c:v>Псков</c:v>
                </c:pt>
                <c:pt idx="12">
                  <c:v>Рыбинск</c:v>
                </c:pt>
                <c:pt idx="13">
                  <c:v>Северодвинск</c:v>
                </c:pt>
                <c:pt idx="14">
                  <c:v>Котлас</c:v>
                </c:pt>
                <c:pt idx="15">
                  <c:v>Тихвинский МР</c:v>
                </c:pt>
                <c:pt idx="16">
                  <c:v>Велико-устюгский МР</c:v>
                </c:pt>
                <c:pt idx="17">
                  <c:v>Старая Русса</c:v>
                </c:pt>
                <c:pt idx="18">
                  <c:v>Новодвинск</c:v>
                </c:pt>
                <c:pt idx="19">
                  <c:v>Коряжма</c:v>
                </c:pt>
                <c:pt idx="20">
                  <c:v>Нарьян-Мар</c:v>
                </c:pt>
              </c:strCache>
            </c:strRef>
          </c:cat>
          <c:val>
            <c:numRef>
              <c:f>Лист1!$B$2:$B$22</c:f>
              <c:numCache>
                <c:formatCode>General</c:formatCode>
                <c:ptCount val="21"/>
                <c:pt idx="0">
                  <c:v>36</c:v>
                </c:pt>
                <c:pt idx="1">
                  <c:v>30</c:v>
                </c:pt>
                <c:pt idx="2">
                  <c:v>10</c:v>
                </c:pt>
                <c:pt idx="4">
                  <c:v>250</c:v>
                </c:pt>
                <c:pt idx="5">
                  <c:v>40</c:v>
                </c:pt>
                <c:pt idx="6">
                  <c:v>40</c:v>
                </c:pt>
                <c:pt idx="7">
                  <c:v>4</c:v>
                </c:pt>
                <c:pt idx="8">
                  <c:v>80</c:v>
                </c:pt>
                <c:pt idx="10">
                  <c:v>1</c:v>
                </c:pt>
                <c:pt idx="12">
                  <c:v>10</c:v>
                </c:pt>
                <c:pt idx="13">
                  <c:v>42</c:v>
                </c:pt>
                <c:pt idx="14">
                  <c:v>30</c:v>
                </c:pt>
                <c:pt idx="18">
                  <c:v>7</c:v>
                </c:pt>
                <c:pt idx="20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Процент от общего количества МКД</c:v>
                </c:pt>
              </c:strCache>
            </c:strRef>
          </c:tx>
          <c:invertIfNegative val="0"/>
          <c:cat>
            <c:strRef>
              <c:f>Лист1!$A$2:$A$22</c:f>
              <c:strCache>
                <c:ptCount val="21"/>
                <c:pt idx="0">
                  <c:v>Ярославль</c:v>
                </c:pt>
                <c:pt idx="1">
                  <c:v>Калининград</c:v>
                </c:pt>
                <c:pt idx="2">
                  <c:v>Иваново</c:v>
                </c:pt>
                <c:pt idx="3">
                  <c:v>Тверь</c:v>
                </c:pt>
                <c:pt idx="4">
                  <c:v>Архангельск</c:v>
                </c:pt>
                <c:pt idx="5">
                  <c:v>Владимир</c:v>
                </c:pt>
                <c:pt idx="6">
                  <c:v>Смоленск</c:v>
                </c:pt>
                <c:pt idx="7">
                  <c:v>Череповец</c:v>
                </c:pt>
                <c:pt idx="8">
                  <c:v>Вологда</c:v>
                </c:pt>
                <c:pt idx="9">
                  <c:v>Кострома</c:v>
                </c:pt>
                <c:pt idx="10">
                  <c:v>В.Новгород</c:v>
                </c:pt>
                <c:pt idx="11">
                  <c:v>Псков</c:v>
                </c:pt>
                <c:pt idx="12">
                  <c:v>Рыбинск</c:v>
                </c:pt>
                <c:pt idx="13">
                  <c:v>Северодвинск</c:v>
                </c:pt>
                <c:pt idx="14">
                  <c:v>Котлас</c:v>
                </c:pt>
                <c:pt idx="15">
                  <c:v>Тихвинский МР</c:v>
                </c:pt>
                <c:pt idx="16">
                  <c:v>Велико-устюгский МР</c:v>
                </c:pt>
                <c:pt idx="17">
                  <c:v>Старая Русса</c:v>
                </c:pt>
                <c:pt idx="18">
                  <c:v>Новодвинск</c:v>
                </c:pt>
                <c:pt idx="19">
                  <c:v>Коряжма</c:v>
                </c:pt>
                <c:pt idx="20">
                  <c:v>Нарьян-Мар</c:v>
                </c:pt>
              </c:strCache>
            </c:strRef>
          </c:cat>
          <c:val>
            <c:numRef>
              <c:f>Лист1!$C$2:$C$22</c:f>
              <c:numCache>
                <c:formatCode>General</c:formatCode>
                <c:ptCount val="21"/>
                <c:pt idx="0">
                  <c:v>0.8</c:v>
                </c:pt>
                <c:pt idx="1">
                  <c:v>0.47000000000000008</c:v>
                </c:pt>
                <c:pt idx="2">
                  <c:v>0.2</c:v>
                </c:pt>
                <c:pt idx="4">
                  <c:v>4.3099999999999996</c:v>
                </c:pt>
                <c:pt idx="5">
                  <c:v>13.6</c:v>
                </c:pt>
                <c:pt idx="6">
                  <c:v>1.3</c:v>
                </c:pt>
                <c:pt idx="7">
                  <c:v>0.23</c:v>
                </c:pt>
                <c:pt idx="8">
                  <c:v>2.2000000000000002</c:v>
                </c:pt>
                <c:pt idx="10">
                  <c:v>0.1</c:v>
                </c:pt>
                <c:pt idx="12">
                  <c:v>0.6000000000000002</c:v>
                </c:pt>
                <c:pt idx="13">
                  <c:v>2.79</c:v>
                </c:pt>
                <c:pt idx="14">
                  <c:v>2</c:v>
                </c:pt>
                <c:pt idx="18">
                  <c:v>2.6</c:v>
                </c:pt>
                <c:pt idx="20">
                  <c:v>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3152232"/>
        <c:axId val="153151056"/>
        <c:axId val="0"/>
      </c:bar3DChart>
      <c:catAx>
        <c:axId val="1531522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3151056"/>
        <c:crosses val="autoZero"/>
        <c:auto val="1"/>
        <c:lblAlgn val="ctr"/>
        <c:lblOffset val="100"/>
        <c:noMultiLvlLbl val="0"/>
      </c:catAx>
      <c:valAx>
        <c:axId val="1531510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315223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сумма финансирования, тыс. рублей</c:v>
                </c:pt>
              </c:strCache>
            </c:strRef>
          </c:tx>
          <c:invertIfNegative val="0"/>
          <c:cat>
            <c:strRef>
              <c:f>Лист1!$A$2:$A$22</c:f>
              <c:strCache>
                <c:ptCount val="21"/>
                <c:pt idx="0">
                  <c:v>Ярославль</c:v>
                </c:pt>
                <c:pt idx="1">
                  <c:v>Калининград</c:v>
                </c:pt>
                <c:pt idx="2">
                  <c:v>Иваново</c:v>
                </c:pt>
                <c:pt idx="3">
                  <c:v>Тверь</c:v>
                </c:pt>
                <c:pt idx="4">
                  <c:v>Архангельск</c:v>
                </c:pt>
                <c:pt idx="5">
                  <c:v>Владимир</c:v>
                </c:pt>
                <c:pt idx="6">
                  <c:v>Смоленск</c:v>
                </c:pt>
                <c:pt idx="7">
                  <c:v>Череповец</c:v>
                </c:pt>
                <c:pt idx="8">
                  <c:v>Вологда</c:v>
                </c:pt>
                <c:pt idx="9">
                  <c:v>Кострома</c:v>
                </c:pt>
                <c:pt idx="10">
                  <c:v>В.Новгород</c:v>
                </c:pt>
                <c:pt idx="11">
                  <c:v>Псков</c:v>
                </c:pt>
                <c:pt idx="12">
                  <c:v>Рыбинск</c:v>
                </c:pt>
                <c:pt idx="13">
                  <c:v>Северодвинск</c:v>
                </c:pt>
                <c:pt idx="14">
                  <c:v>Котлас</c:v>
                </c:pt>
                <c:pt idx="15">
                  <c:v>Тихвинский МР</c:v>
                </c:pt>
                <c:pt idx="16">
                  <c:v>Велико-устюгский МР</c:v>
                </c:pt>
                <c:pt idx="17">
                  <c:v>Старая Русса</c:v>
                </c:pt>
                <c:pt idx="18">
                  <c:v>Новодвинск</c:v>
                </c:pt>
                <c:pt idx="19">
                  <c:v>Коряжма</c:v>
                </c:pt>
                <c:pt idx="20">
                  <c:v>Нарьян-Мар</c:v>
                </c:pt>
              </c:strCache>
            </c:strRef>
          </c:cat>
          <c:val>
            <c:numRef>
              <c:f>Лист1!$B$2:$B$22</c:f>
              <c:numCache>
                <c:formatCode>General</c:formatCode>
                <c:ptCount val="21"/>
                <c:pt idx="0">
                  <c:v>1777074.0820000004</c:v>
                </c:pt>
                <c:pt idx="1">
                  <c:v>2122447.6570000001</c:v>
                </c:pt>
                <c:pt idx="2">
                  <c:v>708737.03</c:v>
                </c:pt>
                <c:pt idx="3">
                  <c:v>1830594.2</c:v>
                </c:pt>
                <c:pt idx="4">
                  <c:v>1125620.1040000001</c:v>
                </c:pt>
                <c:pt idx="5">
                  <c:v>1874992.6340000001</c:v>
                </c:pt>
                <c:pt idx="6">
                  <c:v>830009.98</c:v>
                </c:pt>
                <c:pt idx="7">
                  <c:v>967149</c:v>
                </c:pt>
                <c:pt idx="8">
                  <c:v>660240</c:v>
                </c:pt>
                <c:pt idx="9">
                  <c:v>906661.38199999998</c:v>
                </c:pt>
                <c:pt idx="10">
                  <c:v>1411122.76</c:v>
                </c:pt>
                <c:pt idx="12">
                  <c:v>858000</c:v>
                </c:pt>
                <c:pt idx="13">
                  <c:v>267781.63299999986</c:v>
                </c:pt>
                <c:pt idx="14">
                  <c:v>308421.86099999986</c:v>
                </c:pt>
                <c:pt idx="15">
                  <c:v>463117.5</c:v>
                </c:pt>
                <c:pt idx="16">
                  <c:v>78880</c:v>
                </c:pt>
                <c:pt idx="17">
                  <c:v>169800</c:v>
                </c:pt>
                <c:pt idx="19">
                  <c:v>123864.895</c:v>
                </c:pt>
                <c:pt idx="20">
                  <c:v>773090.37399999972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Из них - за счет средств Фонда, тыс. рублей</c:v>
                </c:pt>
              </c:strCache>
            </c:strRef>
          </c:tx>
          <c:invertIfNegative val="0"/>
          <c:cat>
            <c:strRef>
              <c:f>Лист1!$A$2:$A$22</c:f>
              <c:strCache>
                <c:ptCount val="21"/>
                <c:pt idx="0">
                  <c:v>Ярославль</c:v>
                </c:pt>
                <c:pt idx="1">
                  <c:v>Калининград</c:v>
                </c:pt>
                <c:pt idx="2">
                  <c:v>Иваново</c:v>
                </c:pt>
                <c:pt idx="3">
                  <c:v>Тверь</c:v>
                </c:pt>
                <c:pt idx="4">
                  <c:v>Архангельск</c:v>
                </c:pt>
                <c:pt idx="5">
                  <c:v>Владимир</c:v>
                </c:pt>
                <c:pt idx="6">
                  <c:v>Смоленск</c:v>
                </c:pt>
                <c:pt idx="7">
                  <c:v>Череповец</c:v>
                </c:pt>
                <c:pt idx="8">
                  <c:v>Вологда</c:v>
                </c:pt>
                <c:pt idx="9">
                  <c:v>Кострома</c:v>
                </c:pt>
                <c:pt idx="10">
                  <c:v>В.Новгород</c:v>
                </c:pt>
                <c:pt idx="11">
                  <c:v>Псков</c:v>
                </c:pt>
                <c:pt idx="12">
                  <c:v>Рыбинск</c:v>
                </c:pt>
                <c:pt idx="13">
                  <c:v>Северодвинск</c:v>
                </c:pt>
                <c:pt idx="14">
                  <c:v>Котлас</c:v>
                </c:pt>
                <c:pt idx="15">
                  <c:v>Тихвинский МР</c:v>
                </c:pt>
                <c:pt idx="16">
                  <c:v>Велико-устюгский МР</c:v>
                </c:pt>
                <c:pt idx="17">
                  <c:v>Старая Русса</c:v>
                </c:pt>
                <c:pt idx="18">
                  <c:v>Новодвинск</c:v>
                </c:pt>
                <c:pt idx="19">
                  <c:v>Коряжма</c:v>
                </c:pt>
                <c:pt idx="20">
                  <c:v>Нарьян-Мар</c:v>
                </c:pt>
              </c:strCache>
            </c:strRef>
          </c:cat>
          <c:val>
            <c:numRef>
              <c:f>Лист1!$C$2:$C$22</c:f>
              <c:numCache>
                <c:formatCode>General</c:formatCode>
                <c:ptCount val="21"/>
                <c:pt idx="0">
                  <c:v>1133430.2860000001</c:v>
                </c:pt>
                <c:pt idx="1">
                  <c:v>819769.02099999972</c:v>
                </c:pt>
                <c:pt idx="2">
                  <c:v>571719.14</c:v>
                </c:pt>
                <c:pt idx="3">
                  <c:v>1338875.1800000004</c:v>
                </c:pt>
                <c:pt idx="4">
                  <c:v>918518.77399999974</c:v>
                </c:pt>
                <c:pt idx="5">
                  <c:v>1017502.06</c:v>
                </c:pt>
                <c:pt idx="6">
                  <c:v>679152.05200000003</c:v>
                </c:pt>
                <c:pt idx="7">
                  <c:v>677824</c:v>
                </c:pt>
                <c:pt idx="8">
                  <c:v>660240</c:v>
                </c:pt>
                <c:pt idx="9">
                  <c:v>576804.63199999998</c:v>
                </c:pt>
                <c:pt idx="10">
                  <c:v>1360674.92</c:v>
                </c:pt>
                <c:pt idx="12">
                  <c:v>574100</c:v>
                </c:pt>
                <c:pt idx="13">
                  <c:v>108213.424</c:v>
                </c:pt>
                <c:pt idx="14">
                  <c:v>238931.122</c:v>
                </c:pt>
                <c:pt idx="15">
                  <c:v>291972</c:v>
                </c:pt>
                <c:pt idx="16">
                  <c:v>65785.919999999998</c:v>
                </c:pt>
                <c:pt idx="17">
                  <c:v>138900</c:v>
                </c:pt>
                <c:pt idx="19">
                  <c:v>123864.895</c:v>
                </c:pt>
                <c:pt idx="20">
                  <c:v>526304.78599999961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3154976"/>
        <c:axId val="153148312"/>
        <c:axId val="0"/>
      </c:bar3DChart>
      <c:catAx>
        <c:axId val="1531549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3148312"/>
        <c:crosses val="autoZero"/>
        <c:auto val="1"/>
        <c:lblAlgn val="ctr"/>
        <c:lblOffset val="100"/>
        <c:noMultiLvlLbl val="0"/>
      </c:catAx>
      <c:valAx>
        <c:axId val="1531483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315497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0.0082</cdr:x>
      <cdr:y>0.35</cdr:y>
    </cdr:from>
    <cdr:to>
      <cdr:x>0.03279</cdr:x>
      <cdr:y>0.6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00198"/>
          <a:ext cx="214314" cy="10715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square" rtlCol="0" anchor="b"/>
        <a:lstStyle xmlns:a="http://schemas.openxmlformats.org/drawingml/2006/main"/>
        <a:p xmlns:a="http://schemas.openxmlformats.org/drawingml/2006/main">
          <a:r>
            <a:rPr lang="ru-RU" sz="1800" b="1" dirty="0" smtClean="0"/>
            <a:t>тыс.руб.</a:t>
          </a:r>
          <a:endParaRPr lang="ru-RU" sz="1800" b="1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6694F-2B22-4CCB-BE0E-5923F82C4692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067B8-A6AB-4123-BF56-300536ADD5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6694F-2B22-4CCB-BE0E-5923F82C4692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067B8-A6AB-4123-BF56-300536ADD5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6694F-2B22-4CCB-BE0E-5923F82C4692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067B8-A6AB-4123-BF56-300536ADD5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6694F-2B22-4CCB-BE0E-5923F82C4692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067B8-A6AB-4123-BF56-300536ADD5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6694F-2B22-4CCB-BE0E-5923F82C4692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067B8-A6AB-4123-BF56-300536ADD5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6694F-2B22-4CCB-BE0E-5923F82C4692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067B8-A6AB-4123-BF56-300536ADD5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6694F-2B22-4CCB-BE0E-5923F82C4692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067B8-A6AB-4123-BF56-300536ADD5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6694F-2B22-4CCB-BE0E-5923F82C4692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067B8-A6AB-4123-BF56-300536ADD5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6694F-2B22-4CCB-BE0E-5923F82C4692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067B8-A6AB-4123-BF56-300536ADD5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6694F-2B22-4CCB-BE0E-5923F82C4692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067B8-A6AB-4123-BF56-300536ADD5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6694F-2B22-4CCB-BE0E-5923F82C4692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067B8-A6AB-4123-BF56-300536ADD5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6694F-2B22-4CCB-BE0E-5923F82C4692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067B8-A6AB-4123-BF56-300536ADD59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image" Target="../media/image3.png"/><Relationship Id="rId16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5" Type="http://schemas.openxmlformats.org/officeDocument/2006/relationships/image" Target="../media/image3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5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Relationship Id="rId1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285860"/>
            <a:ext cx="8201028" cy="3799324"/>
          </a:xfrm>
        </p:spPr>
        <p:txBody>
          <a:bodyPr>
            <a:noAutofit/>
          </a:bodyPr>
          <a:lstStyle/>
          <a:p>
            <a:pPr lvl="0"/>
            <a:r>
              <a:rPr lang="ru-RU" sz="3600" b="1" dirty="0"/>
              <a:t>О результатах реализации программ Фонда содействия реформированию ЖКХ в городах Союза, о капитальном ремонте и расселении аварийного жилого фонда в условиях действующих межбюджетных отношений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5214950"/>
            <a:ext cx="8501122" cy="1166378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Докладчик: депутат Тверской городской Думы, председатель Тверской областной правозащитной общественной организации «Качество жизни», руководитель Центра общественного контроля в сфере ЖКХ Тверской области Юлегина Елена Евгеньевна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0" y="0"/>
            <a:ext cx="9144000" cy="1160876"/>
            <a:chOff x="0" y="0"/>
            <a:chExt cx="9144000" cy="1160876"/>
          </a:xfrm>
        </p:grpSpPr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0" y="0"/>
              <a:ext cx="9144000" cy="1160876"/>
              <a:chOff x="0" y="0"/>
              <a:chExt cx="9144000" cy="1493838"/>
            </a:xfrm>
          </p:grpSpPr>
          <p:sp>
            <p:nvSpPr>
              <p:cNvPr id="5" name="Rectangle 17"/>
              <p:cNvSpPr>
                <a:spLocks noChangeArrowheads="1"/>
              </p:cNvSpPr>
              <p:nvPr/>
            </p:nvSpPr>
            <p:spPr bwMode="auto">
              <a:xfrm>
                <a:off x="1752600" y="400271"/>
                <a:ext cx="5472113" cy="4618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ru-RU" sz="2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Администрация Тверской области</a:t>
                </a:r>
                <a:endPara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grpSp>
            <p:nvGrpSpPr>
              <p:cNvPr id="6" name="Group 9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1493838"/>
                <a:chOff x="0" y="0"/>
                <a:chExt cx="9144000" cy="1493838"/>
              </a:xfrm>
            </p:grpSpPr>
            <p:pic>
              <p:nvPicPr>
                <p:cNvPr id="8" name="Picture 15" descr="222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0" cy="14938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" name="Picture 15" descr="222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82500"/>
                <a:stretch>
                  <a:fillRect/>
                </a:stretch>
              </p:blipFill>
              <p:spPr bwMode="auto">
                <a:xfrm>
                  <a:off x="0" y="0"/>
                  <a:ext cx="1600200" cy="14938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7" name="Picture 15" descr="22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82500" b="79596"/>
              <a:stretch>
                <a:fillRect/>
              </a:stretch>
            </p:blipFill>
            <p:spPr bwMode="auto">
              <a:xfrm>
                <a:off x="142240" y="0"/>
                <a:ext cx="16002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" name="Picture 3" descr="E:\rabota\презентации\герб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26736"/>
              <a:ext cx="652008" cy="795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1803310" y="131915"/>
              <a:ext cx="66422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3200" dirty="0" smtClean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rPr>
                <a:t>Тверская городская Дума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dirty="0" smtClean="0"/>
              <a:t>Общая сумма финансирования по переселению граждан из аварийного жилья в МО СГЦСЗР, из них за счет средств Фонда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1000108"/>
          <a:ext cx="8286808" cy="5429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6336704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Итоги совместной работы с Фондом </a:t>
            </a:r>
            <a:r>
              <a:rPr lang="ru-RU" sz="2800" b="1" dirty="0" smtClean="0"/>
              <a:t>21 города </a:t>
            </a:r>
            <a:r>
              <a:rPr lang="ru-RU" sz="2800" b="1" dirty="0"/>
              <a:t>Союза по переселению из аварийного  жилья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dirty="0" smtClean="0"/>
              <a:t>Всего расселено аварийных домов – 1 591</a:t>
            </a:r>
          </a:p>
          <a:p>
            <a:pPr algn="just"/>
            <a:r>
              <a:rPr lang="ru-RU" dirty="0" smtClean="0"/>
              <a:t>Общая площадь расселенных домов – 308 059 кв. метров</a:t>
            </a:r>
          </a:p>
          <a:p>
            <a:pPr algn="just"/>
            <a:r>
              <a:rPr lang="ru-RU" dirty="0" smtClean="0"/>
              <a:t>Средняя площадь расселенного дома – 193,6 кв. метра</a:t>
            </a:r>
          </a:p>
          <a:p>
            <a:pPr algn="just"/>
            <a:r>
              <a:rPr lang="ru-RU" dirty="0" smtClean="0"/>
              <a:t>Общее количество жителей, которые улучшили жилищные условия по программе расселения аварийного жилья – 20 864</a:t>
            </a:r>
          </a:p>
        </p:txBody>
      </p:sp>
      <p:pic>
        <p:nvPicPr>
          <p:cNvPr id="4" name="Picture 4" descr="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9888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логоти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47745"/>
            <a:ext cx="1459082" cy="91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02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/>
              <a:t>Всего расселенных аварийных МКД в МО СГЦСЗР 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1000108"/>
          <a:ext cx="8286808" cy="5643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14300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/>
              <a:t>Площадь расселенных аварийных  МКД в МО СГЦСЗР , кв.м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57158" y="928670"/>
          <a:ext cx="8501122" cy="5429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6842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Количество жителей в МО СГЦСЗР, жилищные условия которых были улучшены вследствие расселения аварийного жилья, чел.</a:t>
            </a:r>
            <a:endParaRPr lang="ru-RU" sz="20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57158" y="500042"/>
          <a:ext cx="8572560" cy="6143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ТРЕВОГА!!!! </a:t>
            </a:r>
            <a:r>
              <a:rPr lang="ru-RU" sz="2000" dirty="0" smtClean="0">
                <a:solidFill>
                  <a:srgbClr val="FF0000"/>
                </a:solidFill>
              </a:rPr>
              <a:t>Программы расселения аварийного жилья не завершены в большинстве регионов России!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500174"/>
            <a:ext cx="8572560" cy="485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727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ТРЕВОГА!!!! </a:t>
            </a:r>
            <a:r>
              <a:rPr lang="ru-RU" sz="2700" dirty="0">
                <a:solidFill>
                  <a:srgbClr val="FF0000"/>
                </a:solidFill>
              </a:rPr>
              <a:t>Программы не завершены в большинстве регионов России!</a:t>
            </a:r>
            <a:endParaRPr lang="ru-RU" sz="53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45114" y="-645042"/>
            <a:ext cx="5853771" cy="871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732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776864" cy="1498178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Количество МКД, которые признаны аварийными на 01.01.17 по 21 городу Союза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>
            <a:normAutofit/>
          </a:bodyPr>
          <a:lstStyle/>
          <a:p>
            <a:pPr algn="just"/>
            <a:r>
              <a:rPr lang="ru-RU" sz="4800" dirty="0" smtClean="0"/>
              <a:t>Всего признаны аварийными 2 310 МКД, что составляет в среднем 5,6 % от общего количества МКД</a:t>
            </a:r>
          </a:p>
        </p:txBody>
      </p:sp>
      <p:pic>
        <p:nvPicPr>
          <p:cNvPr id="4" name="Picture 4" descr="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23727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70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100" b="1" dirty="0" smtClean="0"/>
              <a:t>Количество МКД в МО СГЦСЗР , которые признаны аварийными по состоянию на 01.01.2017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endParaRPr lang="ru-RU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1000108"/>
          <a:ext cx="8286808" cy="5429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9936" y="177970"/>
            <a:ext cx="7776864" cy="1642194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Прогноз количества МКД, которые могут быть признаны аварийными в 2017-2019 годах </a:t>
            </a:r>
            <a:br>
              <a:rPr lang="ru-RU" sz="2800" b="1" dirty="0" smtClean="0"/>
            </a:br>
            <a:r>
              <a:rPr lang="ru-RU" sz="2800" b="1" dirty="0" smtClean="0"/>
              <a:t>по 21 городу Союза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pPr algn="just"/>
            <a:r>
              <a:rPr lang="ru-RU" sz="4400" dirty="0" smtClean="0"/>
              <a:t>Ожидается, что будут признаны аварийными 590 МКД, что составляет в среднем 1,6 % от общего количества МКЖ</a:t>
            </a:r>
          </a:p>
          <a:p>
            <a:pPr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1800" dirty="0">
              <a:solidFill>
                <a:srgbClr val="FF0000"/>
              </a:solidFill>
            </a:endParaRPr>
          </a:p>
        </p:txBody>
      </p:sp>
      <p:pic>
        <p:nvPicPr>
          <p:cNvPr id="4" name="Picture 4" descr="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67664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1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1440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С целью  </a:t>
            </a:r>
            <a:br>
              <a:rPr lang="ru-RU" sz="2400" b="1" dirty="0" smtClean="0"/>
            </a:br>
            <a:r>
              <a:rPr lang="ru-RU" sz="2400" b="1" dirty="0" smtClean="0"/>
              <a:t>получения итогов </a:t>
            </a:r>
            <a:r>
              <a:rPr lang="ru-RU" sz="2400" b="1" dirty="0"/>
              <a:t>реализации программ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Фонда </a:t>
            </a:r>
            <a:r>
              <a:rPr lang="ru-RU" sz="2400" b="1" dirty="0"/>
              <a:t>содействия реформированию ЖКХ в городах Союза, о капитальном ремонте и расселении аварийного жилого фонда в условиях действующих межбюджетных </a:t>
            </a:r>
            <a:r>
              <a:rPr lang="ru-RU" sz="2400" b="1" dirty="0" smtClean="0"/>
              <a:t>отношений был проведен сбор информации о выполнении программ расселения аварийного жилья и капитального ремонта в городах Союза Центра и Северо-Запада России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282" y="3645024"/>
            <a:ext cx="8929718" cy="248113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 smtClean="0"/>
              <a:t>Информацию предоставил 21 город Союза:</a:t>
            </a:r>
          </a:p>
          <a:p>
            <a:pPr marL="0" indent="0" algn="ctr">
              <a:buNone/>
            </a:pPr>
            <a:r>
              <a:rPr lang="ru-RU" sz="2400" dirty="0" smtClean="0"/>
              <a:t>Ярославль, Калининград, Иваново, Тверь, Архангельск, Владимир, Смоленск, Череповец, Вологда, Кострома, Великий Новгород, Псков, Рыбинск, Северодвинск, Котлас, </a:t>
            </a:r>
          </a:p>
          <a:p>
            <a:pPr marL="0" indent="0" algn="ctr">
              <a:buNone/>
            </a:pPr>
            <a:r>
              <a:rPr lang="ru-RU" sz="2400" dirty="0" smtClean="0"/>
              <a:t>Тихвинский МР, Великоустюгский МР, Старая Русса, </a:t>
            </a:r>
            <a:r>
              <a:rPr lang="ru-RU" sz="2400" dirty="0" err="1" smtClean="0"/>
              <a:t>Новодвинск</a:t>
            </a:r>
            <a:r>
              <a:rPr lang="ru-RU" sz="2400" dirty="0" smtClean="0"/>
              <a:t>, Коряжма, Нарьян-Мар  </a:t>
            </a:r>
            <a:endParaRPr lang="ru-RU" sz="2400" dirty="0"/>
          </a:p>
        </p:txBody>
      </p:sp>
      <p:pic>
        <p:nvPicPr>
          <p:cNvPr id="4" name="Picture 4" descr="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4638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логоти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321" y="246377"/>
            <a:ext cx="1459082" cy="91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745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700" b="1" dirty="0" smtClean="0"/>
              <a:t>Прогноз количества МКД в МО СГЦСЗР, по которым будет принято решение о признании их аварийными </a:t>
            </a:r>
            <a:br>
              <a:rPr lang="ru-RU" sz="2700" b="1" dirty="0" smtClean="0"/>
            </a:br>
            <a:r>
              <a:rPr lang="ru-RU" sz="2700" b="1" dirty="0" smtClean="0"/>
              <a:t>в период  2017-2019 годов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1000108"/>
          <a:ext cx="8286808" cy="5429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Динамика количества аварийных домов по Архангельской области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9939493"/>
              </p:ext>
            </p:extLst>
          </p:nvPr>
        </p:nvGraphicFramePr>
        <p:xfrm>
          <a:off x="142840" y="1628800"/>
          <a:ext cx="8543962" cy="43005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4384"/>
                <a:gridCol w="406827"/>
                <a:gridCol w="444497"/>
                <a:gridCol w="443911"/>
                <a:gridCol w="392306"/>
                <a:gridCol w="443911"/>
                <a:gridCol w="443911"/>
                <a:gridCol w="443911"/>
                <a:gridCol w="443911"/>
                <a:gridCol w="443911"/>
                <a:gridCol w="443911"/>
                <a:gridCol w="365331"/>
                <a:gridCol w="522489"/>
                <a:gridCol w="454466"/>
                <a:gridCol w="443911"/>
                <a:gridCol w="443911"/>
                <a:gridCol w="443911"/>
                <a:gridCol w="443911"/>
                <a:gridCol w="360641"/>
              </a:tblGrid>
              <a:tr h="403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1998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1999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2000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2001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2002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2003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2004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2005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2006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2007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2008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2009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2010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2011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2012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2013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2014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2015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ctr"/>
                </a:tc>
              </a:tr>
              <a:tr h="590419">
                <a:tc>
                  <a:txBody>
                    <a:bodyPr/>
                    <a:lstStyle/>
                    <a:p>
                      <a:pPr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аварийный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109,3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249,3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269,5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29,3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107,2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154,8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137,0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177,8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156,9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223,7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255,2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319,2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351,3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390,2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488,9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630,2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770,3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b"/>
                </a:tc>
                <a:tc>
                  <a:txBody>
                    <a:bodyPr/>
                    <a:lstStyle/>
                    <a:p>
                      <a:pPr indent="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… </a:t>
                      </a:r>
                      <a:r>
                        <a:rPr lang="ru-RU" sz="800" baseline="30000" dirty="0">
                          <a:effectLst/>
                        </a:rPr>
                        <a:t>1)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b"/>
                </a:tc>
              </a:tr>
              <a:tr h="33069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Удельный вес ветхого и аварийного жилищного фонда в общей площади всего жилищного фонда, процентов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ctr"/>
                </a:tc>
                <a:tc>
                  <a:txBody>
                    <a:bodyPr/>
                    <a:lstStyle/>
                    <a:p>
                      <a:pPr indent="10160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2,9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ctr"/>
                </a:tc>
                <a:tc>
                  <a:txBody>
                    <a:bodyPr/>
                    <a:lstStyle/>
                    <a:p>
                      <a:pPr indent="10160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3,0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ctr"/>
                </a:tc>
                <a:tc>
                  <a:txBody>
                    <a:bodyPr/>
                    <a:lstStyle/>
                    <a:p>
                      <a:pPr indent="10160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3,5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ctr"/>
                </a:tc>
                <a:tc>
                  <a:txBody>
                    <a:bodyPr/>
                    <a:lstStyle/>
                    <a:p>
                      <a:pPr indent="10160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6,6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ctr"/>
                </a:tc>
                <a:tc>
                  <a:txBody>
                    <a:bodyPr/>
                    <a:lstStyle/>
                    <a:p>
                      <a:pPr indent="10160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9,3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ctr"/>
                </a:tc>
                <a:tc>
                  <a:txBody>
                    <a:bodyPr/>
                    <a:lstStyle/>
                    <a:p>
                      <a:pPr indent="10160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7,4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ctr"/>
                </a:tc>
                <a:tc>
                  <a:txBody>
                    <a:bodyPr/>
                    <a:lstStyle/>
                    <a:p>
                      <a:pPr indent="10160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7,6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ctr"/>
                </a:tc>
                <a:tc>
                  <a:txBody>
                    <a:bodyPr/>
                    <a:lstStyle/>
                    <a:p>
                      <a:pPr indent="10160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7,8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ctr"/>
                </a:tc>
                <a:tc>
                  <a:txBody>
                    <a:bodyPr/>
                    <a:lstStyle/>
                    <a:p>
                      <a:pPr indent="10160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7,7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ctr"/>
                </a:tc>
                <a:tc>
                  <a:txBody>
                    <a:bodyPr/>
                    <a:lstStyle/>
                    <a:p>
                      <a:pPr indent="10160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8,2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ctr"/>
                </a:tc>
                <a:tc>
                  <a:txBody>
                    <a:bodyPr/>
                    <a:lstStyle/>
                    <a:p>
                      <a:pPr indent="10160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8,3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ctr"/>
                </a:tc>
                <a:tc>
                  <a:txBody>
                    <a:bodyPr/>
                    <a:lstStyle/>
                    <a:p>
                      <a:pPr indent="10160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7,9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ctr"/>
                </a:tc>
                <a:tc>
                  <a:txBody>
                    <a:bodyPr/>
                    <a:lstStyle/>
                    <a:p>
                      <a:pPr indent="10160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8,1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ctr"/>
                </a:tc>
                <a:tc>
                  <a:txBody>
                    <a:bodyPr/>
                    <a:lstStyle/>
                    <a:p>
                      <a:pPr indent="10160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8,0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ctr"/>
                </a:tc>
                <a:tc>
                  <a:txBody>
                    <a:bodyPr/>
                    <a:lstStyle/>
                    <a:p>
                      <a:pPr indent="10160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8,2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ctr"/>
                </a:tc>
                <a:tc>
                  <a:txBody>
                    <a:bodyPr/>
                    <a:lstStyle/>
                    <a:p>
                      <a:pPr indent="10160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8,5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ctr"/>
                </a:tc>
                <a:tc>
                  <a:txBody>
                    <a:bodyPr/>
                    <a:lstStyle/>
                    <a:p>
                      <a:pPr indent="10160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8,4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ctr"/>
                </a:tc>
                <a:tc>
                  <a:txBody>
                    <a:bodyPr/>
                    <a:lstStyle/>
                    <a:p>
                      <a:pPr indent="10160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… </a:t>
                      </a:r>
                      <a:r>
                        <a:rPr lang="ru-RU" sz="800" baseline="30000" dirty="0">
                          <a:effectLst/>
                        </a:rPr>
                        <a:t>1)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02" marR="61002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654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ТРЕВОГА!!!!!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571473" y="1643052"/>
          <a:ext cx="8001054" cy="37862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5592"/>
                <a:gridCol w="1938223"/>
                <a:gridCol w="1938223"/>
                <a:gridCol w="1459016"/>
              </a:tblGrid>
              <a:tr h="42069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Город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Аварийные дома в % от общего количества МКД в городе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620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Признаны по состоянию на 01.01.2017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Будут признаны в 2017-2019 г.г.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Всего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06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Владимир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13,6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13,6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27,2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206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Нарьян-Мар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21,5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2,5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206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Архангельск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13,41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4,1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17,51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206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Северодвинск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9,88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2,79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12,67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206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Тихвин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7,8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7,8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38512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9936" y="177970"/>
            <a:ext cx="7776864" cy="1642194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Ориентировочный расчет  по расселению аварийного жилья в 2017-2019 годах по 21 </a:t>
            </a:r>
            <a:br>
              <a:rPr lang="ru-RU" sz="2800" b="1" dirty="0" smtClean="0"/>
            </a:br>
            <a:r>
              <a:rPr lang="ru-RU" sz="2800" b="1" dirty="0" smtClean="0"/>
              <a:t>городу Союза – 28 </a:t>
            </a:r>
            <a:r>
              <a:rPr lang="ru-RU" sz="2800" b="1" dirty="0" smtClean="0"/>
              <a:t>миллиардов </a:t>
            </a:r>
            <a:r>
              <a:rPr lang="ru-RU" sz="2800" b="1" dirty="0" smtClean="0"/>
              <a:t>рублей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44878" y="3361016"/>
            <a:ext cx="8229600" cy="4209331"/>
          </a:xfrm>
        </p:spPr>
        <p:txBody>
          <a:bodyPr/>
          <a:lstStyle/>
          <a:p>
            <a:r>
              <a:rPr lang="ru-RU" dirty="0" smtClean="0"/>
              <a:t>36 миллионов рублей в ценах 2016 года</a:t>
            </a:r>
            <a:endParaRPr lang="ru-RU" dirty="0"/>
          </a:p>
        </p:txBody>
      </p:sp>
      <p:pic>
        <p:nvPicPr>
          <p:cNvPr id="4" name="Picture 4" descr="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67664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3" descr="C:\Users\Bomba\Downloads\DSC00031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247" y="1925556"/>
            <a:ext cx="1868441" cy="1296144"/>
          </a:xfrm>
          <a:prstGeom prst="rect">
            <a:avLst/>
          </a:prstGeom>
        </p:spPr>
      </p:pic>
      <p:pic>
        <p:nvPicPr>
          <p:cNvPr id="7" name="Рисунок 1" descr="C:\Users\Bomba\Downloads\IMG_14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33" y="1672480"/>
            <a:ext cx="2675789" cy="2006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612" y="1716778"/>
            <a:ext cx="1843388" cy="138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" descr="C:\Users\Bomba\Downloads\DSC000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135594"/>
            <a:ext cx="3428992" cy="272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" descr="G:\старица\20140925_12345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385" y="4141230"/>
            <a:ext cx="2100666" cy="213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" descr="G:\старица\20140925_12344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084" y="3746568"/>
            <a:ext cx="1830603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" descr="G:\старица\20140925_12490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122" y="1761323"/>
            <a:ext cx="1580654" cy="205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" descr="F:\21.11.14Торжок ул. Володарского 65\DSC0772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041" y="1614535"/>
            <a:ext cx="1979712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Объект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70" y="5089495"/>
            <a:ext cx="1196008" cy="176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221" y="3115441"/>
            <a:ext cx="1843388" cy="103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78" y="5715016"/>
            <a:ext cx="2357422" cy="114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Объект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3869" y="5751657"/>
            <a:ext cx="2811266" cy="1269592"/>
          </a:xfrm>
          <a:prstGeom prst="rect">
            <a:avLst/>
          </a:prstGeom>
        </p:spPr>
      </p:pic>
      <p:pic>
        <p:nvPicPr>
          <p:cNvPr id="22" name="Рисунок 1" descr="C:\Users\Bomba\Downloads\DSC00039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2" y="3071809"/>
            <a:ext cx="3019187" cy="1550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60000">
            <a:off x="3414893" y="4309118"/>
            <a:ext cx="2254909" cy="284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688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39284"/>
            <a:ext cx="6264696" cy="1642194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Итоги совместной работы с Фондом 21 города Союза по капитальному</a:t>
            </a:r>
            <a:br>
              <a:rPr lang="ru-RU" sz="2800" b="1" dirty="0" smtClean="0"/>
            </a:br>
            <a:r>
              <a:rPr lang="ru-RU" sz="2800" b="1" dirty="0" smtClean="0"/>
              <a:t>ремонту МКД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348880"/>
            <a:ext cx="8229600" cy="3921299"/>
          </a:xfrm>
        </p:spPr>
        <p:txBody>
          <a:bodyPr/>
          <a:lstStyle/>
          <a:p>
            <a:pPr algn="just"/>
            <a:r>
              <a:rPr lang="ru-RU" sz="4000" dirty="0" smtClean="0"/>
              <a:t>Общая сумма финансирования - 17,258 </a:t>
            </a:r>
            <a:r>
              <a:rPr lang="ru-RU" sz="4000" dirty="0" smtClean="0"/>
              <a:t>млрд. </a:t>
            </a:r>
            <a:r>
              <a:rPr lang="ru-RU" sz="4000" dirty="0" smtClean="0"/>
              <a:t>рублей</a:t>
            </a:r>
          </a:p>
          <a:p>
            <a:pPr algn="just"/>
            <a:r>
              <a:rPr lang="ru-RU" sz="4000" dirty="0" smtClean="0"/>
              <a:t>Из них – за счет средств Фонда – 11,823 </a:t>
            </a:r>
            <a:r>
              <a:rPr lang="ru-RU" sz="4000" dirty="0" smtClean="0"/>
              <a:t>млрд. </a:t>
            </a:r>
            <a:r>
              <a:rPr lang="ru-RU" sz="4000" dirty="0"/>
              <a:t>р</a:t>
            </a:r>
            <a:r>
              <a:rPr lang="ru-RU" sz="4000" dirty="0" smtClean="0"/>
              <a:t>ублей или 69 % от общей стоимости</a:t>
            </a:r>
          </a:p>
          <a:p>
            <a:pPr>
              <a:buNone/>
            </a:pPr>
            <a:endParaRPr lang="ru-RU" dirty="0">
              <a:solidFill>
                <a:srgbClr val="FF0000"/>
              </a:solidFill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8" name="Picture 4" descr="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8" y="1000336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логоти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076125"/>
            <a:ext cx="1459082" cy="91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94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/>
              <a:t>Общая сумма финансирования на капитальный ремонт МКД в МО СГЦСЗР, из них за счет средств Фонда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1000108"/>
          <a:ext cx="8286808" cy="5429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6336704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Итоги совместной работы с Фондом </a:t>
            </a:r>
            <a:r>
              <a:rPr lang="ru-RU" sz="2800" b="1" dirty="0" smtClean="0"/>
              <a:t>21 города </a:t>
            </a:r>
            <a:r>
              <a:rPr lang="ru-RU" sz="2800" b="1" dirty="0"/>
              <a:t>Союза по </a:t>
            </a:r>
            <a:r>
              <a:rPr lang="ru-RU" sz="2800" b="1" dirty="0" smtClean="0"/>
              <a:t>капитальному ремонту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3600" dirty="0" smtClean="0"/>
              <a:t>Всего отремонтировано МКД – 8 854</a:t>
            </a:r>
          </a:p>
          <a:p>
            <a:pPr algn="just"/>
            <a:r>
              <a:rPr lang="ru-RU" sz="3600" dirty="0" smtClean="0"/>
              <a:t>Общая площадь отремонтированных  домов – 38 млн. кв. метров</a:t>
            </a:r>
          </a:p>
          <a:p>
            <a:pPr algn="just"/>
            <a:r>
              <a:rPr lang="ru-RU" sz="3600" dirty="0" smtClean="0"/>
              <a:t>Общее количество жителей, которые улучшили жилищные условия при проведении капремонта – 1 084 657 человек или в среднем 22 % </a:t>
            </a:r>
            <a:r>
              <a:rPr lang="ru-RU" sz="3600" dirty="0"/>
              <a:t>от общего количества жителей </a:t>
            </a:r>
            <a:r>
              <a:rPr lang="ru-RU" sz="3600" dirty="0" smtClean="0"/>
              <a:t>города</a:t>
            </a:r>
          </a:p>
        </p:txBody>
      </p:sp>
      <p:pic>
        <p:nvPicPr>
          <p:cNvPr id="4" name="Picture 4" descr="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9888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логоти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718" y="431626"/>
            <a:ext cx="1459082" cy="91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5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/>
              <a:t>Всего отремонтированных МКД в МО СГЦСЗР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1000108"/>
          <a:ext cx="8286808" cy="5429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114300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Общая площадь отремонтированных МКД в МО СГЦСЗР, кв.м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57158" y="928670"/>
          <a:ext cx="8501122" cy="5197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6842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Количество жителей в МО СГЦСЗР , жилищные условия которых были улучшены вследствие  проведения капремонта, чел.</a:t>
            </a:r>
            <a:endParaRPr lang="ru-RU" sz="20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57158" y="500042"/>
          <a:ext cx="8572560" cy="6143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Жилье в собственности граждан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sz="2000" dirty="0" smtClean="0"/>
              <a:t>		По </a:t>
            </a:r>
            <a:r>
              <a:rPr lang="ru-RU" sz="2000" dirty="0"/>
              <a:t>данным </a:t>
            </a:r>
            <a:r>
              <a:rPr lang="ru-RU" sz="2000" dirty="0" smtClean="0"/>
              <a:t>статистики на 31.12.2015, </a:t>
            </a:r>
            <a:r>
              <a:rPr lang="ru-RU" sz="2000" dirty="0"/>
              <a:t>с 1992 года в разных регионах страны было приватизировано </a:t>
            </a:r>
            <a:r>
              <a:rPr lang="ru-RU" sz="2000" dirty="0" smtClean="0"/>
              <a:t>70-80 % </a:t>
            </a:r>
            <a:r>
              <a:rPr lang="ru-RU" sz="2000" dirty="0"/>
              <a:t>квартир.  </a:t>
            </a:r>
            <a:endParaRPr lang="ru-RU" sz="2000" dirty="0" smtClean="0"/>
          </a:p>
          <a:p>
            <a:pPr algn="just"/>
            <a:r>
              <a:rPr lang="ru-RU" sz="2000" dirty="0" smtClean="0"/>
              <a:t>В Тверской области на конец 2015 года приватизировано 84,5 % жилых помещений: 385 </a:t>
            </a:r>
            <a:r>
              <a:rPr lang="ru-RU" sz="2000" dirty="0"/>
              <a:t>тыс. жилых помещений общей площадью 17,9 млн</a:t>
            </a:r>
            <a:r>
              <a:rPr lang="ru-RU" sz="2000" dirty="0" smtClean="0"/>
              <a:t>. кв</a:t>
            </a:r>
            <a:r>
              <a:rPr lang="ru-RU" sz="2000" dirty="0"/>
              <a:t>. метров, из них 359,8 тыс</a:t>
            </a:r>
            <a:r>
              <a:rPr lang="ru-RU" sz="2000" dirty="0" smtClean="0"/>
              <a:t>. квартир </a:t>
            </a:r>
            <a:r>
              <a:rPr lang="ru-RU" sz="2000" dirty="0"/>
              <a:t>общей площадью 17,4 млн</a:t>
            </a:r>
            <a:r>
              <a:rPr lang="ru-RU" sz="2000" dirty="0" smtClean="0"/>
              <a:t>. кв. метров.</a:t>
            </a:r>
          </a:p>
          <a:p>
            <a:pPr algn="just"/>
            <a:r>
              <a:rPr lang="ru-RU" sz="2000" dirty="0" smtClean="0"/>
              <a:t>В </a:t>
            </a:r>
            <a:r>
              <a:rPr lang="ru-RU" sz="2000" dirty="0"/>
              <a:t>Ярославской области на конец 2016 г. в частную собственность граждан перешло </a:t>
            </a:r>
            <a:r>
              <a:rPr lang="ru-RU" sz="2000" dirty="0" smtClean="0"/>
              <a:t>396,6 </a:t>
            </a:r>
            <a:r>
              <a:rPr lang="ru-RU" sz="2000" dirty="0"/>
              <a:t>тыс</a:t>
            </a:r>
            <a:r>
              <a:rPr lang="ru-RU" sz="2000" dirty="0" smtClean="0"/>
              <a:t>. жилых </a:t>
            </a:r>
            <a:r>
              <a:rPr lang="ru-RU" sz="2000" dirty="0"/>
              <a:t>помещений, или </a:t>
            </a:r>
            <a:r>
              <a:rPr lang="ru-RU" sz="2000" dirty="0" smtClean="0"/>
              <a:t>85 % </a:t>
            </a:r>
            <a:r>
              <a:rPr lang="ru-RU" sz="2000" dirty="0"/>
              <a:t>жилых </a:t>
            </a:r>
            <a:r>
              <a:rPr lang="ru-RU" sz="2000" dirty="0" smtClean="0"/>
              <a:t>помещений.</a:t>
            </a:r>
          </a:p>
          <a:p>
            <a:pPr algn="just"/>
            <a:r>
              <a:rPr lang="ru-RU" sz="2000" dirty="0" smtClean="0"/>
              <a:t>В Архангельской области в частной собственности 64 % жилой площади.</a:t>
            </a:r>
          </a:p>
          <a:p>
            <a:pPr algn="just"/>
            <a:r>
              <a:rPr lang="ru-RU" sz="2000" dirty="0" smtClean="0"/>
              <a:t>Во Владимирской области – 92 %.</a:t>
            </a:r>
          </a:p>
          <a:p>
            <a:pPr algn="just"/>
            <a:r>
              <a:rPr lang="ru-RU" sz="2000" dirty="0" smtClean="0"/>
              <a:t>В Смоленской области на 01.01.2016  – 75,4 %.</a:t>
            </a:r>
          </a:p>
          <a:p>
            <a:pPr marL="0" indent="0">
              <a:buNone/>
            </a:pP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44800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6336704" cy="149817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Количество неисполненных судебных решений по 9 городам Союза по </a:t>
            </a:r>
            <a:r>
              <a:rPr lang="ru-RU" sz="2800" b="1" dirty="0"/>
              <a:t>капитальному ремонту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endParaRPr lang="ru-RU" sz="3600" dirty="0" smtClean="0"/>
          </a:p>
          <a:p>
            <a:pPr algn="just"/>
            <a:r>
              <a:rPr lang="ru-RU" sz="3600" dirty="0" smtClean="0"/>
              <a:t>Всего </a:t>
            </a:r>
            <a:r>
              <a:rPr lang="ru-RU" sz="3600" dirty="0" smtClean="0"/>
              <a:t>не исполнено судебных решений – 1 201</a:t>
            </a:r>
          </a:p>
          <a:p>
            <a:pPr algn="just"/>
            <a:r>
              <a:rPr lang="ru-RU" sz="3600" dirty="0" smtClean="0"/>
              <a:t>Общая стоимость ремонта по судебным решениям – </a:t>
            </a:r>
            <a:r>
              <a:rPr lang="ru-RU" sz="3600" dirty="0" smtClean="0"/>
              <a:t>2,325</a:t>
            </a:r>
            <a:r>
              <a:rPr lang="ru-RU" sz="3600" dirty="0" smtClean="0"/>
              <a:t> млрд. </a:t>
            </a:r>
            <a:r>
              <a:rPr lang="ru-RU" sz="3600" dirty="0" smtClean="0"/>
              <a:t>рублей</a:t>
            </a:r>
          </a:p>
          <a:p>
            <a:pPr>
              <a:buNone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4" descr="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9888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78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6842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Количество неисполненных на 01.01.2017 судебных решений в МО СГЦСЗР об обязательстве органов МСУ по выполнению капитального ремонта общего имущества МКД</a:t>
            </a:r>
            <a:endParaRPr lang="ru-RU" sz="18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57158" y="642918"/>
          <a:ext cx="8572560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/>
              <a:t>Стоимость работ по судебным решениям в МО СГЦСЗР </a:t>
            </a:r>
            <a:br>
              <a:rPr lang="ru-RU" sz="2400" b="1" dirty="0" smtClean="0"/>
            </a:br>
            <a:endParaRPr lang="ru-RU" sz="24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1000108"/>
          <a:ext cx="8286808" cy="5429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6851104" cy="1570186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Финансовая поддержка </a:t>
            </a:r>
            <a:r>
              <a:rPr lang="ru-RU" sz="2800" b="1" dirty="0" smtClean="0"/>
              <a:t>Фонда до 50 % от стоимости </a:t>
            </a:r>
            <a:r>
              <a:rPr lang="ru-RU" sz="2800" b="1" dirty="0" err="1" smtClean="0"/>
              <a:t>энергоэффективного</a:t>
            </a:r>
            <a:r>
              <a:rPr lang="ru-RU" sz="2800" b="1" dirty="0" smtClean="0"/>
              <a:t> </a:t>
            </a:r>
            <a:r>
              <a:rPr lang="ru-RU" sz="2800" b="1" dirty="0"/>
              <a:t>капремонта (при 10</a:t>
            </a:r>
            <a:r>
              <a:rPr lang="ru-RU" sz="2800" b="1" dirty="0" smtClean="0"/>
              <a:t>% экономии) </a:t>
            </a:r>
            <a:r>
              <a:rPr lang="ru-RU" sz="2800" b="1" dirty="0"/>
              <a:t>со </a:t>
            </a:r>
            <a:r>
              <a:rPr lang="ru-RU" sz="2800" b="1" dirty="0" err="1"/>
              <a:t>спецсчетов</a:t>
            </a:r>
            <a:r>
              <a:rPr lang="ru-RU" sz="2800" b="1" dirty="0"/>
              <a:t> - ПП № 18 от 17.01.17</a:t>
            </a:r>
          </a:p>
        </p:txBody>
      </p:sp>
      <p:pic>
        <p:nvPicPr>
          <p:cNvPr id="4" name="Picture 4" descr="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9888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19" descr="F:\DCIM\100_PANA\P10006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1586182"/>
            <a:ext cx="3820432" cy="2483110"/>
          </a:xfrm>
          <a:noFill/>
        </p:spPr>
      </p:pic>
      <p:pic>
        <p:nvPicPr>
          <p:cNvPr id="6" name="Рисунок 1" descr="F:\DCIM\100_PANA\P10006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976" y="3779740"/>
            <a:ext cx="4037260" cy="307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394" y="1458212"/>
            <a:ext cx="3220606" cy="2547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2" descr="C:\Users\Виктор\Desktop\ФОТО-2013\Архив фото\Фото-1\Фото_телефон\Photo-00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649" y="1937934"/>
            <a:ext cx="2514024" cy="1676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53484"/>
            <a:ext cx="2075723" cy="15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649" y="3589830"/>
            <a:ext cx="2363755" cy="177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366" y="3499178"/>
            <a:ext cx="3035829" cy="22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98846" y="3886487"/>
            <a:ext cx="2445153" cy="2008625"/>
          </a:xfrm>
          <a:prstGeom prst="rect">
            <a:avLst/>
          </a:prstGeom>
          <a:noFill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3584" y="5298195"/>
            <a:ext cx="2064467" cy="1549864"/>
          </a:xfrm>
          <a:prstGeom prst="rect">
            <a:avLst/>
          </a:prstGeom>
          <a:noFill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50" y="5289504"/>
            <a:ext cx="1193799" cy="1568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81849" y="5397055"/>
            <a:ext cx="1962151" cy="14609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68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139136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800" b="1" dirty="0" smtClean="0"/>
              <a:t>В 21 городе Союза успешно и эффективно работают 5 394 ТСЖ и ЖСК, что составляет от </a:t>
            </a:r>
            <a:r>
              <a:rPr lang="ru-RU" sz="2800" b="1" dirty="0"/>
              <a:t>2</a:t>
            </a:r>
            <a:r>
              <a:rPr lang="ru-RU" sz="2800" b="1" dirty="0" smtClean="0"/>
              <a:t> до 23,1% от общего количества МКД в городе</a:t>
            </a:r>
            <a:endParaRPr lang="ru-RU" sz="2800" b="1" dirty="0"/>
          </a:p>
        </p:txBody>
      </p:sp>
      <p:pic>
        <p:nvPicPr>
          <p:cNvPr id="4" name="Picture 4" descr="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9888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500174"/>
            <a:ext cx="3786214" cy="2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071942"/>
            <a:ext cx="3714776" cy="2532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10" descr="C:\Users\Виктор\Desktop\ФОТО-2013\PRIVATE1\MEMO01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1571612"/>
            <a:ext cx="4107300" cy="238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0" descr="F:\DCIM\100_PANA\P10005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4" y="4071942"/>
            <a:ext cx="4071966" cy="2525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642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Работа Фонда позволила </a:t>
            </a:r>
            <a:r>
              <a:rPr lang="ru-RU" sz="2400" b="1" dirty="0"/>
              <a:t>совершить невозможное – изменить отношение собственников квартир к своим </a:t>
            </a:r>
            <a:r>
              <a:rPr lang="ru-RU" sz="2400" b="1" dirty="0" smtClean="0"/>
              <a:t>домам 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400" dirty="0" smtClean="0"/>
              <a:t>Городские ТСЖ Тверской области:                                          </a:t>
            </a:r>
            <a:r>
              <a:rPr lang="ru-RU" sz="1600" dirty="0" smtClean="0"/>
              <a:t>Удомля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 </a:t>
            </a:r>
            <a:r>
              <a:rPr lang="ru-RU" sz="1600" dirty="0" smtClean="0"/>
              <a:t>Торопец                    Тверь                          </a:t>
            </a:r>
            <a:r>
              <a:rPr lang="ru-RU" sz="1600" dirty="0" err="1" smtClean="0"/>
              <a:t>Максатиха</a:t>
            </a: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                                             </a:t>
            </a:r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r>
              <a:rPr lang="ru-RU" sz="1600" dirty="0" smtClean="0"/>
              <a:t>                                                                                                                      Тверь</a:t>
            </a:r>
          </a:p>
          <a:p>
            <a:pPr marL="0" indent="0">
              <a:buNone/>
            </a:pPr>
            <a:r>
              <a:rPr lang="ru-RU" sz="1600" dirty="0" smtClean="0"/>
              <a:t>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                                                                                                                                Тверь</a:t>
            </a:r>
          </a:p>
          <a:p>
            <a:pPr marL="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Тверь </a:t>
            </a:r>
            <a:endParaRPr lang="ru-RU" sz="1800" dirty="0"/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2400" dirty="0" smtClean="0"/>
              <a:t>                                                                                            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571612"/>
            <a:ext cx="3563888" cy="27860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47" y="2026289"/>
            <a:ext cx="1851670" cy="24688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229" y="2030773"/>
            <a:ext cx="1851959" cy="2469279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712" y="2298321"/>
            <a:ext cx="1726062" cy="221922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4500570"/>
            <a:ext cx="3531692" cy="221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2" y="4500570"/>
            <a:ext cx="3202911" cy="221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115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/>
              <a:t>Сельские ТСЖ Тверской области: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/>
              <a:t>ТСЖ «Никольское»                                                               ТСЖ «Восток»</a:t>
            </a:r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ТСЖ «</a:t>
            </a:r>
            <a:r>
              <a:rPr lang="ru-RU" sz="1600" dirty="0" err="1" smtClean="0"/>
              <a:t>Колталово</a:t>
            </a:r>
            <a:r>
              <a:rPr lang="ru-RU" sz="1600" dirty="0" smtClean="0"/>
              <a:t>»</a:t>
            </a:r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                                                                                                                  ТСЖ  «</a:t>
            </a:r>
            <a:r>
              <a:rPr lang="ru-RU" sz="1600" dirty="0" err="1" smtClean="0"/>
              <a:t>Есинка</a:t>
            </a:r>
            <a:r>
              <a:rPr lang="ru-RU" sz="1600" dirty="0" smtClean="0"/>
              <a:t>»   </a:t>
            </a:r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r>
              <a:rPr lang="ru-RU" sz="1600" dirty="0" smtClean="0"/>
              <a:t>                                                                                                          ТСЖ</a:t>
            </a:r>
            <a:endParaRPr lang="ru-RU" sz="1600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96752"/>
            <a:ext cx="2793504" cy="2095129"/>
          </a:xfrm>
          <a:prstGeom prst="rect">
            <a:avLst/>
          </a:prstGeom>
        </p:spPr>
      </p:pic>
      <p:pic>
        <p:nvPicPr>
          <p:cNvPr id="5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330" y="1196752"/>
            <a:ext cx="5280540" cy="297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3579913"/>
            <a:ext cx="2249541" cy="1687156"/>
          </a:xfrm>
          <a:prstGeom prst="rect">
            <a:avLst/>
          </a:prstGeom>
        </p:spPr>
      </p:pic>
      <p:pic>
        <p:nvPicPr>
          <p:cNvPr id="7" name="Объект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0066" y="4071942"/>
            <a:ext cx="3334441" cy="1836967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9813" y="4456922"/>
            <a:ext cx="3491880" cy="212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2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dirty="0" smtClean="0"/>
              <a:t>Советы МКД г. Твери</a:t>
            </a:r>
            <a:endParaRPr lang="ru-RU" sz="2400" dirty="0"/>
          </a:p>
        </p:txBody>
      </p:sp>
      <p:pic>
        <p:nvPicPr>
          <p:cNvPr id="4" name="Picture 2" descr="C:\Users\Star\Pictures\2015-08-07 ТСЖ и уха Жорика\ТСЖ Пичугина,54\Пичугина, 54 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24404"/>
            <a:ext cx="5685980" cy="3856723"/>
          </a:xfrm>
          <a:noFill/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4048" y="0"/>
            <a:ext cx="1547664" cy="2246609"/>
          </a:xfrm>
          <a:prstGeom prst="rect">
            <a:avLst/>
          </a:prstGeom>
        </p:spPr>
      </p:pic>
      <p:pic>
        <p:nvPicPr>
          <p:cNvPr id="6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1" y="0"/>
            <a:ext cx="2771799" cy="245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581126"/>
            <a:ext cx="2945160" cy="2276874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0979" y="4581126"/>
            <a:ext cx="2395126" cy="2276873"/>
          </a:xfrm>
          <a:prstGeom prst="rect">
            <a:avLst/>
          </a:prstGeom>
        </p:spPr>
      </p:pic>
      <p:pic>
        <p:nvPicPr>
          <p:cNvPr id="10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939" y="3567422"/>
            <a:ext cx="3815019" cy="3290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85980" y="2232718"/>
            <a:ext cx="3488367" cy="261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017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211144" cy="114300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«Дома образцового содержания» в городах Союза 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sz="2600" dirty="0" smtClean="0"/>
              <a:t>г. Архангельск, ул. </a:t>
            </a:r>
            <a:r>
              <a:rPr lang="ru-RU" sz="2600" dirty="0" err="1" smtClean="0"/>
              <a:t>Тимме</a:t>
            </a:r>
            <a:r>
              <a:rPr lang="ru-RU" sz="2600" dirty="0" smtClean="0"/>
              <a:t>, д. 2 корп. 3, ЖСК «Северный»</a:t>
            </a:r>
          </a:p>
          <a:p>
            <a:pPr algn="just"/>
            <a:r>
              <a:rPr lang="ru-RU" sz="2600" dirty="0" smtClean="0"/>
              <a:t>г. Петрозаводск, пр.Ленина, д.15, ТСЖ «Ленина-15»</a:t>
            </a:r>
          </a:p>
          <a:p>
            <a:pPr algn="just"/>
            <a:r>
              <a:rPr lang="ru-RU" sz="2600" dirty="0" smtClean="0"/>
              <a:t>г. Сыктывкар, ул. </a:t>
            </a:r>
            <a:r>
              <a:rPr lang="ru-RU" sz="2600" dirty="0" err="1" smtClean="0"/>
              <a:t>Старовского</a:t>
            </a:r>
            <a:r>
              <a:rPr lang="ru-RU" sz="2600" dirty="0" smtClean="0"/>
              <a:t>, д. 55А, ТСЖ «Домовик»</a:t>
            </a:r>
          </a:p>
          <a:p>
            <a:pPr algn="just"/>
            <a:r>
              <a:rPr lang="ru-RU" sz="2600" dirty="0" smtClean="0"/>
              <a:t>г.Иваново, ул. Поэта </a:t>
            </a:r>
            <a:r>
              <a:rPr lang="ru-RU" sz="2600" dirty="0" err="1" smtClean="0"/>
              <a:t>Ноздрина</a:t>
            </a:r>
            <a:r>
              <a:rPr lang="ru-RU" sz="2600" dirty="0" smtClean="0"/>
              <a:t>, д.19, ООО «МУК № 5»</a:t>
            </a:r>
          </a:p>
          <a:p>
            <a:pPr algn="just"/>
            <a:r>
              <a:rPr lang="ru-RU" sz="2600" dirty="0" smtClean="0"/>
              <a:t>г.Владимир, ул.Северная, д.3, ООО «</a:t>
            </a:r>
            <a:r>
              <a:rPr lang="ru-RU" sz="2600" dirty="0" err="1" smtClean="0"/>
              <a:t>Жилремстрой</a:t>
            </a:r>
            <a:r>
              <a:rPr lang="ru-RU" sz="2600" dirty="0" smtClean="0"/>
              <a:t>»</a:t>
            </a:r>
          </a:p>
          <a:p>
            <a:pPr algn="just"/>
            <a:r>
              <a:rPr lang="ru-RU" sz="2600" dirty="0" smtClean="0"/>
              <a:t>Тверь, Смоленский переулок, д.8, к.2, ТСЖ «Смоленский-8/2»</a:t>
            </a:r>
          </a:p>
          <a:p>
            <a:pPr algn="ctr">
              <a:buNone/>
            </a:pPr>
            <a:r>
              <a:rPr lang="ru-RU" sz="2600" dirty="0" smtClean="0"/>
              <a:t>Среди 59 МКД со «Знаком качества ЖКХ» – 33 ТСЖ, 3 ЖСК, 23 МКД под управлением УК</a:t>
            </a:r>
          </a:p>
          <a:p>
            <a:endParaRPr lang="ru-RU" sz="1800" u="sng" dirty="0" smtClean="0"/>
          </a:p>
          <a:p>
            <a:endParaRPr lang="ru-RU" sz="1800" dirty="0"/>
          </a:p>
        </p:txBody>
      </p:sp>
      <p:pic>
        <p:nvPicPr>
          <p:cNvPr id="4" name="Picture 4" descr="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9888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143404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2800" b="1" dirty="0" smtClean="0"/>
              <a:t>1. С </a:t>
            </a:r>
            <a:r>
              <a:rPr lang="ru-RU" sz="2800" b="1" dirty="0"/>
              <a:t>2007 года Фонд содействия реформирования ЖКХ оказал чрезвычайное положительное влияние на процессы в сфере ЖКХ наших городов</a:t>
            </a:r>
            <a:r>
              <a:rPr lang="ru-RU" sz="2800" b="1" dirty="0" smtClean="0"/>
              <a:t>.</a:t>
            </a:r>
          </a:p>
          <a:p>
            <a:pPr marL="0" indent="0" algn="just">
              <a:buNone/>
            </a:pPr>
            <a:endParaRPr lang="ru-RU" sz="2800" dirty="0" smtClean="0"/>
          </a:p>
          <a:p>
            <a:pPr marL="0" indent="0" algn="just">
              <a:buNone/>
            </a:pPr>
            <a:r>
              <a:rPr lang="ru-RU" sz="2800" dirty="0" smtClean="0"/>
              <a:t>При </a:t>
            </a:r>
            <a:r>
              <a:rPr lang="ru-RU" sz="2800" dirty="0"/>
              <a:t>поддержке Фонда только в 21 городе Союза улучшили свои жилищные условия  1 105 521 человек – в среднем 22% от всего населения городов, в т.ч. 20 864 человека</a:t>
            </a:r>
            <a:r>
              <a:rPr lang="ru-RU" sz="2800" dirty="0">
                <a:cs typeface="Times New Roman" pitchFamily="18" charset="0"/>
              </a:rPr>
              <a:t> </a:t>
            </a:r>
            <a:r>
              <a:rPr lang="ru-RU" sz="2800" dirty="0"/>
              <a:t>за счет переселения из аварийного жилья, </a:t>
            </a:r>
            <a:r>
              <a:rPr lang="ru-RU" sz="2800" dirty="0">
                <a:cs typeface="Times New Roman" pitchFamily="18" charset="0"/>
              </a:rPr>
              <a:t>1 084 657 человек </a:t>
            </a:r>
            <a:r>
              <a:rPr lang="ru-RU" sz="2800" dirty="0"/>
              <a:t>за </a:t>
            </a:r>
            <a:r>
              <a:rPr lang="ru-RU" sz="2800" dirty="0" smtClean="0"/>
              <a:t>счет выполнения программ капремонта.</a:t>
            </a:r>
            <a:br>
              <a:rPr lang="ru-RU" sz="2800" dirty="0" smtClean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63189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>Собственник </a:t>
            </a:r>
            <a:r>
              <a:rPr lang="ru-RU" sz="3200" b="1" dirty="0"/>
              <a:t>несет бремя содержания принадлежащего ему имущества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82453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/>
              <a:t>Статья 210 Гражданского кодекса РФ</a:t>
            </a:r>
          </a:p>
          <a:p>
            <a:pPr algn="just"/>
            <a:r>
              <a:rPr lang="ru-RU" dirty="0" smtClean="0"/>
              <a:t>Ч. 3 ст. 30 Жилищного кодекса  РФ</a:t>
            </a:r>
          </a:p>
          <a:p>
            <a:pPr algn="just"/>
            <a:r>
              <a:rPr lang="ru-RU" dirty="0" smtClean="0"/>
              <a:t>П. 28 </a:t>
            </a:r>
            <a:r>
              <a:rPr lang="ru-RU" dirty="0"/>
              <a:t>Правил содержания общего имущества в многоквартирном </a:t>
            </a:r>
            <a:r>
              <a:rPr lang="ru-RU" dirty="0" smtClean="0"/>
              <a:t>доме, утвержденных Постановлением </a:t>
            </a:r>
            <a:r>
              <a:rPr lang="ru-RU" dirty="0"/>
              <a:t>Правительства РФ от 13.08.2006 </a:t>
            </a:r>
            <a:r>
              <a:rPr lang="ru-RU" dirty="0" smtClean="0"/>
              <a:t> 491</a:t>
            </a:r>
          </a:p>
          <a:p>
            <a:pPr algn="just"/>
            <a:r>
              <a:rPr lang="ru-RU" dirty="0" smtClean="0"/>
              <a:t>Ст. 16 ФЗ «О приватизации жилищного фонда в РФ»: </a:t>
            </a:r>
            <a:r>
              <a:rPr lang="ru-RU" dirty="0"/>
              <a:t>за бывшим </a:t>
            </a:r>
            <a:r>
              <a:rPr lang="ru-RU" dirty="0" err="1"/>
              <a:t>наймодателем</a:t>
            </a:r>
            <a:r>
              <a:rPr lang="ru-RU" dirty="0"/>
              <a:t> сохраняется обязанность производить капитальный ремонт дома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533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sz="3200" b="1" dirty="0" smtClean="0"/>
              <a:t>2. Города </a:t>
            </a:r>
            <a:r>
              <a:rPr lang="ru-RU" sz="3200" b="1" dirty="0"/>
              <a:t>крайне нуждаются в расселении аварийного жилья и сносе аварийных домов.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ru-RU" dirty="0"/>
              <a:t>программы по расселению аварийного жилья </a:t>
            </a:r>
            <a:r>
              <a:rPr lang="ru-RU" dirty="0" smtClean="0"/>
              <a:t>в 2017 году необходимо выполнить в </a:t>
            </a:r>
            <a:r>
              <a:rPr lang="ru-RU" dirty="0"/>
              <a:t>полном объеме;</a:t>
            </a:r>
          </a:p>
          <a:p>
            <a:pPr algn="just"/>
            <a:r>
              <a:rPr lang="ru-RU" dirty="0"/>
              <a:t>количество многоквартирных домов в городах Союза, признанных  аварийными, подлежащими расселению и сносу на 01.01.2017 г.,  составило 2 310, </a:t>
            </a:r>
            <a:endParaRPr lang="ru-RU" dirty="0" smtClean="0"/>
          </a:p>
          <a:p>
            <a:pPr algn="just"/>
            <a:r>
              <a:rPr lang="ru-RU" dirty="0" smtClean="0"/>
              <a:t>в </a:t>
            </a:r>
            <a:r>
              <a:rPr lang="ru-RU" dirty="0"/>
              <a:t>период 2017-2019 г. г. ожидается, что аварийными домами, подлежащими расселению и сносу, будет признано еще 590 домов; </a:t>
            </a:r>
            <a:endParaRPr lang="ru-RU" dirty="0" smtClean="0"/>
          </a:p>
          <a:p>
            <a:pPr algn="just"/>
            <a:r>
              <a:rPr lang="ru-RU" dirty="0" smtClean="0"/>
              <a:t>в </a:t>
            </a:r>
            <a:r>
              <a:rPr lang="ru-RU" dirty="0"/>
              <a:t>результате общее количество аварийных домов, подлежащих расселению и сносу, составит 2 900 домов, что в 2 раза превышает количество домов, расселенных в городах Союза на настоящее </a:t>
            </a:r>
            <a:r>
              <a:rPr lang="ru-RU" dirty="0" smtClean="0"/>
              <a:t>время.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49646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/>
              <a:t>3. 9 городов Союза обязаны выполнить ремонт по решениям суда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/>
              <a:t>В 9 городах Союза на настоящий момент имеется 1 201 вступивших в законную силу и неисполненных судебных решений по выполнению капитального ремонта многоквартирных домов  на основании  ст. 16 закона о приватизации </a:t>
            </a:r>
            <a:r>
              <a:rPr lang="ru-RU"/>
              <a:t>жилых </a:t>
            </a:r>
            <a:r>
              <a:rPr lang="ru-RU" smtClean="0"/>
              <a:t>помещений.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1096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sz="3200" b="1" dirty="0" smtClean="0"/>
              <a:t>4. Продолжение деятельности Фонда после 01.01.18 должно помочь в решении проблем: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ru-RU" sz="3000" dirty="0" smtClean="0"/>
              <a:t>завершение программ расселения аварийного жилья;</a:t>
            </a:r>
          </a:p>
          <a:p>
            <a:pPr algn="just"/>
            <a:r>
              <a:rPr lang="ru-RU" sz="3000" dirty="0" smtClean="0"/>
              <a:t>продолжение программ </a:t>
            </a:r>
            <a:r>
              <a:rPr lang="ru-RU" sz="3000" dirty="0"/>
              <a:t>расселения аварийного </a:t>
            </a:r>
            <a:r>
              <a:rPr lang="ru-RU" sz="3000" dirty="0" smtClean="0"/>
              <a:t>жилья после 01.01.18;</a:t>
            </a:r>
          </a:p>
          <a:p>
            <a:pPr algn="just"/>
            <a:r>
              <a:rPr lang="ru-RU" sz="3000" dirty="0" smtClean="0"/>
              <a:t>решение по выполнению капитальных ремонтов по судебным решениям;</a:t>
            </a:r>
          </a:p>
          <a:p>
            <a:pPr algn="just"/>
            <a:r>
              <a:rPr lang="ru-RU" sz="3000" dirty="0" err="1"/>
              <a:t>э</a:t>
            </a:r>
            <a:r>
              <a:rPr lang="ru-RU" sz="3000" dirty="0" err="1" smtClean="0"/>
              <a:t>нергоэффективный</a:t>
            </a:r>
            <a:r>
              <a:rPr lang="ru-RU" sz="3000" dirty="0" smtClean="0"/>
              <a:t> капитальный ремонт;</a:t>
            </a:r>
          </a:p>
          <a:p>
            <a:pPr algn="just"/>
            <a:r>
              <a:rPr lang="ru-RU" sz="3000" dirty="0" smtClean="0"/>
              <a:t>кредитование капитальных ремонтов по </a:t>
            </a:r>
            <a:r>
              <a:rPr lang="ru-RU" sz="3000" dirty="0" err="1" smtClean="0"/>
              <a:t>спецсчетам</a:t>
            </a:r>
            <a:r>
              <a:rPr lang="ru-RU" sz="3000" dirty="0" smtClean="0"/>
              <a:t>;</a:t>
            </a:r>
          </a:p>
          <a:p>
            <a:pPr algn="just"/>
            <a:r>
              <a:rPr lang="ru-RU" sz="3000" dirty="0" smtClean="0"/>
              <a:t>стимулирование самоуправления и самофинансирования в жилищной сфере;</a:t>
            </a:r>
          </a:p>
          <a:p>
            <a:pPr algn="just"/>
            <a:r>
              <a:rPr lang="ru-RU" sz="3000" dirty="0" smtClean="0"/>
              <a:t>модернизация инженерной инфраструктуры.</a:t>
            </a:r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89329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62474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Представляется необходимым просить ПРЕЗИДЕНТА РФ </a:t>
            </a:r>
            <a:br>
              <a:rPr lang="ru-RU" sz="3600" dirty="0" smtClean="0"/>
            </a:br>
            <a:r>
              <a:rPr lang="ru-RU" sz="3600" b="1" dirty="0" smtClean="0"/>
              <a:t>Владимира Владимировича Путина</a:t>
            </a:r>
            <a:br>
              <a:rPr lang="ru-RU" sz="3600" b="1" dirty="0" smtClean="0"/>
            </a:br>
            <a:r>
              <a:rPr lang="ru-RU" sz="3600" dirty="0" smtClean="0"/>
              <a:t>о продлении работы </a:t>
            </a:r>
            <a:r>
              <a:rPr lang="ru-RU" sz="3600" b="1" dirty="0" smtClean="0"/>
              <a:t>Фонда содействия реформированию ЖКХ на 2018 – 2023 годы,</a:t>
            </a:r>
            <a:br>
              <a:rPr lang="ru-RU" sz="3600" b="1" dirty="0" smtClean="0"/>
            </a:br>
            <a:r>
              <a:rPr lang="ru-RU" sz="3600" b="1" u="sng" dirty="0" smtClean="0"/>
              <a:t>чтобы все дома стали </a:t>
            </a:r>
            <a:br>
              <a:rPr lang="ru-RU" sz="3600" b="1" u="sng" dirty="0" smtClean="0"/>
            </a:br>
            <a:r>
              <a:rPr lang="ru-RU" sz="3600" b="1" u="sng" dirty="0" smtClean="0"/>
              <a:t>такими!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6" name="Объект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91072" y="2761386"/>
            <a:ext cx="1784648" cy="1338486"/>
          </a:xfrm>
          <a:prstGeom prst="rect">
            <a:avLst/>
          </a:prstGeom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005064"/>
            <a:ext cx="1811693" cy="1358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Объект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55576" y="5252927"/>
            <a:ext cx="1872208" cy="1605073"/>
          </a:xfrm>
          <a:prstGeom prst="rect">
            <a:avLst/>
          </a:prstGeom>
        </p:spPr>
      </p:pic>
      <p:pic>
        <p:nvPicPr>
          <p:cNvPr id="9" name="Picture 2" descr="C:\Users\Bomba\Desktop\с.Мошки Торж.районТСЖ\IMG_48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2708920"/>
            <a:ext cx="1883701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C:\Users\Star\Desktop\КЖ\ТСЖ Голландская\Голландская 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588224" y="4077072"/>
            <a:ext cx="1803885" cy="1477524"/>
          </a:xfrm>
          <a:prstGeom prst="rect">
            <a:avLst/>
          </a:prstGeom>
          <a:noFill/>
        </p:spPr>
      </p:pic>
      <p:pic>
        <p:nvPicPr>
          <p:cNvPr id="11" name="Picture 2" descr="C:\Users\Star\Pictures\2015-08-07 ТСЖ и уха Жорика\ТСЖ Пичугина,54\Пичугина, 54 0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6588224" y="5445224"/>
            <a:ext cx="1883701" cy="1412776"/>
          </a:xfrm>
          <a:prstGeom prst="rect">
            <a:avLst/>
          </a:prstGeom>
          <a:noFill/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2483768" y="3789040"/>
            <a:ext cx="1475656" cy="1131336"/>
          </a:xfrm>
          <a:prstGeom prst="rect">
            <a:avLst/>
          </a:prstGeom>
        </p:spPr>
      </p:pic>
      <p:pic>
        <p:nvPicPr>
          <p:cNvPr id="13" name="Объект 3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5148064" y="3789040"/>
            <a:ext cx="1496294" cy="1122221"/>
          </a:xfrm>
          <a:prstGeom prst="rect">
            <a:avLst/>
          </a:prstGeom>
        </p:spPr>
      </p:pic>
      <p:pic>
        <p:nvPicPr>
          <p:cNvPr id="14" name="Объект 3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2627784" y="5777880"/>
            <a:ext cx="1440160" cy="1080120"/>
          </a:xfrm>
          <a:prstGeom prst="rect">
            <a:avLst/>
          </a:prstGeom>
        </p:spPr>
      </p:pic>
      <p:pic>
        <p:nvPicPr>
          <p:cNvPr id="15" name="Объект 4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>
            <a:off x="5220072" y="5791944"/>
            <a:ext cx="1421408" cy="1066056"/>
          </a:xfrm>
          <a:prstGeom prst="rect">
            <a:avLst/>
          </a:prstGeom>
        </p:spPr>
      </p:pic>
      <p:pic>
        <p:nvPicPr>
          <p:cNvPr id="18" name="Рисунок 4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83768" y="4797152"/>
            <a:ext cx="1296471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Объект 3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>
            <a:off x="5652120" y="4797152"/>
            <a:ext cx="1220962" cy="966595"/>
          </a:xfrm>
          <a:prstGeom prst="rect">
            <a:avLst/>
          </a:prstGeom>
        </p:spPr>
      </p:pic>
      <p:pic>
        <p:nvPicPr>
          <p:cNvPr id="21" name="Picture 4" descr="logo"/>
          <p:cNvPicPr>
            <a:picLocks noGrp="1" noChangeAspect="1" noChangeArrowheads="1"/>
          </p:cNvPicPr>
          <p:nvPr>
            <p:ph idx="1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149080"/>
            <a:ext cx="2094483" cy="209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651428"/>
            <a:ext cx="8640960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4800" kern="10" cap="all" dirty="0" smtClean="0">
                <a:ln w="0"/>
                <a:gradFill flip="none">
                  <a:gsLst>
                    <a:gs pos="0">
                      <a:srgbClr val="D34817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D34817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D34817">
                        <a:shade val="65000"/>
                        <a:satMod val="130000"/>
                      </a:srgbClr>
                    </a:gs>
                    <a:gs pos="92000">
                      <a:srgbClr val="D34817">
                        <a:shade val="50000"/>
                        <a:satMod val="120000"/>
                      </a:srgbClr>
                    </a:gs>
                    <a:gs pos="100000">
                      <a:srgbClr val="D34817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  <a:cs typeface="+mn-cs"/>
              </a:rPr>
              <a:t>СПАСИБО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4800" kern="10" cap="all" dirty="0" smtClean="0">
                <a:ln w="0"/>
                <a:gradFill flip="none">
                  <a:gsLst>
                    <a:gs pos="0">
                      <a:srgbClr val="D34817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D34817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D34817">
                        <a:shade val="65000"/>
                        <a:satMod val="130000"/>
                      </a:srgbClr>
                    </a:gs>
                    <a:gs pos="92000">
                      <a:srgbClr val="D34817">
                        <a:shade val="50000"/>
                        <a:satMod val="120000"/>
                      </a:srgbClr>
                    </a:gs>
                    <a:gs pos="100000">
                      <a:srgbClr val="D34817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  <a:cs typeface="+mn-cs"/>
              </a:rPr>
              <a:t>ЗА ВНИМАНИЕ</a:t>
            </a:r>
            <a:endParaRPr lang="ru-RU" sz="4800" kern="10" cap="all" dirty="0">
              <a:ln w="0"/>
              <a:gradFill flip="none">
                <a:gsLst>
                  <a:gs pos="0">
                    <a:srgbClr val="D34817">
                      <a:tint val="75000"/>
                      <a:shade val="75000"/>
                      <a:satMod val="170000"/>
                    </a:srgbClr>
                  </a:gs>
                  <a:gs pos="49000">
                    <a:srgbClr val="D34817">
                      <a:tint val="88000"/>
                      <a:shade val="65000"/>
                      <a:satMod val="172000"/>
                    </a:srgbClr>
                  </a:gs>
                  <a:gs pos="50000">
                    <a:srgbClr val="D34817">
                      <a:shade val="65000"/>
                      <a:satMod val="130000"/>
                    </a:srgbClr>
                  </a:gs>
                  <a:gs pos="92000">
                    <a:srgbClr val="D34817">
                      <a:shade val="50000"/>
                      <a:satMod val="120000"/>
                    </a:srgbClr>
                  </a:gs>
                  <a:gs pos="100000">
                    <a:srgbClr val="D34817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567FF0-42C7-415A-97EF-EE9545FF0B02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62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Динамика финансирования расходов из бюджета города Твери </a:t>
            </a:r>
            <a:br>
              <a:rPr lang="ru-RU" sz="2000" b="1" dirty="0" smtClean="0"/>
            </a:br>
            <a:r>
              <a:rPr lang="ru-RU" sz="2000" b="1" dirty="0" smtClean="0"/>
              <a:t>по разделу  «</a:t>
            </a:r>
            <a:r>
              <a:rPr lang="ru-RU" sz="2000" b="1" dirty="0" err="1" smtClean="0"/>
              <a:t>Жилищно</a:t>
            </a:r>
            <a:r>
              <a:rPr lang="ru-RU" sz="2000" b="1" dirty="0" smtClean="0"/>
              <a:t> – коммунальное хозяйство» </a:t>
            </a:r>
            <a:endParaRPr lang="ru-RU" sz="2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2844" y="928671"/>
          <a:ext cx="8715436" cy="4071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5143512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Финансирование расходов по разделу "Жилищно-коммунальное хозяйство« осуществляется:</a:t>
            </a:r>
          </a:p>
          <a:p>
            <a:pPr lvl="0"/>
            <a:r>
              <a:rPr lang="ru-RU" sz="1600" dirty="0" smtClean="0"/>
              <a:t>через </a:t>
            </a:r>
            <a:r>
              <a:rPr lang="ru-RU" sz="1600" b="1" dirty="0" smtClean="0"/>
              <a:t>реализацию 3-х муниципальных программ</a:t>
            </a:r>
            <a:r>
              <a:rPr lang="ru-RU" sz="1600" dirty="0" smtClean="0"/>
              <a:t> :</a:t>
            </a:r>
          </a:p>
          <a:p>
            <a:pPr lvl="0"/>
            <a:r>
              <a:rPr lang="ru-RU" sz="1600" dirty="0" smtClean="0"/>
              <a:t>МП «Обеспечение доступным жильём населения города Твери» на 2015-2020 годы;</a:t>
            </a:r>
          </a:p>
          <a:p>
            <a:r>
              <a:rPr lang="ru-RU" sz="1600" dirty="0" smtClean="0"/>
              <a:t>МП «Коммунальное хозяйство города Твери" на 2015 - 2020 годы;</a:t>
            </a:r>
          </a:p>
          <a:p>
            <a:r>
              <a:rPr lang="ru-RU" sz="1600" dirty="0" smtClean="0"/>
              <a:t> МП «Благоустройство города Твери"  на 2015 - 2020 годы.</a:t>
            </a:r>
          </a:p>
          <a:p>
            <a:pPr lvl="0"/>
            <a:r>
              <a:rPr lang="ru-RU" sz="1600" dirty="0" smtClean="0"/>
              <a:t>и расходов на </a:t>
            </a:r>
            <a:r>
              <a:rPr lang="ru-RU" sz="1600" b="1" dirty="0" err="1" smtClean="0"/>
              <a:t>непрограммную</a:t>
            </a:r>
            <a:r>
              <a:rPr lang="ru-RU" sz="1600" b="1" dirty="0" smtClean="0"/>
              <a:t> деятельность.</a:t>
            </a:r>
            <a:endParaRPr lang="ru-RU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/>
          </a:bodyPr>
          <a:lstStyle/>
          <a:p>
            <a:r>
              <a:rPr lang="ru-RU" sz="3800" b="1" dirty="0" smtClean="0"/>
              <a:t>Фонд </a:t>
            </a:r>
            <a:r>
              <a:rPr lang="ru-RU" sz="3800" b="1" dirty="0"/>
              <a:t>содействия реформированию жилищно-коммунального хозяйства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300" dirty="0"/>
              <a:t>21 июля 2007 года Президентом РФ был подписан </a:t>
            </a:r>
            <a:r>
              <a:rPr lang="ru-RU" sz="2300" dirty="0" smtClean="0"/>
              <a:t>ФЗ </a:t>
            </a:r>
            <a:r>
              <a:rPr lang="ru-RU" sz="2300" dirty="0"/>
              <a:t>«О Фонде содействия реформированию жилищно-коммунального хозяйства». Закон установил правовые и организационные основы предоставления финансовой поддержки субъектам Российской Федерации и муниципальным образованиям на проведение капитального ремонта многоквартирных домов и  переселение граждан из аварийного жилищного фонда путем создания государственной корпорации – Фонда содействия реформированию ЖКХ, осуществляющей функции по предоставлению такой финансовой поддержки. С 2013 года средства Фонда направляются также на модернизацию систем коммунальной инфраструктуры.</a:t>
            </a:r>
          </a:p>
        </p:txBody>
      </p:sp>
    </p:spTree>
    <p:extLst>
      <p:ext uri="{BB962C8B-B14F-4D97-AF65-F5344CB8AC3E}">
        <p14:creationId xmlns:p14="http://schemas.microsoft.com/office/powerpoint/2010/main" val="322360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86874" cy="1357322"/>
          </a:xfrm>
        </p:spPr>
        <p:txBody>
          <a:bodyPr>
            <a:noAutofit/>
          </a:bodyPr>
          <a:lstStyle/>
          <a:p>
            <a:pPr defTabSz="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Переселение жителей Твери из аварийного жилищного фонда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184" y="1622739"/>
            <a:ext cx="4021488" cy="132652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Переселению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Программ подлежали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97 семей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аварийных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/>
          </p:nvPr>
        </p:nvGraphicFramePr>
        <p:xfrm>
          <a:off x="3653183" y="1726279"/>
          <a:ext cx="5640945" cy="3821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5417589" y="2610517"/>
            <a:ext cx="4572000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59 семей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наниматели жилых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помещений по договорам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найма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98528" y="2339853"/>
            <a:ext cx="203812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38 семей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собственники жилых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помещений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" t="3022" r="8551" b="48903"/>
          <a:stretch/>
        </p:blipFill>
        <p:spPr>
          <a:xfrm>
            <a:off x="288404" y="4120021"/>
            <a:ext cx="1418989" cy="114233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0" t="3944" r="9092" b="47981"/>
          <a:stretch/>
        </p:blipFill>
        <p:spPr>
          <a:xfrm>
            <a:off x="288404" y="5388330"/>
            <a:ext cx="1418989" cy="113875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1" t="3184" r="7212" b="46468"/>
          <a:stretch/>
        </p:blipFill>
        <p:spPr>
          <a:xfrm>
            <a:off x="1784500" y="4120021"/>
            <a:ext cx="1377118" cy="114233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4" t="1592" r="6650" b="48060"/>
          <a:stretch/>
        </p:blipFill>
        <p:spPr>
          <a:xfrm>
            <a:off x="1784500" y="5388330"/>
            <a:ext cx="1372802" cy="113875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" t="2587" r="8620" b="47860"/>
          <a:stretch/>
        </p:blipFill>
        <p:spPr>
          <a:xfrm>
            <a:off x="3248056" y="5393902"/>
            <a:ext cx="1399810" cy="114655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9" t="5770" r="13885" b="48060"/>
          <a:stretch/>
        </p:blipFill>
        <p:spPr>
          <a:xfrm>
            <a:off x="4735767" y="5388330"/>
            <a:ext cx="1351129" cy="117798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8" r="6368" b="49055"/>
          <a:stretch/>
        </p:blipFill>
        <p:spPr>
          <a:xfrm>
            <a:off x="288404" y="2960405"/>
            <a:ext cx="1414552" cy="116814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0" t="2586" r="9183" b="47862"/>
          <a:stretch/>
        </p:blipFill>
        <p:spPr>
          <a:xfrm>
            <a:off x="6184035" y="5388330"/>
            <a:ext cx="1367416" cy="113875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" t="795" r="5242" b="47065"/>
          <a:stretch/>
        </p:blipFill>
        <p:spPr>
          <a:xfrm>
            <a:off x="1804924" y="2949263"/>
            <a:ext cx="1416528" cy="117075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" t="2985" r="8620" b="48060"/>
          <a:stretch/>
        </p:blipFill>
        <p:spPr>
          <a:xfrm>
            <a:off x="7683436" y="5388329"/>
            <a:ext cx="1397979" cy="113875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1" t="1592" r="9464" b="47861"/>
          <a:stretch/>
        </p:blipFill>
        <p:spPr>
          <a:xfrm>
            <a:off x="3251650" y="4128551"/>
            <a:ext cx="1396216" cy="119407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" t="1047" r="9135" b="49003"/>
          <a:stretch/>
        </p:blipFill>
        <p:spPr>
          <a:xfrm>
            <a:off x="4724250" y="4128550"/>
            <a:ext cx="1374402" cy="114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2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545600" cy="1350060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В Тверской области на конец 2015 года 1780,5 тыс. кв. метров находится в  </a:t>
            </a:r>
            <a:r>
              <a:rPr lang="ru-RU" sz="2400" b="1" dirty="0"/>
              <a:t>аварийном жилищном фонде</a:t>
            </a:r>
            <a:r>
              <a:rPr lang="ru-RU" sz="2400" dirty="0"/>
              <a:t> – 4,5 % от общей площади жилищного фонда. По сравнению с 2014 годом он уменьшился на 66,2 тыс. кв. метров</a:t>
            </a:r>
          </a:p>
        </p:txBody>
      </p:sp>
      <p:pic>
        <p:nvPicPr>
          <p:cNvPr id="73733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0" y="1714488"/>
            <a:ext cx="2357454" cy="15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32" y="5143512"/>
            <a:ext cx="2214578" cy="147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5143513"/>
            <a:ext cx="2221693" cy="148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46" y="3429000"/>
            <a:ext cx="2357454" cy="15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8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46" y="1714488"/>
            <a:ext cx="2362196" cy="157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5" y="3429000"/>
            <a:ext cx="2357454" cy="15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Объект 3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034" y="1714488"/>
            <a:ext cx="2357454" cy="1574123"/>
          </a:xfrm>
        </p:spPr>
      </p:pic>
      <p:pic>
        <p:nvPicPr>
          <p:cNvPr id="14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0" y="3428999"/>
            <a:ext cx="2357454" cy="15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284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39284"/>
            <a:ext cx="6264696" cy="1642194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Итоги совместной работы с Фондом 21 города Союза по переселению из аварийного  жилья 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348880"/>
            <a:ext cx="8229600" cy="3921299"/>
          </a:xfrm>
        </p:spPr>
        <p:txBody>
          <a:bodyPr/>
          <a:lstStyle/>
          <a:p>
            <a:pPr algn="just"/>
            <a:r>
              <a:rPr lang="ru-RU" dirty="0" smtClean="0"/>
              <a:t>Общая сумма финансирования - 15,253 </a:t>
            </a:r>
            <a:r>
              <a:rPr lang="ru-RU" dirty="0" smtClean="0"/>
              <a:t>млрд. </a:t>
            </a:r>
            <a:r>
              <a:rPr lang="ru-RU" dirty="0" smtClean="0"/>
              <a:t>рублей</a:t>
            </a:r>
          </a:p>
          <a:p>
            <a:pPr algn="just"/>
            <a:r>
              <a:rPr lang="ru-RU" dirty="0" smtClean="0"/>
              <a:t>Из них – за счет средств Фонда – 9,953 </a:t>
            </a:r>
            <a:r>
              <a:rPr lang="ru-RU" dirty="0" smtClean="0"/>
              <a:t>млрд. </a:t>
            </a:r>
            <a:r>
              <a:rPr lang="ru-RU" dirty="0" smtClean="0"/>
              <a:t>рублей или 65% от общей стоимости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1028" name="Picture 4" descr="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8" y="1000336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логоти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076125"/>
            <a:ext cx="1459082" cy="91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94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2560</TotalTime>
  <Words>1386</Words>
  <Application>Microsoft Office PowerPoint</Application>
  <PresentationFormat>Экран (4:3)</PresentationFormat>
  <Paragraphs>255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9" baseType="lpstr">
      <vt:lpstr>Arial</vt:lpstr>
      <vt:lpstr>Arial Black</vt:lpstr>
      <vt:lpstr>Calibri</vt:lpstr>
      <vt:lpstr>Times New Roman</vt:lpstr>
      <vt:lpstr>Тема Office</vt:lpstr>
      <vt:lpstr>О результатах реализации программ Фонда содействия реформированию ЖКХ в городах Союза, о капитальном ремонте и расселении аварийного жилого фонда в условиях действующих межбюджетных отношений</vt:lpstr>
      <vt:lpstr>С целью   получения итогов реализации программ  Фонда содействия реформированию ЖКХ в городах Союза, о капитальном ремонте и расселении аварийного жилого фонда в условиях действующих межбюджетных отношений был проведен сбор информации о выполнении программ расселения аварийного жилья и капитального ремонта в городах Союза Центра и Северо-Запада России</vt:lpstr>
      <vt:lpstr>Жилье в собственности граждан</vt:lpstr>
      <vt:lpstr>Собственник несет бремя содержания принадлежащего ему имущества</vt:lpstr>
      <vt:lpstr>Динамика финансирования расходов из бюджета города Твери  по разделу  «Жилищно – коммунальное хозяйство» </vt:lpstr>
      <vt:lpstr>Фонд содействия реформированию жилищно-коммунального хозяйства</vt:lpstr>
      <vt:lpstr>Переселение жителей Твери из аварийного жилищного фонда </vt:lpstr>
      <vt:lpstr>В Тверской области на конец 2015 года 1780,5 тыс. кв. метров находится в  аварийном жилищном фонде – 4,5 % от общей площади жилищного фонда. По сравнению с 2014 годом он уменьшился на 66,2 тыс. кв. метров</vt:lpstr>
      <vt:lpstr>Итоги совместной работы с Фондом 21 города Союза по переселению из аварийного  жилья </vt:lpstr>
      <vt:lpstr>Общая сумма финансирования по переселению граждан из аварийного жилья в МО СГЦСЗР, из них за счет средств Фонда </vt:lpstr>
      <vt:lpstr>Итоги совместной работы с Фондом 21 города Союза по переселению из аварийного  жилья </vt:lpstr>
      <vt:lpstr>Всего расселенных аварийных МКД в МО СГЦСЗР  </vt:lpstr>
      <vt:lpstr>Площадь расселенных аварийных  МКД в МО СГЦСЗР , кв.м </vt:lpstr>
      <vt:lpstr>Количество жителей в МО СГЦСЗР, жилищные условия которых были улучшены вследствие расселения аварийного жилья, чел.</vt:lpstr>
      <vt:lpstr>ТРЕВОГА!!!! Программы расселения аварийного жилья не завершены в большинстве регионов России!</vt:lpstr>
      <vt:lpstr>ТРЕВОГА!!!! Программы не завершены в большинстве регионов России!</vt:lpstr>
      <vt:lpstr>Количество МКД, которые признаны аварийными на 01.01.17 по 21 городу Союза</vt:lpstr>
      <vt:lpstr> Количество МКД в МО СГЦСЗР , которые признаны аварийными по состоянию на 01.01.2017 </vt:lpstr>
      <vt:lpstr>Прогноз количества МКД, которые могут быть признаны аварийными в 2017-2019 годах  по 21 городу Союза</vt:lpstr>
      <vt:lpstr> Прогноз количества МКД в МО СГЦСЗР, по которым будет принято решение о признании их аварийными  в период  2017-2019 годов </vt:lpstr>
      <vt:lpstr>Динамика количества аварийных домов по Архангельской области</vt:lpstr>
      <vt:lpstr>ТРЕВОГА!!!!!</vt:lpstr>
      <vt:lpstr>Ориентировочный расчет  по расселению аварийного жилья в 2017-2019 годах по 21  городу Союза – 28 миллиардов рублей</vt:lpstr>
      <vt:lpstr>Итоги совместной работы с Фондом 21 города Союза по капитальному ремонту МКД</vt:lpstr>
      <vt:lpstr>Общая сумма финансирования на капитальный ремонт МКД в МО СГЦСЗР, из них за счет средств Фонда </vt:lpstr>
      <vt:lpstr>Итоги совместной работы с Фондом 21 города Союза по капитальному ремонту</vt:lpstr>
      <vt:lpstr>Всего отремонтированных МКД в МО СГЦСЗР  </vt:lpstr>
      <vt:lpstr>Общая площадь отремонтированных МКД в МО СГЦСЗР, кв.м </vt:lpstr>
      <vt:lpstr>Количество жителей в МО СГЦСЗР , жилищные условия которых были улучшены вследствие  проведения капремонта, чел.</vt:lpstr>
      <vt:lpstr>Количество неисполненных судебных решений по 9 городам Союза по капитальному ремонту </vt:lpstr>
      <vt:lpstr>Количество неисполненных на 01.01.2017 судебных решений в МО СГЦСЗР об обязательстве органов МСУ по выполнению капитального ремонта общего имущества МКД</vt:lpstr>
      <vt:lpstr>Стоимость работ по судебным решениям в МО СГЦСЗР  </vt:lpstr>
      <vt:lpstr>Финансовая поддержка Фонда до 50 % от стоимости энергоэффективного капремонта (при 10% экономии) со спецсчетов - ПП № 18 от 17.01.17</vt:lpstr>
      <vt:lpstr>В 21 городе Союза успешно и эффективно работают 5 394 ТСЖ и ЖСК, что составляет от 2 до 23,1% от общего количества МКД в городе</vt:lpstr>
      <vt:lpstr>Работа Фонда позволила совершить невозможное – изменить отношение собственников квартир к своим домам </vt:lpstr>
      <vt:lpstr>Сельские ТСЖ Тверской области:</vt:lpstr>
      <vt:lpstr>Советы МКД г. Твери</vt:lpstr>
      <vt:lpstr>«Дома образцового содержания» в городах Союза </vt:lpstr>
      <vt:lpstr>ВЫВОДЫ:</vt:lpstr>
      <vt:lpstr>2. Города крайне нуждаются в расселении аварийного жилья и сносе аварийных домов.</vt:lpstr>
      <vt:lpstr>3. 9 городов Союза обязаны выполнить ремонт по решениям суда</vt:lpstr>
      <vt:lpstr>4. Продолжение деятельности Фонда после 01.01.18 должно помочь в решении проблем:</vt:lpstr>
      <vt:lpstr>Представляется необходимым просить ПРЕЗИДЕНТА РФ  Владимира Владимировича Путина о продлении работы Фонда содействия реформированию ЖКХ на 2018 – 2023 годы, чтобы все дома стали  такими!   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проблемы в сфере жилищно-коммунального хозяйства города Твери и  путях их решения в 2017 году.</dc:title>
  <dc:creator>fnn</dc:creator>
  <cp:lastModifiedBy>Elena</cp:lastModifiedBy>
  <cp:revision>314</cp:revision>
  <cp:lastPrinted>2017-03-20T10:05:16Z</cp:lastPrinted>
  <dcterms:created xsi:type="dcterms:W3CDTF">2017-01-27T07:40:41Z</dcterms:created>
  <dcterms:modified xsi:type="dcterms:W3CDTF">2017-04-03T08:38:23Z</dcterms:modified>
</cp:coreProperties>
</file>