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08" r:id="rId2"/>
  </p:sldMasterIdLst>
  <p:notesMasterIdLst>
    <p:notesMasterId r:id="rId31"/>
  </p:notesMasterIdLst>
  <p:sldIdLst>
    <p:sldId id="292" r:id="rId3"/>
    <p:sldId id="325" r:id="rId4"/>
    <p:sldId id="326" r:id="rId5"/>
    <p:sldId id="323" r:id="rId6"/>
    <p:sldId id="324" r:id="rId7"/>
    <p:sldId id="322" r:id="rId8"/>
    <p:sldId id="299" r:id="rId9"/>
    <p:sldId id="319" r:id="rId10"/>
    <p:sldId id="290" r:id="rId11"/>
    <p:sldId id="289" r:id="rId12"/>
    <p:sldId id="284" r:id="rId13"/>
    <p:sldId id="300" r:id="rId14"/>
    <p:sldId id="301" r:id="rId15"/>
    <p:sldId id="302" r:id="rId16"/>
    <p:sldId id="303" r:id="rId17"/>
    <p:sldId id="304" r:id="rId18"/>
    <p:sldId id="281" r:id="rId19"/>
    <p:sldId id="266" r:id="rId20"/>
    <p:sldId id="282" r:id="rId21"/>
    <p:sldId id="327" r:id="rId22"/>
    <p:sldId id="314" r:id="rId23"/>
    <p:sldId id="318" r:id="rId24"/>
    <p:sldId id="315" r:id="rId25"/>
    <p:sldId id="316" r:id="rId26"/>
    <p:sldId id="317" r:id="rId27"/>
    <p:sldId id="295" r:id="rId28"/>
    <p:sldId id="296" r:id="rId29"/>
    <p:sldId id="293" r:id="rId30"/>
  </p:sldIdLst>
  <p:sldSz cx="9144000" cy="6858000" type="screen4x3"/>
  <p:notesSz cx="6791325" cy="99218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uzanov" initials="p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33" autoAdjust="0"/>
    <p:restoredTop sz="94687" autoAdjust="0"/>
  </p:normalViewPr>
  <p:slideViewPr>
    <p:cSldViewPr>
      <p:cViewPr>
        <p:scale>
          <a:sx n="96" d="100"/>
          <a:sy n="96" d="100"/>
        </p:scale>
        <p:origin x="-2064" y="-4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99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32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6513" y="0"/>
            <a:ext cx="29432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B1D750F-3C72-43D0-A2E6-551313B7A61F}" type="datetimeFigureOut">
              <a:rPr lang="ru-RU"/>
              <a:pPr>
                <a:defRPr/>
              </a:pPr>
              <a:t>29.03.2017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3288"/>
            <a:ext cx="5432425" cy="4464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3400"/>
            <a:ext cx="294322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6513" y="9423400"/>
            <a:ext cx="294322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6939FA89-643D-422C-B386-160018DC87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94520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9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Группа 1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Полилиния 6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Полилиния 7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1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13F8F810-4E81-4851-ABE2-40E8BBD39244}" type="datetimeFigureOut">
              <a:rPr lang="ru-RU"/>
              <a:pPr>
                <a:defRPr/>
              </a:pPr>
              <a:t>29.03.2017</a:t>
            </a:fld>
            <a:endParaRPr lang="ru-RU"/>
          </a:p>
        </p:txBody>
      </p:sp>
      <p:sp>
        <p:nvSpPr>
          <p:cNvPr id="12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2D8C153A-8416-44E2-B5AC-73ED725CF9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1F1C98-2DF5-450B-914A-5D572A96EB12}" type="datetimeFigureOut">
              <a:rPr lang="ru-RU"/>
              <a:pPr>
                <a:defRPr/>
              </a:pPr>
              <a:t>29.03.2017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30B636-E919-40ED-B256-F61D244429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0892A2-6F81-47A2-8512-3762E11BA243}" type="datetimeFigureOut">
              <a:rPr lang="ru-RU"/>
              <a:pPr>
                <a:defRPr/>
              </a:pPr>
              <a:t>29.03.2017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5E776F-CBA1-44FF-B74F-7DF2492D2F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F733DB-609E-4AF0-AA7F-51685A5141BD}" type="datetimeFigureOut">
              <a:rPr lang="ru-RU"/>
              <a:pPr>
                <a:defRPr/>
              </a:pPr>
              <a:t>29.03.2017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20E9A8-41F2-48B9-8C8F-8B6CC2F54C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B4FD8C-E85E-4A2B-9C4E-CF65A026E35A}" type="datetimeFigureOut">
              <a:rPr lang="ru-RU"/>
              <a:pPr>
                <a:defRPr/>
              </a:pPr>
              <a:t>29.03.2017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052E50-D6EE-4989-960D-222A0F3949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A18F51-7714-47E2-8D7C-F80A74A43745}" type="datetimeFigureOut">
              <a:rPr lang="ru-RU"/>
              <a:pPr>
                <a:defRPr/>
              </a:pPr>
              <a:t>29.03.2017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BEF510-4E45-4FA1-AE20-EE87F7D964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B9CC4-FE01-4411-9332-7D1E7AC1489D}" type="datetimeFigureOut">
              <a:rPr lang="ru-RU"/>
              <a:pPr>
                <a:defRPr/>
              </a:pPr>
              <a:t>29.03.2017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26EE28-9F59-486C-91C6-AC95E50BA0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6865CA-8179-4413-ADFB-A3B6FB5B3968}" type="datetimeFigureOut">
              <a:rPr lang="ru-RU"/>
              <a:pPr>
                <a:defRPr/>
              </a:pPr>
              <a:t>29.03.2017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8C97BF-B0F4-4AF6-BA9F-88B0AEB1C9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A36F3-0049-41B5-8A2B-ED6B83911883}" type="datetimeFigureOut">
              <a:rPr lang="ru-RU"/>
              <a:pPr>
                <a:defRPr/>
              </a:pPr>
              <a:t>29.03.2017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237A4F-5B24-4C6C-8AE0-6C5057845A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95BEE-CC23-4DC2-A679-3302CA8B58FE}" type="datetimeFigureOut">
              <a:rPr lang="ru-RU"/>
              <a:pPr>
                <a:defRPr/>
              </a:pPr>
              <a:t>29.03.2017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94C1A1-1302-4A4B-95B0-962EB96B84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0C11AE-2620-417D-8BC9-448B92672B1D}" type="datetimeFigureOut">
              <a:rPr lang="ru-RU"/>
              <a:pPr>
                <a:defRPr/>
              </a:pPr>
              <a:t>29.03.2017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5B9D68-4761-4C7C-9736-4762815244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2FADD6-6BF0-4130-8648-ED090ACB0517}" type="datetimeFigureOut">
              <a:rPr lang="ru-RU"/>
              <a:pPr>
                <a:defRPr/>
              </a:pPr>
              <a:t>29.03.2017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5CEE60-00E1-4E0E-AAEE-79960DCBFF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38277A-6D5A-4FD6-AB45-E34176E224AB}" type="datetimeFigureOut">
              <a:rPr lang="ru-RU"/>
              <a:pPr>
                <a:defRPr/>
              </a:pPr>
              <a:t>29.03.2017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06C574-0582-4344-8397-AF202971E2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CE4426-28D9-4AC0-B3AE-DA61B765AAD8}" type="datetimeFigureOut">
              <a:rPr lang="ru-RU"/>
              <a:pPr>
                <a:defRPr/>
              </a:pPr>
              <a:t>29.03.2017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2B2A78-5CC3-4FFF-9965-1E2694CAF3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828F5D-C2DF-418B-8D99-4FB1026AA587}" type="datetimeFigureOut">
              <a:rPr lang="ru-RU"/>
              <a:pPr>
                <a:defRPr/>
              </a:pPr>
              <a:t>29.03.2017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472899-A2D5-4EB7-B721-FA0AC0CFD5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ашивка 6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Нашивка 7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1A14545-6EF8-4825-B09F-4A39B5895CAB}" type="datetimeFigureOut">
              <a:rPr lang="ru-RU"/>
              <a:pPr>
                <a:defRPr/>
              </a:pPr>
              <a:t>29.03.2017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80E12EC-FC2A-48EF-A30A-5A6A9C47A4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E3CCA5D-C5F5-4E0D-A181-27720FF39173}" type="datetimeFigureOut">
              <a:rPr lang="ru-RU"/>
              <a:pPr>
                <a:defRPr/>
              </a:pPr>
              <a:t>29.03.2017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56C8526-B33C-415F-8B9D-14E70DD185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EA471E1-E8A0-4323-995E-6A6E31929FB7}" type="datetimeFigureOut">
              <a:rPr lang="ru-RU"/>
              <a:pPr>
                <a:defRPr/>
              </a:pPr>
              <a:t>29.03.2017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332CC2A-ABF2-4269-B56E-6D27B5C03B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8571B7F-84C3-48B9-BEB2-C4588EBA23A0}" type="datetimeFigureOut">
              <a:rPr lang="ru-RU"/>
              <a:pPr>
                <a:defRPr/>
              </a:pPr>
              <a:t>29.03.2017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3C26AE0-0311-4D84-8974-71638AFF49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0A18BB-53EC-4225-9DF3-AF866A7C9E3C}" type="datetimeFigureOut">
              <a:rPr lang="ru-RU"/>
              <a:pPr>
                <a:defRPr/>
              </a:pPr>
              <a:t>29.03.2017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E78D5B-7118-47DC-9A1E-7D10B40273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E73F731-2E8C-4335-BAD5-0706570CA2F2}" type="datetimeFigureOut">
              <a:rPr lang="ru-RU"/>
              <a:pPr>
                <a:defRPr/>
              </a:pPr>
              <a:t>29.03.2017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AB10FDC-165B-4448-BAED-91BC642261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лилиния 7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олилиния 8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Нашивка 11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Нашивка 12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C801D1A-0399-4915-A099-984D02D203DB}" type="datetimeFigureOut">
              <a:rPr lang="ru-RU"/>
              <a:pPr>
                <a:defRPr/>
              </a:pPr>
              <a:t>29.03.2017</a:t>
            </a:fld>
            <a:endParaRPr lang="ru-RU"/>
          </a:p>
        </p:txBody>
      </p:sp>
      <p:sp>
        <p:nvSpPr>
          <p:cNvPr id="12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7265746A-8301-4981-8319-945305B3AC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75D62F14-0B0C-467A-BB38-5004B431A7FA}" type="datetimeFigureOut">
              <a:rPr lang="ru-RU"/>
              <a:pPr>
                <a:defRPr/>
              </a:pPr>
              <a:t>29.03.2017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 smtClean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462D7CCB-AA1C-4D12-ACB0-CD250CB519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16" r:id="rId2"/>
    <p:sldLayoutId id="2147483732" r:id="rId3"/>
    <p:sldLayoutId id="2147483733" r:id="rId4"/>
    <p:sldLayoutId id="2147483734" r:id="rId5"/>
    <p:sldLayoutId id="2147483735" r:id="rId6"/>
    <p:sldLayoutId id="2147483717" r:id="rId7"/>
    <p:sldLayoutId id="2147483736" r:id="rId8"/>
    <p:sldLayoutId id="2147483737" r:id="rId9"/>
    <p:sldLayoutId id="2147483718" r:id="rId10"/>
    <p:sldLayoutId id="214748371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DnDiag">
          <a:fgClr>
            <a:schemeClr val="accent1">
              <a:lumMod val="75000"/>
            </a:schemeClr>
          </a:fgClr>
          <a:bgClr>
            <a:schemeClr val="accent1">
              <a:lumMod val="75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ru-RU" smtClean="0"/>
          </a:p>
        </p:txBody>
      </p:sp>
      <p:sp>
        <p:nvSpPr>
          <p:cNvPr id="1331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637C65C-CD01-4A10-A70D-92A672E61CF7}" type="datetimeFigureOut">
              <a:rPr lang="ru-RU"/>
              <a:pPr>
                <a:defRPr/>
              </a:pPr>
              <a:t>29.03.2017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56C91CB-878D-4BF7-9986-FC65A1DCF7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Picture 7"/>
          <p:cNvPicPr>
            <a:picLocks noChangeAspect="1"/>
          </p:cNvPicPr>
          <p:nvPr/>
        </p:nvPicPr>
        <p:blipFill>
          <a:blip r:embed="rId2"/>
          <a:srcRect l="7632" r="369"/>
          <a:stretch>
            <a:fillRect/>
          </a:stretch>
        </p:blipFill>
        <p:spPr bwMode="auto">
          <a:xfrm>
            <a:off x="0" y="-123825"/>
            <a:ext cx="9144000" cy="698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537965" y="1275110"/>
            <a:ext cx="7918648" cy="5112568"/>
          </a:xfrm>
        </p:spPr>
        <p:txBody>
          <a:bodyPr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ru-RU" sz="3600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36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700" dirty="0" smtClean="0">
                <a:solidFill>
                  <a:schemeClr val="accent1">
                    <a:lumMod val="50000"/>
                  </a:schemeClr>
                </a:solidFill>
              </a:rPr>
              <a:t>Инвестиционные риски </a:t>
            </a:r>
            <a:r>
              <a:rPr lang="ru-RU" sz="2700" dirty="0">
                <a:solidFill>
                  <a:schemeClr val="accent1">
                    <a:lumMod val="50000"/>
                  </a:schemeClr>
                </a:solidFill>
              </a:rPr>
              <a:t>на территориях  муниципальных </a:t>
            </a:r>
            <a:r>
              <a:rPr lang="ru-RU" sz="2700" dirty="0" smtClean="0">
                <a:solidFill>
                  <a:schemeClr val="accent1">
                    <a:lumMod val="50000"/>
                  </a:schemeClr>
                </a:solidFill>
              </a:rPr>
              <a:t>образований. Эффекты </a:t>
            </a:r>
            <a:r>
              <a:rPr lang="ru-RU" sz="2700" dirty="0">
                <a:solidFill>
                  <a:schemeClr val="accent1">
                    <a:lumMod val="50000"/>
                  </a:schemeClr>
                </a:solidFill>
              </a:rPr>
              <a:t>деятельности органов местного </a:t>
            </a:r>
            <a:r>
              <a:rPr lang="ru-RU" sz="2700" dirty="0" smtClean="0">
                <a:solidFill>
                  <a:schemeClr val="accent1">
                    <a:lumMod val="50000"/>
                  </a:schemeClr>
                </a:solidFill>
              </a:rPr>
              <a:t>самоуправления</a:t>
            </a:r>
            <a:r>
              <a:rPr lang="ru-RU" sz="2700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27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700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27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700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27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</a:b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611188" y="4876800"/>
            <a:ext cx="35401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/>
              <a:t>выполнено на средства дохода</a:t>
            </a:r>
          </a:p>
          <a:p>
            <a:r>
              <a:rPr lang="ru-RU"/>
              <a:t>от целевого капитала ИЭГ</a:t>
            </a:r>
            <a:r>
              <a:rPr lang="ru-RU">
                <a:solidFill>
                  <a:schemeClr val="accent1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500"/>
          </a:xfrm>
        </p:spPr>
        <p:txBody>
          <a:bodyPr/>
          <a:lstStyle/>
          <a:p>
            <a:r>
              <a:rPr lang="ru-RU" sz="3200" dirty="0" smtClean="0"/>
              <a:t>Виды инвестиционных рисков, связанных с спецификой муниципальной экономики и муниципального управления </a:t>
            </a:r>
          </a:p>
        </p:txBody>
      </p:sp>
      <p:sp>
        <p:nvSpPr>
          <p:cNvPr id="28675" name="Объект 1"/>
          <p:cNvSpPr>
            <a:spLocks noGrp="1"/>
          </p:cNvSpPr>
          <p:nvPr>
            <p:ph idx="1"/>
          </p:nvPr>
        </p:nvSpPr>
        <p:spPr>
          <a:xfrm>
            <a:off x="615950" y="2349500"/>
            <a:ext cx="8229600" cy="3314700"/>
          </a:xfrm>
        </p:spPr>
        <p:txBody>
          <a:bodyPr/>
          <a:lstStyle/>
          <a:p>
            <a:pPr marL="623888" indent="-514350">
              <a:buFont typeface="Calibri" pitchFamily="34" charset="0"/>
              <a:buAutoNum type="arabicPeriod"/>
            </a:pPr>
            <a:r>
              <a:rPr lang="ru-RU" sz="2800" dirty="0" smtClean="0"/>
              <a:t>Риски, связанные с состоянием нормативной правовой базы на местном уровне</a:t>
            </a:r>
          </a:p>
          <a:p>
            <a:pPr marL="623888" indent="-514350">
              <a:buFont typeface="Calibri" pitchFamily="34" charset="0"/>
              <a:buAutoNum type="arabicPeriod"/>
            </a:pPr>
            <a:r>
              <a:rPr lang="ru-RU" sz="2800" dirty="0" smtClean="0"/>
              <a:t>Управленческие риски</a:t>
            </a:r>
          </a:p>
          <a:p>
            <a:pPr marL="623888" indent="-514350">
              <a:buFont typeface="Calibri" pitchFamily="34" charset="0"/>
              <a:buAutoNum type="arabicPeriod"/>
            </a:pPr>
            <a:r>
              <a:rPr lang="ru-RU" sz="2800" dirty="0" smtClean="0"/>
              <a:t>Институциональные риски</a:t>
            </a:r>
          </a:p>
          <a:p>
            <a:pPr marL="623888" indent="-514350">
              <a:buFont typeface="Calibri" pitchFamily="34" charset="0"/>
              <a:buAutoNum type="arabicPeriod"/>
            </a:pPr>
            <a:r>
              <a:rPr lang="ru-RU" sz="2800" dirty="0" smtClean="0"/>
              <a:t>Социально-экономические риски </a:t>
            </a:r>
          </a:p>
        </p:txBody>
      </p:sp>
      <p:pic>
        <p:nvPicPr>
          <p:cNvPr id="28676" name="Рисунок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39138" y="6064250"/>
            <a:ext cx="4857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4294967295"/>
          </p:nvPr>
        </p:nvSpPr>
        <p:spPr>
          <a:xfrm>
            <a:off x="755650" y="1844675"/>
            <a:ext cx="8137525" cy="4464050"/>
          </a:xfrm>
        </p:spPr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30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000" dirty="0"/>
              <a:t>А1. Отсутствие или низкое качество документов, необходимых для эффективной реализации инвестиционного </a:t>
            </a:r>
            <a:r>
              <a:rPr lang="ru-RU" sz="3000" dirty="0" smtClean="0"/>
              <a:t>проекта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000" dirty="0" smtClean="0"/>
              <a:t>А2. Противоречивость </a:t>
            </a:r>
            <a:r>
              <a:rPr lang="ru-RU" sz="3000" dirty="0"/>
              <a:t>нормативной правовой </a:t>
            </a:r>
            <a:r>
              <a:rPr lang="ru-RU" sz="3000" dirty="0" smtClean="0"/>
              <a:t>базы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000" dirty="0" smtClean="0"/>
              <a:t>А3. Отсутствие </a:t>
            </a:r>
            <a:r>
              <a:rPr lang="ru-RU" sz="3000" dirty="0"/>
              <a:t>правовых возможностей для реализации проекта </a:t>
            </a:r>
            <a:endParaRPr lang="ru-RU" sz="300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000" dirty="0" smtClean="0"/>
              <a:t>А4. Нестабильность </a:t>
            </a:r>
            <a:r>
              <a:rPr lang="ru-RU" sz="3000" dirty="0"/>
              <a:t>нормативно-правовой </a:t>
            </a:r>
            <a:r>
              <a:rPr lang="ru-RU" sz="3000" dirty="0" smtClean="0"/>
              <a:t>базы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000" dirty="0" smtClean="0"/>
              <a:t>А5. Наличие </a:t>
            </a:r>
            <a:r>
              <a:rPr lang="ru-RU" sz="3000" dirty="0"/>
              <a:t>избыточных административных барьеров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3600" dirty="0"/>
          </a:p>
        </p:txBody>
      </p:sp>
      <p:sp>
        <p:nvSpPr>
          <p:cNvPr id="31747" name="Заголовок 2"/>
          <p:cNvSpPr>
            <a:spLocks noGrp="1"/>
          </p:cNvSpPr>
          <p:nvPr>
            <p:ph type="title" idx="4294967295"/>
          </p:nvPr>
        </p:nvSpPr>
        <p:spPr>
          <a:xfrm>
            <a:off x="0" y="333375"/>
            <a:ext cx="8820150" cy="1366838"/>
          </a:xfrm>
        </p:spPr>
        <p:txBody>
          <a:bodyPr/>
          <a:lstStyle/>
          <a:p>
            <a:r>
              <a:rPr lang="ru-RU" sz="3200" b="1" dirty="0"/>
              <a:t>Группа </a:t>
            </a:r>
            <a:r>
              <a:rPr lang="en-US" sz="3200" b="1" dirty="0"/>
              <a:t>A. </a:t>
            </a:r>
            <a:r>
              <a:rPr lang="ru-RU" sz="3200" b="1" dirty="0" smtClean="0"/>
              <a:t>Риски, связанные с состоянием нормативно-правовой базы на местном уровне </a:t>
            </a:r>
          </a:p>
        </p:txBody>
      </p:sp>
      <p:pic>
        <p:nvPicPr>
          <p:cNvPr id="31748" name="Рисунок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39138" y="6064250"/>
            <a:ext cx="4857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4294967295"/>
          </p:nvPr>
        </p:nvSpPr>
        <p:spPr>
          <a:xfrm>
            <a:off x="467544" y="1556792"/>
            <a:ext cx="8357369" cy="498370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2400" dirty="0"/>
              <a:t>Наиболее проблемные области с точки зрения факторов риска </a:t>
            </a:r>
            <a:endParaRPr lang="ru-RU" sz="2400" dirty="0" smtClean="0"/>
          </a:p>
          <a:p>
            <a:r>
              <a:rPr lang="ru-RU" sz="1800" dirty="0" smtClean="0"/>
              <a:t>Вероятность отсутствия следующих документов:</a:t>
            </a:r>
          </a:p>
          <a:p>
            <a:pPr lvl="1"/>
            <a:r>
              <a:rPr lang="ru-RU" sz="1500" dirty="0" smtClean="0"/>
              <a:t>стратегия социально-экономического </a:t>
            </a:r>
            <a:r>
              <a:rPr lang="ru-RU" sz="1500" dirty="0" smtClean="0"/>
              <a:t>развития, план </a:t>
            </a:r>
            <a:r>
              <a:rPr lang="ru-RU" sz="1500" dirty="0" smtClean="0"/>
              <a:t>мероприятий по реализации </a:t>
            </a:r>
            <a:r>
              <a:rPr lang="ru-RU" sz="1500" dirty="0" smtClean="0"/>
              <a:t>стратегии</a:t>
            </a:r>
            <a:endParaRPr lang="ru-RU" sz="1500" dirty="0" smtClean="0"/>
          </a:p>
          <a:p>
            <a:pPr lvl="1"/>
            <a:r>
              <a:rPr lang="ru-RU" sz="1500" dirty="0" smtClean="0"/>
              <a:t>план реализации генерального плана (схемы территориального планирования)</a:t>
            </a:r>
          </a:p>
          <a:p>
            <a:pPr lvl="1"/>
            <a:r>
              <a:rPr lang="ru-RU" sz="1500" dirty="0" smtClean="0"/>
              <a:t>местные нормативы градостроительного проектирования</a:t>
            </a:r>
          </a:p>
          <a:p>
            <a:pPr lvl="1"/>
            <a:r>
              <a:rPr lang="ru-RU" sz="1500" dirty="0" smtClean="0"/>
              <a:t>программа комплексного развития систем коммунальной инфраструктуры;</a:t>
            </a:r>
          </a:p>
          <a:p>
            <a:pPr lvl="1"/>
            <a:r>
              <a:rPr lang="ru-RU" sz="1500" dirty="0" smtClean="0"/>
              <a:t>регламенты:</a:t>
            </a:r>
          </a:p>
          <a:p>
            <a:pPr lvl="2"/>
            <a:r>
              <a:rPr lang="ru-RU" sz="1400" dirty="0" smtClean="0"/>
              <a:t>взаимодействия органов МСУ с региональными органами власти в части регулирования деятельности коммунальных организаций</a:t>
            </a:r>
          </a:p>
          <a:p>
            <a:pPr lvl="2"/>
            <a:r>
              <a:rPr lang="ru-RU" sz="1400" dirty="0" smtClean="0"/>
              <a:t>согласования проведения работ по ремонту/строительству сетей коммунальной инфраструктуры на муниципальных землях</a:t>
            </a:r>
          </a:p>
          <a:p>
            <a:pPr lvl="2"/>
            <a:r>
              <a:rPr lang="ru-RU" sz="1400" dirty="0" smtClean="0"/>
              <a:t>согласования инвестиционных программ организаций, осуществляющих водоснабжение и </a:t>
            </a:r>
            <a:r>
              <a:rPr lang="ru-RU" sz="1400" dirty="0" smtClean="0"/>
              <a:t>водоотведение</a:t>
            </a:r>
          </a:p>
          <a:p>
            <a:pPr lvl="2"/>
            <a:endParaRPr lang="ru-RU" sz="1500" dirty="0" smtClean="0"/>
          </a:p>
          <a:p>
            <a:r>
              <a:rPr lang="ru-RU" sz="1800" dirty="0" smtClean="0"/>
              <a:t>Области низкого качества документов:</a:t>
            </a:r>
          </a:p>
          <a:p>
            <a:pPr lvl="1"/>
            <a:r>
              <a:rPr lang="ru-RU" sz="1500" dirty="0" smtClean="0"/>
              <a:t>неактуальность устава МО и/или Положения о бюджетном процессе в МО</a:t>
            </a:r>
          </a:p>
          <a:p>
            <a:pPr lvl="1"/>
            <a:r>
              <a:rPr lang="ru-RU" sz="1500" dirty="0" smtClean="0"/>
              <a:t>неактуальность фактической и статистической информации, содержащейся в прогнозных и плановых документах</a:t>
            </a:r>
          </a:p>
          <a:p>
            <a:pPr lvl="1"/>
            <a:r>
              <a:rPr lang="ru-RU" sz="1500" dirty="0" smtClean="0"/>
              <a:t> «фиксирующий» характер Правил землепользования и застройки</a:t>
            </a:r>
          </a:p>
          <a:p>
            <a:pPr lvl="1"/>
            <a:r>
              <a:rPr lang="ru-RU" sz="1500" dirty="0" smtClean="0"/>
              <a:t>идентичность местных нормативов градостроительного проектирования региональным нормативам</a:t>
            </a:r>
          </a:p>
          <a:p>
            <a:r>
              <a:rPr lang="ru-RU" sz="1800" dirty="0"/>
              <a:t>Неполнота или недостоверность информации, содержащейся в схемах ресурсоснабжения и инвестиционных программах коммунальных предприятий</a:t>
            </a:r>
          </a:p>
        </p:txBody>
      </p:sp>
      <p:sp>
        <p:nvSpPr>
          <p:cNvPr id="54275" name="Заголовок 2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356600" cy="791369"/>
          </a:xfrm>
        </p:spPr>
        <p:txBody>
          <a:bodyPr/>
          <a:lstStyle/>
          <a:p>
            <a:r>
              <a:rPr lang="ru-RU" sz="2800" dirty="0" smtClean="0"/>
              <a:t>А1. Отсутствие или низкое качество документов, необходимых для эффективной реализации инвестиционного проекта</a:t>
            </a:r>
          </a:p>
        </p:txBody>
      </p:sp>
      <p:pic>
        <p:nvPicPr>
          <p:cNvPr id="54276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39138" y="6064250"/>
            <a:ext cx="4857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4294967295"/>
          </p:nvPr>
        </p:nvSpPr>
        <p:spPr>
          <a:xfrm>
            <a:off x="687388" y="1340768"/>
            <a:ext cx="8137525" cy="472348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400" dirty="0"/>
              <a:t>Наиболее проблемные области с точки зрения факторов риска</a:t>
            </a:r>
          </a:p>
          <a:p>
            <a:r>
              <a:rPr lang="ru-RU" sz="1400" dirty="0" smtClean="0"/>
              <a:t>Внутри муниципальной правовой базы:</a:t>
            </a:r>
          </a:p>
          <a:p>
            <a:pPr lvl="1"/>
            <a:r>
              <a:rPr lang="ru-RU" sz="1400" dirty="0" smtClean="0"/>
              <a:t>несогласованность долгосрочного прогноза социально-экономического развития МО с документами стратегического, территориального и инфраструктурного планирования</a:t>
            </a:r>
          </a:p>
          <a:p>
            <a:pPr lvl="1"/>
            <a:r>
              <a:rPr lang="ru-RU" sz="1400" dirty="0" smtClean="0"/>
              <a:t>расхождения между прогнозными значениями основных показателей социально-экономического развития МО, содержащимися в документах стратегического, территориального и инфраструктурного планирования;</a:t>
            </a:r>
          </a:p>
          <a:p>
            <a:pPr lvl="1"/>
            <a:r>
              <a:rPr lang="ru-RU" sz="1400" dirty="0" smtClean="0"/>
              <a:t>несогласованность планов развития систем инженерно-технического обеспечения с планами развития жилищного </a:t>
            </a:r>
            <a:r>
              <a:rPr lang="ru-RU" sz="1400" dirty="0" smtClean="0"/>
              <a:t>строительства</a:t>
            </a:r>
          </a:p>
          <a:p>
            <a:pPr marL="457200" lvl="1" indent="0">
              <a:buNone/>
            </a:pPr>
            <a:endParaRPr lang="ru-RU" sz="1400" dirty="0" smtClean="0"/>
          </a:p>
          <a:p>
            <a:r>
              <a:rPr lang="ru-RU" sz="1400" dirty="0" smtClean="0"/>
              <a:t>Между муниципальной и региональной (федеральной) правовыми базами:</a:t>
            </a:r>
          </a:p>
          <a:p>
            <a:pPr lvl="1"/>
            <a:r>
              <a:rPr lang="ru-RU" sz="1400" dirty="0" smtClean="0"/>
              <a:t>несогласованность генерального плана (схемы территориального планирования) муниципального образования со схемой территориального планирования субъекта РФ</a:t>
            </a:r>
          </a:p>
          <a:p>
            <a:pPr lvl="1"/>
            <a:r>
              <a:rPr lang="ru-RU" sz="1400" dirty="0" smtClean="0"/>
              <a:t>несогласованность </a:t>
            </a:r>
            <a:r>
              <a:rPr lang="ru-RU" sz="1400" dirty="0" smtClean="0"/>
              <a:t>долгосрочного прогноза социально-экономического развития МО с долгосрочным прогнозом социально-экономического развития субъекта РФ</a:t>
            </a:r>
          </a:p>
          <a:p>
            <a:pPr lvl="1"/>
            <a:r>
              <a:rPr lang="ru-RU" sz="1400" dirty="0" smtClean="0"/>
              <a:t>несоответствие документов стратегического и (или) территориального планирования МО планам развития систем электроснабжения и газоснабжения, разрабатываемым на уровне субъекта </a:t>
            </a:r>
            <a:r>
              <a:rPr lang="ru-RU" sz="1400" dirty="0" smtClean="0"/>
              <a:t>РФ</a:t>
            </a:r>
            <a:endParaRPr lang="ru-RU" sz="1400" dirty="0" smtClean="0"/>
          </a:p>
        </p:txBody>
      </p:sp>
      <p:sp>
        <p:nvSpPr>
          <p:cNvPr id="55299" name="Заголовок 2"/>
          <p:cNvSpPr>
            <a:spLocks noGrp="1"/>
          </p:cNvSpPr>
          <p:nvPr>
            <p:ph type="title" idx="4294967295"/>
          </p:nvPr>
        </p:nvSpPr>
        <p:spPr>
          <a:xfrm>
            <a:off x="468313" y="333375"/>
            <a:ext cx="8356600" cy="863377"/>
          </a:xfrm>
        </p:spPr>
        <p:txBody>
          <a:bodyPr/>
          <a:lstStyle/>
          <a:p>
            <a:r>
              <a:rPr lang="ru-RU" sz="2800" dirty="0" smtClean="0"/>
              <a:t>А2. Противоречивость нормативной правовой базы</a:t>
            </a:r>
          </a:p>
        </p:txBody>
      </p:sp>
      <p:pic>
        <p:nvPicPr>
          <p:cNvPr id="55300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39138" y="6064250"/>
            <a:ext cx="4857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39138" y="6064250"/>
            <a:ext cx="4857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/>
              <a:t>А3. Отсутствие </a:t>
            </a:r>
            <a:r>
              <a:rPr lang="ru-RU" sz="3200" dirty="0"/>
              <a:t>правовых возможностей для реализации </a:t>
            </a:r>
            <a:r>
              <a:rPr lang="ru-RU" sz="3200" dirty="0" smtClean="0"/>
              <a:t>проекта</a:t>
            </a:r>
            <a:endParaRPr lang="ru-RU" sz="3200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67544" y="1776412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Анализируются следующие документы:</a:t>
            </a:r>
          </a:p>
          <a:p>
            <a:pPr lvl="1"/>
            <a:r>
              <a:rPr lang="ru-RU" dirty="0"/>
              <a:t>генеральный план (схема территориального планирования) </a:t>
            </a:r>
            <a:r>
              <a:rPr lang="ru-RU" dirty="0" smtClean="0"/>
              <a:t>МО</a:t>
            </a:r>
            <a:endParaRPr lang="ru-RU" sz="2000" dirty="0"/>
          </a:p>
          <a:p>
            <a:pPr lvl="1"/>
            <a:r>
              <a:rPr lang="ru-RU" dirty="0"/>
              <a:t>проект планировки </a:t>
            </a:r>
            <a:r>
              <a:rPr lang="ru-RU" dirty="0" smtClean="0"/>
              <a:t>территории</a:t>
            </a:r>
            <a:endParaRPr lang="ru-RU" sz="2000" dirty="0"/>
          </a:p>
          <a:p>
            <a:pPr lvl="1"/>
            <a:r>
              <a:rPr lang="ru-RU" dirty="0"/>
              <a:t>правила землепользования и застройки </a:t>
            </a:r>
            <a:r>
              <a:rPr lang="ru-RU" dirty="0" smtClean="0"/>
              <a:t>МО</a:t>
            </a:r>
            <a:endParaRPr lang="ru-RU" sz="2000" dirty="0"/>
          </a:p>
          <a:p>
            <a:pPr lvl="1"/>
            <a:r>
              <a:rPr lang="ru-RU" dirty="0"/>
              <a:t>местные нормативы градостроительного </a:t>
            </a:r>
            <a:r>
              <a:rPr lang="ru-RU" dirty="0" smtClean="0"/>
              <a:t>проектирования</a:t>
            </a:r>
          </a:p>
          <a:p>
            <a:r>
              <a:rPr lang="ru-RU" dirty="0" smtClean="0"/>
              <a:t>Наиболее </a:t>
            </a:r>
            <a:r>
              <a:rPr lang="ru-RU" dirty="0" smtClean="0"/>
              <a:t>вероятное ограничение – отсутствие </a:t>
            </a:r>
            <a:r>
              <a:rPr lang="ru-RU" dirty="0"/>
              <a:t>в </a:t>
            </a:r>
            <a:r>
              <a:rPr lang="ru-RU" dirty="0" smtClean="0"/>
              <a:t>ПЗЗ соответствующих </a:t>
            </a:r>
            <a:r>
              <a:rPr lang="ru-RU" dirty="0"/>
              <a:t>градостроительных </a:t>
            </a:r>
            <a:r>
              <a:rPr lang="ru-RU" dirty="0" smtClean="0"/>
              <a:t>регламентов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1630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/>
              <a:t>А4. Нестабильность </a:t>
            </a:r>
            <a:r>
              <a:rPr lang="ru-RU" sz="3200" dirty="0"/>
              <a:t>нормативно-правовой </a:t>
            </a:r>
            <a:r>
              <a:rPr lang="ru-RU" sz="3200" dirty="0" smtClean="0"/>
              <a:t>базы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Индикатор риска </a:t>
            </a:r>
            <a:r>
              <a:rPr lang="ru-RU" dirty="0" smtClean="0"/>
              <a:t>– частота решений </a:t>
            </a:r>
            <a:r>
              <a:rPr lang="ru-RU" dirty="0"/>
              <a:t>о внесении изменений в действующие правовые акты, принятых по местной инициативе, в общем числе таких </a:t>
            </a:r>
            <a:r>
              <a:rPr lang="ru-RU" dirty="0" smtClean="0"/>
              <a:t>решений</a:t>
            </a:r>
          </a:p>
          <a:p>
            <a:r>
              <a:rPr lang="ru-RU" dirty="0" smtClean="0"/>
              <a:t>Ключевые документы:</a:t>
            </a:r>
            <a:endParaRPr lang="ru-RU" dirty="0"/>
          </a:p>
          <a:p>
            <a:pPr lvl="1"/>
            <a:r>
              <a:rPr lang="ru-RU" dirty="0"/>
              <a:t>устав </a:t>
            </a:r>
            <a:r>
              <a:rPr lang="ru-RU" dirty="0" smtClean="0"/>
              <a:t>МО</a:t>
            </a:r>
            <a:endParaRPr lang="ru-RU" dirty="0"/>
          </a:p>
          <a:p>
            <a:pPr lvl="1"/>
            <a:r>
              <a:rPr lang="ru-RU" dirty="0"/>
              <a:t>правила землепользования и застройки </a:t>
            </a:r>
            <a:r>
              <a:rPr lang="ru-RU" dirty="0" smtClean="0"/>
              <a:t>МО</a:t>
            </a:r>
            <a:endParaRPr lang="ru-RU" dirty="0"/>
          </a:p>
          <a:p>
            <a:pPr lvl="1"/>
            <a:r>
              <a:rPr lang="ru-RU" dirty="0"/>
              <a:t>местные нормативы градостроительного </a:t>
            </a:r>
            <a:r>
              <a:rPr lang="ru-RU" dirty="0" smtClean="0"/>
              <a:t>проектирования</a:t>
            </a:r>
            <a:endParaRPr lang="ru-RU" dirty="0"/>
          </a:p>
          <a:p>
            <a:pPr lvl="1"/>
            <a:r>
              <a:rPr lang="ru-RU" dirty="0"/>
              <a:t>инвестиционные программы предприятий коммунального комплекса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39138" y="6064250"/>
            <a:ext cx="4857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79982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/>
              <a:t>А5. Наличие </a:t>
            </a:r>
            <a:r>
              <a:rPr lang="ru-RU" sz="3200" dirty="0"/>
              <a:t>избыточных административных </a:t>
            </a:r>
            <a:r>
              <a:rPr lang="ru-RU" sz="3200" dirty="0" smtClean="0"/>
              <a:t>барьеров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776412"/>
            <a:ext cx="8229600" cy="4892948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Наиболее </a:t>
            </a:r>
            <a:r>
              <a:rPr lang="ru-RU" dirty="0" smtClean="0"/>
              <a:t>критичные </a:t>
            </a:r>
            <a:r>
              <a:rPr lang="ru-RU" dirty="0"/>
              <a:t>этапы реализации инвестиционных проектов:</a:t>
            </a:r>
          </a:p>
          <a:p>
            <a:pPr lvl="1"/>
            <a:r>
              <a:rPr lang="ru-RU" dirty="0"/>
              <a:t>получение градостроительного плана земельного </a:t>
            </a:r>
            <a:r>
              <a:rPr lang="ru-RU" dirty="0" smtClean="0"/>
              <a:t>участка</a:t>
            </a:r>
            <a:endParaRPr lang="ru-RU" dirty="0"/>
          </a:p>
          <a:p>
            <a:pPr lvl="1"/>
            <a:r>
              <a:rPr lang="ru-RU" dirty="0"/>
              <a:t>получение разрешения на </a:t>
            </a:r>
            <a:r>
              <a:rPr lang="ru-RU" dirty="0" smtClean="0"/>
              <a:t>строительство</a:t>
            </a:r>
            <a:endParaRPr lang="ru-RU" dirty="0"/>
          </a:p>
          <a:p>
            <a:pPr lvl="1"/>
            <a:r>
              <a:rPr lang="ru-RU" dirty="0"/>
              <a:t>обеспечение доступа к инженерно-технической инфраструктуре (получение технических условий, подключение (присоединение) к инженерно-технической инфраструктуре</a:t>
            </a:r>
            <a:r>
              <a:rPr lang="ru-RU" dirty="0" smtClean="0"/>
              <a:t>)</a:t>
            </a:r>
          </a:p>
          <a:p>
            <a:r>
              <a:rPr lang="ru-RU" dirty="0" smtClean="0"/>
              <a:t>Фактор риска: избыточность требований муниципальной правовой базы по сравнению </a:t>
            </a:r>
            <a:r>
              <a:rPr lang="ru-RU" dirty="0"/>
              <a:t>с </a:t>
            </a:r>
            <a:r>
              <a:rPr lang="ru-RU" dirty="0" smtClean="0"/>
              <a:t>перечнями </a:t>
            </a:r>
            <a:r>
              <a:rPr lang="ru-RU" dirty="0"/>
              <a:t>и </a:t>
            </a:r>
            <a:r>
              <a:rPr lang="ru-RU" dirty="0" smtClean="0"/>
              <a:t>реестрами, установленными на федеральном уровне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39138" y="6064250"/>
            <a:ext cx="4857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15940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Заголовок 2"/>
          <p:cNvSpPr>
            <a:spLocks noGrp="1"/>
          </p:cNvSpPr>
          <p:nvPr>
            <p:ph type="title"/>
          </p:nvPr>
        </p:nvSpPr>
        <p:spPr>
          <a:xfrm>
            <a:off x="395288" y="404813"/>
            <a:ext cx="8640762" cy="1143000"/>
          </a:xfrm>
        </p:spPr>
        <p:txBody>
          <a:bodyPr/>
          <a:lstStyle/>
          <a:p>
            <a:r>
              <a:rPr lang="ru-RU" sz="3600" b="1" dirty="0" smtClean="0"/>
              <a:t>Группа </a:t>
            </a:r>
            <a:r>
              <a:rPr lang="en-US" sz="3600" b="1" dirty="0" smtClean="0"/>
              <a:t>B. </a:t>
            </a:r>
            <a:r>
              <a:rPr lang="ru-RU" sz="3600" b="1" dirty="0" smtClean="0"/>
              <a:t>Управленческие риски</a:t>
            </a:r>
          </a:p>
        </p:txBody>
      </p:sp>
      <p:sp>
        <p:nvSpPr>
          <p:cNvPr id="32771" name="Содержимое 1"/>
          <p:cNvSpPr>
            <a:spLocks noGrp="1"/>
          </p:cNvSpPr>
          <p:nvPr>
            <p:ph idx="1"/>
          </p:nvPr>
        </p:nvSpPr>
        <p:spPr>
          <a:xfrm>
            <a:off x="330200" y="1557338"/>
            <a:ext cx="8634413" cy="4656137"/>
          </a:xfrm>
        </p:spPr>
        <p:txBody>
          <a:bodyPr/>
          <a:lstStyle/>
          <a:p>
            <a:r>
              <a:rPr lang="en-US" sz="3000" dirty="0" smtClean="0"/>
              <a:t>B1. </a:t>
            </a:r>
            <a:r>
              <a:rPr lang="ru-RU" sz="3000" dirty="0" smtClean="0"/>
              <a:t>Непрозрачные взаимоотношения с инвесторами</a:t>
            </a:r>
          </a:p>
          <a:p>
            <a:endParaRPr lang="ru-RU" sz="3000" dirty="0" smtClean="0"/>
          </a:p>
          <a:p>
            <a:r>
              <a:rPr lang="en-US" sz="3000" dirty="0" smtClean="0"/>
              <a:t>B2. </a:t>
            </a:r>
            <a:r>
              <a:rPr lang="ru-RU" sz="3000" dirty="0" smtClean="0"/>
              <a:t>Навязывание инвестору дополнительных обременений в ходе реализации проекта</a:t>
            </a:r>
          </a:p>
          <a:p>
            <a:endParaRPr lang="ru-RU" sz="3000" dirty="0" smtClean="0"/>
          </a:p>
          <a:p>
            <a:r>
              <a:rPr lang="en-US" sz="3000" dirty="0" smtClean="0"/>
              <a:t>B3. </a:t>
            </a:r>
            <a:r>
              <a:rPr lang="ru-RU" sz="3000" dirty="0" smtClean="0"/>
              <a:t>Наличие конфликтов в администрации МО, способных негативно отразиться на реализации проекта </a:t>
            </a:r>
          </a:p>
          <a:p>
            <a:endParaRPr lang="ru-RU" dirty="0" smtClean="0"/>
          </a:p>
        </p:txBody>
      </p:sp>
      <p:pic>
        <p:nvPicPr>
          <p:cNvPr id="32772" name="Рисунок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39138" y="6064250"/>
            <a:ext cx="4857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Заголовок 2"/>
          <p:cNvSpPr>
            <a:spLocks noGrp="1"/>
          </p:cNvSpPr>
          <p:nvPr>
            <p:ph type="title"/>
          </p:nvPr>
        </p:nvSpPr>
        <p:spPr>
          <a:xfrm>
            <a:off x="395288" y="404813"/>
            <a:ext cx="8640762" cy="1143000"/>
          </a:xfrm>
        </p:spPr>
        <p:txBody>
          <a:bodyPr/>
          <a:lstStyle/>
          <a:p>
            <a:r>
              <a:rPr lang="ru-RU" sz="3600" b="1" dirty="0" smtClean="0"/>
              <a:t>Группа </a:t>
            </a:r>
            <a:r>
              <a:rPr lang="en-US" sz="3600" b="1" dirty="0" smtClean="0"/>
              <a:t>C. </a:t>
            </a:r>
            <a:r>
              <a:rPr lang="ru-RU" sz="3600" b="1" dirty="0" smtClean="0"/>
              <a:t>Институциональные риски</a:t>
            </a: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30200" y="1844824"/>
            <a:ext cx="8634413" cy="4368651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С1. Институциональная нестабильность</a:t>
            </a:r>
            <a:endParaRPr lang="ru-RU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С2. Противодействие </a:t>
            </a:r>
            <a:r>
              <a:rPr lang="ru-RU" dirty="0"/>
              <a:t>проекту со стороны региональных и местных элит </a:t>
            </a:r>
            <a:endParaRPr lang="ru-RU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С3. Противодействие </a:t>
            </a:r>
            <a:r>
              <a:rPr lang="ru-RU" dirty="0"/>
              <a:t>проекту со стороны общественных </a:t>
            </a:r>
            <a:r>
              <a:rPr lang="ru-RU" dirty="0" smtClean="0"/>
              <a:t>организаций</a:t>
            </a:r>
            <a:endParaRPr lang="ru-RU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С4. Проблемы </a:t>
            </a:r>
            <a:r>
              <a:rPr lang="ru-RU" dirty="0"/>
              <a:t>с достижением межмуниципальных </a:t>
            </a:r>
            <a:r>
              <a:rPr lang="ru-RU" dirty="0" smtClean="0"/>
              <a:t>договоренностей</a:t>
            </a:r>
            <a:endParaRPr lang="ru-RU" i="1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pic>
        <p:nvPicPr>
          <p:cNvPr id="33796" name="Рисунок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39138" y="6064250"/>
            <a:ext cx="4857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Заголовок 2"/>
          <p:cNvSpPr>
            <a:spLocks noGrp="1"/>
          </p:cNvSpPr>
          <p:nvPr>
            <p:ph type="title"/>
          </p:nvPr>
        </p:nvSpPr>
        <p:spPr>
          <a:xfrm>
            <a:off x="395288" y="404813"/>
            <a:ext cx="8640762" cy="1143000"/>
          </a:xfrm>
        </p:spPr>
        <p:txBody>
          <a:bodyPr/>
          <a:lstStyle/>
          <a:p>
            <a:r>
              <a:rPr lang="ru-RU" sz="3600" b="1" dirty="0" smtClean="0"/>
              <a:t>Группа </a:t>
            </a:r>
            <a:r>
              <a:rPr lang="en-US" sz="3600" b="1" dirty="0" smtClean="0"/>
              <a:t>D. </a:t>
            </a:r>
            <a:r>
              <a:rPr lang="ru-RU" sz="3600" b="1" dirty="0" smtClean="0"/>
              <a:t>Социально-экономические риски</a:t>
            </a:r>
          </a:p>
        </p:txBody>
      </p:sp>
      <p:sp>
        <p:nvSpPr>
          <p:cNvPr id="34819" name="Содержимое 1"/>
          <p:cNvSpPr>
            <a:spLocks noGrp="1"/>
          </p:cNvSpPr>
          <p:nvPr>
            <p:ph idx="1"/>
          </p:nvPr>
        </p:nvSpPr>
        <p:spPr>
          <a:xfrm>
            <a:off x="330200" y="1557338"/>
            <a:ext cx="8634413" cy="4656137"/>
          </a:xfrm>
        </p:spPr>
        <p:txBody>
          <a:bodyPr/>
          <a:lstStyle/>
          <a:p>
            <a:endParaRPr lang="ru-RU" dirty="0" smtClean="0"/>
          </a:p>
          <a:p>
            <a:r>
              <a:rPr lang="en-US" dirty="0" smtClean="0"/>
              <a:t>D1. </a:t>
            </a:r>
            <a:r>
              <a:rPr lang="ru-RU" dirty="0" smtClean="0"/>
              <a:t>Неблагоприятные изменения качества трудовых ресурсов</a:t>
            </a:r>
          </a:p>
          <a:p>
            <a:endParaRPr lang="ru-RU" dirty="0" smtClean="0"/>
          </a:p>
          <a:p>
            <a:r>
              <a:rPr lang="en-US" dirty="0" smtClean="0"/>
              <a:t>D2. </a:t>
            </a:r>
            <a:r>
              <a:rPr lang="ru-RU" dirty="0" smtClean="0"/>
              <a:t>Неблагоприятная динамика состояния инженерной инфраструктуры</a:t>
            </a:r>
          </a:p>
        </p:txBody>
      </p:sp>
      <p:pic>
        <p:nvPicPr>
          <p:cNvPr id="34820" name="Рисунок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39138" y="6064250"/>
            <a:ext cx="4857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1143000"/>
          </a:xfrm>
        </p:spPr>
        <p:txBody>
          <a:bodyPr/>
          <a:lstStyle/>
          <a:p>
            <a:r>
              <a:rPr lang="ru-RU" sz="3600" dirty="0" smtClean="0"/>
              <a:t>Инвестиции в муниципальных образованиях Центра и Северо-Запада (1)</a:t>
            </a:r>
            <a:endParaRPr lang="ru-RU" sz="3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547664" y="5517232"/>
            <a:ext cx="59046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Объем инвестиций в основной капитал (без субъектов малого предпринимательства) на душу населения по городам СГЦСЗ – центрам субъектов РФ, тыс. руб. (в ценах</a:t>
            </a:r>
            <a:r>
              <a:rPr lang="en-US" b="1" dirty="0" smtClean="0"/>
              <a:t> 2000</a:t>
            </a:r>
            <a:r>
              <a:rPr lang="ru-RU" b="1" dirty="0" smtClean="0"/>
              <a:t> г.)</a:t>
            </a:r>
            <a:endParaRPr lang="ru-RU" dirty="0" smtClean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7600" y="1598613"/>
            <a:ext cx="6907213" cy="3663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76410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/>
              <a:t>Некоторые оценки инвесторов (по данным анкетирования) 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r>
              <a:rPr lang="ru-RU" sz="2400" dirty="0" smtClean="0"/>
              <a:t>Завышенные прогнозные показатели численности населения увеличивают требования к обеспеченности территорий социальной инфраструктурой</a:t>
            </a:r>
          </a:p>
          <a:p>
            <a:r>
              <a:rPr lang="ru-RU" sz="2400" dirty="0" smtClean="0"/>
              <a:t>Индивидуальные тарифы на подключение «компенсируют» нереализованные мероприятия АИП</a:t>
            </a:r>
          </a:p>
          <a:p>
            <a:r>
              <a:rPr lang="ru-RU" sz="2400" dirty="0" smtClean="0"/>
              <a:t>Непрозрачные процедуры разрешения на отклонение от предельных параметров градостроительных регламентов</a:t>
            </a:r>
          </a:p>
          <a:p>
            <a:r>
              <a:rPr lang="ru-RU" sz="2400" dirty="0" smtClean="0"/>
              <a:t>Изменение местных нормативов градостроительного проектирования в ходе реализации проектов</a:t>
            </a:r>
          </a:p>
          <a:p>
            <a:endParaRPr lang="ru-RU" sz="2400" dirty="0" smtClean="0"/>
          </a:p>
          <a:p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09480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Общие рекомендации </a:t>
            </a:r>
            <a:r>
              <a:rPr lang="ru-RU" dirty="0"/>
              <a:t>по управлению рисками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5313" y="1776412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ru-RU" sz="3000" dirty="0"/>
              <a:t>Перечень документов, необходимых  для реализации проекта с учетом </a:t>
            </a:r>
            <a:r>
              <a:rPr lang="ru-RU" sz="3000" dirty="0" smtClean="0"/>
              <a:t>выявленных рисков</a:t>
            </a:r>
          </a:p>
          <a:p>
            <a:pPr>
              <a:defRPr/>
            </a:pPr>
            <a:r>
              <a:rPr lang="ru-RU" sz="3000" dirty="0" smtClean="0"/>
              <a:t>Внесение </a:t>
            </a:r>
            <a:r>
              <a:rPr lang="ru-RU" sz="3000" dirty="0"/>
              <a:t>изменений в действующие документы (правовые акты)</a:t>
            </a:r>
          </a:p>
          <a:p>
            <a:pPr>
              <a:defRPr/>
            </a:pPr>
            <a:r>
              <a:rPr lang="ru-RU" sz="3000" dirty="0" smtClean="0"/>
              <a:t>В</a:t>
            </a:r>
            <a:r>
              <a:rPr lang="ru-RU" sz="3000" dirty="0" smtClean="0"/>
              <a:t>несение </a:t>
            </a:r>
            <a:r>
              <a:rPr lang="ru-RU" sz="3000" dirty="0"/>
              <a:t>изменений в текст договора (соглашения</a:t>
            </a:r>
            <a:r>
              <a:rPr lang="ru-RU" sz="3000" dirty="0" smtClean="0"/>
              <a:t>) с инвестором, направленных </a:t>
            </a:r>
            <a:r>
              <a:rPr lang="ru-RU" sz="3000" dirty="0"/>
              <a:t>на минимизацию соответствующего </a:t>
            </a:r>
            <a:r>
              <a:rPr lang="ru-RU" sz="3000" dirty="0" smtClean="0"/>
              <a:t>риска</a:t>
            </a:r>
          </a:p>
          <a:p>
            <a:pPr>
              <a:defRPr/>
            </a:pPr>
            <a:r>
              <a:rPr lang="ru-RU" sz="3000" dirty="0" smtClean="0"/>
              <a:t>Расчетное моделирование проектов развития застроенных территорий</a:t>
            </a:r>
            <a:endParaRPr lang="ru-RU" sz="3000" dirty="0" smtClean="0"/>
          </a:p>
          <a:p>
            <a:endParaRPr lang="ru-RU" dirty="0"/>
          </a:p>
        </p:txBody>
      </p:sp>
      <p:pic>
        <p:nvPicPr>
          <p:cNvPr id="4" name="Рисунок 8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39138" y="6064250"/>
            <a:ext cx="4857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63276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Управление рисками группы 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Актуализация всех плановых документов МО</a:t>
            </a:r>
          </a:p>
          <a:p>
            <a:r>
              <a:rPr lang="ru-RU" dirty="0" smtClean="0"/>
              <a:t>Разработка и </a:t>
            </a:r>
            <a:r>
              <a:rPr lang="ru-RU" dirty="0"/>
              <a:t>включение в соглашение о реализации проекта </a:t>
            </a:r>
            <a:r>
              <a:rPr lang="ru-RU" b="1" dirty="0"/>
              <a:t>карты административных процедур</a:t>
            </a:r>
            <a:r>
              <a:rPr lang="ru-RU" dirty="0"/>
              <a:t>, выполняемых при реализации </a:t>
            </a:r>
            <a:r>
              <a:rPr lang="ru-RU" dirty="0" smtClean="0"/>
              <a:t>соглашения</a:t>
            </a:r>
          </a:p>
          <a:p>
            <a:r>
              <a:rPr lang="ru-RU" dirty="0" smtClean="0"/>
              <a:t>Разработка и утверждение </a:t>
            </a:r>
            <a:r>
              <a:rPr lang="ru-RU" b="1" dirty="0" smtClean="0"/>
              <a:t>регламента </a:t>
            </a:r>
            <a:r>
              <a:rPr lang="ru-RU" b="1" dirty="0"/>
              <a:t>взаимодействия</a:t>
            </a:r>
            <a:r>
              <a:rPr lang="ru-RU" dirty="0"/>
              <a:t> органов </a:t>
            </a:r>
            <a:r>
              <a:rPr lang="ru-RU" dirty="0" smtClean="0"/>
              <a:t>МСУ с </a:t>
            </a:r>
            <a:r>
              <a:rPr lang="ru-RU" dirty="0"/>
              <a:t>региональными органами власти в части регулирования деятельности коммунальных </a:t>
            </a:r>
            <a:r>
              <a:rPr lang="ru-RU" dirty="0" smtClean="0"/>
              <a:t>организаций на </a:t>
            </a:r>
            <a:r>
              <a:rPr lang="ru-RU" dirty="0"/>
              <a:t>территории </a:t>
            </a:r>
            <a:r>
              <a:rPr lang="ru-RU" dirty="0" smtClean="0"/>
              <a:t>МО</a:t>
            </a:r>
          </a:p>
          <a:p>
            <a:endParaRPr lang="ru-RU" dirty="0"/>
          </a:p>
        </p:txBody>
      </p:sp>
      <p:pic>
        <p:nvPicPr>
          <p:cNvPr id="4" name="Рисунок 8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39138" y="6064250"/>
            <a:ext cx="4857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91958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Управление рисками группы </a:t>
            </a:r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Внесение в </a:t>
            </a:r>
            <a:r>
              <a:rPr lang="ru-RU" dirty="0"/>
              <a:t>соглашение о реализации проекта положений, устанавливающих механизмы соответствующих гарантий для </a:t>
            </a:r>
            <a:r>
              <a:rPr lang="ru-RU" dirty="0" smtClean="0"/>
              <a:t>инвестора</a:t>
            </a:r>
          </a:p>
          <a:p>
            <a:r>
              <a:rPr lang="ru-RU" dirty="0" smtClean="0"/>
              <a:t>Конкретизация </a:t>
            </a:r>
            <a:r>
              <a:rPr lang="ru-RU" dirty="0"/>
              <a:t>и устранения пересечений и дублирования функций </a:t>
            </a:r>
            <a:r>
              <a:rPr lang="ru-RU" dirty="0" smtClean="0"/>
              <a:t>структурных подразделений </a:t>
            </a:r>
            <a:r>
              <a:rPr lang="ru-RU" dirty="0" smtClean="0"/>
              <a:t>администрации МО, </a:t>
            </a:r>
            <a:r>
              <a:rPr lang="ru-RU" dirty="0"/>
              <a:t>обеспечивающих взаимодействие с инвесторами</a:t>
            </a:r>
            <a:endParaRPr lang="en-US" dirty="0"/>
          </a:p>
          <a:p>
            <a:endParaRPr lang="ru-RU" dirty="0"/>
          </a:p>
        </p:txBody>
      </p:sp>
      <p:pic>
        <p:nvPicPr>
          <p:cNvPr id="4" name="Рисунок 8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39138" y="6064250"/>
            <a:ext cx="4857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59208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Управление рисками группы </a:t>
            </a:r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Максимальная формализация </a:t>
            </a:r>
            <a:r>
              <a:rPr lang="ru-RU" dirty="0"/>
              <a:t>договоренностей между муниципалитетом и </a:t>
            </a:r>
            <a:r>
              <a:rPr lang="ru-RU" dirty="0" smtClean="0"/>
              <a:t>инвестором</a:t>
            </a:r>
          </a:p>
          <a:p>
            <a:r>
              <a:rPr lang="ru-RU" dirty="0" smtClean="0"/>
              <a:t>Максимальная открытость инвестора </a:t>
            </a:r>
            <a:r>
              <a:rPr lang="ru-RU" dirty="0"/>
              <a:t>к </a:t>
            </a:r>
            <a:r>
              <a:rPr lang="ru-RU" dirty="0" err="1"/>
              <a:t>стейкхолдерам</a:t>
            </a:r>
            <a:r>
              <a:rPr lang="ru-RU" dirty="0"/>
              <a:t>, представленным на </a:t>
            </a:r>
            <a:r>
              <a:rPr lang="ru-RU" dirty="0" smtClean="0"/>
              <a:t>территории</a:t>
            </a:r>
          </a:p>
          <a:p>
            <a:r>
              <a:rPr lang="ru-RU" dirty="0" smtClean="0"/>
              <a:t>Согласованное стратегическое, территориальное </a:t>
            </a:r>
            <a:r>
              <a:rPr lang="ru-RU" dirty="0"/>
              <a:t>и </a:t>
            </a:r>
            <a:r>
              <a:rPr lang="ru-RU" dirty="0" smtClean="0"/>
              <a:t>инфраструктурное планирование</a:t>
            </a:r>
            <a:endParaRPr lang="ru-RU" dirty="0"/>
          </a:p>
        </p:txBody>
      </p:sp>
      <p:pic>
        <p:nvPicPr>
          <p:cNvPr id="4" name="Рисунок 8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39138" y="6064250"/>
            <a:ext cx="4857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59208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Управление рисками группы </a:t>
            </a:r>
            <a:r>
              <a:rPr lang="en-US" dirty="0" smtClean="0"/>
              <a:t>D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Учёт в </a:t>
            </a:r>
            <a:r>
              <a:rPr lang="ru-RU" dirty="0"/>
              <a:t>параметрах инвестиционного проекта данных </a:t>
            </a:r>
            <a:r>
              <a:rPr lang="ru-RU" b="1" dirty="0"/>
              <a:t>вариативного прогноза </a:t>
            </a:r>
            <a:r>
              <a:rPr lang="ru-RU" dirty="0"/>
              <a:t>состояния экономики, социальной сферы и инфраструктуры на территории </a:t>
            </a:r>
            <a:r>
              <a:rPr lang="ru-RU" dirty="0" smtClean="0"/>
              <a:t>МО</a:t>
            </a:r>
          </a:p>
          <a:p>
            <a:r>
              <a:rPr lang="ru-RU" dirty="0" smtClean="0"/>
              <a:t>Мониторинг </a:t>
            </a:r>
            <a:r>
              <a:rPr lang="ru-RU" dirty="0"/>
              <a:t>состояния объектов коммунальной инфраструктуры по каждой организации коммунального комплекса в отдельности</a:t>
            </a:r>
          </a:p>
        </p:txBody>
      </p:sp>
      <p:pic>
        <p:nvPicPr>
          <p:cNvPr id="4" name="Рисунок 8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39138" y="6064250"/>
            <a:ext cx="4857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95099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7" name="Рисунок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39138" y="6064250"/>
            <a:ext cx="4857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3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r>
              <a:rPr lang="ru-RU" sz="2000" b="1" smtClean="0"/>
              <a:t>Примеры сочетания различных типов рисков при альтернативных условиях реализации однотипных проектов (1)</a:t>
            </a:r>
            <a:endParaRPr lang="ru-RU" sz="2000" smtClean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1976974"/>
              </p:ext>
            </p:extLst>
          </p:nvPr>
        </p:nvGraphicFramePr>
        <p:xfrm>
          <a:off x="657225" y="1300163"/>
          <a:ext cx="7920883" cy="47670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49451"/>
                <a:gridCol w="1314846"/>
                <a:gridCol w="1952848"/>
                <a:gridCol w="1651869"/>
                <a:gridCol w="1651869"/>
              </a:tblGrid>
              <a:tr h="104008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Виды рисков применительно к различным видам проектов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724" marR="8724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Отсутствие системы зонально-правового градорегулирования (функционирование системы точечно-административного градостроительства)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724" marR="872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Функционирование системы зонально-правового градорегулирования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724" marR="872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93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Степень риска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724" marR="87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Причина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724" marR="87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Степень риска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724" marR="87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Причина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724" marR="8724" marT="0" marB="0"/>
                </a:tc>
              </a:tr>
              <a:tr h="77866"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</a:rPr>
                        <a:t>Проекты </a:t>
                      </a:r>
                      <a:r>
                        <a:rPr lang="ru-RU" sz="800" dirty="0">
                          <a:effectLst/>
                        </a:rPr>
                        <a:t>(А.1) – проекты «точечного» строительства многоквартирных домов в сложившейся застройке </a:t>
                      </a:r>
                      <a:r>
                        <a:rPr lang="ru-RU" sz="800" dirty="0" smtClean="0">
                          <a:effectLst/>
                        </a:rPr>
                        <a:t>кварталов/микрорайонов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</a:rPr>
                        <a:t> 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724" marR="872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33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Риски неисполнения проекта (риски 1 типа)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724" marR="87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высокая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724" marR="87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Отсутствие сплошного межевания квартала – наличие «правовых пустот» для заполнения уплотнительной застройкой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724" marR="87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Низкая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724" marR="87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Сплошное межевание кварталов – отсутствие «правовых пустот» для заполнения уплотнительной застройкой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724" marR="8724" marT="0" marB="0"/>
                </a:tc>
              </a:tr>
              <a:tr h="4853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Риски наступления негативных последствий для локального окружения (риски 2 типа)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724" marR="87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Высокая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724" marR="87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Разбалансировка между объемами застройки и инфраструктурой. Возрастание локальной социальной дифференциации, отчужденность жителей друг от друга и от среды проживания. Гетерогенная застройка – уничтожение возможности комплексных преобразований для повышения качества городской среды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724" marR="87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Низкая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724" marR="87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Сохранение баланса между объемами застройки и инфраструктурой. Предотвращение роста локальной социальной дифференциации, отчужденности жителей друг от друга и от среды проживания. Гомогенная застройка – сохранение возможности комплексных преобразований в будущем 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724" marR="8724" marT="0" marB="0"/>
                </a:tc>
              </a:tr>
              <a:tr h="5893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«Отложенные» системные риски для города в целом (риски 2 типа)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724" marR="87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Высокая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724" marR="87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Рост дисбаланса между объемами застройки и инфраструктурой. Гетерогенная застройка – уничтожение возможности комплексных преобразований в части уплотнения улично-дорожной сети, формирования квартальной застройки, улучшения качества городской среды. Закрепление локальных градостроительных ошибок в виде неоправданных «точечных вторжений».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724" marR="87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Низкая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724" marR="87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Недопущение роста дисбаланса между объемами застройки и инфраструктурой в масштабах города. Содействие формированию локальной гомогенной застройки – обеспечение возможности комплексных преобразований в части уплотнения улично-дорожной сети, формирования квартальной застройки, улучшения качества городской среды. Недопущение локальных градостроительных ошибок. 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724" marR="8724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1" name="Рисунок 7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39138" y="6064250"/>
            <a:ext cx="4857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6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r>
              <a:rPr lang="ru-RU" sz="2000" b="1" smtClean="0"/>
              <a:t>Примеры сочетания различных типов рисков при альтернативных условиях реализации некоторых типов проектов (2)</a:t>
            </a:r>
            <a:endParaRPr lang="ru-RU" sz="2000" smtClean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533404"/>
              </p:ext>
            </p:extLst>
          </p:nvPr>
        </p:nvGraphicFramePr>
        <p:xfrm>
          <a:off x="395288" y="1125538"/>
          <a:ext cx="8363272" cy="53279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8112"/>
                <a:gridCol w="936104"/>
                <a:gridCol w="1872208"/>
                <a:gridCol w="1080120"/>
                <a:gridCol w="144016"/>
                <a:gridCol w="3322712"/>
              </a:tblGrid>
              <a:tr h="104008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Виды рисков применительно к различным видам проектов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724" marR="8724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Отсутствие системы зонально-правового градорегулирования (функционирование системы точечно-административного градостроительства)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724" marR="872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Функционирование системы зонально-правового градорегулирования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724" marR="872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93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Степень риска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724" marR="87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Причина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724" marR="8724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Степень риска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724" marR="872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Причина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724" marR="8724" marT="0" marB="0"/>
                </a:tc>
              </a:tr>
              <a:tr h="77866"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</a:rPr>
                        <a:t>Проекты (А.2) – проекты развития застроенных территорий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effectLst/>
                      </a:endParaRPr>
                    </a:p>
                  </a:txBody>
                  <a:tcPr marL="8724" marR="872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33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Риски неисполнения проекта (риски 1 типа)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Высокая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1. Содействие точечным вторжениям «уплотнительной» застройки, уничтожающей возможность комплексных преобразований посредством РЗТ.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2. Отсутствие или низкое качество документов – правил землепользования и застройки, адресных программ и пр.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3. </a:t>
                      </a:r>
                      <a:r>
                        <a:rPr lang="ru-RU" sz="800" dirty="0" err="1">
                          <a:effectLst/>
                          <a:latin typeface="+mj-lt"/>
                          <a:ea typeface="Calibri"/>
                          <a:cs typeface="Times New Roman"/>
                        </a:rPr>
                        <a:t>Неосвоенность</a:t>
                      </a:r>
                      <a:r>
                        <a:rPr lang="ru-RU" sz="8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 современных технологий градостроительного проектирования в части расчетного моделирования проектов РЗТ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Относительно низкая (в сравнении с ситуацией отсутствия системы зонально-правового градорегулирования)</a:t>
                      </a: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1. Сдерживание хаотичной «уплотнительной» застройки путем обеспечения сплошного межевания – поддержания статус-кво на некоторый период, сбалансированность использования институтов комплексного освоения незастроенных территорий и развития застроенных территорий (сдерживание «расползания» города ради поддержания качества городской среды).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2. Наличие качественных документов – правил землепользования и застройки, адресных программ и пр.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3. Использование «продвинутых» технологий градостроительного проектирования в части расчетного моделирования проектов РЗТ (производимого, в том числе, по инициативе застройщиков), ГЧП и МЧП.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53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Риски наступления негативных последствий для локального окружения (риски 2 типа)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Высокая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Отказ от сплошного межевания застроенных многоквартирными домами </a:t>
                      </a:r>
                      <a:r>
                        <a:rPr lang="ru-RU" sz="8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территорий</a:t>
                      </a:r>
                      <a:endParaRPr lang="ru-RU" sz="8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Относительно низкая</a:t>
                      </a: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1. Сдерживание </a:t>
                      </a:r>
                      <a:r>
                        <a:rPr lang="ru-RU" sz="8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хаотичной «уплотнительной» застройки путем обеспечения сплошного межевания – поддержания статус-кво на некоторый период, сбалансированность использования институтов комплексного освоения незастроенных территорий и развития застроенных территорий </a:t>
                      </a:r>
                      <a:r>
                        <a:rPr lang="ru-RU" sz="8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2. </a:t>
                      </a:r>
                      <a:r>
                        <a:rPr lang="ru-RU" sz="8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Использование «продвинутых» технологий градостроительного проектирования в части расчетного моделирования проектов </a:t>
                      </a:r>
                      <a:r>
                        <a:rPr lang="ru-RU" sz="8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РЗТ, </a:t>
                      </a:r>
                      <a:r>
                        <a:rPr lang="ru-RU" sz="8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ГЧП и МЧП.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893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+mj-lt"/>
                          <a:ea typeface="Calibri"/>
                          <a:cs typeface="Times New Roman"/>
                        </a:rPr>
                        <a:t>«Отложенные» системные риски для города в целом (риски 2 типа)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+mj-lt"/>
                          <a:ea typeface="Calibri"/>
                          <a:cs typeface="Times New Roman"/>
                        </a:rPr>
                        <a:t>Высокая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Отказ от сплошного межевания застроенных многоквартирными домами территорий, содействие гетерогенной застройке, уничтожающей возможность комплексных преобразований в будущем.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Низкая (целенаправленное предотвращение наступления «отложенных» системных рисков)</a:t>
                      </a: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Выстраивание сбалансированной градостроительной </a:t>
                      </a:r>
                      <a:r>
                        <a:rPr lang="ru-RU" sz="8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политики, </a:t>
                      </a:r>
                      <a:r>
                        <a:rPr lang="ru-RU" sz="8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в </a:t>
                      </a:r>
                      <a:r>
                        <a:rPr lang="ru-RU" sz="800" dirty="0" err="1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т.ч</a:t>
                      </a:r>
                      <a:r>
                        <a:rPr lang="ru-RU" sz="8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. реализуемой </a:t>
                      </a:r>
                      <a:r>
                        <a:rPr lang="ru-RU" sz="8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посредством: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- содействия комплексным преобразованиям территорий с использованием механизмов РЗТ;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- блокирования процессов хаотичных точечных вторжений «уплотнительной» застройки путем обеспечения сплошного межевания;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- сбалансированного использования институтов комплексного освоения незастроенных территорий и развития застроенных территорий (сдерживание «расползания» города ради поддержания качества городской среды</a:t>
                      </a:r>
                      <a:r>
                        <a:rPr lang="ru-RU" sz="8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).</a:t>
                      </a:r>
                      <a:endParaRPr lang="ru-RU" sz="8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4403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l="6223" r="-356"/>
          <a:stretch>
            <a:fillRect/>
          </a:stretch>
        </p:blipFill>
        <p:spPr>
          <a:xfrm>
            <a:off x="0" y="0"/>
            <a:ext cx="9180513" cy="6858000"/>
          </a:xfrm>
        </p:spPr>
      </p:pic>
      <p:sp>
        <p:nvSpPr>
          <p:cNvPr id="5" name="TextBox 4"/>
          <p:cNvSpPr txBox="1"/>
          <p:nvPr/>
        </p:nvSpPr>
        <p:spPr>
          <a:xfrm>
            <a:off x="2749550" y="1065213"/>
            <a:ext cx="3024188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spc="50" dirty="0">
                <a:solidFill>
                  <a:srgbClr val="3399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spc="50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НАШИ КОНТАКТЫ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809875" y="1557338"/>
            <a:ext cx="2663825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spc="50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Россия, 125009 Москва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spc="50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ул. Тверская, 20, стр. 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339975" y="2316163"/>
            <a:ext cx="4176713" cy="20621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/>
            <a:endParaRPr lang="ru-RU" sz="1600" b="1">
              <a:solidFill>
                <a:srgbClr val="3399FF"/>
              </a:solidFill>
              <a:hlinkClick r:id=""/>
            </a:endParaRPr>
          </a:p>
          <a:p>
            <a:r>
              <a:rPr lang="ru-RU" sz="1600" b="1">
                <a:solidFill>
                  <a:srgbClr val="3399FF"/>
                </a:solidFill>
                <a:hlinkClick r:id=""/>
              </a:rPr>
              <a:t>mailbox@urbaneconomics.ru</a:t>
            </a:r>
            <a:r>
              <a:rPr lang="ru-RU" sz="1600" b="1">
                <a:solidFill>
                  <a:srgbClr val="3399FF"/>
                </a:solidFill>
              </a:rPr>
              <a:t/>
            </a:r>
            <a:br>
              <a:rPr lang="ru-RU" sz="1600" b="1">
                <a:solidFill>
                  <a:srgbClr val="3399FF"/>
                </a:solidFill>
              </a:rPr>
            </a:br>
            <a:r>
              <a:rPr lang="ru-RU" sz="1600" b="1">
                <a:solidFill>
                  <a:srgbClr val="1F5FA0"/>
                </a:solidFill>
              </a:rPr>
              <a:t>тел./факс: </a:t>
            </a:r>
            <a:r>
              <a:rPr lang="en-US" sz="1600" b="1">
                <a:solidFill>
                  <a:srgbClr val="1F5FA0"/>
                </a:solidFill>
              </a:rPr>
              <a:t>+7</a:t>
            </a:r>
            <a:r>
              <a:rPr lang="ru-RU" sz="1600" b="1">
                <a:solidFill>
                  <a:srgbClr val="1F5FA0"/>
                </a:solidFill>
              </a:rPr>
              <a:t>(495) 363 50 47</a:t>
            </a:r>
            <a:r>
              <a:rPr lang="en-US" sz="1600" b="1">
                <a:solidFill>
                  <a:srgbClr val="1F5FA0"/>
                </a:solidFill>
              </a:rPr>
              <a:t/>
            </a:r>
            <a:br>
              <a:rPr lang="en-US" sz="1600" b="1">
                <a:solidFill>
                  <a:srgbClr val="1F5FA0"/>
                </a:solidFill>
              </a:rPr>
            </a:br>
            <a:r>
              <a:rPr lang="ru-RU" sz="1600" b="1">
                <a:solidFill>
                  <a:srgbClr val="1F5FA0"/>
                </a:solidFill>
              </a:rPr>
              <a:t>                 </a:t>
            </a:r>
            <a:r>
              <a:rPr lang="en-US" sz="1600" b="1">
                <a:solidFill>
                  <a:srgbClr val="1F5FA0"/>
                </a:solidFill>
              </a:rPr>
              <a:t> +7</a:t>
            </a:r>
            <a:r>
              <a:rPr lang="ru-RU" sz="1600" b="1">
                <a:solidFill>
                  <a:srgbClr val="1F5FA0"/>
                </a:solidFill>
              </a:rPr>
              <a:t>(495) 787 45 20</a:t>
            </a:r>
          </a:p>
          <a:p>
            <a:pPr algn="ctr"/>
            <a:endParaRPr lang="ru-RU" sz="1600" b="1">
              <a:solidFill>
                <a:srgbClr val="3399FF"/>
              </a:solidFill>
            </a:endParaRPr>
          </a:p>
          <a:p>
            <a:pPr algn="ctr"/>
            <a:r>
              <a:rPr lang="en-US" sz="1600" b="1">
                <a:solidFill>
                  <a:srgbClr val="1F5FA0"/>
                </a:solidFill>
              </a:rPr>
              <a:t>facebook.com/UrbanEconomics</a:t>
            </a:r>
            <a:r>
              <a:rPr lang="ru-RU" sz="1600" b="1">
                <a:solidFill>
                  <a:srgbClr val="1F5FA0"/>
                </a:solidFill>
              </a:rPr>
              <a:t> </a:t>
            </a:r>
            <a:endParaRPr lang="en-US" sz="1600" b="1">
              <a:solidFill>
                <a:srgbClr val="1F5FA0"/>
              </a:solidFill>
            </a:endParaRPr>
          </a:p>
          <a:p>
            <a:pPr algn="ctr"/>
            <a:endParaRPr lang="en-US" sz="1600" b="1">
              <a:solidFill>
                <a:srgbClr val="1F5FA0"/>
              </a:solidFill>
            </a:endParaRPr>
          </a:p>
          <a:p>
            <a:r>
              <a:rPr lang="en-US" sz="1600" b="1">
                <a:solidFill>
                  <a:srgbClr val="1F5FA0"/>
                </a:solidFill>
              </a:rPr>
              <a:t>      twitter.com/UrbanEconRu</a:t>
            </a:r>
            <a:r>
              <a:rPr lang="ru-RU" sz="1600" b="1">
                <a:solidFill>
                  <a:srgbClr val="3399FF"/>
                </a:solidFill>
              </a:rPr>
              <a:t> </a:t>
            </a:r>
          </a:p>
        </p:txBody>
      </p:sp>
      <p:pic>
        <p:nvPicPr>
          <p:cNvPr id="44038" name="Picture 2" descr="C:\Users\bychkov\Desktop\Институт экономики города\Бланки\презентация\Facebook-App-Icon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01888" y="3573463"/>
            <a:ext cx="279400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39" name="Picture 3" descr="C:\Users\bychkov\Desktop\Институт экономики города\Бланки\презентация\Twitter-Button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01888" y="4083050"/>
            <a:ext cx="279400" cy="28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568952" cy="1143000"/>
          </a:xfrm>
        </p:spPr>
        <p:txBody>
          <a:bodyPr/>
          <a:lstStyle/>
          <a:p>
            <a:r>
              <a:rPr lang="ru-RU" sz="3600" dirty="0" smtClean="0">
                <a:solidFill>
                  <a:prstClr val="white"/>
                </a:solidFill>
              </a:rPr>
              <a:t>Инвестиции </a:t>
            </a:r>
            <a:r>
              <a:rPr lang="ru-RU" sz="3600" dirty="0">
                <a:solidFill>
                  <a:prstClr val="white"/>
                </a:solidFill>
              </a:rPr>
              <a:t>в муниципальных образованиях Центра и Северо-Запада </a:t>
            </a:r>
            <a:r>
              <a:rPr lang="ru-RU" sz="3600" dirty="0" smtClean="0">
                <a:solidFill>
                  <a:prstClr val="white"/>
                </a:solidFill>
              </a:rPr>
              <a:t>(2)</a:t>
            </a:r>
            <a:endParaRPr lang="ru-RU" sz="4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87624" y="5443207"/>
            <a:ext cx="691276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Объем инвестиций в основной капитал (без субъектов малого предпринимательства) на душу населения по городам СГЦСЗ, не являющимся центрами субъектов РФ, тыс. </a:t>
            </a:r>
            <a:r>
              <a:rPr lang="ru-RU" b="1" dirty="0"/>
              <a:t>руб. (в </a:t>
            </a:r>
            <a:r>
              <a:rPr lang="ru-RU" b="1" dirty="0" smtClean="0"/>
              <a:t>ценах 2000 г.)</a:t>
            </a:r>
            <a:endParaRPr lang="ru-RU" dirty="0"/>
          </a:p>
          <a:p>
            <a:pPr algn="ctr"/>
            <a:endParaRPr lang="ru-RU" dirty="0" smtClean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7600" y="1601788"/>
            <a:ext cx="6907213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8234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769"/>
            <a:ext cx="8229600" cy="1143000"/>
          </a:xfrm>
        </p:spPr>
        <p:txBody>
          <a:bodyPr/>
          <a:lstStyle/>
          <a:p>
            <a:r>
              <a:rPr lang="ru-RU" dirty="0" smtClean="0"/>
              <a:t>Доля частных инвестиций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619672" y="5517232"/>
            <a:ext cx="61206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Доля частных инвестиций в общем объеме инвестиций в основной капитал (без субъектов малого предпринимательства</a:t>
            </a:r>
            <a:r>
              <a:rPr lang="ru-RU" b="1" dirty="0" smtClean="0"/>
              <a:t>) по городам </a:t>
            </a:r>
            <a:r>
              <a:rPr lang="ru-RU" b="1" dirty="0"/>
              <a:t>СГЦСЗ – центрам субъектов </a:t>
            </a:r>
            <a:r>
              <a:rPr lang="ru-RU" b="1" dirty="0" smtClean="0"/>
              <a:t>РФ, %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624" y="1219769"/>
            <a:ext cx="7182775" cy="4297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203760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/>
              <a:t>Доля частных </a:t>
            </a:r>
            <a:r>
              <a:rPr lang="ru-RU" sz="4000" dirty="0" smtClean="0"/>
              <a:t>инвестиций (2)</a:t>
            </a:r>
            <a:endParaRPr lang="ru-RU" sz="4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671036" y="5521373"/>
            <a:ext cx="61206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Доля частных инвестиций в общем объеме инвестиций в основной капитал (без субъектов малого предпринимательства</a:t>
            </a:r>
            <a:r>
              <a:rPr lang="ru-RU" b="1" dirty="0" smtClean="0"/>
              <a:t>) по городам СГЦСЗ, не являющимся центрами </a:t>
            </a:r>
            <a:r>
              <a:rPr lang="ru-RU" b="1" dirty="0"/>
              <a:t>субъектов </a:t>
            </a:r>
            <a:r>
              <a:rPr lang="ru-RU" b="1" dirty="0" smtClean="0"/>
              <a:t>РФ, %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4326" y="1460473"/>
            <a:ext cx="6325082" cy="3789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3280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/>
              <a:t>Сохраняется высокая дифференциация удельного объема </a:t>
            </a:r>
            <a:r>
              <a:rPr lang="ru-RU" sz="3200" b="1" dirty="0"/>
              <a:t>частных инвестиций в основной </a:t>
            </a:r>
            <a:r>
              <a:rPr lang="ru-RU" sz="3200" b="1" dirty="0" smtClean="0"/>
              <a:t>капитал  </a:t>
            </a:r>
            <a:endParaRPr lang="ru-RU" sz="32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925" y="1766888"/>
            <a:ext cx="7804150" cy="3328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403648" y="5273214"/>
            <a:ext cx="669674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Объем частных </a:t>
            </a:r>
            <a:r>
              <a:rPr lang="ru-RU" b="1" dirty="0"/>
              <a:t>инвестиций </a:t>
            </a:r>
            <a:r>
              <a:rPr lang="ru-RU" b="1" dirty="0" smtClean="0"/>
              <a:t>в </a:t>
            </a:r>
            <a:r>
              <a:rPr lang="ru-RU" b="1" dirty="0"/>
              <a:t>основной капитал (без субъектов малого предпринимательства) </a:t>
            </a:r>
            <a:r>
              <a:rPr lang="ru-RU" b="1" dirty="0" smtClean="0"/>
              <a:t>на душу населения по </a:t>
            </a:r>
            <a:r>
              <a:rPr lang="ru-RU" b="1" dirty="0"/>
              <a:t>городам СГЦСЗ  в 2013 г., </a:t>
            </a:r>
            <a:r>
              <a:rPr lang="ru-RU" b="1" dirty="0" smtClean="0"/>
              <a:t>тыс. руб.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6480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ru-RU" smtClean="0">
                <a:latin typeface="Arial" charset="0"/>
              </a:rPr>
              <a:t>Текущая ситуация</a:t>
            </a:r>
          </a:p>
        </p:txBody>
      </p:sp>
      <p:pic>
        <p:nvPicPr>
          <p:cNvPr id="53252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39138" y="6064250"/>
            <a:ext cx="4857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900113" y="2349500"/>
            <a:ext cx="3167062" cy="14398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600" dirty="0">
                <a:solidFill>
                  <a:schemeClr val="tx1"/>
                </a:solidFill>
                <a:latin typeface="Arial" charset="0"/>
                <a:cs typeface="Arial" charset="0"/>
              </a:rPr>
              <a:t>Риски, связанные с макроэкономической конъюнктурой и технологиями производства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932363" y="2349500"/>
            <a:ext cx="3352800" cy="14398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dirty="0">
                <a:solidFill>
                  <a:srgbClr val="FFFFFF"/>
                </a:solidFill>
                <a:cs typeface="Arial" charset="0"/>
              </a:rPr>
              <a:t>Риски, связанные со спецификой социально-экономического развития муниципальных образований</a:t>
            </a:r>
          </a:p>
        </p:txBody>
      </p:sp>
      <p:sp>
        <p:nvSpPr>
          <p:cNvPr id="53257" name="Text Box 9"/>
          <p:cNvSpPr txBox="1">
            <a:spLocks noChangeArrowheads="1"/>
          </p:cNvSpPr>
          <p:nvPr/>
        </p:nvSpPr>
        <p:spPr bwMode="auto">
          <a:xfrm>
            <a:off x="2887663" y="1441450"/>
            <a:ext cx="34845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ru-RU" sz="2400"/>
              <a:t>Инвестиционные риски</a:t>
            </a:r>
          </a:p>
        </p:txBody>
      </p:sp>
      <p:sp>
        <p:nvSpPr>
          <p:cNvPr id="53258" name="Text Box 10"/>
          <p:cNvSpPr txBox="1">
            <a:spLocks noChangeArrowheads="1"/>
          </p:cNvSpPr>
          <p:nvPr/>
        </p:nvSpPr>
        <p:spPr bwMode="auto">
          <a:xfrm>
            <a:off x="755650" y="4076700"/>
            <a:ext cx="34210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400"/>
              <a:t>Как правило, оцениваются инвестором</a:t>
            </a:r>
          </a:p>
        </p:txBody>
      </p:sp>
      <p:sp>
        <p:nvSpPr>
          <p:cNvPr id="53259" name="Line 11"/>
          <p:cNvSpPr>
            <a:spLocks noChangeShapeType="1"/>
          </p:cNvSpPr>
          <p:nvPr/>
        </p:nvSpPr>
        <p:spPr bwMode="auto">
          <a:xfrm>
            <a:off x="2195513" y="2060575"/>
            <a:ext cx="48974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3260" name="Line 12"/>
          <p:cNvSpPr>
            <a:spLocks noChangeShapeType="1"/>
          </p:cNvSpPr>
          <p:nvPr/>
        </p:nvSpPr>
        <p:spPr bwMode="auto">
          <a:xfrm>
            <a:off x="2195513" y="2060575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3261" name="Line 13"/>
          <p:cNvSpPr>
            <a:spLocks noChangeShapeType="1"/>
          </p:cNvSpPr>
          <p:nvPr/>
        </p:nvSpPr>
        <p:spPr bwMode="auto">
          <a:xfrm>
            <a:off x="7092950" y="2060575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3262" name="Text Box 14"/>
          <p:cNvSpPr txBox="1">
            <a:spLocks noChangeArrowheads="1"/>
          </p:cNvSpPr>
          <p:nvPr/>
        </p:nvSpPr>
        <p:spPr bwMode="auto">
          <a:xfrm>
            <a:off x="4716463" y="4076700"/>
            <a:ext cx="37449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400"/>
              <a:t>Оценке уделяется недостаточно внимания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Постановка проблемы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Крупный инвестор:</a:t>
            </a:r>
          </a:p>
          <a:p>
            <a:endParaRPr lang="ru-RU" dirty="0" smtClean="0"/>
          </a:p>
          <a:p>
            <a:pPr lvl="1"/>
            <a:r>
              <a:rPr lang="ru-RU" sz="2400" dirty="0" smtClean="0"/>
              <a:t>обсуждает основные параметры инвестиционного проекта с федеральными структурами и органами государственной власти субъекта Российской Федерации</a:t>
            </a:r>
          </a:p>
          <a:p>
            <a:endParaRPr lang="ru-RU" sz="2800" dirty="0" smtClean="0"/>
          </a:p>
          <a:p>
            <a:pPr lvl="1"/>
            <a:r>
              <a:rPr lang="ru-RU" sz="2400" dirty="0"/>
              <a:t>с</a:t>
            </a:r>
            <a:r>
              <a:rPr lang="ru-RU" sz="2400" dirty="0" smtClean="0"/>
              <a:t>клонен рассматривать вопросы согласования проекта на муниципальном уровне как «технические»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2548504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r>
              <a:rPr lang="ru-RU" smtClean="0"/>
              <a:t>Схема методики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292225" y="1557338"/>
            <a:ext cx="6551613" cy="9350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Идентификация рисков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06513" y="3284538"/>
            <a:ext cx="6553200" cy="936625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3200" b="1" dirty="0">
                <a:solidFill>
                  <a:srgbClr val="FFFFFF"/>
                </a:solidFill>
                <a:latin typeface="+mj-lt"/>
                <a:cs typeface="Arial" charset="0"/>
              </a:rPr>
              <a:t>Анализ рисков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306513" y="5013325"/>
            <a:ext cx="6553200" cy="1223963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Формирование рекомендаций по управлению рисками</a:t>
            </a:r>
          </a:p>
        </p:txBody>
      </p:sp>
      <p:sp>
        <p:nvSpPr>
          <p:cNvPr id="7" name="Стрелка вниз 6"/>
          <p:cNvSpPr/>
          <p:nvPr/>
        </p:nvSpPr>
        <p:spPr>
          <a:xfrm>
            <a:off x="4098925" y="2674938"/>
            <a:ext cx="484188" cy="4889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4098925" y="4379913"/>
            <a:ext cx="484188" cy="4889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27656" name="Рисунок 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39138" y="6064250"/>
            <a:ext cx="4857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10.xml><?xml version="1.0" encoding="utf-8"?>
<a:themeOverride xmlns:a="http://schemas.openxmlformats.org/drawingml/2006/main">
  <a:clrScheme name="Elemental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629DD1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2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5.xml><?xml version="1.0" encoding="utf-8"?>
<a:themeOverride xmlns:a="http://schemas.openxmlformats.org/drawingml/2006/main">
  <a:clrScheme name="Elemental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629DD1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6.xml><?xml version="1.0" encoding="utf-8"?>
<a:themeOverride xmlns:a="http://schemas.openxmlformats.org/drawingml/2006/main">
  <a:clrScheme name="Elemental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629DD1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7.xml><?xml version="1.0" encoding="utf-8"?>
<a:themeOverride xmlns:a="http://schemas.openxmlformats.org/drawingml/2006/main">
  <a:clrScheme name="Elemental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629DD1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8.xml><?xml version="1.0" encoding="utf-8"?>
<a:themeOverride xmlns:a="http://schemas.openxmlformats.org/drawingml/2006/main">
  <a:clrScheme name="Elemental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629DD1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9.xml><?xml version="1.0" encoding="utf-8"?>
<a:themeOverride xmlns:a="http://schemas.openxmlformats.org/drawingml/2006/main">
  <a:clrScheme name="Elemental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629DD1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1884</TotalTime>
  <Words>1771</Words>
  <Application>Microsoft Office PowerPoint</Application>
  <PresentationFormat>Экран (4:3)</PresentationFormat>
  <Paragraphs>200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28</vt:i4>
      </vt:variant>
    </vt:vector>
  </HeadingPairs>
  <TitlesOfParts>
    <vt:vector size="30" baseType="lpstr">
      <vt:lpstr>Открытая</vt:lpstr>
      <vt:lpstr>Office Theme</vt:lpstr>
      <vt:lpstr> Инвестиционные риски на территориях  муниципальных образований. Эффекты деятельности органов местного самоуправления      </vt:lpstr>
      <vt:lpstr>Инвестиции в муниципальных образованиях Центра и Северо-Запада (1)</vt:lpstr>
      <vt:lpstr>Инвестиции в муниципальных образованиях Центра и Северо-Запада (2)</vt:lpstr>
      <vt:lpstr>Доля частных инвестиций</vt:lpstr>
      <vt:lpstr>Доля частных инвестиций (2)</vt:lpstr>
      <vt:lpstr>Сохраняется высокая дифференциация удельного объема частных инвестиций в основной капитал  </vt:lpstr>
      <vt:lpstr>Текущая ситуация</vt:lpstr>
      <vt:lpstr>Постановка проблемы</vt:lpstr>
      <vt:lpstr>Схема методики</vt:lpstr>
      <vt:lpstr>Виды инвестиционных рисков, связанных с спецификой муниципальной экономики и муниципального управления </vt:lpstr>
      <vt:lpstr>Группа A. Риски, связанные с состоянием нормативно-правовой базы на местном уровне </vt:lpstr>
      <vt:lpstr>А1. Отсутствие или низкое качество документов, необходимых для эффективной реализации инвестиционного проекта</vt:lpstr>
      <vt:lpstr>А2. Противоречивость нормативной правовой базы</vt:lpstr>
      <vt:lpstr>А3. Отсутствие правовых возможностей для реализации проекта</vt:lpstr>
      <vt:lpstr>А4. Нестабильность нормативно-правовой базы</vt:lpstr>
      <vt:lpstr>А5. Наличие избыточных административных барьеров</vt:lpstr>
      <vt:lpstr>Группа B. Управленческие риски</vt:lpstr>
      <vt:lpstr>Группа C. Институциональные риски</vt:lpstr>
      <vt:lpstr>Группа D. Социально-экономические риски</vt:lpstr>
      <vt:lpstr>Некоторые оценки инвесторов (по данным анкетирования) </vt:lpstr>
      <vt:lpstr>Общие рекомендации по управлению рисками</vt:lpstr>
      <vt:lpstr>Управление рисками группы А</vt:lpstr>
      <vt:lpstr>Управление рисками группы B</vt:lpstr>
      <vt:lpstr>Управление рисками группы C</vt:lpstr>
      <vt:lpstr>Управление рисками группы D</vt:lpstr>
      <vt:lpstr>Примеры сочетания различных типов рисков при альтернативных условиях реализации однотипных проектов (1)</vt:lpstr>
      <vt:lpstr>Примеры сочетания различных типов рисков при альтернативных условиях реализации некоторых типов проектов (2)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предложения о сотрудничестве по инвестированию в долгосрочные инфраструктурные объекты</dc:title>
  <dc:creator>Евгения С. Пайлеванян</dc:creator>
  <cp:lastModifiedBy>puzanov</cp:lastModifiedBy>
  <cp:revision>112</cp:revision>
  <cp:lastPrinted>2015-10-27T08:14:23Z</cp:lastPrinted>
  <dcterms:created xsi:type="dcterms:W3CDTF">2015-10-21T11:42:11Z</dcterms:created>
  <dcterms:modified xsi:type="dcterms:W3CDTF">2017-03-29T13:42:47Z</dcterms:modified>
</cp:coreProperties>
</file>