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68" r:id="rId3"/>
    <p:sldId id="257" r:id="rId4"/>
    <p:sldId id="269" r:id="rId5"/>
    <p:sldId id="271" r:id="rId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5F74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344" y="-136"/>
      </p:cViewPr>
      <p:guideLst>
        <p:guide orient="horz" pos="4065"/>
        <p:guide pos="3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bychina_aa\AppData\Local\Microsoft\Windows\Temporary%20Internet%20Files\Content.Outlook\3WEIGSBI\&#1050;&#1085;&#1080;&#1075;&#1072;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zhinova\Desktop\&#1050;&#1085;&#1080;&#1075;&#1072;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zhinova\Desktop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 algn="ctr" rtl="0">
              <a:defRPr sz="1600">
                <a:solidFill>
                  <a:schemeClr val="bg1"/>
                </a:solidFill>
              </a:defRPr>
            </a:pPr>
            <a:r>
              <a:rPr lang="ru-RU" sz="1600" dirty="0">
                <a:solidFill>
                  <a:schemeClr val="bg1"/>
                </a:solidFill>
              </a:rPr>
              <a:t>Инвестиции в основной капитал, млн.руб.</a:t>
            </a:r>
          </a:p>
        </c:rich>
      </c:tx>
      <c:layout/>
      <c:overlay val="0"/>
      <c:spPr>
        <a:solidFill>
          <a:srgbClr val="3C5F74"/>
        </a:solidFill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3C5F74"/>
            </a:solidFill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[Книга2.xlsx]Лист1!$B$11:$F$11</c:f>
              <c:numCache>
                <c:formatCode>General</c:formatCode>
                <c:ptCount val="5"/>
                <c:pt idx="0">
                  <c:v>2012.0</c:v>
                </c:pt>
                <c:pt idx="1">
                  <c:v>2013.0</c:v>
                </c:pt>
                <c:pt idx="2">
                  <c:v>2014.0</c:v>
                </c:pt>
                <c:pt idx="3">
                  <c:v>2015.0</c:v>
                </c:pt>
                <c:pt idx="4">
                  <c:v>2016.0</c:v>
                </c:pt>
              </c:numCache>
            </c:numRef>
          </c:cat>
          <c:val>
            <c:numRef>
              <c:f>[Книга2.xlsx]Лист1!$B$10:$F$10</c:f>
              <c:numCache>
                <c:formatCode>#,##0.0</c:formatCode>
                <c:ptCount val="5"/>
                <c:pt idx="0">
                  <c:v>6430.7</c:v>
                </c:pt>
                <c:pt idx="1">
                  <c:v>12353.4</c:v>
                </c:pt>
                <c:pt idx="2">
                  <c:v>9391.7</c:v>
                </c:pt>
                <c:pt idx="3">
                  <c:v>6038.3</c:v>
                </c:pt>
                <c:pt idx="4">
                  <c:v>6375.5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4"/>
        <c:overlap val="19"/>
        <c:axId val="-2127157208"/>
        <c:axId val="2144521256"/>
      </c:barChart>
      <c:catAx>
        <c:axId val="-2127157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44521256"/>
        <c:crosses val="autoZero"/>
        <c:auto val="1"/>
        <c:lblAlgn val="ctr"/>
        <c:lblOffset val="100"/>
        <c:noMultiLvlLbl val="0"/>
      </c:catAx>
      <c:valAx>
        <c:axId val="2144521256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-21271572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Century Gothic" panose="020B0502020202020204" pitchFamily="34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tx>
        <c:rich>
          <a:bodyPr/>
          <a:lstStyle/>
          <a:p>
            <a:pPr algn="ctr" rtl="0">
              <a:defRPr lang="ru-RU" sz="1400" b="1" i="0" u="none" strike="noStrike" kern="1200" baseline="0">
                <a:solidFill>
                  <a:schemeClr val="bg1"/>
                </a:solidFill>
                <a:latin typeface="Century Gothic" pitchFamily="34" charset="0"/>
                <a:ea typeface="+mn-ea"/>
                <a:cs typeface="+mn-cs"/>
              </a:defRPr>
            </a:pPr>
            <a:r>
              <a:rPr lang="ru-RU" sz="1400" b="1" i="0" u="none" strike="noStrike" kern="1200" baseline="0" dirty="0">
                <a:solidFill>
                  <a:schemeClr val="bg1"/>
                </a:solidFill>
                <a:latin typeface="Century Gothic" pitchFamily="34" charset="0"/>
                <a:ea typeface="+mn-ea"/>
                <a:cs typeface="+mn-cs"/>
              </a:rPr>
              <a:t>Доходы от продажи </a:t>
            </a:r>
            <a:r>
              <a:rPr lang="ru-RU" sz="1400" b="1" i="0" u="none" strike="noStrike" kern="1200" baseline="0" dirty="0" smtClean="0">
                <a:solidFill>
                  <a:schemeClr val="bg1"/>
                </a:solidFill>
                <a:latin typeface="Century Gothic" pitchFamily="34" charset="0"/>
                <a:ea typeface="+mn-ea"/>
                <a:cs typeface="+mn-cs"/>
              </a:rPr>
              <a:t>муниципальных </a:t>
            </a:r>
            <a:r>
              <a:rPr lang="ru-RU" sz="1400" b="1" i="0" u="none" strike="noStrike" kern="1200" baseline="0" dirty="0">
                <a:solidFill>
                  <a:schemeClr val="bg1"/>
                </a:solidFill>
                <a:latin typeface="Century Gothic" pitchFamily="34" charset="0"/>
                <a:ea typeface="+mn-ea"/>
                <a:cs typeface="+mn-cs"/>
              </a:rPr>
              <a:t>активов, млн.руб.</a:t>
            </a:r>
          </a:p>
        </c:rich>
      </c:tx>
      <c:layout/>
      <c:overlay val="0"/>
      <c:spPr>
        <a:solidFill>
          <a:srgbClr val="3C5F74"/>
        </a:solidFill>
      </c:spPr>
    </c:title>
    <c:autoTitleDeleted val="0"/>
    <c:plotArea>
      <c:layout>
        <c:manualLayout>
          <c:layoutTarget val="inner"/>
          <c:xMode val="edge"/>
          <c:yMode val="edge"/>
          <c:x val="0.0999784137045201"/>
          <c:y val="0.393444712044333"/>
          <c:w val="0.865985407079526"/>
          <c:h val="0.48340075291696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C5F74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spPr>
              <a:ln w="25400">
                <a:solidFill>
                  <a:srgbClr val="660033"/>
                </a:solidFill>
              </a:ln>
            </c:spPr>
            <c:trendlineType val="linear"/>
            <c:dispRSqr val="0"/>
            <c:dispEq val="0"/>
          </c:trendline>
          <c:cat>
            <c:numRef>
              <c:f>Лист1!$A$16:$E$16</c:f>
              <c:numCache>
                <c:formatCode>General</c:formatCode>
                <c:ptCount val="5"/>
                <c:pt idx="0">
                  <c:v>2012.0</c:v>
                </c:pt>
                <c:pt idx="1">
                  <c:v>2013.0</c:v>
                </c:pt>
                <c:pt idx="2">
                  <c:v>2014.0</c:v>
                </c:pt>
                <c:pt idx="3">
                  <c:v>2015.0</c:v>
                </c:pt>
                <c:pt idx="4">
                  <c:v>2016.0</c:v>
                </c:pt>
              </c:numCache>
            </c:numRef>
          </c:cat>
          <c:val>
            <c:numRef>
              <c:f>Лист1!$A$15:$E$15</c:f>
              <c:numCache>
                <c:formatCode>#,##0</c:formatCode>
                <c:ptCount val="5"/>
                <c:pt idx="0" formatCode="General">
                  <c:v>372.0</c:v>
                </c:pt>
                <c:pt idx="1">
                  <c:v>339.7821999999998</c:v>
                </c:pt>
                <c:pt idx="2">
                  <c:v>301.8492495900001</c:v>
                </c:pt>
                <c:pt idx="3">
                  <c:v>176.8</c:v>
                </c:pt>
                <c:pt idx="4">
                  <c:v>94.0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46099032"/>
        <c:axId val="2046102040"/>
      </c:barChart>
      <c:catAx>
        <c:axId val="2046099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2046102040"/>
        <c:crosses val="autoZero"/>
        <c:auto val="1"/>
        <c:lblAlgn val="ctr"/>
        <c:lblOffset val="100"/>
        <c:noMultiLvlLbl val="0"/>
      </c:catAx>
      <c:valAx>
        <c:axId val="2046102040"/>
        <c:scaling>
          <c:orientation val="minMax"/>
          <c:max val="400.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2046099032"/>
        <c:crosses val="autoZero"/>
        <c:crossBetween val="between"/>
        <c:majorUnit val="100.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Century Gothic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bg1"/>
                </a:solidFill>
              </a:defRPr>
            </a:pPr>
            <a:r>
              <a:rPr lang="ru-RU" sz="1400" dirty="0">
                <a:solidFill>
                  <a:schemeClr val="bg1"/>
                </a:solidFill>
              </a:rPr>
              <a:t>Адресная </a:t>
            </a:r>
            <a:r>
              <a:rPr lang="ru-RU" sz="1400" dirty="0" err="1">
                <a:solidFill>
                  <a:schemeClr val="bg1"/>
                </a:solidFill>
              </a:rPr>
              <a:t>инвестпрограмма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smtClean="0">
                <a:solidFill>
                  <a:schemeClr val="bg1"/>
                </a:solidFill>
              </a:rPr>
              <a:t/>
            </a:r>
            <a:br>
              <a:rPr lang="ru-RU" sz="1400" dirty="0" smtClean="0">
                <a:solidFill>
                  <a:schemeClr val="bg1"/>
                </a:solidFill>
              </a:rPr>
            </a:br>
            <a:r>
              <a:rPr lang="ru-RU" sz="1400" dirty="0" smtClean="0">
                <a:solidFill>
                  <a:schemeClr val="bg1"/>
                </a:solidFill>
              </a:rPr>
              <a:t>города </a:t>
            </a:r>
            <a:r>
              <a:rPr lang="ru-RU" sz="1400" dirty="0">
                <a:solidFill>
                  <a:schemeClr val="bg1"/>
                </a:solidFill>
              </a:rPr>
              <a:t>Рыбинска, млн.руб.</a:t>
            </a:r>
          </a:p>
        </c:rich>
      </c:tx>
      <c:layout/>
      <c:overlay val="0"/>
      <c:spPr>
        <a:solidFill>
          <a:srgbClr val="3C5F74"/>
        </a:solidFill>
      </c:spPr>
    </c:title>
    <c:autoTitleDeleted val="0"/>
    <c:plotArea>
      <c:layout>
        <c:manualLayout>
          <c:layoutTarget val="inner"/>
          <c:xMode val="edge"/>
          <c:yMode val="edge"/>
          <c:x val="0.0897543744531934"/>
          <c:y val="0.293093218067682"/>
          <c:w val="0.835245625546807"/>
          <c:h val="0.59170676942502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C5F74"/>
            </a:solidFill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spPr>
              <a:ln w="25400">
                <a:solidFill>
                  <a:srgbClr val="660033"/>
                </a:solidFill>
              </a:ln>
            </c:spPr>
            <c:trendlineType val="linear"/>
            <c:dispRSqr val="0"/>
            <c:dispEq val="0"/>
          </c:trendline>
          <c:cat>
            <c:numRef>
              <c:f>Лист1!$B$5:$B$9</c:f>
              <c:numCache>
                <c:formatCode>General</c:formatCode>
                <c:ptCount val="5"/>
                <c:pt idx="0">
                  <c:v>2012.0</c:v>
                </c:pt>
                <c:pt idx="1">
                  <c:v>2013.0</c:v>
                </c:pt>
                <c:pt idx="2">
                  <c:v>2014.0</c:v>
                </c:pt>
                <c:pt idx="3">
                  <c:v>2015.0</c:v>
                </c:pt>
                <c:pt idx="4">
                  <c:v>2016.0</c:v>
                </c:pt>
              </c:numCache>
            </c:numRef>
          </c:cat>
          <c:val>
            <c:numRef>
              <c:f>Лист1!$D$5:$D$9</c:f>
              <c:numCache>
                <c:formatCode>0</c:formatCode>
                <c:ptCount val="5"/>
                <c:pt idx="0">
                  <c:v>345.4089999999998</c:v>
                </c:pt>
                <c:pt idx="1">
                  <c:v>163.0</c:v>
                </c:pt>
                <c:pt idx="2">
                  <c:v>301.814</c:v>
                </c:pt>
                <c:pt idx="3">
                  <c:v>59.0</c:v>
                </c:pt>
                <c:pt idx="4">
                  <c:v>75.397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-2127170856"/>
        <c:axId val="-2127173736"/>
      </c:barChart>
      <c:catAx>
        <c:axId val="-2127170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-2127173736"/>
        <c:crosses val="autoZero"/>
        <c:auto val="1"/>
        <c:lblAlgn val="ctr"/>
        <c:lblOffset val="100"/>
        <c:noMultiLvlLbl val="0"/>
      </c:catAx>
      <c:valAx>
        <c:axId val="-2127173736"/>
        <c:scaling>
          <c:orientation val="minMax"/>
          <c:max val="400.0"/>
          <c:min val="0.0"/>
        </c:scaling>
        <c:delete val="0"/>
        <c:axPos val="l"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-2127170856"/>
        <c:crosses val="autoZero"/>
        <c:crossBetween val="between"/>
        <c:majorUnit val="100.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Century Gothic" pitchFamily="34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843C4-A4A9-46A6-A438-82D37F5E2E5C}" type="datetimeFigureOut">
              <a:rPr lang="ru-RU" smtClean="0"/>
              <a:t>30.03.17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BDD08-2379-4A01-A36A-D0F098C930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898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DFEFC-83AA-482C-8B3C-0A71E02C812C}" type="datetime1">
              <a:rPr lang="ru-RU" smtClean="0"/>
              <a:t>30.03.17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57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06752-26C3-4D51-9527-499808459AA6}" type="datetime1">
              <a:rPr lang="ru-RU" smtClean="0"/>
              <a:t>30.03.17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716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9305D-DF74-4EFF-8EC2-A2F3AF45749C}" type="datetime1">
              <a:rPr lang="ru-RU" smtClean="0"/>
              <a:t>30.03.17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38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078E-DE0D-4642-B4C2-65326CEAF11F}" type="datetime1">
              <a:rPr lang="ru-RU" smtClean="0"/>
              <a:t>30.03.17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77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B9672-D75B-4880-A7DE-89C8172A18C9}" type="datetime1">
              <a:rPr lang="ru-RU" smtClean="0"/>
              <a:t>30.03.17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10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3316C-1159-44FC-A238-CC6B0A3A7E9A}" type="datetime1">
              <a:rPr lang="ru-RU" smtClean="0"/>
              <a:t>30.03.17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545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4048-F795-4680-9375-4FEBBF25C90F}" type="datetime1">
              <a:rPr lang="ru-RU" smtClean="0"/>
              <a:t>30.03.17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98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0A916-CA9A-47C7-A35B-79096237B6AF}" type="datetime1">
              <a:rPr lang="ru-RU" smtClean="0"/>
              <a:t>30.03.17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964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7FE0C-911B-433F-A561-D6A32521EA76}" type="datetime1">
              <a:rPr lang="ru-RU" smtClean="0"/>
              <a:t>30.03.17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066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6FAF-09A6-4968-81DB-35F18E27950E}" type="datetime1">
              <a:rPr lang="ru-RU" smtClean="0"/>
              <a:t>30.03.17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81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E4DE8-DAEC-44F8-9A34-14CC6E473ADD}" type="datetime1">
              <a:rPr lang="ru-RU" smtClean="0"/>
              <a:t>30.03.17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60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C57A1-01A8-41BF-80E9-FA10081FAFBF}" type="datetime1">
              <a:rPr lang="ru-RU" smtClean="0"/>
              <a:t>30.03.17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B18D9-7DF7-4B13-AB00-15F8FFFEB9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44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microsoft.com/office/2007/relationships/hdphoto" Target="../media/hdphoto1.wdp"/><Relationship Id="rId5" Type="http://schemas.openxmlformats.org/officeDocument/2006/relationships/image" Target="../media/image3.png"/><Relationship Id="rId6" Type="http://schemas.microsoft.com/office/2007/relationships/hdphoto" Target="../media/hdphoto2.wdp"/><Relationship Id="rId7" Type="http://schemas.openxmlformats.org/officeDocument/2006/relationships/image" Target="../media/image4.png"/><Relationship Id="rId8" Type="http://schemas.microsoft.com/office/2007/relationships/hdphoto" Target="../media/hdphoto3.wdp"/><Relationship Id="rId9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2.xml"/><Relationship Id="rId3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27784" y="404664"/>
            <a:ext cx="619268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rgbClr val="660033"/>
                </a:solidFill>
                <a:latin typeface="Arial"/>
                <a:cs typeface="Arial"/>
              </a:rPr>
              <a:t>Администрация городского округа город Рыбинск</a:t>
            </a:r>
            <a:endParaRPr lang="en-US" b="1" dirty="0" smtClean="0">
              <a:solidFill>
                <a:srgbClr val="660033"/>
              </a:solidFill>
              <a:latin typeface="Arial"/>
              <a:cs typeface="Arial"/>
            </a:endParaRPr>
          </a:p>
          <a:p>
            <a:endParaRPr lang="ru-RU" sz="3200" b="1" dirty="0" smtClean="0">
              <a:solidFill>
                <a:srgbClr val="660033"/>
              </a:solidFill>
              <a:latin typeface="Arial"/>
              <a:cs typeface="Arial"/>
            </a:endParaRPr>
          </a:p>
          <a:p>
            <a:endParaRPr lang="en-US" sz="3200" b="1" dirty="0">
              <a:solidFill>
                <a:srgbClr val="660033"/>
              </a:solidFill>
              <a:latin typeface="Arial"/>
              <a:cs typeface="Arial"/>
            </a:endParaRPr>
          </a:p>
          <a:p>
            <a:r>
              <a:rPr lang="ru-RU" sz="2800" b="1" dirty="0" smtClean="0">
                <a:solidFill>
                  <a:srgbClr val="660033"/>
                </a:solidFill>
                <a:latin typeface="Arial"/>
                <a:cs typeface="Arial"/>
              </a:rPr>
              <a:t>ИНВЕСТИЦИОННЫЕ РИСКИ.</a:t>
            </a:r>
          </a:p>
          <a:p>
            <a:r>
              <a:rPr lang="ru-RU" sz="2800" b="1" dirty="0" smtClean="0">
                <a:solidFill>
                  <a:srgbClr val="660033"/>
                </a:solidFill>
                <a:latin typeface="Arial"/>
                <a:cs typeface="Arial"/>
              </a:rPr>
              <a:t>ВОЗМОЖНОСТИ ДЛЯ ОРГАНОВ МЕСТНОГО САМОУПРАВЛЕНИЯ</a:t>
            </a:r>
            <a:endParaRPr lang="ru-RU" sz="2800" b="1" dirty="0">
              <a:solidFill>
                <a:srgbClr val="660033"/>
              </a:solidFill>
              <a:latin typeface="Arial"/>
              <a:cs typeface="Arial"/>
            </a:endParaRPr>
          </a:p>
        </p:txBody>
      </p:sp>
      <p:pic>
        <p:nvPicPr>
          <p:cNvPr id="6" name="Picture 29" descr="Рыбинск с высоты птичьего полет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07" b="21365"/>
          <a:stretch>
            <a:fillRect/>
          </a:stretch>
        </p:blipFill>
        <p:spPr bwMode="auto">
          <a:xfrm>
            <a:off x="2771800" y="3229923"/>
            <a:ext cx="6048672" cy="2863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platforma-msb.org/wp-content/uploads/2015/07/The-Strategy-of-International-Business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548680"/>
            <a:ext cx="1532607" cy="100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photo.allindonews.com/picture/pbs.twimg.com/profile_images/1678885074/app-icon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607" y="1700808"/>
            <a:ext cx="1724121" cy="172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iconsfind.com/wp-content/uploads/2013/11/Charts-Pie-icon.pn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152" y="3573016"/>
            <a:ext cx="1436089" cy="1436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cdns2.freepik.com/foto-gratis/_318-62080.jpg"/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5153122"/>
            <a:ext cx="1516238" cy="151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64088" y="6237312"/>
            <a:ext cx="10353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март 2017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5921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19" y="107340"/>
            <a:ext cx="6955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660033"/>
                </a:solidFill>
                <a:latin typeface="Arial"/>
                <a:cs typeface="Arial"/>
              </a:rPr>
              <a:t>ИНВЕСТИЦИОННАЯ СРЕДА РЫБИНСКА. ИТОГИ 2016 ГОДА</a:t>
            </a:r>
            <a:endParaRPr lang="ru-RU" b="1" dirty="0">
              <a:solidFill>
                <a:srgbClr val="660033"/>
              </a:solidFill>
              <a:latin typeface="Arial"/>
              <a:cs typeface="Arial"/>
            </a:endParaRPr>
          </a:p>
        </p:txBody>
      </p:sp>
      <p:graphicFrame>
        <p:nvGraphicFramePr>
          <p:cNvPr id="19" name="Диаграмма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038653"/>
              </p:ext>
            </p:extLst>
          </p:nvPr>
        </p:nvGraphicFramePr>
        <p:xfrm>
          <a:off x="395536" y="692696"/>
          <a:ext cx="4824536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611560" y="4797152"/>
            <a:ext cx="1584176" cy="504056"/>
          </a:xfrm>
          <a:prstGeom prst="rect">
            <a:avLst/>
          </a:prstGeom>
          <a:solidFill>
            <a:srgbClr val="3C5F7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entury Gothic" pitchFamily="34" charset="0"/>
              </a:rPr>
              <a:t>33</a:t>
            </a:r>
            <a:endParaRPr lang="ru-RU" sz="1600" b="1" dirty="0">
              <a:latin typeface="Century Gothic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35696" y="4725144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indent="-447675"/>
            <a:r>
              <a:rPr lang="en-US" dirty="0" smtClean="0">
                <a:latin typeface="Arial"/>
                <a:cs typeface="Arial"/>
              </a:rPr>
              <a:t>	</a:t>
            </a:r>
            <a:r>
              <a:rPr lang="ru-RU" b="1" dirty="0" smtClean="0">
                <a:solidFill>
                  <a:srgbClr val="3C5F74"/>
                </a:solidFill>
                <a:latin typeface="Arial"/>
                <a:cs typeface="Arial"/>
              </a:rPr>
              <a:t>Инвестиционных </a:t>
            </a:r>
          </a:p>
          <a:p>
            <a:pPr marL="447675" indent="-447675"/>
            <a:r>
              <a:rPr lang="ru-RU" b="1" dirty="0">
                <a:solidFill>
                  <a:srgbClr val="3C5F74"/>
                </a:solidFill>
                <a:latin typeface="Arial"/>
                <a:cs typeface="Arial"/>
              </a:rPr>
              <a:t> </a:t>
            </a:r>
            <a:r>
              <a:rPr lang="ru-RU" b="1" dirty="0" smtClean="0">
                <a:solidFill>
                  <a:srgbClr val="3C5F74"/>
                </a:solidFill>
                <a:latin typeface="Arial"/>
                <a:cs typeface="Arial"/>
              </a:rPr>
              <a:t>      проекта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11560" y="5589240"/>
            <a:ext cx="1584176" cy="864096"/>
          </a:xfrm>
          <a:prstGeom prst="rect">
            <a:avLst/>
          </a:prstGeom>
          <a:solidFill>
            <a:srgbClr val="3C5F7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/>
                <a:cs typeface="Arial"/>
              </a:rPr>
              <a:t>63 </a:t>
            </a:r>
            <a:r>
              <a:rPr lang="ru-RU" sz="2000" b="1" dirty="0" err="1" smtClean="0">
                <a:latin typeface="Arial"/>
                <a:cs typeface="Arial"/>
              </a:rPr>
              <a:t>млрд.руб</a:t>
            </a:r>
            <a:r>
              <a:rPr lang="ru-RU" sz="2000" b="1" dirty="0" smtClean="0">
                <a:latin typeface="Arial"/>
                <a:cs typeface="Arial"/>
              </a:rPr>
              <a:t>.</a:t>
            </a:r>
            <a:endParaRPr lang="ru-RU" sz="2000" b="1" dirty="0">
              <a:latin typeface="Arial"/>
              <a:cs typeface="Arial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13123" y="5733256"/>
            <a:ext cx="4275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447675" indent="-447675">
              <a:defRPr>
                <a:latin typeface="Century Gothic" pitchFamily="34" charset="0"/>
              </a:defRPr>
            </a:lvl1pPr>
          </a:lstStyle>
          <a:p>
            <a:r>
              <a:rPr lang="ru-RU" b="1" dirty="0">
                <a:solidFill>
                  <a:srgbClr val="3C5F74"/>
                </a:solidFill>
                <a:latin typeface="Arial"/>
                <a:cs typeface="Arial"/>
              </a:rPr>
              <a:t>Заявленная сумма </a:t>
            </a:r>
            <a:endParaRPr lang="ru-RU" b="1" dirty="0" smtClean="0">
              <a:solidFill>
                <a:srgbClr val="3C5F74"/>
              </a:solidFill>
              <a:latin typeface="Arial"/>
              <a:cs typeface="Arial"/>
            </a:endParaRPr>
          </a:p>
          <a:p>
            <a:r>
              <a:rPr lang="ru-RU" b="1" dirty="0" smtClean="0">
                <a:solidFill>
                  <a:srgbClr val="3C5F74"/>
                </a:solidFill>
                <a:latin typeface="Arial"/>
                <a:cs typeface="Arial"/>
              </a:rPr>
              <a:t>инвестиций</a:t>
            </a:r>
            <a:endParaRPr lang="ru-RU" b="1" dirty="0">
              <a:solidFill>
                <a:srgbClr val="3C5F74"/>
              </a:solidFill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23709" y="764704"/>
            <a:ext cx="3740779" cy="535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>
                <a:latin typeface="Arial"/>
                <a:cs typeface="Arial"/>
              </a:rPr>
              <a:t>Крупнейшие проекты в реализации: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Arial"/>
                <a:cs typeface="Arial"/>
              </a:rPr>
              <a:t>создание </a:t>
            </a:r>
            <a:r>
              <a:rPr lang="ru-RU" dirty="0">
                <a:latin typeface="Arial"/>
                <a:cs typeface="Arial"/>
              </a:rPr>
              <a:t>двигателя </a:t>
            </a:r>
            <a:r>
              <a:rPr lang="ru-RU" dirty="0" err="1">
                <a:latin typeface="Arial"/>
                <a:cs typeface="Arial"/>
              </a:rPr>
              <a:t>SaM</a:t>
            </a:r>
            <a:r>
              <a:rPr lang="ru-RU" dirty="0">
                <a:latin typeface="Arial"/>
                <a:cs typeface="Arial"/>
              </a:rPr>
              <a:t> 146 для российского регионального самолета SSJ 100 в ОАО «НПО «Сатурн»;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Arial"/>
                <a:cs typeface="Arial"/>
              </a:rPr>
              <a:t>строительство ПГУ-ТЭЦ установленной мощностью 230 МВт электрической и 425 Гкал/ч тепловой энергии;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Arial"/>
                <a:cs typeface="Arial"/>
              </a:rPr>
              <a:t>комплексная  замена  гидроагрегатов  ст.№1,  ст.№3, ст.№5  Рыбинской  ГЭС  с гидротурбиной  ПЛ;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Arial"/>
                <a:cs typeface="Arial"/>
              </a:rPr>
              <a:t>проект «ГТД-110М»;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dirty="0">
                <a:latin typeface="Arial"/>
                <a:cs typeface="Arial"/>
              </a:rPr>
              <a:t>развитие производства нового вида кабельной продукции (ООО </a:t>
            </a:r>
            <a:r>
              <a:rPr lang="ru-RU" dirty="0" smtClean="0">
                <a:latin typeface="Arial"/>
                <a:cs typeface="Arial"/>
              </a:rPr>
              <a:t>«</a:t>
            </a:r>
            <a:r>
              <a:rPr lang="ru-RU" dirty="0" err="1" smtClean="0">
                <a:latin typeface="Arial"/>
                <a:cs typeface="Arial"/>
              </a:rPr>
              <a:t>Рыбинскэлектрокабель</a:t>
            </a:r>
            <a:r>
              <a:rPr lang="ru-RU" dirty="0">
                <a:latin typeface="Arial"/>
                <a:cs typeface="Arial"/>
              </a:rPr>
              <a:t>»).</a:t>
            </a:r>
          </a:p>
        </p:txBody>
      </p:sp>
    </p:spTree>
    <p:extLst>
      <p:ext uri="{BB962C8B-B14F-4D97-AF65-F5344CB8AC3E}">
        <p14:creationId xmlns:p14="http://schemas.microsoft.com/office/powerpoint/2010/main" val="1521539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13440"/>
            <a:ext cx="528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660033"/>
                </a:solidFill>
                <a:latin typeface="Arial"/>
                <a:cs typeface="Arial"/>
              </a:rPr>
              <a:t>КЛЮЧЕВЫЕ ПРОБЛЕМЫ ДЛЯ ИНВЕСТОРОВ</a:t>
            </a:r>
            <a:endParaRPr lang="ru-RU" b="1" dirty="0">
              <a:solidFill>
                <a:srgbClr val="660033"/>
              </a:solidFill>
              <a:latin typeface="Arial"/>
              <a:cs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620688"/>
            <a:ext cx="874846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indent="-447675"/>
            <a:r>
              <a:rPr lang="en-US" dirty="0" smtClean="0">
                <a:latin typeface="Arial"/>
                <a:cs typeface="Arial"/>
              </a:rPr>
              <a:t>	</a:t>
            </a:r>
            <a:r>
              <a:rPr lang="ru-RU" dirty="0" smtClean="0">
                <a:latin typeface="Arial"/>
                <a:cs typeface="Arial"/>
              </a:rPr>
              <a:t>Отсутствие у органов местного самоуправления ресурсов для создания необходимой инфраструктуры (транспортной, коммунальной) для инвесторов, для социально-экономического развития</a:t>
            </a:r>
          </a:p>
          <a:p>
            <a:endParaRPr lang="ru-RU" sz="800" dirty="0" smtClean="0">
              <a:latin typeface="Arial"/>
              <a:cs typeface="Arial"/>
            </a:endParaRPr>
          </a:p>
          <a:p>
            <a:pPr indent="361950"/>
            <a:r>
              <a:rPr lang="ru-RU" dirty="0" smtClean="0">
                <a:latin typeface="Arial"/>
                <a:cs typeface="Arial"/>
              </a:rPr>
              <a:t> Исчерпание ресурсов приватизации.</a:t>
            </a:r>
          </a:p>
          <a:p>
            <a:pPr indent="361950"/>
            <a:r>
              <a:rPr lang="ru-RU" dirty="0" smtClean="0">
                <a:latin typeface="Arial"/>
                <a:cs typeface="Arial"/>
              </a:rPr>
              <a:t> Снижение источников для бюджетных инвестиций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5373216"/>
            <a:ext cx="8748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47675" algn="l"/>
              </a:tabLst>
            </a:pPr>
            <a:r>
              <a:rPr lang="en-US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lang="ru-RU" dirty="0" smtClean="0">
                <a:latin typeface="Arial"/>
                <a:cs typeface="Arial"/>
              </a:rPr>
              <a:t>Низкие возможности программы поддержки предпринимательства   </a:t>
            </a:r>
          </a:p>
          <a:p>
            <a:pPr>
              <a:tabLst>
                <a:tab pos="447675" algn="l"/>
              </a:tabLst>
            </a:pPr>
            <a:r>
              <a:rPr lang="ru-RU" dirty="0">
                <a:latin typeface="Arial"/>
                <a:cs typeface="Arial"/>
              </a:rPr>
              <a:t> </a:t>
            </a:r>
            <a:r>
              <a:rPr lang="ru-RU" dirty="0" smtClean="0">
                <a:latin typeface="Arial"/>
                <a:cs typeface="Arial"/>
              </a:rPr>
              <a:t>      (2016г.:  12,7 руб. на 1 субъект малого предпринимательства)</a:t>
            </a:r>
          </a:p>
          <a:p>
            <a:pPr indent="447675"/>
            <a:endParaRPr lang="ru-RU" dirty="0" smtClean="0">
              <a:latin typeface="Arial"/>
              <a:cs typeface="Arial"/>
            </a:endParaRPr>
          </a:p>
          <a:p>
            <a:pPr indent="447675"/>
            <a:r>
              <a:rPr lang="ru-RU" dirty="0" smtClean="0">
                <a:latin typeface="Arial"/>
                <a:cs typeface="Arial"/>
              </a:rPr>
              <a:t>Недостаточно комфортная городская среда</a:t>
            </a: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1503389"/>
              </p:ext>
            </p:extLst>
          </p:nvPr>
        </p:nvGraphicFramePr>
        <p:xfrm>
          <a:off x="4820280" y="2542768"/>
          <a:ext cx="4104456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19113" y="836712"/>
            <a:ext cx="236463" cy="288032"/>
          </a:xfrm>
          <a:prstGeom prst="rect">
            <a:avLst/>
          </a:prstGeom>
          <a:solidFill>
            <a:srgbClr val="3C5F7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ial"/>
                <a:cs typeface="Arial"/>
              </a:rPr>
              <a:t>1</a:t>
            </a:r>
            <a:endParaRPr lang="ru-RU" b="1" dirty="0"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19112" y="1916832"/>
            <a:ext cx="236463" cy="288032"/>
          </a:xfrm>
          <a:prstGeom prst="rect">
            <a:avLst/>
          </a:prstGeom>
          <a:solidFill>
            <a:srgbClr val="3C5F7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ial"/>
                <a:cs typeface="Arial"/>
              </a:rPr>
              <a:t>2</a:t>
            </a:r>
            <a:endParaRPr lang="ru-RU" b="1" dirty="0">
              <a:latin typeface="Arial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9111" y="5373216"/>
            <a:ext cx="236463" cy="288032"/>
          </a:xfrm>
          <a:prstGeom prst="rect">
            <a:avLst/>
          </a:prstGeom>
          <a:solidFill>
            <a:srgbClr val="3C5F7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Arial"/>
                <a:cs typeface="Arial"/>
              </a:rPr>
              <a:t>3</a:t>
            </a:r>
            <a:endParaRPr lang="ru-RU" b="1" dirty="0">
              <a:latin typeface="Arial"/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19113" y="6237312"/>
            <a:ext cx="236463" cy="288032"/>
          </a:xfrm>
          <a:prstGeom prst="rect">
            <a:avLst/>
          </a:prstGeom>
          <a:solidFill>
            <a:srgbClr val="3C5F7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"/>
                <a:cs typeface="Arial"/>
              </a:rPr>
              <a:t>4</a:t>
            </a: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3405001"/>
              </p:ext>
            </p:extLst>
          </p:nvPr>
        </p:nvGraphicFramePr>
        <p:xfrm>
          <a:off x="395536" y="2542768"/>
          <a:ext cx="4262472" cy="2686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647700" y="26797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2031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19" y="179348"/>
            <a:ext cx="6546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660033"/>
                </a:solidFill>
                <a:latin typeface="Arial"/>
                <a:cs typeface="Arial"/>
              </a:rPr>
              <a:t>ИНВЕСТИЦИОННЫЙ ПРОЕКТ. </a:t>
            </a:r>
            <a:r>
              <a:rPr lang="ru-RU" b="1" dirty="0">
                <a:solidFill>
                  <a:srgbClr val="660033"/>
                </a:solidFill>
                <a:latin typeface="Arial"/>
                <a:cs typeface="Arial"/>
              </a:rPr>
              <a:t>БЮДЖЕТНЫЕ ЭФФЕКТЫ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59832" y="1089706"/>
            <a:ext cx="3001393" cy="183523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Строительство завода </a:t>
            </a: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сборке и испытанию газовых турбин</a:t>
            </a:r>
            <a:endParaRPr lang="en-US" sz="16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b="1" dirty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«Русские Газовые Турбины</a:t>
            </a:r>
            <a:r>
              <a:rPr lang="ru-RU" sz="1600" b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en-US" sz="1600" b="1" dirty="0" smtClean="0">
              <a:solidFill>
                <a:srgbClr val="993366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600" b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3400 </a:t>
            </a:r>
            <a:r>
              <a:rPr lang="ru-RU" sz="1600" b="1" dirty="0" smtClean="0">
                <a:solidFill>
                  <a:srgbClr val="993366"/>
                </a:solidFill>
                <a:latin typeface="Arial" pitchFamily="34" charset="0"/>
                <a:cs typeface="Arial" pitchFamily="34" charset="0"/>
              </a:rPr>
              <a:t>млн.руб. </a:t>
            </a:r>
            <a:endParaRPr lang="ru-RU" sz="1600" b="1" dirty="0">
              <a:solidFill>
                <a:srgbClr val="9933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883870" y="1329419"/>
            <a:ext cx="1991082" cy="792088"/>
          </a:xfrm>
          <a:prstGeom prst="rightArrow">
            <a:avLst/>
          </a:prstGeom>
          <a:solidFill>
            <a:srgbClr val="660033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3400 млн.руб.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 flipH="1">
            <a:off x="6183710" y="1329419"/>
            <a:ext cx="2016225" cy="807460"/>
          </a:xfrm>
          <a:prstGeom prst="rightArrow">
            <a:avLst/>
          </a:prstGeom>
          <a:solidFill>
            <a:srgbClr val="660033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109,2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млн.руб.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-10359" y="836712"/>
            <a:ext cx="26381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257300"/>
            <a:r>
              <a:rPr lang="ru-RU" sz="1400" dirty="0" smtClean="0">
                <a:latin typeface="Arial" pitchFamily="34" charset="0"/>
                <a:cs typeface="Arial" pitchFamily="34" charset="0"/>
              </a:rPr>
              <a:t>Инвестиции</a:t>
            </a:r>
          </a:p>
          <a:p>
            <a:pPr marL="1257300"/>
            <a:r>
              <a:rPr lang="ru-RU" sz="1400" dirty="0" smtClean="0">
                <a:latin typeface="Arial" pitchFamily="34" charset="0"/>
                <a:cs typeface="Arial" pitchFamily="34" charset="0"/>
              </a:rPr>
              <a:t>резидента (2011-2014)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2618" y="987837"/>
            <a:ext cx="18998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Бюджетные инвестиции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88633" y="2142052"/>
            <a:ext cx="20597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Строительство сетей, дорог</a:t>
            </a:r>
          </a:p>
          <a:p>
            <a:endParaRPr lang="ru-RU" sz="12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927572" y="3800073"/>
            <a:ext cx="1967656" cy="792088"/>
          </a:xfrm>
          <a:prstGeom prst="rect">
            <a:avLst/>
          </a:prstGeom>
          <a:solidFill>
            <a:srgbClr val="3C5F7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/>
                <a:cs typeface="Arial"/>
              </a:rPr>
              <a:t>2,7 </a:t>
            </a:r>
          </a:p>
          <a:p>
            <a:pPr algn="ctr"/>
            <a:r>
              <a:rPr lang="ru-RU" sz="1600" b="1" dirty="0" smtClean="0">
                <a:latin typeface="Arial"/>
                <a:cs typeface="Arial"/>
              </a:rPr>
              <a:t>млн.руб.</a:t>
            </a:r>
            <a:endParaRPr lang="ru-RU" sz="1600" b="1" dirty="0"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15816" y="3872081"/>
            <a:ext cx="5760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indent="-447675"/>
            <a:r>
              <a:rPr lang="en-US" dirty="0" smtClean="0">
                <a:latin typeface="Arial"/>
                <a:cs typeface="Arial"/>
              </a:rPr>
              <a:t>	</a:t>
            </a:r>
            <a:r>
              <a:rPr lang="ru-RU" b="1" dirty="0" smtClean="0">
                <a:solidFill>
                  <a:srgbClr val="3C5F74"/>
                </a:solidFill>
                <a:latin typeface="Arial"/>
                <a:cs typeface="Arial"/>
              </a:rPr>
              <a:t>Ежегодные налоговые поступления в местный бюджет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929135" y="5024209"/>
            <a:ext cx="1967656" cy="792088"/>
          </a:xfrm>
          <a:prstGeom prst="rect">
            <a:avLst/>
          </a:prstGeom>
          <a:solidFill>
            <a:srgbClr val="660033">
              <a:alpha val="81961"/>
            </a:srgb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/>
                <a:cs typeface="Arial"/>
              </a:rPr>
              <a:t>97,4 </a:t>
            </a:r>
            <a:br>
              <a:rPr lang="ru-RU" sz="2800" b="1" dirty="0" smtClean="0">
                <a:latin typeface="Arial"/>
                <a:cs typeface="Arial"/>
              </a:rPr>
            </a:br>
            <a:r>
              <a:rPr lang="ru-RU" sz="1600" b="1" dirty="0" smtClean="0">
                <a:latin typeface="Arial"/>
                <a:cs typeface="Arial"/>
              </a:rPr>
              <a:t>млн.руб.</a:t>
            </a:r>
            <a:endParaRPr lang="ru-RU" sz="1600" b="1" dirty="0"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87824" y="5036983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indent="-447675"/>
            <a:r>
              <a:rPr lang="en-US" dirty="0" smtClean="0">
                <a:latin typeface="Arial"/>
                <a:cs typeface="Arial"/>
              </a:rPr>
              <a:t>	</a:t>
            </a:r>
            <a:r>
              <a:rPr lang="ru-RU" b="1" dirty="0">
                <a:solidFill>
                  <a:srgbClr val="660033"/>
                </a:solidFill>
                <a:latin typeface="Arial"/>
                <a:cs typeface="Arial"/>
              </a:rPr>
              <a:t>Ежегодные налоговые поступления в </a:t>
            </a:r>
            <a:r>
              <a:rPr lang="ru-RU" b="1" dirty="0" smtClean="0">
                <a:solidFill>
                  <a:srgbClr val="660033"/>
                </a:solidFill>
                <a:latin typeface="Arial"/>
                <a:cs typeface="Arial"/>
              </a:rPr>
              <a:t>областной бюджет (с учетом налоговых льгот)</a:t>
            </a:r>
            <a:endParaRPr lang="ru-RU" b="1" dirty="0">
              <a:solidFill>
                <a:srgbClr val="660033"/>
              </a:solidFill>
              <a:latin typeface="Arial"/>
              <a:cs typeface="Arial"/>
            </a:endParaRPr>
          </a:p>
          <a:p>
            <a:pPr indent="361950"/>
            <a:r>
              <a:rPr lang="ru-RU" dirty="0" smtClean="0">
                <a:latin typeface="Arial"/>
                <a:cs typeface="Arial"/>
              </a:rPr>
              <a:t> 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55576" y="2132856"/>
            <a:ext cx="20597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Выкуп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права аренды –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dirty="0" smtClean="0">
                <a:latin typeface="Arial" pitchFamily="34" charset="0"/>
                <a:cs typeface="Arial" pitchFamily="34" charset="0"/>
              </a:rPr>
            </a:b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51 млн.руб.</a:t>
            </a: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Аренда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ЗУ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6,4 млн.руб.</a:t>
            </a: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Выкуп </a:t>
            </a:r>
            <a:r>
              <a:rPr lang="ru-RU" sz="1200" dirty="0">
                <a:latin typeface="Arial" pitchFamily="34" charset="0"/>
                <a:cs typeface="Arial" pitchFamily="34" charset="0"/>
              </a:rPr>
              <a:t>в собственность – </a:t>
            </a:r>
            <a:r>
              <a:rPr lang="ru-RU" sz="1200" b="1" dirty="0">
                <a:latin typeface="Arial" pitchFamily="34" charset="0"/>
                <a:cs typeface="Arial" pitchFamily="34" charset="0"/>
              </a:rPr>
              <a:t>15,2 млн.руб.</a:t>
            </a:r>
          </a:p>
          <a:p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767386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19" y="179348"/>
            <a:ext cx="6815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660033"/>
                </a:solidFill>
                <a:latin typeface="Arial"/>
                <a:cs typeface="Arial"/>
              </a:rPr>
              <a:t>ВЗАИМОДЕЙСТВИЕ ПРИ РЕАЛИЗАЦИИ ИНВЕСТПРОЕКТА</a:t>
            </a:r>
            <a:endParaRPr lang="ru-RU" b="1" dirty="0">
              <a:solidFill>
                <a:srgbClr val="660033"/>
              </a:solidFill>
              <a:latin typeface="Arial"/>
              <a:cs typeface="Arial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444208" y="692696"/>
            <a:ext cx="2448272" cy="1543794"/>
          </a:xfrm>
          <a:prstGeom prst="rect">
            <a:avLst/>
          </a:prstGeom>
          <a:solidFill>
            <a:srgbClr val="3C5F7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/>
                <a:cs typeface="Arial"/>
              </a:rPr>
              <a:t>Регион</a:t>
            </a:r>
            <a:endParaRPr lang="ru-RU" sz="1600" b="1" dirty="0">
              <a:latin typeface="Arial"/>
              <a:cs typeface="Arial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1519" y="692696"/>
            <a:ext cx="1967656" cy="5976664"/>
          </a:xfrm>
          <a:prstGeom prst="rect">
            <a:avLst/>
          </a:prstGeom>
          <a:solidFill>
            <a:srgbClr val="660033">
              <a:alpha val="81961"/>
            </a:srgb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/>
                <a:cs typeface="Arial"/>
              </a:rPr>
              <a:t>Инвестор</a:t>
            </a:r>
            <a:endParaRPr lang="ru-RU" sz="1600" b="1" dirty="0">
              <a:latin typeface="Arial"/>
              <a:cs typeface="Arial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44208" y="3717032"/>
            <a:ext cx="2448272" cy="2952328"/>
          </a:xfrm>
          <a:prstGeom prst="rect">
            <a:avLst/>
          </a:prstGeom>
          <a:solidFill>
            <a:srgbClr val="3C5F74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Arial"/>
                <a:cs typeface="Arial"/>
              </a:rPr>
              <a:t>Муниципалитет</a:t>
            </a:r>
            <a:endParaRPr lang="ru-RU" sz="1600" b="1" dirty="0">
              <a:latin typeface="Arial"/>
              <a:cs typeface="Arial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2492524" y="1052736"/>
            <a:ext cx="3600400" cy="576064"/>
          </a:xfrm>
          <a:prstGeom prst="rightArrow">
            <a:avLst/>
          </a:prstGeom>
          <a:solidFill>
            <a:srgbClr val="660033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Налоговые платежи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2483768" y="4725144"/>
            <a:ext cx="3600400" cy="576064"/>
          </a:xfrm>
          <a:prstGeom prst="rightArrow">
            <a:avLst/>
          </a:prstGeom>
          <a:solidFill>
            <a:srgbClr val="660033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Налоговые платежи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2483768" y="3463546"/>
            <a:ext cx="3600400" cy="576064"/>
          </a:xfrm>
          <a:prstGeom prst="rightArrow">
            <a:avLst/>
          </a:prstGeom>
          <a:solidFill>
            <a:srgbClr val="660033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Требования к земельному участку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2483768" y="4089914"/>
            <a:ext cx="3600400" cy="576064"/>
          </a:xfrm>
          <a:prstGeom prst="rightArrow">
            <a:avLst/>
          </a:prstGeom>
          <a:solidFill>
            <a:srgbClr val="660033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Требования к инфраструктуре</a:t>
            </a:r>
            <a:endParaRPr lang="ru-RU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трелка влево 2"/>
          <p:cNvSpPr/>
          <p:nvPr/>
        </p:nvSpPr>
        <p:spPr>
          <a:xfrm>
            <a:off x="2492524" y="5373216"/>
            <a:ext cx="3600400" cy="504056"/>
          </a:xfrm>
          <a:prstGeom prst="leftArrow">
            <a:avLst/>
          </a:prstGeom>
          <a:solidFill>
            <a:srgbClr val="3C5F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Земельный участок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Стрелка влево 26"/>
          <p:cNvSpPr/>
          <p:nvPr/>
        </p:nvSpPr>
        <p:spPr>
          <a:xfrm>
            <a:off x="2483768" y="6021288"/>
            <a:ext cx="3600400" cy="504056"/>
          </a:xfrm>
          <a:prstGeom prst="leftArrow">
            <a:avLst/>
          </a:prstGeom>
          <a:solidFill>
            <a:srgbClr val="3C5F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Строительство инфраструктуры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6228184" y="2276872"/>
            <a:ext cx="2808312" cy="1368152"/>
          </a:xfrm>
          <a:prstGeom prst="downArrow">
            <a:avLst>
              <a:gd name="adj1" fmla="val 58140"/>
              <a:gd name="adj2" fmla="val 47965"/>
            </a:avLst>
          </a:prstGeom>
          <a:solidFill>
            <a:srgbClr val="3C5F7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Бюджетные трансферты на строительство инфраструктуры (пропорционально налоговым платежам)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837467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1857</TotalTime>
  <Words>203</Words>
  <Application>Microsoft Macintosh PowerPoint</Application>
  <PresentationFormat>Экран (4:3)</PresentationFormat>
  <Paragraphs>65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Сажинова Ольга Владимировна</dc:creator>
  <cp:lastModifiedBy>Климов Александр</cp:lastModifiedBy>
  <cp:revision>120</cp:revision>
  <cp:lastPrinted>2017-03-30T06:39:39Z</cp:lastPrinted>
  <dcterms:created xsi:type="dcterms:W3CDTF">2017-03-21T12:18:06Z</dcterms:created>
  <dcterms:modified xsi:type="dcterms:W3CDTF">2017-03-30T06:40:02Z</dcterms:modified>
</cp:coreProperties>
</file>