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notesMasterIdLst>
    <p:notesMasterId r:id="rId24"/>
  </p:notesMasterIdLst>
  <p:sldIdLst>
    <p:sldId id="290" r:id="rId3"/>
    <p:sldId id="270" r:id="rId4"/>
    <p:sldId id="271" r:id="rId5"/>
    <p:sldId id="267" r:id="rId6"/>
    <p:sldId id="269" r:id="rId7"/>
    <p:sldId id="272" r:id="rId8"/>
    <p:sldId id="273" r:id="rId9"/>
    <p:sldId id="274" r:id="rId10"/>
    <p:sldId id="289" r:id="rId11"/>
    <p:sldId id="275" r:id="rId12"/>
    <p:sldId id="276" r:id="rId13"/>
    <p:sldId id="291" r:id="rId14"/>
    <p:sldId id="277" r:id="rId15"/>
    <p:sldId id="278" r:id="rId16"/>
    <p:sldId id="279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0" autoAdjust="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Documents%20and%20Settings\user\Local%20Settings\Temporary%20Internet%20Files\Content.Outlook\MDQYJ2FP\2016-03%20&#1060;&#1069;&#1054;%205-1%2015&#1076;&#1077;&#1082;&#1072;&#1073;&#1088;&#1103;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Temporary%20Internet%20Files\Content.Outlook\JLAJTKL2\&#1050;&#1056;-0%20%20&#1057;&#1074;&#1086;&#1076;&#1085;&#1099;&#1077;%20&#1092;&#1086;&#1088;&#1084;&#1099;%20&#1056;&#1086;&#1089;&#1089;&#1080;&#1081;&#1089;&#1082;&#1072;&#1103;%20&#1060;&#1077;&#1076;&#1077;&#1088;&#1072;&#1094;&#1080;&#1103;%207%20&#1092;&#1077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2405949256697E-2"/>
          <c:y val="0.18103018372703464"/>
          <c:w val="0.86624890638670293"/>
          <c:h val="0.70298993875765459"/>
        </c:manualLayout>
      </c:layout>
      <c:areaChart>
        <c:grouping val="stacked"/>
        <c:varyColors val="0"/>
        <c:ser>
          <c:idx val="0"/>
          <c:order val="0"/>
          <c:tx>
            <c:strRef>
              <c:f>'[2016-03 ФЭО 5-1 15декабря2016.xlsx]График из презы'!$A$4</c:f>
              <c:strCache>
                <c:ptCount val="1"/>
                <c:pt idx="0">
                  <c:v>До 1920 года</c:v>
                </c:pt>
              </c:strCache>
            </c:strRef>
          </c:tx>
          <c:cat>
            <c:numRef>
              <c:f>'[2016-03 ФЭО 5-1 15декабря2016.xlsx]График из презы'!$B$2:$AF$2</c:f>
              <c:numCache>
                <c:formatCode>General</c:formatCode>
                <c:ptCount val="3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</c:numCache>
            </c:numRef>
          </c:cat>
          <c:val>
            <c:numRef>
              <c:f>'[2016-03 ФЭО 5-1 15декабря2016.xlsx]График из презы'!$B$4:$AF$4</c:f>
              <c:numCache>
                <c:formatCode>0.00</c:formatCode>
                <c:ptCount val="31"/>
                <c:pt idx="0">
                  <c:v>0.35919534505249595</c:v>
                </c:pt>
                <c:pt idx="1">
                  <c:v>0.33467301950347988</c:v>
                </c:pt>
                <c:pt idx="2">
                  <c:v>0.27314903547480868</c:v>
                </c:pt>
                <c:pt idx="3">
                  <c:v>0.27082726867327317</c:v>
                </c:pt>
                <c:pt idx="4">
                  <c:v>0.26852523688955032</c:v>
                </c:pt>
                <c:pt idx="5">
                  <c:v>0.26624277237598881</c:v>
                </c:pt>
                <c:pt idx="6">
                  <c:v>0.26397970881079286</c:v>
                </c:pt>
                <c:pt idx="7">
                  <c:v>0.26173588128590131</c:v>
                </c:pt>
                <c:pt idx="8">
                  <c:v>0.25951112629497097</c:v>
                </c:pt>
                <c:pt idx="9">
                  <c:v>0.25730528172146416</c:v>
                </c:pt>
                <c:pt idx="10">
                  <c:v>0.25511818682683135</c:v>
                </c:pt>
                <c:pt idx="11">
                  <c:v>0.25294968223880332</c:v>
                </c:pt>
                <c:pt idx="12">
                  <c:v>0.2507996099397734</c:v>
                </c:pt>
                <c:pt idx="13">
                  <c:v>0.24866781325528534</c:v>
                </c:pt>
                <c:pt idx="14">
                  <c:v>0.24655413684261557</c:v>
                </c:pt>
                <c:pt idx="15">
                  <c:v>0.24445842667945336</c:v>
                </c:pt>
                <c:pt idx="16">
                  <c:v>0.2423805300526779</c:v>
                </c:pt>
                <c:pt idx="17">
                  <c:v>0.24032029554723047</c:v>
                </c:pt>
                <c:pt idx="18">
                  <c:v>0.23827757303507857</c:v>
                </c:pt>
                <c:pt idx="19">
                  <c:v>0.23625221366428042</c:v>
                </c:pt>
                <c:pt idx="20">
                  <c:v>0.23424406984813426</c:v>
                </c:pt>
                <c:pt idx="21">
                  <c:v>0.23225299525442494</c:v>
                </c:pt>
                <c:pt idx="22">
                  <c:v>0.23027884479476229</c:v>
                </c:pt>
                <c:pt idx="23">
                  <c:v>0.2283214746140067</c:v>
                </c:pt>
                <c:pt idx="24">
                  <c:v>0.2263807420797877</c:v>
                </c:pt>
                <c:pt idx="25">
                  <c:v>0.22445650577210965</c:v>
                </c:pt>
                <c:pt idx="26">
                  <c:v>0.22254862547304666</c:v>
                </c:pt>
                <c:pt idx="27">
                  <c:v>0.22065696215652578</c:v>
                </c:pt>
                <c:pt idx="28">
                  <c:v>0.21878137797819541</c:v>
                </c:pt>
                <c:pt idx="29">
                  <c:v>0.21692173626538075</c:v>
                </c:pt>
                <c:pt idx="30">
                  <c:v>0.21507790150712519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E-4896-8166-1A28592EC695}"/>
            </c:ext>
          </c:extLst>
        </c:ser>
        <c:ser>
          <c:idx val="1"/>
          <c:order val="1"/>
          <c:tx>
            <c:strRef>
              <c:f>'[2016-03 ФЭО 5-1 15декабря2016.xlsx]График из презы'!$A$5</c:f>
              <c:strCache>
                <c:ptCount val="1"/>
                <c:pt idx="0">
                  <c:v>1921-1945</c:v>
                </c:pt>
              </c:strCache>
            </c:strRef>
          </c:tx>
          <c:cat>
            <c:numRef>
              <c:f>'[2016-03 ФЭО 5-1 15декабря2016.xlsx]График из презы'!$B$2:$AF$2</c:f>
              <c:numCache>
                <c:formatCode>General</c:formatCode>
                <c:ptCount val="3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</c:numCache>
            </c:numRef>
          </c:cat>
          <c:val>
            <c:numRef>
              <c:f>'[2016-03 ФЭО 5-1 15декабря2016.xlsx]График из презы'!$B$5:$AF$5</c:f>
              <c:numCache>
                <c:formatCode>0.00</c:formatCode>
                <c:ptCount val="31"/>
                <c:pt idx="0">
                  <c:v>0.54214000444455146</c:v>
                </c:pt>
                <c:pt idx="1">
                  <c:v>0.52148108735443943</c:v>
                </c:pt>
                <c:pt idx="2">
                  <c:v>0.51110748143661322</c:v>
                </c:pt>
                <c:pt idx="3">
                  <c:v>0.51940590950223609</c:v>
                </c:pt>
                <c:pt idx="4">
                  <c:v>0.52210007470035646</c:v>
                </c:pt>
                <c:pt idx="5">
                  <c:v>0.52466907481151071</c:v>
                </c:pt>
                <c:pt idx="6">
                  <c:v>0.52711310290683389</c:v>
                </c:pt>
                <c:pt idx="7">
                  <c:v>0.52943240055962459</c:v>
                </c:pt>
                <c:pt idx="8">
                  <c:v>0.53162725735108174</c:v>
                </c:pt>
                <c:pt idx="9">
                  <c:v>0.52983995244490401</c:v>
                </c:pt>
                <c:pt idx="10">
                  <c:v>0.52802491624276071</c:v>
                </c:pt>
                <c:pt idx="11">
                  <c:v>0.52618259394562372</c:v>
                </c:pt>
                <c:pt idx="12">
                  <c:v>0.52431343146959364</c:v>
                </c:pt>
                <c:pt idx="13">
                  <c:v>0.5224178753508445</c:v>
                </c:pt>
                <c:pt idx="14">
                  <c:v>0.51926296892455837</c:v>
                </c:pt>
                <c:pt idx="15">
                  <c:v>0.51611379319349771</c:v>
                </c:pt>
                <c:pt idx="16">
                  <c:v>0.51297048897036357</c:v>
                </c:pt>
                <c:pt idx="17">
                  <c:v>0.50983319541531458</c:v>
                </c:pt>
                <c:pt idx="18">
                  <c:v>0.50670205003592428</c:v>
                </c:pt>
                <c:pt idx="19">
                  <c:v>0.50239508261061894</c:v>
                </c:pt>
                <c:pt idx="20">
                  <c:v>0.49812472440842881</c:v>
                </c:pt>
                <c:pt idx="21">
                  <c:v>0.49389066425095796</c:v>
                </c:pt>
                <c:pt idx="22">
                  <c:v>0.48969259360482453</c:v>
                </c:pt>
                <c:pt idx="23">
                  <c:v>0.48553020655918289</c:v>
                </c:pt>
                <c:pt idx="24">
                  <c:v>0.48140319980343033</c:v>
                </c:pt>
                <c:pt idx="25">
                  <c:v>0.47731127260510081</c:v>
                </c:pt>
                <c:pt idx="26">
                  <c:v>0.47325412678795742</c:v>
                </c:pt>
                <c:pt idx="27">
                  <c:v>0.46923146671025978</c:v>
                </c:pt>
                <c:pt idx="28">
                  <c:v>0.46524299924322282</c:v>
                </c:pt>
                <c:pt idx="29">
                  <c:v>0.461288433749656</c:v>
                </c:pt>
                <c:pt idx="30">
                  <c:v>0.45736748206278338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E-4896-8166-1A28592EC695}"/>
            </c:ext>
          </c:extLst>
        </c:ser>
        <c:ser>
          <c:idx val="2"/>
          <c:order val="2"/>
          <c:tx>
            <c:strRef>
              <c:f>'[2016-03 ФЭО 5-1 15декабря2016.xlsx]График из презы'!$A$6</c:f>
              <c:strCache>
                <c:ptCount val="1"/>
                <c:pt idx="0">
                  <c:v>1946-1970</c:v>
                </c:pt>
              </c:strCache>
            </c:strRef>
          </c:tx>
          <c:cat>
            <c:numRef>
              <c:f>'[2016-03 ФЭО 5-1 15декабря2016.xlsx]График из презы'!$B$2:$AF$2</c:f>
              <c:numCache>
                <c:formatCode>General</c:formatCode>
                <c:ptCount val="3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</c:numCache>
            </c:numRef>
          </c:cat>
          <c:val>
            <c:numRef>
              <c:f>'[2016-03 ФЭО 5-1 15декабря2016.xlsx]График из презы'!$B$6:$AF$6</c:f>
              <c:numCache>
                <c:formatCode>0.00</c:formatCode>
                <c:ptCount val="31"/>
                <c:pt idx="0">
                  <c:v>0.93035290427712058</c:v>
                </c:pt>
                <c:pt idx="1">
                  <c:v>0.99946366565044276</c:v>
                </c:pt>
                <c:pt idx="2">
                  <c:v>1.0705573627392941</c:v>
                </c:pt>
                <c:pt idx="3">
                  <c:v>1.154789973398934</c:v>
                </c:pt>
                <c:pt idx="4">
                  <c:v>1.286420633166766</c:v>
                </c:pt>
                <c:pt idx="5">
                  <c:v>1.4170149837965822</c:v>
                </c:pt>
                <c:pt idx="6">
                  <c:v>1.5464658131757851</c:v>
                </c:pt>
                <c:pt idx="7">
                  <c:v>1.6746674472446472</c:v>
                </c:pt>
                <c:pt idx="8">
                  <c:v>1.8015158942486689</c:v>
                </c:pt>
                <c:pt idx="9">
                  <c:v>1.9458002503853036</c:v>
                </c:pt>
                <c:pt idx="10">
                  <c:v>2.0882910138083752</c:v>
                </c:pt>
                <c:pt idx="11">
                  <c:v>2.2288582090373055</c:v>
                </c:pt>
                <c:pt idx="12">
                  <c:v>2.3673748166656385</c:v>
                </c:pt>
                <c:pt idx="13">
                  <c:v>2.5037169653589881</c:v>
                </c:pt>
                <c:pt idx="14">
                  <c:v>2.6193182141625111</c:v>
                </c:pt>
                <c:pt idx="15">
                  <c:v>2.7328283980225643</c:v>
                </c:pt>
                <c:pt idx="16">
                  <c:v>2.8441634601353991</c:v>
                </c:pt>
                <c:pt idx="17">
                  <c:v>2.9532422337403634</c:v>
                </c:pt>
                <c:pt idx="18">
                  <c:v>3.0599865401471442</c:v>
                </c:pt>
                <c:pt idx="19">
                  <c:v>3.1196274778066946</c:v>
                </c:pt>
                <c:pt idx="20">
                  <c:v>3.1777397911981495</c:v>
                </c:pt>
                <c:pt idx="21">
                  <c:v>3.2343024943173013</c:v>
                </c:pt>
                <c:pt idx="22">
                  <c:v>3.2892958595841648</c:v>
                </c:pt>
                <c:pt idx="23">
                  <c:v>3.3427014270405193</c:v>
                </c:pt>
                <c:pt idx="24">
                  <c:v>3.3600400627542837</c:v>
                </c:pt>
                <c:pt idx="25">
                  <c:v>3.3765731829605037</c:v>
                </c:pt>
                <c:pt idx="26">
                  <c:v>3.3923020301925195</c:v>
                </c:pt>
                <c:pt idx="27">
                  <c:v>3.407228159125371</c:v>
                </c:pt>
                <c:pt idx="28">
                  <c:v>3.4213534333949256</c:v>
                </c:pt>
                <c:pt idx="29">
                  <c:v>3.4098510100471437</c:v>
                </c:pt>
                <c:pt idx="30">
                  <c:v>3.3981701184900084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E-4896-8166-1A28592EC695}"/>
            </c:ext>
          </c:extLst>
        </c:ser>
        <c:ser>
          <c:idx val="3"/>
          <c:order val="3"/>
          <c:tx>
            <c:strRef>
              <c:f>'[2016-03 ФЭО 5-1 15декабря2016.xlsx]График из презы'!$A$7</c:f>
              <c:strCache>
                <c:ptCount val="1"/>
                <c:pt idx="0">
                  <c:v>1971-1995</c:v>
                </c:pt>
              </c:strCache>
            </c:strRef>
          </c:tx>
          <c:cat>
            <c:numRef>
              <c:f>'[2016-03 ФЭО 5-1 15декабря2016.xlsx]График из презы'!$B$2:$AF$2</c:f>
              <c:numCache>
                <c:formatCode>General</c:formatCode>
                <c:ptCount val="3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</c:numCache>
            </c:numRef>
          </c:cat>
          <c:val>
            <c:numRef>
              <c:f>'[2016-03 ФЭО 5-1 15декабря2016.xlsx]График из презы'!$B$7:$AF$7</c:f>
              <c:numCache>
                <c:formatCode>0.00</c:formatCode>
                <c:ptCount val="31"/>
                <c:pt idx="0">
                  <c:v>0.46145215923803462</c:v>
                </c:pt>
                <c:pt idx="1">
                  <c:v>0.47541176384447759</c:v>
                </c:pt>
                <c:pt idx="2">
                  <c:v>0.48189424086002985</c:v>
                </c:pt>
                <c:pt idx="3">
                  <c:v>0.49573027491672278</c:v>
                </c:pt>
                <c:pt idx="4">
                  <c:v>0.50953707125925951</c:v>
                </c:pt>
                <c:pt idx="5">
                  <c:v>0.52331382136150817</c:v>
                </c:pt>
                <c:pt idx="6">
                  <c:v>0.53705971965082855</c:v>
                </c:pt>
                <c:pt idx="7">
                  <c:v>0.55077396358662711</c:v>
                </c:pt>
                <c:pt idx="8">
                  <c:v>0.56445575373849266</c:v>
                </c:pt>
                <c:pt idx="9">
                  <c:v>0.59220439859227569</c:v>
                </c:pt>
                <c:pt idx="10">
                  <c:v>0.61988346817829065</c:v>
                </c:pt>
                <c:pt idx="11">
                  <c:v>0.64748969666839917</c:v>
                </c:pt>
                <c:pt idx="12">
                  <c:v>0.67501983250170183</c:v>
                </c:pt>
                <c:pt idx="13">
                  <c:v>0.70247063902343565</c:v>
                </c:pt>
                <c:pt idx="14">
                  <c:v>0.77194498522285349</c:v>
                </c:pt>
                <c:pt idx="15">
                  <c:v>0.84119546807902812</c:v>
                </c:pt>
                <c:pt idx="16">
                  <c:v>0.91020153631044365</c:v>
                </c:pt>
                <c:pt idx="17">
                  <c:v>0.97894275695271971</c:v>
                </c:pt>
                <c:pt idx="18">
                  <c:v>1.0473988254567721</c:v>
                </c:pt>
                <c:pt idx="19">
                  <c:v>1.171327054484816</c:v>
                </c:pt>
                <c:pt idx="20">
                  <c:v>1.2946477134297041</c:v>
                </c:pt>
                <c:pt idx="21">
                  <c:v>1.4172951204907307</c:v>
                </c:pt>
                <c:pt idx="22">
                  <c:v>1.5392041771312466</c:v>
                </c:pt>
                <c:pt idx="23">
                  <c:v>1.6603104257924501</c:v>
                </c:pt>
                <c:pt idx="24">
                  <c:v>1.8495636768604438</c:v>
                </c:pt>
                <c:pt idx="25">
                  <c:v>2.0373269644668346</c:v>
                </c:pt>
                <c:pt idx="26">
                  <c:v>2.2234461433623411</c:v>
                </c:pt>
                <c:pt idx="27">
                  <c:v>2.4077692796480283</c:v>
                </c:pt>
                <c:pt idx="28">
                  <c:v>2.5901468581755536</c:v>
                </c:pt>
                <c:pt idx="29">
                  <c:v>2.7975930832820213</c:v>
                </c:pt>
                <c:pt idx="30">
                  <c:v>3.0024605531597777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CE-4896-8166-1A28592EC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094784"/>
        <c:axId val="173096320"/>
      </c:areaChart>
      <c:catAx>
        <c:axId val="1730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entury Gothic" pitchFamily="34" charset="0"/>
              </a:defRPr>
            </a:pPr>
            <a:endParaRPr lang="ru-RU"/>
          </a:p>
        </c:txPr>
        <c:crossAx val="1730963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730963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entury Gothic" pitchFamily="34" charset="0"/>
              </a:defRPr>
            </a:pPr>
            <a:endParaRPr lang="ru-RU"/>
          </a:p>
        </c:txPr>
        <c:crossAx val="1730947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333019622214079"/>
          <c:y val="0.2802032575178906"/>
          <c:w val="0.22600004614871491"/>
          <c:h val="0.30217425004769433"/>
        </c:manualLayout>
      </c:layout>
      <c:overlay val="0"/>
      <c:txPr>
        <a:bodyPr/>
        <a:lstStyle/>
        <a:p>
          <a:pPr>
            <a:defRPr sz="1000" b="1">
              <a:solidFill>
                <a:srgbClr val="18414C"/>
              </a:solidFill>
              <a:latin typeface="Century Gothic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32414698162729"/>
          <c:y val="0.10722610722610723"/>
          <c:w val="0.76212029746281718"/>
          <c:h val="0.63967549510856592"/>
        </c:manualLayout>
      </c:layout>
      <c:areaChart>
        <c:grouping val="stacked"/>
        <c:varyColors val="0"/>
        <c:ser>
          <c:idx val="1"/>
          <c:order val="0"/>
          <c:tx>
            <c:strRef>
              <c:f>Лист1!$P$2</c:f>
              <c:strCache>
                <c:ptCount val="1"/>
                <c:pt idx="0">
                  <c:v>Выполненные работы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/>
          </c:spPr>
          <c:cat>
            <c:strRef>
              <c:f>Лист1!$M$4:$M$6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Лист1!$P$4:$P$6</c:f>
              <c:numCache>
                <c:formatCode>#,##0</c:formatCode>
                <c:ptCount val="3"/>
                <c:pt idx="0">
                  <c:v>16072</c:v>
                </c:pt>
                <c:pt idx="1">
                  <c:v>46562</c:v>
                </c:pt>
                <c:pt idx="2">
                  <c:v>109618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3-45D7-BDEC-DACE6A87B003}"/>
            </c:ext>
          </c:extLst>
        </c:ser>
        <c:ser>
          <c:idx val="0"/>
          <c:order val="1"/>
          <c:tx>
            <c:strRef>
              <c:f>Лист1!$O$2</c:f>
              <c:strCache>
                <c:ptCount val="1"/>
                <c:pt idx="0">
                  <c:v>Ежегодный недоремонт*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1E3-45D7-BDEC-DACE6A87B00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61E3-45D7-BDEC-DACE6A87B003}"/>
              </c:ext>
            </c:extLst>
          </c:dPt>
          <c:cat>
            <c:strRef>
              <c:f>Лист1!$M$4:$M$6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Лист1!$O$4:$O$6</c:f>
              <c:numCache>
                <c:formatCode>#,##0</c:formatCode>
                <c:ptCount val="3"/>
                <c:pt idx="0">
                  <c:v>193020</c:v>
                </c:pt>
                <c:pt idx="1">
                  <c:v>162530</c:v>
                </c:pt>
                <c:pt idx="2">
                  <c:v>99474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E3-45D7-BDEC-DACE6A87B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181568"/>
        <c:axId val="173179264"/>
      </c:areaChart>
      <c:valAx>
        <c:axId val="173179264"/>
        <c:scaling>
          <c:orientation val="minMax"/>
          <c:max val="2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8414C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ru-RU" dirty="0">
                    <a:solidFill>
                      <a:srgbClr val="18414C"/>
                    </a:solidFill>
                  </a:rPr>
                  <a:t>Количество работ</a:t>
                </a:r>
                <a:r>
                  <a:rPr lang="ru-RU" baseline="0" dirty="0">
                    <a:solidFill>
                      <a:srgbClr val="18414C"/>
                    </a:solidFill>
                  </a:rPr>
                  <a:t> </a:t>
                </a:r>
                <a:r>
                  <a:rPr lang="ru-RU" dirty="0">
                    <a:solidFill>
                      <a:srgbClr val="18414C"/>
                    </a:solidFill>
                  </a:rPr>
                  <a:t>по капитальному ремонту, тыс. шт.</a:t>
                </a:r>
              </a:p>
            </c:rich>
          </c:tx>
          <c:layout>
            <c:manualLayout>
              <c:xMode val="edge"/>
              <c:yMode val="edge"/>
              <c:x val="2.7034120734908344E-4"/>
              <c:y val="6.526806526806526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18414C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3181568"/>
        <c:crosses val="autoZero"/>
        <c:crossBetween val="midCat"/>
        <c:majorUnit val="42000"/>
        <c:dispUnits>
          <c:builtInUnit val="thousands"/>
        </c:dispUnits>
      </c:valAx>
      <c:catAx>
        <c:axId val="17318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18414C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3179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179352580927384E-2"/>
          <c:y val="0.87274746251124202"/>
          <c:w val="0.96666666666666667"/>
          <c:h val="9.9280509516729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rgbClr val="18414C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0.35984</cdr:x>
      <cdr:y>0.17076</cdr:y>
    </cdr:from>
    <cdr:to>
      <cdr:x>0.6653</cdr:x>
      <cdr:y>0.47315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728192" y="648072"/>
          <a:ext cx="1467052" cy="114765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/>
            <a:t>+5% </a:t>
          </a:r>
        </a:p>
        <a:p xmlns:a="http://schemas.openxmlformats.org/drawingml/2006/main">
          <a:pPr algn="ctr"/>
          <a:r>
            <a:rPr lang="ru-RU" sz="2000" b="1" dirty="0"/>
            <a:t>в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D8FC2-C26A-49F6-AF6F-D481665FA7F3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D337-F9C8-4397-9056-C3C9CFB0F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1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5D337-F9C8-4397-9056-C3C9CFB0F1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3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0876-555A-4DC8-B622-3EA19E4DD8A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64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8D29-2422-466A-B5B3-7FAB227B73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2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293D-1AC7-4304-AF2C-CCD50D9205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EDEB-D6BA-4393-A315-5800478CAF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2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B5C6-F6FA-4B81-857B-3A67054D7D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6271-C466-42B8-888D-F82ACBCC01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8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CC3B-FEF6-49AC-877E-F37C2F3692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5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8219-5B27-49F5-BDE4-1D94F23887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1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91FF-0A01-487C-9907-07108C4904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6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351F-38BC-4E57-A763-EF02FD30A5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76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B609-4F9B-425C-8528-0BF79C2054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29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8DEA-5F99-48C8-ADC7-F9B703FB04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2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B341A1-BAE5-4FE9-9056-E0DF351C704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9A2BA1-A6B2-4617-A331-4A8ABC0F3C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3D6C-4E88-4192-8A5E-8A1B0D717D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1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2068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Государственная корпорация </a:t>
            </a:r>
          </a:p>
          <a:p>
            <a:pPr algn="ctr"/>
            <a:r>
              <a:rPr lang="ru-RU" sz="4000" b="1" dirty="0">
                <a:solidFill>
                  <a:schemeClr val="accent1"/>
                </a:solidFill>
              </a:rPr>
              <a:t>«Фонд содействия реформированию ЖКХ»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Результаты и перспективы работы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36"/>
            <a:ext cx="2585864" cy="15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s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60648"/>
            <a:ext cx="9144000" cy="5035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38422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Перспективы и задачи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149731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entury Gothic" pitchFamily="34" charset="0"/>
              </a:rPr>
              <a:t>Деятельность фонда ЖКХ после 2017 года</a:t>
            </a:r>
            <a:r>
              <a:rPr lang="ru-RU" sz="2400" b="1" dirty="0">
                <a:solidFill>
                  <a:srgbClr val="18414C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64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195736" y="111075"/>
            <a:ext cx="5112568" cy="6926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03648" y="219219"/>
            <a:ext cx="635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Основные вызовы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srgbClr val="18414C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1340768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Нарастание объемов и темпов признания домов аварийными           (около 5 % в год). 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Накоплен </a:t>
            </a:r>
            <a:r>
              <a:rPr lang="ru-RU" sz="1600" dirty="0" err="1">
                <a:latin typeface="Century Gothic" panose="020B0502020202020204" pitchFamily="34" charset="0"/>
              </a:rPr>
              <a:t>недоремонт</a:t>
            </a:r>
            <a:r>
              <a:rPr lang="ru-RU" sz="1600" dirty="0">
                <a:latin typeface="Century Gothic" panose="020B0502020202020204" pitchFamily="34" charset="0"/>
              </a:rPr>
              <a:t> жилищного фонда, не в полной мере обеспеченный финансовыми ресурсами.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Высокая доля физического износа и технологическое отставание систем и объектов ЖКХ. 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Отсутствие инвестиций, адекватных потребностям отрасли.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Низкое качество подготовки, реализации и управления проектами в муниципальных образованиях, отсутствие квалифицированных кадров в ЖКХ.</a:t>
            </a:r>
          </a:p>
          <a:p>
            <a:endParaRPr lang="ru-RU" b="1" dirty="0"/>
          </a:p>
        </p:txBody>
      </p:sp>
      <p:sp>
        <p:nvSpPr>
          <p:cNvPr id="7" name="Нашивка 6"/>
          <p:cNvSpPr/>
          <p:nvPr/>
        </p:nvSpPr>
        <p:spPr>
          <a:xfrm>
            <a:off x="682420" y="1404008"/>
            <a:ext cx="216024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07644" y="2837840"/>
            <a:ext cx="216024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29244" y="3600440"/>
            <a:ext cx="216024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729244" y="4158208"/>
            <a:ext cx="216024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682420" y="2202112"/>
            <a:ext cx="216024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936" y="5157192"/>
            <a:ext cx="8778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96D7F"/>
                </a:solidFill>
                <a:latin typeface="Century Gothic" panose="020B0502020202020204" pitchFamily="34" charset="0"/>
              </a:rPr>
              <a:t>Муниципальные образования несут ответственность за преобразования в  отрасли в условиях отсутствия для этого достаточных ресурсов, в первую очередь это касается малых городов и населенных пунктов, где проживают более 60 % населения.</a:t>
            </a:r>
            <a:endParaRPr lang="ru-RU" dirty="0">
              <a:solidFill>
                <a:srgbClr val="296D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0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rus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0" y="476672"/>
            <a:ext cx="9144000" cy="52760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3661" y="5085184"/>
            <a:ext cx="7740352" cy="13849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Проблемы: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 Операторами (ГРБС) предоставления указанных средств и мониторинга реализации проектов являются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различные федеральные органы исполнительной власти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 Конечными получателями и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ответственными</a:t>
            </a: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 за достижение целевых показателей проектов являются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муниципальные образования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356992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млрд. руб. </a:t>
            </a:r>
            <a:r>
              <a:rPr lang="ru-RU" sz="1400" dirty="0">
                <a:latin typeface="Century Gothic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Century Gothic" pitchFamily="34" charset="0"/>
                <a:cs typeface="Times New Roman" panose="02020603050405020304" pitchFamily="18" charset="0"/>
              </a:rPr>
              <a:t>модернизация коммунальной инфраструктуры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924944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17,0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924944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10,0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3356992"/>
            <a:ext cx="1512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млрд. руб. </a:t>
            </a:r>
            <a:r>
              <a:rPr lang="ru-RU" sz="1200" dirty="0">
                <a:latin typeface="Century Gothic" pitchFamily="34" charset="0"/>
                <a:cs typeface="Times New Roman" panose="02020603050405020304" pitchFamily="18" charset="0"/>
              </a:rPr>
              <a:t>– переселение граждан из аварийного жилищного фонда (2017 г.)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3356992"/>
            <a:ext cx="15121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млрд. руб. </a:t>
            </a:r>
            <a:r>
              <a:rPr lang="ru-RU" sz="1200" dirty="0">
                <a:latin typeface="Century Gothic" pitchFamily="34" charset="0"/>
                <a:cs typeface="Times New Roman" panose="02020603050405020304" pitchFamily="18" charset="0"/>
              </a:rPr>
              <a:t>– благоустройство территорий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2924944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10,0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465313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млрд. руб. </a:t>
            </a:r>
            <a:r>
              <a:rPr lang="ru-RU" sz="1200" dirty="0">
                <a:latin typeface="Century Gothic" pitchFamily="34" charset="0"/>
                <a:cs typeface="Times New Roman" panose="02020603050405020304" pitchFamily="18" charset="0"/>
              </a:rPr>
              <a:t>– иные программы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4365104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≈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19,0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792" y="1033408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entury Gothic" pitchFamily="34" charset="0"/>
                <a:cs typeface="Times New Roman" panose="02020603050405020304" pitchFamily="18" charset="0"/>
              </a:rPr>
              <a:t>В рамках приоритетных направлений стратегического развития, в том числе  национальных приоритетных проектов («Обеспечение качества ЖКУ», «Формирование комфортной городской среды»), планируется решение следующих задач с финансовым обеспечением за счет федерального бюджета </a:t>
            </a:r>
            <a:r>
              <a:rPr lang="ru-RU" sz="1400" b="1" dirty="0">
                <a:solidFill>
                  <a:srgbClr val="058E95"/>
                </a:solidFill>
                <a:latin typeface="Century Gothic" pitchFamily="34" charset="0"/>
                <a:cs typeface="Times New Roman" panose="02020603050405020304" pitchFamily="18" charset="0"/>
              </a:rPr>
              <a:t>в 2017-2018 гг.: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15" name="Рисунок 14" descr="construction_project_plan_building_architect_design_develop-66_icon-icons.com_60219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9872" y="3068960"/>
            <a:ext cx="648072" cy="648072"/>
          </a:xfrm>
          <a:prstGeom prst="rect">
            <a:avLst/>
          </a:prstGeom>
        </p:spPr>
      </p:pic>
      <p:pic>
        <p:nvPicPr>
          <p:cNvPr id="16" name="Рисунок 15" descr="1-58_icon-icons.com_60328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4128" y="3068960"/>
            <a:ext cx="576064" cy="576064"/>
          </a:xfrm>
          <a:prstGeom prst="rect">
            <a:avLst/>
          </a:prstGeom>
        </p:spPr>
      </p:pic>
      <p:pic>
        <p:nvPicPr>
          <p:cNvPr id="17" name="Рисунок 16" descr="work_building_repair_tool_construction__working_construction_works_-75_icon-icons.com_60357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3140968"/>
            <a:ext cx="578242" cy="578242"/>
          </a:xfrm>
          <a:prstGeom prst="rect">
            <a:avLst/>
          </a:prstGeom>
        </p:spPr>
      </p:pic>
      <p:pic>
        <p:nvPicPr>
          <p:cNvPr id="18" name="Рисунок 17" descr="hand_tool_tools_work_building_repair_construction_construction_tools-95_icon-icons.com_60414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4365104"/>
            <a:ext cx="504056" cy="50405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92322" y="130324"/>
            <a:ext cx="6156176" cy="69269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9692" y="156620"/>
            <a:ext cx="612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Поставлены приоритетные задачи, к решению которых необходимо приступить максимально оперативно</a:t>
            </a:r>
            <a:endParaRPr lang="ru-RU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12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7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3568" y="4365104"/>
            <a:ext cx="4176464" cy="2272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60360" y="4254961"/>
            <a:ext cx="3856856" cy="2382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60360" y="1136848"/>
            <a:ext cx="3923928" cy="29601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22346"/>
            <a:ext cx="518457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122347"/>
            <a:ext cx="527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charset="0"/>
              <a:buNone/>
            </a:pPr>
            <a:r>
              <a:rPr lang="ru-RU" sz="1600" b="1" dirty="0">
                <a:solidFill>
                  <a:srgbClr val="18414C"/>
                </a:solidFill>
                <a:latin typeface="Century Gothic" panose="020B0502020202020204" pitchFamily="34" charset="0"/>
              </a:rPr>
              <a:t>Необходимы правовые и экономические условия для решения вопроса с аварийным жильем на системной и постоянной основе</a:t>
            </a:r>
            <a:endParaRPr lang="ru-RU" sz="1600" dirty="0">
              <a:solidFill>
                <a:srgbClr val="18414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99815858"/>
              </p:ext>
            </p:extLst>
          </p:nvPr>
        </p:nvGraphicFramePr>
        <p:xfrm>
          <a:off x="384850" y="654474"/>
          <a:ext cx="4802720" cy="379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1165800"/>
            <a:ext cx="364341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Вызовы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Нарастание объемов и темпов признания домов аварийными (около 5% в год). Прогноз нарастания к концу 2045г – более </a:t>
            </a: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  <a:ea typeface="Times New Roman"/>
                <a:cs typeface="Times New Roman"/>
              </a:rPr>
              <a:t>127 млн </a:t>
            </a:r>
            <a:r>
              <a:rPr lang="ru-RU" sz="1200" b="1" dirty="0" err="1">
                <a:solidFill>
                  <a:srgbClr val="FF0000"/>
                </a:solidFill>
                <a:latin typeface="Century Gothic" pitchFamily="34" charset="0"/>
                <a:ea typeface="Times New Roman"/>
                <a:cs typeface="Times New Roman"/>
              </a:rPr>
              <a:t>кв.м</a:t>
            </a: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. аварийного жилья;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Отсутствие бюджетных источников для продолжения программ переселения граждан из аварийного жилья на прежних условиях 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imes New Roman"/>
                <a:cs typeface="Times New Roman"/>
              </a:rPr>
              <a:t>(почти 100% бюджетное финансирование, в том числе за счет средств федерального бюджета – 50%); 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Отсутствие мотивации граждан к самостоятельному решению задач по сохранению жилищного фонда.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8262" y="4263155"/>
            <a:ext cx="35570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Приоритеты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Обеспечение безопасности проживания граждан;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Повышение эффективности расходов бюджетной системы;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Привлечение граждан к решению задач сохранения и реновации жилищного фонда;</a:t>
            </a:r>
            <a:endParaRPr lang="en-US" sz="1200" dirty="0">
              <a:solidFill>
                <a:sysClr val="windowText" lastClr="00000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1200" dirty="0" err="1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Развитие</a:t>
            </a:r>
            <a:r>
              <a:rPr lang="en-US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 и </a:t>
            </a:r>
            <a:r>
              <a:rPr lang="en-US" sz="1200" dirty="0" err="1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внедрение</a:t>
            </a:r>
            <a:r>
              <a:rPr lang="en-US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эн</a:t>
            </a: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ер</a:t>
            </a:r>
            <a:r>
              <a:rPr lang="en-US" sz="1200" dirty="0" err="1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гоэффективных</a:t>
            </a:r>
            <a:r>
              <a:rPr lang="en-US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технологий</a:t>
            </a:r>
            <a:r>
              <a:rPr lang="en-US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 в </a:t>
            </a:r>
            <a:r>
              <a:rPr lang="en-US" sz="1200" dirty="0" err="1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строительстве</a:t>
            </a: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.</a:t>
            </a:r>
            <a:endParaRPr lang="en-US" sz="1200" dirty="0">
              <a:solidFill>
                <a:sysClr val="windowText" lastClr="000000"/>
              </a:solidFill>
              <a:latin typeface="Century Gothic" pitchFamily="34" charset="0"/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437112"/>
            <a:ext cx="374441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Решения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Новые механизмы финансовой господдержки муниципалитетов -  предоставление долгосрочных, льготных займов;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Новые условия предоставления жилья при переселении из аварийного жилищного фонда – замена предоставления жилья в собственность на некоммерческий наем;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Привлечение внебюджетных средств.</a:t>
            </a:r>
            <a:endParaRPr lang="en-US" sz="1200" dirty="0">
              <a:latin typeface="Century Gothic" pitchFamily="34" charset="0"/>
              <a:ea typeface="Times New Roman"/>
              <a:cs typeface="Times New Roman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00000" flipV="1">
            <a:off x="5253136" y="1545095"/>
            <a:ext cx="144016" cy="21602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V="1">
            <a:off x="5263480" y="2310602"/>
            <a:ext cx="144016" cy="21602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 flipV="1">
            <a:off x="5264968" y="3537010"/>
            <a:ext cx="144016" cy="21602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V="1">
            <a:off x="5243728" y="4689138"/>
            <a:ext cx="144016" cy="216024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200000" flipV="1">
            <a:off x="5228242" y="5121187"/>
            <a:ext cx="144016" cy="216024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 flipV="1">
            <a:off x="5223574" y="5501409"/>
            <a:ext cx="144016" cy="216024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 flipV="1">
            <a:off x="5223574" y="6129298"/>
            <a:ext cx="144016" cy="216024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6200000" flipV="1">
            <a:off x="863588" y="4905164"/>
            <a:ext cx="144016" cy="21602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6200000" flipV="1">
            <a:off x="863588" y="5625244"/>
            <a:ext cx="144016" cy="21602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6200000" flipV="1">
            <a:off x="863588" y="6345324"/>
            <a:ext cx="144016" cy="21602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13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5616" y="980728"/>
            <a:ext cx="3502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1A4652"/>
                </a:solidFill>
                <a:latin typeface="Century Gothic" pitchFamily="34" charset="0"/>
              </a:rPr>
              <a:t>Долгосрочный прирост аварийного жилья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836712"/>
            <a:ext cx="82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A4652"/>
                </a:solidFill>
                <a:latin typeface="Century Gothic" pitchFamily="34" charset="0"/>
              </a:rPr>
              <a:t>Млн.кв.м. в год</a:t>
            </a:r>
          </a:p>
        </p:txBody>
      </p:sp>
    </p:spTree>
    <p:extLst>
      <p:ext uri="{BB962C8B-B14F-4D97-AF65-F5344CB8AC3E}">
        <p14:creationId xmlns:p14="http://schemas.microsoft.com/office/powerpoint/2010/main" val="292002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3933056"/>
            <a:ext cx="4536504" cy="249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11976" y="3933056"/>
            <a:ext cx="3923928" cy="2492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84160" y="1611713"/>
            <a:ext cx="3923928" cy="2192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7" y="122346"/>
            <a:ext cx="553728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2200" y="12234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Повышение качества и темпа реализации региональных программ капитального ремонта МКД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8773" y="1671611"/>
            <a:ext cx="35643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Вызовы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Низкий темп  капитального ремонта МКД;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Недостаточность финансового обеспечения систем КР МКД;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Отсутствие мотивации граждан к самостоятельному решению задач по сохранению жилищного фонда и повышению  его энергоэффективности.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856" y="4024486"/>
            <a:ext cx="35831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Приоритеты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Обеспечение безопасности проживания граждан;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Повышение качества управления, формирования и реализации региональных программ КР МКД;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Обеспечение финансовой устойчивости систем КР МКД;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Стимулирование  проведения энергоэффективных КР МКД.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59" y="4005064"/>
            <a:ext cx="417646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Решения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Совершенствование  нормативно-правового регулирования и методического обеспечения формирования и актуализации региональных программ и краткосрочных планов их реализации;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Создание систем ценообразования в КР МКД и обеспечения контроля за обоснованностью устанавливаемых размеров взносов  на КР МКД;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200" dirty="0">
                <a:latin typeface="Century Gothic" pitchFamily="34" charset="0"/>
                <a:ea typeface="Times New Roman"/>
                <a:cs typeface="Times New Roman"/>
              </a:rPr>
              <a:t>Системная государственная поддержка  энергоэффективных капитальных ремонтов МКД.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ru-RU" sz="1200" dirty="0">
              <a:latin typeface="Century Gothic" pitchFamily="34" charset="0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US" sz="1200" dirty="0">
              <a:latin typeface="Century Gothic" pitchFamily="34" charset="0"/>
              <a:ea typeface="Times New Roman"/>
              <a:cs typeface="Times New Roman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00000" flipV="1">
            <a:off x="5297483" y="2000511"/>
            <a:ext cx="144016" cy="21602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V="1">
            <a:off x="5305399" y="2327546"/>
            <a:ext cx="144016" cy="21602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 flipV="1">
            <a:off x="5320639" y="2804405"/>
            <a:ext cx="144016" cy="21602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V="1">
            <a:off x="5235734" y="4334095"/>
            <a:ext cx="144017" cy="20603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200000" flipV="1">
            <a:off x="5238836" y="4784760"/>
            <a:ext cx="144016" cy="216024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 flipV="1">
            <a:off x="5238836" y="5362266"/>
            <a:ext cx="144016" cy="216024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 flipV="1">
            <a:off x="5257560" y="5859088"/>
            <a:ext cx="144016" cy="216024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6200000" flipV="1">
            <a:off x="431538" y="4329102"/>
            <a:ext cx="144016" cy="21602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6200000" flipV="1">
            <a:off x="431537" y="5206111"/>
            <a:ext cx="144016" cy="21602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6200000" flipV="1">
            <a:off x="431536" y="5715072"/>
            <a:ext cx="144016" cy="21602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14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793" y="6515917"/>
            <a:ext cx="8496944" cy="3139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latin typeface="Century Gothic" panose="020B0502020202020204" pitchFamily="34" charset="0"/>
              </a:rPr>
              <a:t>* - ежегодная потребность рассчитана по данным отчетности субъектов РФ, исходя из равномерного темпа проведения работ по капитальному ремонту конструктивных элементов МКД, в рамках реализации региональных программ капитального ремонта</a:t>
            </a: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947207"/>
              </p:ext>
            </p:extLst>
          </p:nvPr>
        </p:nvGraphicFramePr>
        <p:xfrm>
          <a:off x="251520" y="1201354"/>
          <a:ext cx="468052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32926" y="1088824"/>
            <a:ext cx="470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A4652"/>
                </a:solidFill>
                <a:latin typeface="Century Gothic" pitchFamily="34" charset="0"/>
              </a:rPr>
              <a:t>Темпы реализации региональных программ капремонта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53092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395536" y="3284984"/>
            <a:ext cx="2520280" cy="2664296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2000" y="260648"/>
            <a:ext cx="4572000" cy="22322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60648"/>
            <a:ext cx="42839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Вызовы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Накопленный дефицит инвестиций в коммунальном секторе  в 11 раз превышает нормативную годовую потребность в инвестициях;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Убыточность большинства предприятий ЖКХ;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Высокие отраслевые риски, в т.ч. тарифные и коррупционные;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Низкое качество проектов МКИ в малых городах и сельских поселениях;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Отсутствие доступа к долгосрочному финансированию.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564904"/>
            <a:ext cx="4572000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2564904"/>
            <a:ext cx="428396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Приоритеты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Повышение качества жилищно-коммунальных услуг и улучшение условий проживания граждан;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Привлечение частных инвестиций в коммунальную сферу;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Развитие и внедрение энергоэффективных технологий в коммунальной сфере.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154502"/>
            <a:ext cx="4572000" cy="2691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1" y="4226510"/>
            <a:ext cx="42839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Решения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Разделение рисков между государством и частным бизнесом;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Использование всех доступных инструментов финансирования: кредиты, займы, субсидирование и госинвестиции;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Разработка стандартов рынка и экспертиза проектов;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Совершенствование концессионных механизмов;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Организационная и техническая поддержка  субъектов РФ  и МО при подготовке и реализации проектов МКИ;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Подготовка и «упаковка» проектов МКИ для целей финансирования, «</a:t>
            </a:r>
            <a:r>
              <a:rPr lang="ru-RU" sz="1100" dirty="0" err="1">
                <a:latin typeface="Century Gothic" pitchFamily="34" charset="0"/>
                <a:ea typeface="Times New Roman"/>
                <a:cs typeface="Times New Roman"/>
              </a:rPr>
              <a:t>секьюритизация</a:t>
            </a:r>
            <a:r>
              <a:rPr lang="ru-RU" sz="1100" dirty="0">
                <a:latin typeface="Century Gothic" pitchFamily="34" charset="0"/>
                <a:ea typeface="Times New Roman"/>
                <a:cs typeface="Times New Roman"/>
              </a:rPr>
              <a:t>» концессий.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6632"/>
            <a:ext cx="442798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496" y="92497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Необходим механизм, позволяющий аккумулировать и использовать все доступные инструменты финансирования проектов в коммунальной сфере  </a:t>
            </a:r>
            <a:endParaRPr lang="ru-RU" sz="1400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95536" y="1340768"/>
            <a:ext cx="0" cy="5013176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1520" y="6093296"/>
            <a:ext cx="3816424" cy="1900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5536" y="3284984"/>
            <a:ext cx="3672408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140968"/>
            <a:ext cx="97334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~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200-250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05273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Численность МО, тыс.чел.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51720" y="623731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Энергоэффективность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4725144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3 группа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Привлечение частных инвестиций проблематично, требуются госинвестиции и субсидии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27584" y="1484784"/>
            <a:ext cx="3312368" cy="295232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19672" y="141277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 группа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Возможно привлечение частных инвестиций на рыночных условиях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51720" y="422108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 группа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Привлечение частных инвестиций возможно при наличии господдержки</a:t>
            </a:r>
          </a:p>
        </p:txBody>
      </p:sp>
      <p:sp>
        <p:nvSpPr>
          <p:cNvPr id="44" name="Овал 43"/>
          <p:cNvSpPr/>
          <p:nvPr/>
        </p:nvSpPr>
        <p:spPr>
          <a:xfrm>
            <a:off x="2339752" y="2420888"/>
            <a:ext cx="1872208" cy="17281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411760" y="2420888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&gt;60% </a:t>
            </a:r>
          </a:p>
          <a:p>
            <a:pPr algn="ctr"/>
            <a:r>
              <a:rPr lang="ru-RU" sz="1200" dirty="0">
                <a:solidFill>
                  <a:srgbClr val="18414C"/>
                </a:solidFill>
                <a:latin typeface="Century Gothic" pitchFamily="34" charset="0"/>
              </a:rPr>
              <a:t>населения проживает </a:t>
            </a:r>
          </a:p>
          <a:p>
            <a:pPr algn="ctr"/>
            <a:r>
              <a:rPr lang="ru-RU" sz="1200" dirty="0">
                <a:solidFill>
                  <a:srgbClr val="18414C"/>
                </a:solidFill>
                <a:latin typeface="Century Gothic" pitchFamily="34" charset="0"/>
              </a:rPr>
              <a:t>в МО 2 и 3 гр. – 2328 городов и 134,7 тыс. </a:t>
            </a:r>
          </a:p>
          <a:p>
            <a:pPr algn="ctr"/>
            <a:r>
              <a:rPr lang="ru-RU" sz="1200" dirty="0">
                <a:solidFill>
                  <a:srgbClr val="18414C"/>
                </a:solidFill>
                <a:latin typeface="Century Gothic" pitchFamily="34" charset="0"/>
              </a:rPr>
              <a:t>сельских поселений</a:t>
            </a: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6200000" flipV="1">
            <a:off x="4608004" y="4545124"/>
            <a:ext cx="216024" cy="14401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6200000" flipV="1">
            <a:off x="4608004" y="4977172"/>
            <a:ext cx="216024" cy="14401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6200000" flipV="1">
            <a:off x="4608004" y="5481228"/>
            <a:ext cx="216024" cy="14401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6200000" flipV="1">
            <a:off x="4608004" y="5769260"/>
            <a:ext cx="216024" cy="14401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6200000" flipV="1">
            <a:off x="4608004" y="6129300"/>
            <a:ext cx="216024" cy="14401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 rot="16200000" flipV="1">
            <a:off x="4608004" y="6489340"/>
            <a:ext cx="216024" cy="14401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16200000" flipV="1">
            <a:off x="4608004" y="584684"/>
            <a:ext cx="216024" cy="14401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16200000" flipV="1">
            <a:off x="4608004" y="1160748"/>
            <a:ext cx="216024" cy="14401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16200000" flipV="1">
            <a:off x="4608004" y="1448780"/>
            <a:ext cx="216024" cy="14401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16200000" flipV="1">
            <a:off x="4608004" y="1880828"/>
            <a:ext cx="216024" cy="14401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16200000" flipV="1">
            <a:off x="4608004" y="2240868"/>
            <a:ext cx="216024" cy="14401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 rot="16200000" flipV="1">
            <a:off x="4608004" y="2888940"/>
            <a:ext cx="216024" cy="1440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6200000" flipV="1">
            <a:off x="4608004" y="3320988"/>
            <a:ext cx="216024" cy="1440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 rot="16200000" flipV="1">
            <a:off x="4608004" y="3753036"/>
            <a:ext cx="216024" cy="1440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>
                <a:solidFill>
                  <a:srgbClr val="18414C"/>
                </a:solidFill>
                <a:latin typeface="Century Gothic" pitchFamily="34" charset="0"/>
              </a:rPr>
              <a:pPr/>
              <a:t>15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4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484784"/>
            <a:ext cx="8136904" cy="504056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88341" y="1484784"/>
            <a:ext cx="737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Разработка стандартных требований к проектам, правил и условий предоставления финансовой поддержки.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76872"/>
            <a:ext cx="8136904" cy="864096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88341" y="2276872"/>
            <a:ext cx="7444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Содействие в привлечении частных инвестиций и финансирование проектов муниципалитетов наиболее эффективным методом (долгосрочные льготные займы, гарантии, субсидии и т.д.).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6225" y="3429000"/>
            <a:ext cx="8074207" cy="648072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88341" y="3429000"/>
            <a:ext cx="730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Методическая поддержка муниципалитетов, техническое сопровождение, подготовка, «упаковка» и экспертиза проектов.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5101" y="4353515"/>
            <a:ext cx="8016859" cy="648072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225" y="5301208"/>
            <a:ext cx="8074207" cy="504056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88341" y="438426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Мониторинг целевого и эффективного расходования предоставленных средств, а также выполнения целевых показателей.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08949" y="5301208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Мониторинг, анализ и оценка состояния городских объектов и систем  ЖКХ.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6426" y="6093296"/>
            <a:ext cx="8074207" cy="432048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0882" y="6104583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ysClr val="windowText" lastClr="000000"/>
                </a:solidFill>
                <a:latin typeface="Century Gothic" pitchFamily="34" charset="0"/>
                <a:ea typeface="Times New Roman"/>
                <a:cs typeface="Times New Roman"/>
              </a:rPr>
              <a:t>Поддержка инновационных технологий в сфере ЖКХ, содействие развитию кадрового потенциала в ЖКХ .</a:t>
            </a:r>
          </a:p>
        </p:txBody>
      </p:sp>
      <p:pic>
        <p:nvPicPr>
          <p:cNvPr id="35" name="Рисунок 34" descr="construction_project_plan_building_architect_design_develop-54_icon-icons.com_6022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168" y="1508760"/>
            <a:ext cx="506234" cy="506234"/>
          </a:xfrm>
          <a:prstGeom prst="rect">
            <a:avLst/>
          </a:prstGeom>
        </p:spPr>
      </p:pic>
      <p:pic>
        <p:nvPicPr>
          <p:cNvPr id="36" name="Рисунок 35" descr="construction_project_plan_building_architect_design_develop-55_icon-icons.com_6023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6225" y="3429000"/>
            <a:ext cx="491574" cy="540278"/>
          </a:xfrm>
          <a:prstGeom prst="rect">
            <a:avLst/>
          </a:prstGeom>
        </p:spPr>
      </p:pic>
      <p:pic>
        <p:nvPicPr>
          <p:cNvPr id="38" name="Рисунок 37" descr="construction_project_plan_building_architect_design_develop-80-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6225" y="5301208"/>
            <a:ext cx="491574" cy="504056"/>
          </a:xfrm>
          <a:prstGeom prst="rect">
            <a:avLst/>
          </a:prstGeom>
        </p:spPr>
      </p:pic>
      <p:pic>
        <p:nvPicPr>
          <p:cNvPr id="39" name="Рисунок 38" descr="construction_project_plan_building_architect_design_develop-89_icon-icons.com_60214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6092207"/>
            <a:ext cx="610669" cy="547972"/>
          </a:xfrm>
          <a:prstGeom prst="rect">
            <a:avLst/>
          </a:prstGeom>
        </p:spPr>
      </p:pic>
      <p:pic>
        <p:nvPicPr>
          <p:cNvPr id="40" name="Рисунок 39" descr="certificate1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440" r="30550"/>
          <a:stretch>
            <a:fillRect/>
          </a:stretch>
        </p:blipFill>
        <p:spPr>
          <a:xfrm>
            <a:off x="289429" y="2420888"/>
            <a:ext cx="547973" cy="648072"/>
          </a:xfrm>
          <a:prstGeom prst="rect">
            <a:avLst/>
          </a:prstGeom>
        </p:spPr>
      </p:pic>
      <p:pic>
        <p:nvPicPr>
          <p:cNvPr id="42" name="Рисунок 41" descr="images5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429" y="4343667"/>
            <a:ext cx="644768" cy="6579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01310" y="317241"/>
            <a:ext cx="737209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81841" y="31724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Необходимо повысить эффективность государственной поддержки  и обеспечить системную работу на общих принципах:</a:t>
            </a:r>
            <a:endParaRPr lang="ru-RU" sz="1600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16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6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608" y="1412776"/>
            <a:ext cx="7272808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12776"/>
            <a:ext cx="763284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Предлагается создать на постоянной основе специализированную некоммерческую государственную финансовую организацию – </a:t>
            </a:r>
          </a:p>
          <a:p>
            <a:pPr algn="ctr">
              <a:buClr>
                <a:srgbClr val="000000"/>
              </a:buClr>
            </a:pPr>
            <a:r>
              <a:rPr lang="ru-RU" sz="1600" b="1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Фонд развития инфраструктуры муниципальных образований </a:t>
            </a:r>
          </a:p>
          <a:p>
            <a:pPr algn="ctr">
              <a:buClr>
                <a:srgbClr val="000000"/>
              </a:buClr>
            </a:pPr>
            <a:r>
              <a:rPr lang="ru-RU" sz="1600" b="1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(Фонд развития)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780928"/>
            <a:ext cx="6984776" cy="523220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Статус, органы управления и принципы деятельности Фонда развития устанавливаются </a:t>
            </a:r>
            <a:r>
              <a:rPr lang="ru-RU" sz="1400" b="1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Федеральным законом.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3501008"/>
            <a:ext cx="6984776" cy="307777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Получатели средств – </a:t>
            </a:r>
            <a:r>
              <a:rPr lang="ru-RU" sz="1400" b="1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муниципальные образования.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4941168"/>
            <a:ext cx="6984776" cy="738664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Субъекты</a:t>
            </a: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 Российской Федерации </a:t>
            </a:r>
            <a:r>
              <a:rPr lang="ru-RU" sz="1400" b="1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принимают на себя обязательства </a:t>
            </a: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по обеспечению исполнения обязательств, принятых муниципалитетами перед Фондом.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4005064"/>
            <a:ext cx="6984776" cy="738664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При реализации проектов осуществляется расширенное казначейское сопровождение (открытие в </a:t>
            </a:r>
            <a:r>
              <a:rPr lang="ru-RU" sz="1400" b="1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Казначействе России </a:t>
            </a: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лицевых счетов и перечисление необходимых сумм по результатам </a:t>
            </a:r>
            <a:r>
              <a:rPr lang="ru-RU" sz="1400" b="1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санкционирования</a:t>
            </a: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17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404664"/>
            <a:ext cx="7272808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1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Необходимо в кратчайшие сроки обеспечить наиболее эффективную систему финансирования проектов в ЖКХ путем создания единого государственного оператора</a:t>
            </a:r>
            <a:endParaRPr lang="ru-RU" sz="1600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043608" y="2924944"/>
            <a:ext cx="216024" cy="28803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043608" y="3501008"/>
            <a:ext cx="216024" cy="28803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043608" y="4221088"/>
            <a:ext cx="216024" cy="28803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1043608" y="5157192"/>
            <a:ext cx="216024" cy="28803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18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0648"/>
            <a:ext cx="6120680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7832" y="308908"/>
            <a:ext cx="500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Принципы предоставления Фондом развития государственной поддержки </a:t>
            </a:r>
            <a:endParaRPr lang="ru-RU" sz="1600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797152"/>
            <a:ext cx="727280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Контроль за деятельностью Фонда развития осуществляет Счетная палата Российской Федерации.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899592" y="3429000"/>
            <a:ext cx="216024" cy="28803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899592" y="4941168"/>
            <a:ext cx="216024" cy="28803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2852936"/>
            <a:ext cx="7272808" cy="14619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Выбор формы поддержки муниципальных образований по итогам комплексной экспертизы проектов (в случае невозможности привлечения частных инвестиций путем предоставления субсидий; в случаях наличия такой возможности - на условиях платности, возвратности и срочности (предоставление займов на льготных условиях). 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Условия поддержки не являются рыночными.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1700808"/>
            <a:ext cx="7272808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414C"/>
                </a:solidFill>
                <a:latin typeface="Century Gothic" pitchFamily="34" charset="0"/>
                <a:ea typeface="Times New Roman"/>
                <a:cs typeface="Times New Roman"/>
              </a:rPr>
              <a:t>Правительство Российской Федерации устанавливает условия предоставления поддержки: показатели эффективности проектов, категории муниципальных образований и/или проектов, иные условия.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899592" y="1916832"/>
            <a:ext cx="216024" cy="28803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7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318964"/>
            <a:ext cx="6336704" cy="6617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03808" y="424028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Формы поддержки Фонда развития</a:t>
            </a:r>
            <a:endParaRPr lang="ru-RU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09638"/>
              </p:ext>
            </p:extLst>
          </p:nvPr>
        </p:nvGraphicFramePr>
        <p:xfrm>
          <a:off x="539552" y="1268760"/>
          <a:ext cx="8064895" cy="4464493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Техническая поддержка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Подготовка и экспертиза проектов, содействие в привлечении частного финансирования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Субсидии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Предоставление субсидий муниципальным образованиям на полное или частичное покрытие затрат по проекту для достижения плановых показателей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Гарантии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Обеспечение обязательств МО по кредитам и займам, привлекаемым для реализации проектов от частных инвесторов и банков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Долгосрочное финансирование </a:t>
                      </a:r>
                      <a:r>
                        <a:rPr lang="ru-RU" sz="1400" b="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(базовая ставка)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Предоставление займов МО с уровнем бюджетной обеспеченности выше нормативного уровня</a:t>
                      </a:r>
                      <a:r>
                        <a:rPr lang="en-US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MS Gothic"/>
                        </a:rPr>
                        <a:t> </a:t>
                      </a: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на срок до 30 лет по ставке на уровне инфляции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Долгосрочное финансирование </a:t>
                      </a:r>
                      <a:r>
                        <a:rPr lang="ru-RU" sz="1400" b="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(льготная ставка)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Предоставление займов МО с уровнем бюджетной обеспеченности ниже нормативного уровня</a:t>
                      </a:r>
                      <a:r>
                        <a:rPr lang="en-US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MS Gothic"/>
                        </a:rPr>
                        <a:t> </a:t>
                      </a: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на срок до 30 лет по ставке 3%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Секьюритизация</a:t>
                      </a: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 проектов МКИ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Организация подготовки, размещения и сопровождения облигационных займов, выпускаемых</a:t>
                      </a:r>
                      <a:r>
                        <a:rPr lang="ru-RU" sz="1200" baseline="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в целях реализации концессионных соглашений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19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6632"/>
            <a:ext cx="8208912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ГК «Фонд содействия реформирования коммунального хозяйства»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 на основании 185 ФЗ от 21.07.2007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работает с 2008 года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Задачи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Создание безопасных и благоприятных условий проживания граждан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Повышение качества реформирования ЖКХ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Формирование эффективных механизмов управления жилищным фондом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Внедрение ресурсосберегающих технологий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Инструменты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Предоставление обусловленной необходимостью проведения преобразований в сфере ЖКХ субъектам РФ и МО на 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проведение капитального ремонта МКД,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переселение из аварийного жилья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модернизацию коммунальной инфраструктуры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710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318965"/>
            <a:ext cx="7056784" cy="6926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35243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Факторы повышения эффективности государственной поддержки при создании Фонда развития</a:t>
            </a:r>
            <a:endParaRPr lang="ru-RU" sz="1600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13176"/>
            <a:ext cx="7488832" cy="836712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36651"/>
              </p:ext>
            </p:extLst>
          </p:nvPr>
        </p:nvGraphicFramePr>
        <p:xfrm>
          <a:off x="683568" y="1628800"/>
          <a:ext cx="7488832" cy="3620087"/>
        </p:xfrm>
        <a:graphic>
          <a:graphicData uri="http://schemas.openxmlformats.org/drawingml/2006/table">
            <a:tbl>
              <a:tblPr/>
              <a:tblGrid>
                <a:gridCol w="374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1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18414C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18414C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18414C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Типовые проекты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Снижение затрат на проектирование, сокращение сроков реализации проектов, снижение рисков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Экспертиза проектов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Снижение рисков, анализ возможности достижения установленных показателей эффективности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Финансовый контроль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Обеспечение целевого расходования средств, выявление факторов риска на ранних стадиях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4139952" y="2636912"/>
            <a:ext cx="360040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20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39952" y="3573016"/>
            <a:ext cx="360040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39952" y="4509120"/>
            <a:ext cx="360040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9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86448"/>
            <a:ext cx="7019136" cy="834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190016"/>
            <a:ext cx="7019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14C"/>
                </a:solidFill>
                <a:latin typeface="Century Gothic" pitchFamily="34" charset="0"/>
                <a:cs typeface="Times New Roman" panose="02020603050405020304" pitchFamily="18" charset="0"/>
              </a:rPr>
              <a:t>Варианты целевого назначения предоставляемой поддержки и первоначально необходимый размер ежегодного финансирования проектов за счет федерального бюджета</a:t>
            </a:r>
            <a:endParaRPr lang="ru-RU" sz="1600" dirty="0">
              <a:solidFill>
                <a:srgbClr val="18414C"/>
              </a:solidFill>
              <a:latin typeface="Century Gothic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20693"/>
              </p:ext>
            </p:extLst>
          </p:nvPr>
        </p:nvGraphicFramePr>
        <p:xfrm>
          <a:off x="269522" y="1656885"/>
          <a:ext cx="8604955" cy="4206240"/>
        </p:xfrm>
        <a:graphic>
          <a:graphicData uri="http://schemas.openxmlformats.org/drawingml/2006/table">
            <a:tbl>
              <a:tblPr/>
              <a:tblGrid>
                <a:gridCol w="194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Жилищная инфраструктура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A4652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4652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арендного </a:t>
                      </a:r>
                      <a:r>
                        <a:rPr lang="ru-RU" sz="1200" b="1" dirty="0">
                          <a:solidFill>
                            <a:srgbClr val="1A4652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муниципального</a:t>
                      </a:r>
                      <a:r>
                        <a:rPr lang="ru-RU" sz="1200" dirty="0">
                          <a:solidFill>
                            <a:srgbClr val="1A4652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 жилищного фонда социального использования или реконструкция зданий для этих целей, не подлежащего продаже и/или приватизации, преимущественно для переселения граждан из аварийных домов, в т.ч. с применением энергоэффективных технологий.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30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млрд рублей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4652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Капитальный ремонт общего имущества в МКД с выполнением мероприятий по энергосбережению и повышению энергоэффективности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млрд рублей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414C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Коммунальная инфраструктура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4652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Строительство, реконструкция, техническое перевооружение, модернизация объектов коммунальной инфраструктуры (систем водоснабжения, водоотведения, отопления, производственно-технических комплексов, осуществляющих обращение с отходами), в т.ч. с применением энергоэффективных технологий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млрд рублей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627FF3-8643-4D38-9D63-08D3BD7F0FF2}" type="slidenum">
              <a:rPr lang="ru-RU" b="1" smtClean="0">
                <a:solidFill>
                  <a:srgbClr val="18414C"/>
                </a:solidFill>
                <a:latin typeface="Century Gothic" pitchFamily="34" charset="0"/>
              </a:rPr>
              <a:pPr/>
              <a:t>21</a:t>
            </a:fld>
            <a:endParaRPr lang="ru-RU" b="1" dirty="0">
              <a:solidFill>
                <a:srgbClr val="1841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1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632848" cy="10081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Итоги деятельности Фонда содействия реформированию  ЖКХ.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652022"/>
            <a:ext cx="8784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.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проектах Фонда приняли участие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 Субъекта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Российской ФЕДЕРАЦИИ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(кроме Москвы).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4565 Муниципальных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образований РФ;</a:t>
            </a:r>
          </a:p>
          <a:p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Совокупный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инвестиций в отрасль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через программы,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софинансируемые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Фондом ЖКХ – 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932,3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млрд.рублей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Из которых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средств Фонда ЖКХ – 527,3 млрд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71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08720"/>
            <a:ext cx="906621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040" y="142430"/>
            <a:ext cx="864096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Переселение из аварийного жилья - итоги</a:t>
            </a:r>
          </a:p>
        </p:txBody>
      </p:sp>
    </p:spTree>
    <p:extLst>
      <p:ext uri="{BB962C8B-B14F-4D97-AF65-F5344CB8AC3E}">
        <p14:creationId xmlns:p14="http://schemas.microsoft.com/office/powerpoint/2010/main" val="210445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077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57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5576" y="260648"/>
            <a:ext cx="7632848" cy="7200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920" y="-2613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Переселение из аварийного жилья – риски.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82809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 сегодняшний день не переселённого  жилья, признанного аварийным до 1 января 2012 года осталось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 всей Российской Федерации  -  </a:t>
            </a:r>
            <a:r>
              <a:rPr lang="ru-RU" sz="2000" b="1" dirty="0"/>
              <a:t>3, 10 </a:t>
            </a:r>
            <a:r>
              <a:rPr lang="ru-RU" sz="2000" b="1" dirty="0" err="1"/>
              <a:t>млн.кв.м</a:t>
            </a:r>
            <a:r>
              <a:rPr lang="ru-RU" sz="2000" b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том числе в Центральном федеральном округе  – </a:t>
            </a:r>
            <a:r>
              <a:rPr lang="ru-RU" sz="2000" b="1" dirty="0"/>
              <a:t> 422,52 </a:t>
            </a:r>
            <a:r>
              <a:rPr lang="ru-RU" sz="2000" dirty="0"/>
              <a:t>тыс. кв. 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Северо-западном федеральном округе   – </a:t>
            </a:r>
            <a:r>
              <a:rPr lang="ru-RU" sz="2000" b="1" dirty="0"/>
              <a:t>369,82</a:t>
            </a:r>
            <a:r>
              <a:rPr lang="ru-RU" sz="2000" dirty="0"/>
              <a:t> тыс. кв. м.</a:t>
            </a:r>
          </a:p>
          <a:p>
            <a:endParaRPr lang="ru-RU" sz="2000" dirty="0"/>
          </a:p>
          <a:p>
            <a:endParaRPr lang="ru-RU" sz="2800" b="1" dirty="0"/>
          </a:p>
          <a:p>
            <a:r>
              <a:rPr lang="ru-RU" sz="2800" b="1" dirty="0">
                <a:solidFill>
                  <a:srgbClr val="FF0000"/>
                </a:solidFill>
              </a:rPr>
              <a:t>Признано аварийным после 1 января 2012 года</a:t>
            </a:r>
            <a:r>
              <a:rPr lang="ru-RU" sz="2800" b="1" dirty="0"/>
              <a:t>:</a:t>
            </a:r>
          </a:p>
          <a:p>
            <a:endParaRPr lang="ru-RU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 всей Российской Федерации  -  </a:t>
            </a:r>
            <a:r>
              <a:rPr lang="ru-RU" sz="2000" b="1" dirty="0"/>
              <a:t>9, 23 </a:t>
            </a:r>
            <a:r>
              <a:rPr lang="ru-RU" sz="2000" b="1" dirty="0" err="1"/>
              <a:t>млн.кв.м</a:t>
            </a:r>
            <a:r>
              <a:rPr lang="ru-RU" sz="2000" b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том числе в Центральном федеральном округе  – </a:t>
            </a:r>
            <a:r>
              <a:rPr lang="ru-RU" sz="2000" b="1" dirty="0"/>
              <a:t>1138,33</a:t>
            </a:r>
            <a:r>
              <a:rPr lang="ru-RU" sz="2000" dirty="0"/>
              <a:t> тыс. кв. 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Северо-западном федеральном округе  – </a:t>
            </a:r>
            <a:r>
              <a:rPr lang="ru-RU" sz="2000" b="1" dirty="0"/>
              <a:t>1135,26</a:t>
            </a:r>
            <a:r>
              <a:rPr lang="ru-RU" sz="2000" dirty="0"/>
              <a:t> тыс. кв. м.</a:t>
            </a:r>
          </a:p>
          <a:p>
            <a:endParaRPr lang="ru-RU" sz="2000" dirty="0"/>
          </a:p>
          <a:p>
            <a:r>
              <a:rPr lang="ru-RU" sz="2000" dirty="0"/>
              <a:t>Средний темп признания домов аварийными – 5%  в год.</a:t>
            </a:r>
          </a:p>
          <a:p>
            <a:r>
              <a:rPr lang="ru-RU" sz="2000" dirty="0"/>
              <a:t>Прогноз аварийного жилищного фонда к 2045 г.  – </a:t>
            </a:r>
            <a:r>
              <a:rPr lang="ru-RU" sz="2000" b="1" dirty="0"/>
              <a:t>159,3 </a:t>
            </a:r>
            <a:r>
              <a:rPr lang="ru-RU" sz="2000" dirty="0"/>
              <a:t>млн. </a:t>
            </a:r>
            <a:r>
              <a:rPr lang="ru-RU" sz="2000" dirty="0" err="1"/>
              <a:t>кв.м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1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7FF3-8643-4D38-9D63-08D3BD7F0F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6632"/>
            <a:ext cx="7056784" cy="69269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Проведение капитального ремонта – итоги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929" y="4601392"/>
            <a:ext cx="8282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340768"/>
            <a:ext cx="81874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Задачи: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программ капремонта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нормативной и методической базы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мониторинга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– стимулирование энергоэффективного капитального ремонта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2017 года с участием Фонда отремонтированы 152,2 тыс. МКД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7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19715"/>
            <a:ext cx="7632848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686" y="819715"/>
            <a:ext cx="79386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Модернизация коммунальной инфраструктуры - итоги</a:t>
            </a:r>
          </a:p>
          <a:p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8136904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2013-2015 год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объем средств Фонда ЖКХ – 0,09 млрд.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год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объем средств Фонда ЖКХ –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5,9 млрд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С учетом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софинансирования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– 13,3 млрд. руб.</a:t>
            </a:r>
          </a:p>
          <a:p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Проекты реализуются в 25 субъектах, 3417 МО.</a:t>
            </a:r>
          </a:p>
          <a:p>
            <a:endParaRPr lang="ru-RU" sz="1450" b="1" dirty="0"/>
          </a:p>
          <a:p>
            <a:endParaRPr lang="ru-RU" sz="1450" dirty="0"/>
          </a:p>
          <a:p>
            <a:endParaRPr lang="ru-RU" sz="1450" dirty="0"/>
          </a:p>
        </p:txBody>
      </p:sp>
    </p:spTree>
    <p:extLst>
      <p:ext uri="{BB962C8B-B14F-4D97-AF65-F5344CB8AC3E}">
        <p14:creationId xmlns:p14="http://schemas.microsoft.com/office/powerpoint/2010/main" val="367544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76864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Итоги работы Фонда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содействия реформированию ЖКХ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700808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Создание инфраструктуры открытых данных в отрасли «Реформа ЖКХ»;</a:t>
            </a:r>
          </a:p>
          <a:p>
            <a:endParaRPr lang="ru-RU" sz="2800" dirty="0"/>
          </a:p>
          <a:p>
            <a:r>
              <a:rPr lang="ru-RU" sz="2800" dirty="0"/>
              <a:t>Реализация мероприятий по подготовке кадров в сфере ЖКХ;</a:t>
            </a:r>
          </a:p>
          <a:p>
            <a:endParaRPr lang="ru-RU" sz="2800" dirty="0"/>
          </a:p>
          <a:p>
            <a:r>
              <a:rPr lang="ru-RU" sz="2800" dirty="0"/>
              <a:t>Развитие сети жилищного просвещения и общественного контроля.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1187624" y="2060848"/>
            <a:ext cx="360040" cy="43204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187624" y="3284984"/>
            <a:ext cx="360040" cy="43204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15616" y="4509120"/>
            <a:ext cx="360040" cy="43204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624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2002</TotalTime>
  <Words>1769</Words>
  <Application>Microsoft Office PowerPoint</Application>
  <PresentationFormat>Экран (4:3)</PresentationFormat>
  <Paragraphs>231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MS Gothic</vt:lpstr>
      <vt:lpstr>Arial</vt:lpstr>
      <vt:lpstr>Calibri</vt:lpstr>
      <vt:lpstr>Century Gothic</vt:lpstr>
      <vt:lpstr>Georgia</vt:lpstr>
      <vt:lpstr>Symbol</vt:lpstr>
      <vt:lpstr>Times New Roman</vt:lpstr>
      <vt:lpstr>Trebuchet MS</vt:lpstr>
      <vt:lpstr>Wingdings</vt:lpstr>
      <vt:lpstr>Воздушный поток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Переселение из аварийного жилья – риски.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Аварийный жилищный фонд городов центра и Северо-запада.</dc:title>
  <dc:creator>Бахрамджан</dc:creator>
  <cp:lastModifiedBy>Светлана</cp:lastModifiedBy>
  <cp:revision>43</cp:revision>
  <dcterms:created xsi:type="dcterms:W3CDTF">2017-03-25T12:36:08Z</dcterms:created>
  <dcterms:modified xsi:type="dcterms:W3CDTF">2017-03-28T18:24:02Z</dcterms:modified>
</cp:coreProperties>
</file>