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3"/>
  </p:notesMasterIdLst>
  <p:sldIdLst>
    <p:sldId id="256" r:id="rId2"/>
    <p:sldId id="307" r:id="rId3"/>
    <p:sldId id="295" r:id="rId4"/>
    <p:sldId id="309" r:id="rId5"/>
    <p:sldId id="300" r:id="rId6"/>
    <p:sldId id="310" r:id="rId7"/>
    <p:sldId id="301" r:id="rId8"/>
    <p:sldId id="311" r:id="rId9"/>
    <p:sldId id="302" r:id="rId10"/>
    <p:sldId id="299" r:id="rId11"/>
    <p:sldId id="29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FFCC"/>
    <a:srgbClr val="CCFFFF"/>
    <a:srgbClr val="00FF99"/>
    <a:srgbClr val="CCECFF"/>
    <a:srgbClr val="CAE8E3"/>
    <a:srgbClr val="99FF99"/>
    <a:srgbClr val="E7BDBB"/>
    <a:srgbClr val="DEA5A2"/>
    <a:srgbClr val="35CFD7"/>
    <a:srgbClr val="D5898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27" autoAdjust="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0008517572121615"/>
          <c:y val="7.5433285190534383E-2"/>
          <c:w val="0.76444098803836602"/>
          <c:h val="0.76444098803836602"/>
        </c:manualLayout>
      </c:layout>
      <c:pie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Лист1!$A$3:$A$5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17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0825674251682472"/>
          <c:y val="0.10822511490492825"/>
          <c:w val="0.72963399689596786"/>
          <c:h val="0.89177488509507186"/>
        </c:manualLayout>
      </c:layout>
      <c:pie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Лист1!$A$3:$A$5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20</c:v>
                </c:pt>
                <c:pt idx="1">
                  <c:v>7</c:v>
                </c:pt>
                <c:pt idx="2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8369731794506491"/>
          <c:y val="7.5815294027159377E-2"/>
          <c:w val="0.70672948103805455"/>
          <c:h val="0.924184705972840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7</c:v>
                </c:pt>
                <c:pt idx="2">
                  <c:v>42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5363905025614485E-2"/>
          <c:y val="7.533113604661211E-2"/>
          <c:w val="0.5145875966950143"/>
          <c:h val="0.9062614442016730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9</c:v>
                </c:pt>
                <c:pt idx="2">
                  <c:v>49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639910813823859"/>
          <c:y val="2.5294759503376684E-2"/>
          <c:w val="0.38684503901895262"/>
          <c:h val="0.94940989117933294"/>
        </c:manualLayout>
      </c:layout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2803030303030304E-2"/>
          <c:y val="0.24074115735533064"/>
          <c:w val="0.88446969696969702"/>
          <c:h val="0.6177248677248677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1283937868422182E-2"/>
          <c:y val="0.2140378286047577"/>
          <c:w val="0.91143008763248867"/>
          <c:h val="0.661871849352164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14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2606663218193706E-5"/>
          <c:y val="0.26172978377702788"/>
          <c:w val="0.53050463888006749"/>
          <c:h val="0.6723080448277298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dLbl>
              <c:idx val="1"/>
              <c:layout>
                <c:manualLayout>
                  <c:x val="-2.7100982815104362E-2"/>
                  <c:y val="8.5936341290672236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собсвенность 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16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608617353487822"/>
          <c:y val="0.17871680488608152"/>
          <c:w val="0.4079395367549859"/>
          <c:h val="0.64256639022783746"/>
        </c:manualLayout>
      </c:layout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</c:numCache>
            </c:numRef>
          </c:val>
          <c:bubble3D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  <c:bubble3D val="1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газоснабжение2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</c:numCache>
            </c:numRef>
          </c:val>
          <c:bubble3D val="1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bubble3D val="1"/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0</c:v>
                </c:pt>
                <c:pt idx="4">
                  <c:v>8</c:v>
                </c:pt>
              </c:numCache>
            </c:numRef>
          </c:val>
          <c:bubble3D val="1"/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Лист1!$H$2:$H$6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5430377712169099E-2"/>
          <c:y val="0.14587401574803147"/>
          <c:w val="0.5370227776109987"/>
          <c:h val="0.733893397940642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154929577464643"/>
          <c:y val="0.11325863113264688"/>
          <c:w val="0.38028169014084651"/>
          <c:h val="0.77348273773470622"/>
        </c:manualLayout>
      </c:layout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6.9318062514912904E-2"/>
          <c:w val="0.96388918051910211"/>
          <c:h val="0.788636602242901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459948894567271"/>
          <c:y val="4.1335407176980338E-2"/>
          <c:w val="0.82729122051572823"/>
          <c:h val="0.9586645928230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4893941825393884E-2"/>
          <c:y val="0.10303030303030303"/>
          <c:w val="0.97183536415490002"/>
          <c:h val="0.790720591744213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5.994426545198682E-2"/>
          <c:w val="0.56917350225769425"/>
          <c:h val="0.76713929933711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18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653648332003492"/>
          <c:y val="8.0450349111766656E-2"/>
          <c:w val="0.40519487733686177"/>
          <c:h val="0.83909889642173241"/>
        </c:manualLayout>
      </c:layout>
    </c:legend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7669741240872225E-2"/>
          <c:y val="0.17844215626892793"/>
          <c:w val="0.54276698724296235"/>
          <c:h val="0.7259616394104588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электроснабжение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117334788888186"/>
          <c:y val="0.16966888754290352"/>
          <c:w val="0.41636141636141638"/>
          <c:h val="0.77348273773470622"/>
        </c:manualLayout>
      </c:layout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9633167999254567"/>
          <c:y val="7.568783259890681E-2"/>
          <c:w val="0.70405528417989405"/>
          <c:h val="0.756881215536131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</c:v>
                </c:pt>
                <c:pt idx="2">
                  <c:v>192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</c:v>
                </c:pt>
                <c:pt idx="2">
                  <c:v>192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0.1041662452743866"/>
          <c:w val="0.57016099791649744"/>
          <c:h val="0.761086469695875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71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044673539518964"/>
          <c:y val="0.16769630860362639"/>
          <c:w val="0.40206185567010311"/>
          <c:h val="0.66460738279274723"/>
        </c:manualLayout>
      </c:layout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7606932563048578E-2"/>
          <c:y val="0.17119402382394508"/>
          <c:w val="0.9523930674369514"/>
          <c:h val="0.693509792045225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0</c:v>
                </c:pt>
                <c:pt idx="4">
                  <c:v>8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1675577713587378E-2"/>
          <c:y val="0.20208318190995356"/>
          <c:w val="0.76162631235418377"/>
          <c:h val="0.7086541490006055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18</c:v>
                </c:pt>
                <c:pt idx="2">
                  <c:v>6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2622389494828971E-2"/>
          <c:y val="4.1169036773691804E-2"/>
          <c:w val="0.51787639437780186"/>
          <c:h val="0.95883096322630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3</c:v>
                </c:pt>
                <c:pt idx="2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63451232583163"/>
          <c:y val="8.7352743697735429E-3"/>
          <c:w val="0.39764201500535945"/>
          <c:h val="0.98252884087163439"/>
        </c:manualLayout>
      </c:layout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6453640521829473E-2"/>
          <c:y val="0.11009610337169398"/>
          <c:w val="0.55845942051815312"/>
          <c:h val="0.7028847163335358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общественный транспорт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18</c:v>
                </c:pt>
                <c:pt idx="2">
                  <c:v>6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3195465951371461E-2"/>
          <c:y val="8.4238731028186686E-2"/>
          <c:w val="0.81943646114775393"/>
          <c:h val="0.75616021910304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398133566637525"/>
          <c:y val="8.2246262695424011E-2"/>
          <c:w val="0.80074832955068531"/>
          <c:h val="0.7369567499714709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0</c:v>
                </c:pt>
                <c:pt idx="2">
                  <c:v>5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4762705373572075E-2"/>
          <c:y val="0.14807407068302506"/>
          <c:w val="0.53560322272040961"/>
          <c:h val="0.74454953305255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1</c:v>
                </c:pt>
                <c:pt idx="2">
                  <c:v>23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702253855278761"/>
          <c:y val="1.7766388668872049E-2"/>
          <c:w val="0.4045077105575326"/>
          <c:h val="0.96446722266225549"/>
        </c:manualLayout>
      </c:layout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3366301593729729"/>
          <c:y val="0.12633449518110396"/>
          <c:w val="0.7668099601836359"/>
          <c:h val="0.782149887501210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8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4196055684824691E-2"/>
          <c:y val="0.2652607312637778"/>
          <c:w val="0.54733168644075103"/>
          <c:h val="0.627282641110052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содержание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8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705213823978406E-2"/>
          <c:y val="0.14598847201091478"/>
          <c:w val="0.91482273574541095"/>
          <c:h val="0.7430001178030483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0140544460543626E-2"/>
          <c:y val="0.20583307086614175"/>
          <c:w val="0.90068682783217602"/>
          <c:h val="0.6998490097828680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</c:v>
                </c:pt>
                <c:pt idx="1">
                  <c:v>государственная</c:v>
                </c:pt>
                <c:pt idx="2">
                  <c:v>частная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1284706492962508E-2"/>
          <c:y val="0.14226254326904786"/>
          <c:w val="0.51352975590212402"/>
          <c:h val="0.686489406215527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Муниципальная собственность</c:v>
                </c:pt>
                <c:pt idx="1">
                  <c:v>Государственная собственность</c:v>
                </c:pt>
                <c:pt idx="2">
                  <c:v>Частная собственность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4228354936355161"/>
          <c:y val="0.10629236562820966"/>
          <c:w val="0.42545835677972682"/>
          <c:h val="0.78741526874358092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9513347723268899E-3"/>
          <c:y val="4.5406279644142145E-3"/>
          <c:w val="0.92525483279635612"/>
          <c:h val="0.9935909898900113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7304386814163523E-2"/>
          <c:y val="0.15406690923230759"/>
          <c:w val="0.89389670988937742"/>
          <c:h val="0.625727696922564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231269442284192"/>
          <c:y val="0.18835594843816161"/>
          <c:w val="0.7537461115431624"/>
          <c:h val="0.65188852890219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3318966974683976E-2"/>
          <c:y val="0.17384449567332041"/>
          <c:w val="0.5718504103408808"/>
          <c:h val="0.7306977465466807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озеленение города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  <c:pt idx="4">
                  <c:v>9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023724792408062"/>
          <c:y val="9.9391201597808232E-2"/>
          <c:w val="0.37129300118623965"/>
          <c:h val="0.80121717852997454"/>
        </c:manualLayout>
      </c:layout>
    </c:legend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2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3"/>
            <c:explosion val="2"/>
          </c:dPt>
          <c:dLbls>
            <c:dLbl>
              <c:idx val="0"/>
              <c:layout>
                <c:manualLayout>
                  <c:x val="-9.9145493411261748E-2"/>
                  <c:y val="0.14183434242034526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31%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-2.6116838487972591E-3"/>
                  <c:y val="-0.24024218088276897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38%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6.3297556310168437E-2"/>
                  <c:y val="-3.460329804624883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8%</a:t>
                    </a:r>
                  </a:p>
                </c:rich>
              </c:tx>
              <c:showPercent val="1"/>
            </c:dLbl>
            <c:dLbl>
              <c:idx val="3"/>
              <c:layout>
                <c:manualLayout>
                  <c:x val="7.0250769238200589E-2"/>
                  <c:y val="0.1434423952894124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23%</a:t>
                    </a:r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Водоснабжение (Архангельск, Сыктывкар, Петрозадодск, Вологда)</c:v>
                </c:pt>
                <c:pt idx="1">
                  <c:v>Теплоснабжение (Великий Новгород, Сыктывкар, Череповец, Петрозаводск, Великий Устюг)</c:v>
                </c:pt>
                <c:pt idx="2">
                  <c:v>Газоснабжение (Петрозаводск)</c:v>
                </c:pt>
                <c:pt idx="3">
                  <c:v>Электроснабжение (Великий Устюг, Сыктывкар, Петрозадодск)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8592439004361843"/>
          <c:y val="5.6915973300263954E-2"/>
          <c:w val="0.48866997869801915"/>
          <c:h val="0.94308402669973623"/>
        </c:manualLayout>
      </c:layout>
      <c:txPr>
        <a:bodyPr/>
        <a:lstStyle/>
        <a:p>
          <a:pPr>
            <a:defRPr sz="13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4.3789777326328876E-3"/>
          <c:y val="3.4692077864364311E-2"/>
          <c:w val="0.95778544447442415"/>
          <c:h val="0.957785444474424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6243750694367296E-4"/>
          <c:y val="9.7864090518097163E-2"/>
          <c:w val="0.64065103877347052"/>
          <c:h val="0.854691987031033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водоснабжение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52258852258732"/>
          <c:y val="4.7059658083280095E-2"/>
          <c:w val="0.38217338217338231"/>
          <c:h val="0.90588068383343978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0.13960728593136384"/>
          <c:w val="0.84655378793037339"/>
          <c:h val="0.745848084778876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0946436059075875E-2"/>
          <c:y val="0.13960728593136384"/>
          <c:w val="0.84655378793037339"/>
          <c:h val="0.745848084778876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2681465427658409E-2"/>
          <c:y val="0.17015093561032901"/>
          <c:w val="0.5687627494027464"/>
          <c:h val="0.745977431079086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теплоснабжение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Безубыточное</c:v>
                </c:pt>
                <c:pt idx="1">
                  <c:v>Стабильное</c:v>
                </c:pt>
                <c:pt idx="2">
                  <c:v>Дотационное</c:v>
                </c:pt>
                <c:pt idx="3">
                  <c:v>Убыточное</c:v>
                </c:pt>
                <c:pt idx="4">
                  <c:v>Нет данных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bubble3D val="1"/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647776554812359"/>
          <c:y val="0.12198212065597069"/>
          <c:w val="0.38484839932642922"/>
          <c:h val="0.75603575868805994"/>
        </c:manualLayout>
      </c:layout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D76BFA-F8B9-4D3A-AD82-6FCD35831268}" type="datetimeFigureOut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AFB24-2D50-42EF-8538-C2D8868D00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61502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9336BE-DFD3-4A82-8731-875AAFB388B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75AD-7387-4573-BAD9-3220BA432FBB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0487-4444-43A0-8434-B81B3D42DF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9D2F-352C-43A5-B99F-5865DF1E018E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9BCCB-93F3-4E34-8C5C-E7FD4D7BC2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0D24F-2AE7-41DA-A6AD-E4BDA5E822E5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35DC7-C387-49DD-A71C-AB1DEEE242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7EFB2-07C7-45F1-B706-9C4430F3B7C0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C0A8-DF10-4D23-A128-F8F22759A5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8C210-F0EB-476C-A5A7-86A4CFA2A087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1BA14-3A55-4594-BD4C-7A7832AC08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CFBAD-1A15-41C9-BB3E-1AFFA1C94581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36FC-1937-4644-8AA8-F706DC84F0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38AD-C9D4-449B-B831-6371DA37A771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15A73-58C2-41E0-985D-7980948F6E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9DB1-45B7-405B-BD90-7899A66CDD0C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4D81-02EF-4DD5-860A-37650F5FD7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65EB-3577-438E-A66A-18DE589068B2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2AE4A-A1C9-400E-BBF1-1C95F4D900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F2C1-BFC9-48F1-8A65-9A15235B9390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9BD35-8A2F-4CF3-ACB2-174863169D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D762-2E0D-48CB-9821-0B43A65B44E6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75295-66E6-4117-9268-E1DCBBFF9A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A6EF77-FAD5-42A3-9C00-D883CAB1C910}" type="datetime1">
              <a:rPr lang="ru-RU"/>
              <a:pPr>
                <a:defRPr/>
              </a:pPr>
              <a:t>01.11.2017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dirty="0"/>
              <a:t>ДЖКХ, май 2015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DE72AE-9368-42F3-8661-0B53DA27D1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2.xml"/><Relationship Id="rId7" Type="http://schemas.openxmlformats.org/officeDocument/2006/relationships/chart" Target="../charts/chart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chart" Target="../charts/chart3.xml"/><Relationship Id="rId9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8.xml"/><Relationship Id="rId7" Type="http://schemas.openxmlformats.org/officeDocument/2006/relationships/chart" Target="../charts/chart11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image" Target="../media/image3.jpeg"/><Relationship Id="rId4" Type="http://schemas.openxmlformats.org/officeDocument/2006/relationships/chart" Target="../charts/chart9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chart" Target="../charts/chart14.xml"/><Relationship Id="rId7" Type="http://schemas.openxmlformats.org/officeDocument/2006/relationships/chart" Target="../charts/chart16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4" Type="http://schemas.openxmlformats.org/officeDocument/2006/relationships/chart" Target="../charts/chart15.xml"/><Relationship Id="rId9" Type="http://schemas.openxmlformats.org/officeDocument/2006/relationships/chart" Target="../charts/chart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chart" Target="../charts/chart20.xml"/><Relationship Id="rId7" Type="http://schemas.openxmlformats.org/officeDocument/2006/relationships/chart" Target="../charts/chart22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.jpeg"/><Relationship Id="rId4" Type="http://schemas.openxmlformats.org/officeDocument/2006/relationships/chart" Target="../charts/chart21.xml"/><Relationship Id="rId9" Type="http://schemas.openxmlformats.org/officeDocument/2006/relationships/chart" Target="../charts/char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0.xml"/><Relationship Id="rId3" Type="http://schemas.openxmlformats.org/officeDocument/2006/relationships/chart" Target="../charts/chart26.xml"/><Relationship Id="rId7" Type="http://schemas.openxmlformats.org/officeDocument/2006/relationships/chart" Target="../charts/chart29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8.xml"/><Relationship Id="rId5" Type="http://schemas.openxmlformats.org/officeDocument/2006/relationships/image" Target="../media/image3.jpeg"/><Relationship Id="rId4" Type="http://schemas.openxmlformats.org/officeDocument/2006/relationships/chart" Target="../charts/chart2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5.xml"/><Relationship Id="rId3" Type="http://schemas.openxmlformats.org/officeDocument/2006/relationships/chart" Target="../charts/chart31.xml"/><Relationship Id="rId7" Type="http://schemas.openxmlformats.org/officeDocument/2006/relationships/chart" Target="../charts/chart3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chart" Target="../charts/chart33.xml"/><Relationship Id="rId4" Type="http://schemas.openxmlformats.org/officeDocument/2006/relationships/chart" Target="../charts/chart32.xml"/><Relationship Id="rId9" Type="http://schemas.openxmlformats.org/officeDocument/2006/relationships/chart" Target="../charts/chart3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2.xml"/><Relationship Id="rId3" Type="http://schemas.openxmlformats.org/officeDocument/2006/relationships/chart" Target="../charts/chart38.xml"/><Relationship Id="rId7" Type="http://schemas.openxmlformats.org/officeDocument/2006/relationships/chart" Target="../charts/chart41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0.xml"/><Relationship Id="rId5" Type="http://schemas.openxmlformats.org/officeDocument/2006/relationships/image" Target="../media/image3.jpeg"/><Relationship Id="rId4" Type="http://schemas.openxmlformats.org/officeDocument/2006/relationships/chart" Target="../charts/char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500188"/>
            <a:ext cx="8642350" cy="3500437"/>
          </a:xfrm>
        </p:spPr>
        <p:txBody>
          <a:bodyPr rtlCol="0">
            <a:normAutofit fontScale="90000"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ДОКЛАД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/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«Проблемы и пути реформирования МУП в рамках реализации государственной политики по привлечению частных инвестиций в государственный и муниципальный сектор экономики»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86182" y="6107113"/>
            <a:ext cx="1857387" cy="539750"/>
          </a:xfrm>
          <a:prstGeom prst="roundRect">
            <a:avLst>
              <a:gd name="adj" fmla="val 9657"/>
            </a:avLst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2017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бок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71472" cy="685800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611560" y="0"/>
            <a:ext cx="8532440" cy="62068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i="1" dirty="0" smtClean="0">
                <a:solidFill>
                  <a:schemeClr val="tx1"/>
                </a:solidFill>
                <a:latin typeface="Arial Narrow" pitchFamily="34" charset="0"/>
              </a:rPr>
              <a:t>Концессия</a:t>
            </a:r>
            <a:endParaRPr lang="ru-RU" sz="22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6429396"/>
            <a:ext cx="8072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Arial Narrow" pitchFamily="34" charset="0"/>
              </a:rPr>
              <a:t>*по результатам опроса 20 городских округов Союза городов.</a:t>
            </a:r>
            <a:endParaRPr lang="ru-RU" sz="1400" b="1" i="1" dirty="0">
              <a:latin typeface="Arial Narrow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3933056"/>
            <a:ext cx="8532440" cy="7143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Причины низкой активности использования механизмов </a:t>
            </a:r>
            <a:r>
              <a:rPr lang="ru-RU" sz="1600" b="1" i="1" dirty="0" smtClean="0">
                <a:solidFill>
                  <a:schemeClr val="tx1"/>
                </a:solidFill>
                <a:latin typeface="Arial Narrow" pitchFamily="34" charset="0"/>
              </a:rPr>
              <a:t>концессии</a:t>
            </a:r>
            <a:endParaRPr lang="ru-RU" sz="1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4797152"/>
            <a:ext cx="8532440" cy="1489368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endParaRPr lang="ru-RU" sz="2000" b="1" i="1" u="sng" dirty="0" smtClean="0">
              <a:solidFill>
                <a:sysClr val="windowText" lastClr="000000"/>
              </a:solidFill>
              <a:latin typeface="Arial Narrow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Процедуры по заключению концессионных соглашений являются сложными и длительными, поэтому реконструкция и создание объектов в рамках указанных соглашений проводится муниципалитетами недостаточно активно</a:t>
            </a:r>
            <a:endParaRPr lang="ru-RU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endParaRPr lang="ru-RU" sz="1200" b="1" i="1" dirty="0" smtClean="0">
              <a:solidFill>
                <a:sysClr val="windowText" lastClr="000000"/>
              </a:solidFill>
              <a:latin typeface="Arial Narrow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683568" y="1412776"/>
          <a:ext cx="828092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 rot="10800000" flipV="1">
            <a:off x="683568" y="764704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По результатам опроса городских округов Союза городов процесс передачи в аренду/концессию на сегодняшний день осуществляется:</a:t>
            </a:r>
            <a:endParaRPr lang="ru-RU" dirty="0"/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dirty="0" smtClean="0">
                <a:solidFill>
                  <a:srgbClr val="752B29"/>
                </a:solidFill>
              </a:rPr>
              <a:t>Спасибо за внимание!</a:t>
            </a:r>
            <a:endParaRPr lang="ru-RU" sz="4800" dirty="0">
              <a:solidFill>
                <a:srgbClr val="752B29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27784" y="908720"/>
            <a:ext cx="4071966" cy="500066"/>
          </a:xfrm>
          <a:prstGeom prst="roundRect">
            <a:avLst/>
          </a:prstGeom>
          <a:solidFill>
            <a:schemeClr val="bg1">
              <a:lumMod val="85000"/>
              <a:alpha val="14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a typeface="Times New Roman"/>
                <a:cs typeface="Times New Roman"/>
              </a:rPr>
              <a:t>Задачи </a:t>
            </a:r>
            <a:r>
              <a:rPr lang="ru-RU" sz="2000" b="1" dirty="0" smtClean="0">
                <a:ea typeface="Times New Roman"/>
                <a:cs typeface="Times New Roman"/>
              </a:rPr>
              <a:t>программы</a:t>
            </a:r>
            <a:endParaRPr lang="ru-RU" sz="2000" b="1" dirty="0">
              <a:ea typeface="Times New Roman"/>
              <a:cs typeface="Times New Roman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560" y="0"/>
            <a:ext cx="8532440" cy="9807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52B29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Распоряжением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Правительства РФ от 26 января 2016 г. </a:t>
            </a:r>
            <a:r>
              <a:rPr lang="ru-RU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№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 80-р утверждена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стратегия развития жилищно-коммунального хозяйства РФ на период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до 2020г.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 flipV="1">
            <a:off x="2123728" y="1628800"/>
            <a:ext cx="5078368" cy="285752"/>
          </a:xfrm>
          <a:prstGeom prst="triangle">
            <a:avLst>
              <a:gd name="adj" fmla="val 49596"/>
            </a:avLst>
          </a:prstGeom>
          <a:solidFill>
            <a:srgbClr val="752B29"/>
          </a:solidFill>
          <a:ln>
            <a:solidFill>
              <a:schemeClr val="accent2">
                <a:lumMod val="50000"/>
              </a:schemeClr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55576" y="1967567"/>
            <a:ext cx="8064896" cy="44137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обеспечение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благоприятных условий для привлечения частных инвестиций в сферу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ЖКХ;</a:t>
            </a:r>
          </a:p>
          <a:p>
            <a:pPr lvl="0" algn="just">
              <a:buFontTx/>
              <a:buChar char="-"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ликвидация неэффективного управления ЖКХ, осуществляемого унитарными предприятиями;</a:t>
            </a:r>
          </a:p>
          <a:p>
            <a:pPr lvl="0" algn="just" eaLnBrk="0" hangingPunct="0">
              <a:buFontTx/>
              <a:buChar char="-"/>
            </a:pPr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внедрение новых механизмов государственной поддержки развития и модернизации коммунальной инфраструктуры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</a:p>
          <a:p>
            <a:pPr lvl="0" algn="just" eaLnBrk="0" hangingPunct="0">
              <a:buFontTx/>
              <a:buChar char="-"/>
            </a:pPr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/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переход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на использование наиболее эффективных технологий, применяемых при модернизации (строительстве, создании)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объектов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коммунальной инфраструктуры;</a:t>
            </a:r>
          </a:p>
          <a:p>
            <a:pPr lvl="0" algn="just" eaLnBrk="0" hangingPunct="0"/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принятие и реализация мер, направленных на повышение платежной дисциплины и ответственности неплательщиков;</a:t>
            </a:r>
          </a:p>
          <a:p>
            <a:pPr lvl="0" algn="just" eaLnBrk="0" hangingPunct="0">
              <a:buFontTx/>
              <a:buChar char="-"/>
            </a:pPr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переход на долгосрочное тарифное регулирование в сферах теплоснабжения, водоснабжения и водоотведения;</a:t>
            </a:r>
          </a:p>
          <a:p>
            <a:pPr lvl="0" algn="just" eaLnBrk="0" hangingPunct="0">
              <a:buFontTx/>
              <a:buChar char="-"/>
            </a:pPr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обеспечение работы механизма долгосрочного регулирования совокупного платежа гражданина за коммунальные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услуги, исключающего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необоснованный рост платы граждан за коммунальные услуги и обеспечивающего предсказуемость для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регулируемых организаций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и частного инвестора принятия на федеральном уровне решений, ограничивающих размер устанавливаемых в регионе тарифов;</a:t>
            </a:r>
          </a:p>
          <a:p>
            <a:pPr lvl="0" algn="just" eaLnBrk="0" hangingPunct="0"/>
            <a:endParaRPr lang="ru-RU" sz="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-"/>
            </a:pP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совершенствование механизма выявления и оформления прав на бесхозяйные объекты ЖКХ, в том числе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стимулирование к </a:t>
            </a:r>
            <a:r>
              <a:rPr lang="ru-RU" sz="13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этой деятельности органов местного самоуправления, на территории которых выявляются такие объекты.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</p:spPr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55576" y="620688"/>
          <a:ext cx="216024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3131840" y="692696"/>
          <a:ext cx="2304256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677669" y="692696"/>
          <a:ext cx="3466331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11560" y="1979"/>
            <a:ext cx="6912768" cy="800219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635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Изменение </a:t>
            </a:r>
            <a:r>
              <a:rPr lang="ru-RU" sz="1400" dirty="0" smtClean="0"/>
              <a:t>формы собственности в сфере </a:t>
            </a:r>
            <a:r>
              <a:rPr lang="ru-RU" sz="1400" dirty="0" smtClean="0"/>
              <a:t>водоснабжения:                                            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    01.01.2007г.                       01.01.2012г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105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752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540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3867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" name="Picture 8" descr="http://www.bk55.ru/fileadmin/bkinform/bk_info_orig_54506.jpg"/>
          <p:cNvPicPr>
            <a:picLocks noChangeAspect="1" noChangeArrowheads="1"/>
          </p:cNvPicPr>
          <p:nvPr/>
        </p:nvPicPr>
        <p:blipFill>
          <a:blip r:embed="rId6" cstate="print"/>
          <a:srcRect l="22956" r="17120"/>
          <a:stretch>
            <a:fillRect/>
          </a:stretch>
        </p:blipFill>
        <p:spPr bwMode="auto">
          <a:xfrm>
            <a:off x="7452320" y="1"/>
            <a:ext cx="1691680" cy="908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1" name="Диаграмма 20"/>
          <p:cNvGraphicFramePr/>
          <p:nvPr/>
        </p:nvGraphicFramePr>
        <p:xfrm>
          <a:off x="3275856" y="3501008"/>
          <a:ext cx="230425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827584" y="3429000"/>
          <a:ext cx="2016224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5796136" y="3356992"/>
          <a:ext cx="3168352" cy="226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11560" y="2663262"/>
            <a:ext cx="8136904" cy="938719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</a:t>
            </a:r>
            <a:r>
              <a:rPr lang="ru-RU" sz="1400" dirty="0" smtClean="0"/>
              <a:t>состояния:                               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01.01.2007г</a:t>
            </a:r>
            <a:r>
              <a:rPr lang="ru-RU" sz="1400" dirty="0" smtClean="0"/>
              <a:t>.                        </a:t>
            </a:r>
            <a:r>
              <a:rPr lang="ru-RU" sz="1400" dirty="0" smtClean="0"/>
              <a:t>            01.01.2012г                            01.01.2017г</a:t>
            </a:r>
            <a:r>
              <a:rPr lang="ru-RU" sz="1400" dirty="0" smtClean="0"/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611560" y="5517232"/>
            <a:ext cx="7992888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за период 2007-2017год в сфере водоснабжения: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</a:t>
            </a:r>
            <a:r>
              <a:rPr lang="ru-RU" sz="1400" dirty="0" smtClean="0"/>
              <a:t>существенных изменений собственности не происходило;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не изменилось.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500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7277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755576" y="3356992"/>
          <a:ext cx="2232248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3131840" y="3284984"/>
          <a:ext cx="2232248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5508104" y="3212976"/>
          <a:ext cx="3305547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791072" y="2909556"/>
            <a:ext cx="8352928" cy="800219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состояния предприятий: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01.01.2007г.                           </a:t>
            </a:r>
            <a:r>
              <a:rPr lang="ru-RU" sz="1400" dirty="0" smtClean="0"/>
              <a:t> </a:t>
            </a:r>
            <a:r>
              <a:rPr lang="ru-RU" sz="1400" dirty="0" smtClean="0"/>
              <a:t>01.01.2012г                             01.01.2017г.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554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8086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11560" y="0"/>
            <a:ext cx="7776864" cy="1231106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400" dirty="0" smtClean="0"/>
          </a:p>
          <a:p>
            <a:pPr algn="ctr"/>
            <a:r>
              <a:rPr lang="ru-RU" sz="1400" dirty="0" smtClean="0"/>
              <a:t>Изменение формы собственности в сфере </a:t>
            </a:r>
            <a:r>
              <a:rPr lang="ru-RU" sz="1400" dirty="0" smtClean="0"/>
              <a:t>теплоснабжения:</a:t>
            </a:r>
            <a:endParaRPr lang="ru-RU" sz="1400" dirty="0" smtClean="0"/>
          </a:p>
          <a:p>
            <a:r>
              <a:rPr lang="ru-RU" sz="1400" dirty="0" smtClean="0"/>
              <a:t>           </a:t>
            </a:r>
            <a:r>
              <a:rPr lang="ru-RU" sz="1400" dirty="0" smtClean="0"/>
              <a:t> </a:t>
            </a:r>
            <a:r>
              <a:rPr lang="ru-RU" sz="1400" dirty="0" smtClean="0"/>
              <a:t>01.01.2007г.                          01.01.2012г                              01.01.2017г.</a:t>
            </a:r>
          </a:p>
          <a:p>
            <a:r>
              <a:rPr lang="ru-RU" sz="1400" dirty="0" smtClean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611560" y="836712"/>
          <a:ext cx="2376264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2987824" y="908720"/>
          <a:ext cx="2448272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5580112" y="908720"/>
          <a:ext cx="3424039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1" name="Picture 4" descr="&amp;Vcy;&amp;ocy;&amp;dcy;&amp;ocy;&amp;kcy;&amp;acy;&amp;ncy;&amp;acy;&amp;lcy; &amp;Ocy;&amp;chcy;&amp;icy;&amp;scy;&amp;tcy;&amp;ncy;&amp;ycy;&amp;iecy; &amp;scy;&amp;ocy;&amp;ocy;&amp;rcy;&amp;ucy;&amp;zhcy;&amp;iecy;&amp;ncy;&amp;icy;&amp;yacy; &amp;icy;&amp;lcy;&amp;ocy;&amp;vcy;&amp;ycy;&amp;iecy; &amp;pcy;&amp;ocy;&amp;lcy;&amp;yacy;"/>
          <p:cNvPicPr>
            <a:picLocks noChangeAspect="1" noChangeArrowheads="1"/>
          </p:cNvPicPr>
          <p:nvPr/>
        </p:nvPicPr>
        <p:blipFill>
          <a:blip r:embed="rId9" cstate="print"/>
          <a:srcRect l="45697"/>
          <a:stretch>
            <a:fillRect/>
          </a:stretch>
        </p:blipFill>
        <p:spPr bwMode="auto">
          <a:xfrm>
            <a:off x="7596336" y="1"/>
            <a:ext cx="1368152" cy="1124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611560" y="5517232"/>
            <a:ext cx="7992888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за период 2007-2017год в сфере теплоснабжения: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</a:t>
            </a:r>
            <a:r>
              <a:rPr lang="ru-RU" sz="1400" dirty="0" smtClean="0"/>
              <a:t>увеличилась доля частного сектора;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не изменилось.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55576" y="764704"/>
          <a:ext cx="216024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131840" y="764704"/>
          <a:ext cx="2016224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868144" y="620688"/>
          <a:ext cx="3041898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11560" y="37512"/>
            <a:ext cx="6912768" cy="1215717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Изменение формы собственности в сфере </a:t>
            </a:r>
            <a:r>
              <a:rPr lang="ru-RU" sz="1400" dirty="0" smtClean="0"/>
              <a:t>газоснабжения:  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01.01.2007г.                                 01.01.2012г       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867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527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768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256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466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677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68" name="Picture 16" descr="http://fakty.ua/photos/article/23/51/23517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0"/>
            <a:ext cx="1979712" cy="1368298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611560" y="2888650"/>
            <a:ext cx="8352928" cy="954107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состояния </a:t>
            </a:r>
            <a:r>
              <a:rPr lang="ru-RU" sz="1400" dirty="0" smtClean="0"/>
              <a:t>предприятий:        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 01.01.2007г.                        01.01.2012г                                   01.01.2017г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683568" y="3501008"/>
          <a:ext cx="2304256" cy="247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Диаграмма 20"/>
          <p:cNvGraphicFramePr/>
          <p:nvPr/>
        </p:nvGraphicFramePr>
        <p:xfrm>
          <a:off x="3131840" y="3501008"/>
          <a:ext cx="2376264" cy="2467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5580112" y="3501008"/>
          <a:ext cx="3384376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683568" y="5542736"/>
            <a:ext cx="7632848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за период 2007-2017год в сфере газоснабжения:</a:t>
            </a:r>
          </a:p>
          <a:p>
            <a:pPr lvl="0" eaLnBrk="0" hangingPunct="0"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smtClean="0"/>
              <a:t>существенных изменений собственности не происходило;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оценивается как стабильное.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867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527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768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3203848" y="548680"/>
          <a:ext cx="2088232" cy="209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827584" y="548680"/>
          <a:ext cx="1944216" cy="209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5508104" y="548680"/>
          <a:ext cx="316835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11560" y="0"/>
            <a:ext cx="6912768" cy="738664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Изменение формы собственности в сфере электроснабжения по состоянию на: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01.01.2007г.                                   01.01.2012г      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256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466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677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70" name="Picture 18" descr="http://politikus.ru/uploads/posts/2015-02/1424443764_0_3343_d433d1c0_xl_6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9824" y="1"/>
            <a:ext cx="1584176" cy="83671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683568" y="2492896"/>
            <a:ext cx="8208912" cy="1015663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состояния предприятий в сфере </a:t>
            </a:r>
            <a:r>
              <a:rPr lang="ru-RU" sz="1400" dirty="0" smtClean="0"/>
              <a:t>электроснабжения </a:t>
            </a:r>
            <a:r>
              <a:rPr lang="ru-RU" sz="1400" dirty="0" smtClean="0"/>
              <a:t>по состоянию на: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  01.01.2007г</a:t>
            </a:r>
            <a:r>
              <a:rPr lang="ru-RU" sz="1400" dirty="0" smtClean="0"/>
              <a:t>.                             </a:t>
            </a:r>
            <a:r>
              <a:rPr lang="ru-RU" sz="1400" dirty="0" smtClean="0"/>
              <a:t> </a:t>
            </a:r>
            <a:r>
              <a:rPr lang="ru-RU" sz="1400" dirty="0" smtClean="0"/>
              <a:t>01.01.2012г                       </a:t>
            </a:r>
            <a:r>
              <a:rPr lang="ru-RU" sz="1400" dirty="0" smtClean="0"/>
              <a:t>      </a:t>
            </a:r>
            <a:r>
              <a:rPr lang="ru-RU" sz="1400" dirty="0" smtClean="0"/>
              <a:t>01.01.2017г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755576" y="3429000"/>
          <a:ext cx="2448272" cy="2332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Диаграмма 20"/>
          <p:cNvGraphicFramePr/>
          <p:nvPr/>
        </p:nvGraphicFramePr>
        <p:xfrm>
          <a:off x="3419872" y="3284984"/>
          <a:ext cx="22947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/>
          <p:cNvGraphicFramePr/>
          <p:nvPr/>
        </p:nvGraphicFramePr>
        <p:xfrm>
          <a:off x="5975648" y="3212976"/>
          <a:ext cx="3168352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683568" y="5506732"/>
            <a:ext cx="7560840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за период 2007-2017год в сфере электроснабжения:</a:t>
            </a:r>
          </a:p>
          <a:p>
            <a:pPr lvl="0" eaLnBrk="0" hangingPunct="0"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smtClean="0"/>
              <a:t>увеличилась доля частного сектора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оценивается как стабильное.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55576" y="908720"/>
          <a:ext cx="2304256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347864" y="764704"/>
          <a:ext cx="2214364" cy="207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6012160" y="836712"/>
          <a:ext cx="2771775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83568" y="112145"/>
            <a:ext cx="8460432" cy="1000274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endParaRPr lang="ru-RU" sz="13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1" hangingPunct="1"/>
            <a:r>
              <a:rPr lang="ru-RU" sz="1400" dirty="0" smtClean="0"/>
              <a:t>Изменение формы собственности в сфере общественного транспорта по состоянию на:  </a:t>
            </a:r>
          </a:p>
          <a:p>
            <a:pPr eaLnBrk="0" hangingPunct="0"/>
            <a:r>
              <a:rPr lang="ru-RU" sz="1400" dirty="0" smtClean="0"/>
              <a:t>                 01.01.2007г.                                01.01.2012г    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254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462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891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11115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13306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3568" y="2721551"/>
            <a:ext cx="8208912" cy="1000274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состояния: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01.01.2007г.                                 01.01.2012г                                     01.01.2017г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827584" y="3356992"/>
          <a:ext cx="1800200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3059832" y="3284984"/>
          <a:ext cx="2304256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1" name="Диаграмма 20"/>
          <p:cNvGraphicFramePr/>
          <p:nvPr/>
        </p:nvGraphicFramePr>
        <p:xfrm>
          <a:off x="5652120" y="3429000"/>
          <a:ext cx="3116957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683568" y="5542736"/>
            <a:ext cx="7704856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в сфере общественного транспорта:</a:t>
            </a:r>
          </a:p>
          <a:p>
            <a:pPr lvl="0" eaLnBrk="0" hangingPunct="0"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smtClean="0"/>
              <a:t>существенных изменений собственности не происходило;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оценивается как стабильное.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254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462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11560" y="0"/>
            <a:ext cx="8208912" cy="100027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Изменение формы собственности в сфере содержания города по состоянию на:  </a:t>
            </a:r>
            <a:r>
              <a:rPr lang="ru-RU" sz="1400" dirty="0" smtClean="0"/>
              <a:t>               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       01.01.2007г.                          01.01.2012г   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891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11115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13306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3491880" y="692696"/>
          <a:ext cx="2021582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917812" y="712948"/>
          <a:ext cx="2016224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/>
          <p:cNvGraphicFramePr/>
          <p:nvPr/>
        </p:nvGraphicFramePr>
        <p:xfrm>
          <a:off x="5796136" y="620688"/>
          <a:ext cx="3036565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22" name="Picture 17" descr="http://www.cher-city.ru/sites/default/files/20140811_cvety_vazo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6766" y="0"/>
            <a:ext cx="1717234" cy="864096"/>
          </a:xfrm>
          <a:prstGeom prst="rect">
            <a:avLst/>
          </a:prstGeom>
          <a:noFill/>
          <a:effectLst>
            <a:softEdge rad="127000"/>
          </a:effectLst>
        </p:spPr>
      </p:pic>
      <p:graphicFrame>
        <p:nvGraphicFramePr>
          <p:cNvPr id="23" name="Диаграмма 22"/>
          <p:cNvGraphicFramePr/>
          <p:nvPr/>
        </p:nvGraphicFramePr>
        <p:xfrm>
          <a:off x="683568" y="3140968"/>
          <a:ext cx="2304256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4" name="Диаграмма 23"/>
          <p:cNvGraphicFramePr/>
          <p:nvPr/>
        </p:nvGraphicFramePr>
        <p:xfrm>
          <a:off x="3203848" y="3284984"/>
          <a:ext cx="2232248" cy="218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5" name="Диаграмма 24"/>
          <p:cNvGraphicFramePr/>
          <p:nvPr/>
        </p:nvGraphicFramePr>
        <p:xfrm>
          <a:off x="5724128" y="2852936"/>
          <a:ext cx="3136007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80117" y="2636912"/>
            <a:ext cx="8563883" cy="96949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ru-RU" sz="1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Оценка экономического состояния предприятий по содержанию города по состоянию на:                               </a:t>
            </a:r>
          </a:p>
          <a:p>
            <a:r>
              <a:rPr lang="ru-RU" sz="13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01.01.2007г.                                        01.01.2012г                                    01.01.2017г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827584" y="5258597"/>
            <a:ext cx="7776864" cy="118494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в сфере содержания города:</a:t>
            </a:r>
          </a:p>
          <a:p>
            <a:pPr lvl="0" eaLnBrk="0" hangingPunct="0"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smtClean="0"/>
              <a:t>увеличилась доля частного сектора;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оценивается как стабильное.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9C0A8-DF10-4D23-A128-F8F22759A575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827584" y="620688"/>
          <a:ext cx="1944216" cy="239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3203848" y="404664"/>
          <a:ext cx="2035299" cy="261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64088" y="548680"/>
          <a:ext cx="3514328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11560" y="15299"/>
            <a:ext cx="8280920" cy="1015663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Изменение формы собственности в сфере озеленения города по состоянию на: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 01.01.2007г.                          01.01.2012г                           01.01.2017г.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3076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880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827584" y="3284984"/>
          <a:ext cx="230425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3131840" y="3140968"/>
          <a:ext cx="244827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5724128" y="3284984"/>
          <a:ext cx="331236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11560" y="2780928"/>
            <a:ext cx="8532440" cy="1000274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Оценка экономического состояния предприятий по озеленению города по состоянию на: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/>
              <a:t>               01.01.2007г.                           01.01.2012г                                  01.01.2017г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11560" y="5517232"/>
            <a:ext cx="7848872" cy="1184940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softEdge rad="127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u="sng" dirty="0" smtClean="0"/>
              <a:t>По результатам анализа в сфере озеленения города:</a:t>
            </a:r>
          </a:p>
          <a:p>
            <a:pPr lvl="0" eaLnBrk="0" hangingPunct="0">
              <a:buFontTx/>
              <a:buChar char="-"/>
            </a:pPr>
            <a:r>
              <a:rPr lang="ru-RU" sz="1400" dirty="0" smtClean="0"/>
              <a:t> </a:t>
            </a:r>
            <a:r>
              <a:rPr lang="ru-RU" sz="1400" dirty="0" smtClean="0"/>
              <a:t>увеличилась доля частного сектора;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1400" dirty="0" smtClean="0"/>
              <a:t>  экономичес</a:t>
            </a:r>
            <a:r>
              <a:rPr lang="ru-RU" sz="1400" dirty="0" smtClean="0"/>
              <a:t>кое состояние предприятий оценивается как стабильное.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8350</TotalTime>
  <Words>603</Words>
  <Application>Microsoft Office PowerPoint</Application>
  <PresentationFormat>Экран (4:3)</PresentationFormat>
  <Paragraphs>113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ДОКЛАД  «Проблемы и пути реформирования МУП в рамках реализации государственной политики по привлечению частных инвестиций в государственный и муниципальный сектор экономики»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Сокольникова Светлана Алексеевна</dc:creator>
  <cp:lastModifiedBy>smirnovaan</cp:lastModifiedBy>
  <cp:revision>778</cp:revision>
  <dcterms:created xsi:type="dcterms:W3CDTF">2014-09-30T05:43:14Z</dcterms:created>
  <dcterms:modified xsi:type="dcterms:W3CDTF">2017-11-01T14:54:54Z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-84814653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analitik2.djkh@cherepovetscity.ru</vt:lpwstr>
  </property>
  <property fmtid="{D5CDD505-2E9C-101B-9397-08002B2CF9AE}" pid="6" name="_AuthorEmailDisplayName">
    <vt:lpwstr>Смирнова Анна Николаевна</vt:lpwstr>
  </property>
  <property fmtid="{D5CDD505-2E9C-101B-9397-08002B2CF9AE}" pid="7" name="_PreviousAdHocReviewCycleID">
    <vt:i4>-892022055</vt:i4>
  </property>
</Properties>
</file>