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41"/>
  </p:notesMasterIdLst>
  <p:handoutMasterIdLst>
    <p:handoutMasterId r:id="rId42"/>
  </p:handoutMasterIdLst>
  <p:sldIdLst>
    <p:sldId id="270" r:id="rId9"/>
    <p:sldId id="271" r:id="rId10"/>
    <p:sldId id="297" r:id="rId11"/>
    <p:sldId id="278" r:id="rId12"/>
    <p:sldId id="298" r:id="rId13"/>
    <p:sldId id="299" r:id="rId14"/>
    <p:sldId id="300" r:id="rId15"/>
    <p:sldId id="282" r:id="rId16"/>
    <p:sldId id="301" r:id="rId17"/>
    <p:sldId id="284" r:id="rId18"/>
    <p:sldId id="302" r:id="rId19"/>
    <p:sldId id="303" r:id="rId20"/>
    <p:sldId id="288" r:id="rId21"/>
    <p:sldId id="304" r:id="rId22"/>
    <p:sldId id="305" r:id="rId23"/>
    <p:sldId id="291" r:id="rId24"/>
    <p:sldId id="306" r:id="rId25"/>
    <p:sldId id="307" r:id="rId26"/>
    <p:sldId id="294" r:id="rId27"/>
    <p:sldId id="295" r:id="rId28"/>
    <p:sldId id="296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276" r:id="rId4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571"/>
    <a:srgbClr val="FFCC00"/>
    <a:srgbClr val="4F81BD"/>
    <a:srgbClr val="7099CA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>
      <p:cViewPr>
        <p:scale>
          <a:sx n="114" d="100"/>
          <a:sy n="114" d="100"/>
        </p:scale>
        <p:origin x="-15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55;&#1088;&#1086;&#1082;&#1086;&#1092;&#1100;&#1077;&#1074;%20&#1042;.&#1070;\&#1057;&#1086;&#1102;&#1079;%20&#1063;&#1077;&#1088;&#1077;&#1087;&#1086;&#1074;&#1094;&#1072;\&#1043;&#1088;&#1072;&#1092;&#1080;&#1082;&#1080;_&#1076;&#1083;&#1103;_&#1087;&#1088;&#1077;&#1079;&#1099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AppData\Roaming\Microsoft\Excel\&#1043;&#1088;&#1072;&#1092;&#1080;&#1082;&#1080;_&#1076;&#1083;&#1103;_&#1087;&#1088;&#1077;&#1079;&#1099;%20(version%201).xlsb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AppData\Roaming\Microsoft\Excel\&#1043;&#1088;&#1072;&#1092;&#1080;&#1082;&#1080;_&#1076;&#1083;&#1103;_&#1087;&#1088;&#1077;&#1079;&#1099;%20(version%201).xlsb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42;&#1086;&#1076;&#1086;&#1082;&#1072;&#1085;&#1072;&#1083;&#1099;\Monitoring_vodokanalov_osnovnoy_05-07-2017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42;&#1086;&#1076;&#1086;&#1082;&#1072;&#1085;&#1072;&#1083;&#1099;\Monitoring_vodokanalov_osnovnoy_05-07-2017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42;&#1086;&#1076;&#1086;&#1082;&#1072;&#1085;&#1072;&#1083;&#1099;\Monitoring_vodokanalov_osnovnoy_05-07-2017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42;&#1086;&#1076;&#1086;&#1082;&#1072;&#1085;&#1072;&#1083;&#1099;\Monitoring_vodokanalov_osnovnoy_05-07-2017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42;&#1086;&#1076;&#1086;&#1082;&#1072;&#1085;&#1072;&#1083;&#1099;\Monitoring_vodokanalov_osnovnoy_05-07-2017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42;&#1086;&#1076;&#1086;&#1082;&#1072;&#1085;&#1072;&#1083;&#1099;\Monitoring_vodokanalov_osnovnoy_05-07-2017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55;&#1088;&#1086;&#1082;&#1086;&#1092;&#1100;&#1077;&#1074;%20&#1042;.&#1070;\&#1057;&#1086;&#1102;&#1079;%20&#1063;&#1077;&#1088;&#1077;&#1087;&#1086;&#1074;&#1094;&#1072;\&#1043;&#1088;&#1072;&#1092;&#1080;&#1082;&#1080;_&#1076;&#1083;&#1103;_&#1087;&#1088;&#1077;&#1079;&#1099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55;&#1088;&#1086;&#1082;&#1086;&#1092;&#1100;&#1077;&#1074;%20&#1042;.&#1070;\&#1057;&#1086;&#1102;&#1079;%20&#1063;&#1077;&#1088;&#1077;&#1087;&#1086;&#1074;&#1094;&#1072;\&#1043;&#1088;&#1072;&#1092;&#1080;&#1082;&#1080;_&#1076;&#1083;&#1103;_&#1087;&#1088;&#1077;&#1079;&#1099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55;&#1088;&#1086;&#1082;&#1086;&#1092;&#1100;&#1077;&#1074;%20&#1042;.&#1070;\&#1057;&#1086;&#1102;&#1079;%20&#1063;&#1077;&#1088;&#1077;&#1087;&#1086;&#1074;&#1094;&#1072;\&#1043;&#1088;&#1072;&#1092;&#1080;&#1082;&#1080;_&#1076;&#1083;&#1103;_&#1087;&#1088;&#1077;&#1079;&#1099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55;&#1088;&#1086;&#1082;&#1086;&#1092;&#1100;&#1077;&#1074;%20&#1042;.&#1070;\&#1057;&#1086;&#1102;&#1079;%20&#1063;&#1077;&#1088;&#1077;&#1087;&#1086;&#1074;&#1094;&#1072;\&#1043;&#1088;&#1072;&#1092;&#1080;&#1082;&#1080;_&#1076;&#1083;&#1103;_&#1087;&#1088;&#1077;&#1079;&#1099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55;&#1088;&#1086;&#1082;&#1086;&#1092;&#1100;&#1077;&#1074;%20&#1042;.&#1070;\&#1057;&#1086;&#1102;&#1079;%20&#1063;&#1077;&#1088;&#1077;&#1087;&#1086;&#1074;&#1094;&#1072;\&#1043;&#1088;&#1072;&#1092;&#1080;&#1082;&#1080;_&#1076;&#1083;&#1103;_&#1087;&#1088;&#1077;&#1079;&#1099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Documents\&#1048;&#1069;&#1043;\&#1055;&#1088;&#1086;&#1082;&#1086;&#1092;&#1100;&#1077;&#1074;%20&#1042;.&#1070;\&#1057;&#1086;&#1102;&#1079;%20&#1063;&#1077;&#1088;&#1077;&#1087;&#1086;&#1074;&#1094;&#1072;\&#1043;&#1088;&#1072;&#1092;&#1080;&#1082;&#1080;_&#1076;&#1083;&#1103;_&#1087;&#1088;&#1077;&#1079;&#1099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AppData\Roaming\Microsoft\Excel\&#1043;&#1088;&#1072;&#1092;&#1080;&#1082;&#1080;_&#1076;&#1083;&#1103;_&#1087;&#1088;&#1077;&#1079;&#1099;%20(version%201).xlsb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lmanova\AppData\Roaming\Microsoft\Excel\&#1043;&#1088;&#1072;&#1092;&#1080;&#1082;&#1080;_&#1076;&#1083;&#1103;_&#1087;&#1088;&#1077;&#1079;&#1099;%20(version%201).xlsb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ПРЕДПРИЯТИЙ МУНИЦИПАЛЬНОЙ И ГОСУДАРСТВЕННОЙ ФОРМ СОБСТВЕННОСТИ В СФЕРЕ ВОДОСНАБЖЕНИЯ И ВОДООТВЕДЕНИЯ В 2016 Г., %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384023609229718E-2"/>
          <c:y val="0.30183317728989367"/>
          <c:w val="0.93120421226580463"/>
          <c:h val="0.223018546376460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'Г-М_ВСиВО'!$A$19:$A$32</c:f>
              <c:strCache>
                <c:ptCount val="14"/>
                <c:pt idx="0">
                  <c:v> Архангельская область</c:v>
                </c:pt>
                <c:pt idx="1">
                  <c:v> Владимирская область</c:v>
                </c:pt>
                <c:pt idx="2">
                  <c:v> Вологодская область</c:v>
                </c:pt>
                <c:pt idx="3">
                  <c:v> Ивановская область</c:v>
                </c:pt>
                <c:pt idx="4">
                  <c:v> Калининградская область</c:v>
                </c:pt>
                <c:pt idx="5">
                  <c:v> Костромская область</c:v>
                </c:pt>
                <c:pt idx="6">
                  <c:v> Новгородская область</c:v>
                </c:pt>
                <c:pt idx="7">
                  <c:v> Псковская область</c:v>
                </c:pt>
                <c:pt idx="8">
                  <c:v> Республика Карелия</c:v>
                </c:pt>
                <c:pt idx="9">
                  <c:v> Республика Коми</c:v>
                </c:pt>
                <c:pt idx="10">
                  <c:v> Тверская область</c:v>
                </c:pt>
                <c:pt idx="11">
                  <c:v> Ярославская область</c:v>
                </c:pt>
                <c:pt idx="12">
                  <c:v>ЯНАО</c:v>
                </c:pt>
                <c:pt idx="13">
                  <c:v>РФ</c:v>
                </c:pt>
              </c:strCache>
            </c:strRef>
          </c:cat>
          <c:val>
            <c:numRef>
              <c:f>'Г-М_ВСиВО'!$B$19:$B$32</c:f>
              <c:numCache>
                <c:formatCode>General</c:formatCode>
                <c:ptCount val="14"/>
                <c:pt idx="0">
                  <c:v>17.5</c:v>
                </c:pt>
                <c:pt idx="1">
                  <c:v>39.622641509433961</c:v>
                </c:pt>
                <c:pt idx="2">
                  <c:v>33.333333333333329</c:v>
                </c:pt>
                <c:pt idx="3">
                  <c:v>17.5</c:v>
                </c:pt>
                <c:pt idx="4">
                  <c:v>75.609756097560975</c:v>
                </c:pt>
                <c:pt idx="5">
                  <c:v>37.931034482758619</c:v>
                </c:pt>
                <c:pt idx="6">
                  <c:v>47.058823529411761</c:v>
                </c:pt>
                <c:pt idx="7">
                  <c:v>38.461538461538467</c:v>
                </c:pt>
                <c:pt idx="8">
                  <c:v>20.588235294117645</c:v>
                </c:pt>
                <c:pt idx="9">
                  <c:v>15.789473684210526</c:v>
                </c:pt>
                <c:pt idx="10">
                  <c:v>45.945945945945951</c:v>
                </c:pt>
                <c:pt idx="11">
                  <c:v>19.230769230769234</c:v>
                </c:pt>
                <c:pt idx="12">
                  <c:v>50</c:v>
                </c:pt>
                <c:pt idx="13">
                  <c:v>40.261934938741021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38112"/>
        <c:axId val="110139648"/>
      </c:barChart>
      <c:catAx>
        <c:axId val="11013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0139648"/>
        <c:crosses val="autoZero"/>
        <c:auto val="1"/>
        <c:lblAlgn val="ctr"/>
        <c:lblOffset val="100"/>
        <c:noMultiLvlLbl val="0"/>
      </c:catAx>
      <c:valAx>
        <c:axId val="110139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0138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ПРЕДПРИЯТИЙ МУНИЦИПАЛЬНОЙ И ГОСУДАРСТВЕННОЙ ФОРМ СОБСТВЕННОСТИ В СФЕРЕ ЭЛЕКТРОСНАБЖЕНИЯ  В 2016 Г., %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384023609229718E-2"/>
          <c:y val="0.19662429925603406"/>
          <c:w val="0.93120421226580463"/>
          <c:h val="0.329831289387899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'Г-М электроснабж'!$A$19:$A$32</c:f>
              <c:strCache>
                <c:ptCount val="14"/>
                <c:pt idx="0">
                  <c:v> Архангельская область</c:v>
                </c:pt>
                <c:pt idx="1">
                  <c:v> Владимирская область</c:v>
                </c:pt>
                <c:pt idx="2">
                  <c:v> Вологодская область</c:v>
                </c:pt>
                <c:pt idx="3">
                  <c:v> Ивановская область</c:v>
                </c:pt>
                <c:pt idx="4">
                  <c:v> Калининградская область</c:v>
                </c:pt>
                <c:pt idx="5">
                  <c:v> Костромская область</c:v>
                </c:pt>
                <c:pt idx="6">
                  <c:v> Новгородская область</c:v>
                </c:pt>
                <c:pt idx="7">
                  <c:v> Псковская область</c:v>
                </c:pt>
                <c:pt idx="8">
                  <c:v> Республика Карелия</c:v>
                </c:pt>
                <c:pt idx="9">
                  <c:v> Республика Коми</c:v>
                </c:pt>
                <c:pt idx="10">
                  <c:v> Тверская область</c:v>
                </c:pt>
                <c:pt idx="11">
                  <c:v> Ярославская область</c:v>
                </c:pt>
                <c:pt idx="12">
                  <c:v>ЯНАО</c:v>
                </c:pt>
                <c:pt idx="13">
                  <c:v>РФ</c:v>
                </c:pt>
              </c:strCache>
            </c:strRef>
          </c:cat>
          <c:val>
            <c:numRef>
              <c:f>'Г-М электроснабж'!$B$19:$B$32</c:f>
              <c:numCache>
                <c:formatCode>General</c:formatCode>
                <c:ptCount val="14"/>
                <c:pt idx="0">
                  <c:v>16.129032258064516</c:v>
                </c:pt>
                <c:pt idx="1">
                  <c:v>0</c:v>
                </c:pt>
                <c:pt idx="2">
                  <c:v>15.217391304347828</c:v>
                </c:pt>
                <c:pt idx="3">
                  <c:v>1.7543859649122806</c:v>
                </c:pt>
                <c:pt idx="4">
                  <c:v>6.666666666666667</c:v>
                </c:pt>
                <c:pt idx="5">
                  <c:v>2.8571428571428572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5.8823529411764701</c:v>
                </c:pt>
                <c:pt idx="11">
                  <c:v>25</c:v>
                </c:pt>
                <c:pt idx="12">
                  <c:v>12.5</c:v>
                </c:pt>
                <c:pt idx="13">
                  <c:v>11.601208459214501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89472"/>
        <c:axId val="109291008"/>
      </c:barChart>
      <c:catAx>
        <c:axId val="10928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09291008"/>
        <c:crosses val="autoZero"/>
        <c:auto val="1"/>
        <c:lblAlgn val="ctr"/>
        <c:lblOffset val="100"/>
        <c:noMultiLvlLbl val="0"/>
      </c:catAx>
      <c:valAx>
        <c:axId val="109291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289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ФИНАНСОВЫЙ РЕЗУЛЬТАТ ОРГАНИЗАЦИЙ В СФЕРЕ ЭЛЕКТРОСНАБЖЕНИЯ В 2016 Г.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746603424614634E-2"/>
          <c:y val="0.15793615170735764"/>
          <c:w val="0.96613465614571348"/>
          <c:h val="0.54143244219855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'Финансовый результат электрос'!$A$15:$A$26</c:f>
              <c:strCache>
                <c:ptCount val="12"/>
                <c:pt idx="0">
                  <c:v>г.Архангельск</c:v>
                </c:pt>
                <c:pt idx="1">
                  <c:v>г.Великий Новгород</c:v>
                </c:pt>
                <c:pt idx="2">
                  <c:v>г.Владимир</c:v>
                </c:pt>
                <c:pt idx="3">
                  <c:v>г.Вологда</c:v>
                </c:pt>
                <c:pt idx="4">
                  <c:v>г.Иваново</c:v>
                </c:pt>
                <c:pt idx="5">
                  <c:v>г.Калининград</c:v>
                </c:pt>
                <c:pt idx="6">
                  <c:v>г.Кострома</c:v>
                </c:pt>
                <c:pt idx="7">
                  <c:v>г.Нарьян-Мар</c:v>
                </c:pt>
                <c:pt idx="8">
                  <c:v>г.Петрозаводск</c:v>
                </c:pt>
                <c:pt idx="9">
                  <c:v>г.Псков</c:v>
                </c:pt>
                <c:pt idx="10">
                  <c:v>г.Сыктывкар</c:v>
                </c:pt>
                <c:pt idx="11">
                  <c:v>г.Тверь</c:v>
                </c:pt>
              </c:strCache>
            </c:strRef>
          </c:cat>
          <c:val>
            <c:numRef>
              <c:f>'Финансовый результат электрос'!$B$15:$B$26</c:f>
              <c:numCache>
                <c:formatCode>General</c:formatCode>
                <c:ptCount val="12"/>
                <c:pt idx="0">
                  <c:v>3113166</c:v>
                </c:pt>
                <c:pt idx="2">
                  <c:v>460090.7</c:v>
                </c:pt>
                <c:pt idx="3">
                  <c:v>220260</c:v>
                </c:pt>
                <c:pt idx="4">
                  <c:v>110782.9</c:v>
                </c:pt>
                <c:pt idx="5">
                  <c:v>279355</c:v>
                </c:pt>
                <c:pt idx="6">
                  <c:v>174841</c:v>
                </c:pt>
                <c:pt idx="7">
                  <c:v>-50524.5</c:v>
                </c:pt>
                <c:pt idx="8">
                  <c:v>170547.3</c:v>
                </c:pt>
                <c:pt idx="9">
                  <c:v>-493753</c:v>
                </c:pt>
                <c:pt idx="10">
                  <c:v>-4075632.2</c:v>
                </c:pt>
                <c:pt idx="11">
                  <c:v>175723.6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59104"/>
        <c:axId val="109360640"/>
      </c:barChart>
      <c:catAx>
        <c:axId val="109359104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txPr>
          <a:bodyPr rot="-5400000" vert="horz" anchor="b" anchorCtr="1"/>
          <a:lstStyle/>
          <a:p>
            <a:pPr>
              <a:defRPr/>
            </a:pPr>
            <a:endParaRPr lang="ru-RU"/>
          </a:p>
        </c:txPr>
        <c:crossAx val="109360640"/>
        <c:crosses val="autoZero"/>
        <c:auto val="1"/>
        <c:lblAlgn val="ctr"/>
        <c:lblOffset val="100"/>
        <c:noMultiLvlLbl val="0"/>
      </c:catAx>
      <c:valAx>
        <c:axId val="10936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359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Итог!$A$117:$A$121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Итог!$B$117:$B$121</c:f>
              <c:numCache>
                <c:formatCode>General</c:formatCode>
                <c:ptCount val="5"/>
                <c:pt idx="0">
                  <c:v>1</c:v>
                </c:pt>
                <c:pt idx="1">
                  <c:v>17</c:v>
                </c:pt>
                <c:pt idx="2">
                  <c:v>10</c:v>
                </c:pt>
                <c:pt idx="3">
                  <c:v>7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Итог!$B$135:$B$137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Итог!$C$135:$C$137</c:f>
              <c:numCache>
                <c:formatCode>General</c:formatCode>
                <c:ptCount val="3"/>
                <c:pt idx="0">
                  <c:v>19</c:v>
                </c:pt>
                <c:pt idx="1">
                  <c:v>11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numFmt formatCode="0%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Итог!$B$123:$B$125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Итог!$C$123:$C$125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Итог!$B$127:$B$129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Итог!$C$127:$C$129</c:f>
              <c:numCache>
                <c:formatCode>General</c:formatCode>
                <c:ptCount val="3"/>
                <c:pt idx="0">
                  <c:v>26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Итог!$B$139:$B$141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Итог!$C$139:$C$141</c:f>
              <c:numCache>
                <c:formatCode>General</c:formatCode>
                <c:ptCount val="3"/>
                <c:pt idx="0">
                  <c:v>1</c:v>
                </c:pt>
                <c:pt idx="1">
                  <c:v>21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Итог!$B$143:$B$145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Итог!$C$143:$C$145</c:f>
              <c:numCache>
                <c:formatCode>General</c:formatCode>
                <c:ptCount val="3"/>
                <c:pt idx="0">
                  <c:v>2</c:v>
                </c:pt>
                <c:pt idx="1">
                  <c:v>21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Итог!$B$131:$B$133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Итог!$C$131:$C$133</c:f>
              <c:numCache>
                <c:formatCode>General</c:formatCode>
                <c:ptCount val="3"/>
                <c:pt idx="0">
                  <c:v>27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ЗАМЕНЕННЫХ </a:t>
            </a: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СЕТЕЙ ВОДОСНАБЖЕНИЯ В </a:t>
            </a:r>
            <a:r>
              <a:rPr lang="ru-RU" sz="1800" b="1" i="0" u="none" strike="noStrike" kern="1200" baseline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ОБЩЕМ ПРОТЯЖЕНИИ </a:t>
            </a: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СЕТЕЙ ВОДОСНАБЖЕНИЯ В </a:t>
            </a:r>
            <a:r>
              <a:rPr lang="ru-RU" sz="1800" b="1" i="0" u="none" strike="noStrike" kern="1200" baseline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Г.,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826483779464308E-2"/>
          <c:y val="0.2265064571468014"/>
          <c:w val="0.96347032441071379"/>
          <c:h val="0.3952954832801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замененных сетей ВСиВО'!$A$2:$A$14</c:f>
              <c:strCache>
                <c:ptCount val="13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Владимир</c:v>
                </c:pt>
                <c:pt idx="3">
                  <c:v>Вологда</c:v>
                </c:pt>
                <c:pt idx="4">
                  <c:v>Иваново</c:v>
                </c:pt>
                <c:pt idx="5">
                  <c:v>Калининград</c:v>
                </c:pt>
                <c:pt idx="6">
                  <c:v>Кострома</c:v>
                </c:pt>
                <c:pt idx="7">
                  <c:v>Нарьян-Мар</c:v>
                </c:pt>
                <c:pt idx="8">
                  <c:v>Петрозаводск</c:v>
                </c:pt>
                <c:pt idx="9">
                  <c:v>Псков</c:v>
                </c:pt>
                <c:pt idx="10">
                  <c:v>Сыктывкар</c:v>
                </c:pt>
                <c:pt idx="11">
                  <c:v>Тверь</c:v>
                </c:pt>
                <c:pt idx="12">
                  <c:v>РФ</c:v>
                </c:pt>
              </c:strCache>
            </c:strRef>
          </c:cat>
          <c:val>
            <c:numRef>
              <c:f>'Доля замененных сетей ВСиВО'!$B$2:$B$14</c:f>
              <c:numCache>
                <c:formatCode>General</c:formatCode>
                <c:ptCount val="13"/>
                <c:pt idx="0">
                  <c:v>0.9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0.7</c:v>
                </c:pt>
                <c:pt idx="5">
                  <c:v>0.2</c:v>
                </c:pt>
                <c:pt idx="6">
                  <c:v>1.4</c:v>
                </c:pt>
                <c:pt idx="7">
                  <c:v>2.1</c:v>
                </c:pt>
                <c:pt idx="8">
                  <c:v>0.2</c:v>
                </c:pt>
                <c:pt idx="9">
                  <c:v>1</c:v>
                </c:pt>
                <c:pt idx="10">
                  <c:v>2.2000000000000002</c:v>
                </c:pt>
                <c:pt idx="11">
                  <c:v>0.2</c:v>
                </c:pt>
                <c:pt idx="12">
                  <c:v>1.05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34496"/>
        <c:axId val="110636032"/>
      </c:barChart>
      <c:catAx>
        <c:axId val="11063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0636032"/>
        <c:crosses val="autoZero"/>
        <c:auto val="1"/>
        <c:lblAlgn val="ctr"/>
        <c:lblOffset val="100"/>
        <c:noMultiLvlLbl val="0"/>
      </c:catAx>
      <c:valAx>
        <c:axId val="11063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634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ЗАМЕНЕННЫХ СЕТЕЙ ВОДООТВЕДЕНИЯ В ОБЩЕМ ПРОТЯЖЕНИИ СЕТЕЙ ВОДООТВЕДЕНИЯ В </a:t>
            </a:r>
          </a:p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Г., %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826483779464308E-2"/>
          <c:y val="0.28597496935713912"/>
          <c:w val="0.96347032441071379"/>
          <c:h val="0.330064440148134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замененных сетей ВСиВО'!$A$32:$A$44</c:f>
              <c:strCache>
                <c:ptCount val="13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Владимир</c:v>
                </c:pt>
                <c:pt idx="3">
                  <c:v>Вологда</c:v>
                </c:pt>
                <c:pt idx="4">
                  <c:v>Иваново</c:v>
                </c:pt>
                <c:pt idx="5">
                  <c:v>Калининград</c:v>
                </c:pt>
                <c:pt idx="6">
                  <c:v>Кострома</c:v>
                </c:pt>
                <c:pt idx="7">
                  <c:v>Нарьян-Мар</c:v>
                </c:pt>
                <c:pt idx="8">
                  <c:v>Петрозаводск</c:v>
                </c:pt>
                <c:pt idx="9">
                  <c:v>Псков</c:v>
                </c:pt>
                <c:pt idx="10">
                  <c:v>Сыктывкар</c:v>
                </c:pt>
                <c:pt idx="11">
                  <c:v>Тверь</c:v>
                </c:pt>
                <c:pt idx="12">
                  <c:v>РФ</c:v>
                </c:pt>
              </c:strCache>
            </c:strRef>
          </c:cat>
          <c:val>
            <c:numRef>
              <c:f>'Доля замененных сетей ВСиВО'!$B$32:$B$44</c:f>
              <c:numCache>
                <c:formatCode>General</c:formatCode>
                <c:ptCount val="13"/>
                <c:pt idx="0">
                  <c:v>0.1</c:v>
                </c:pt>
                <c:pt idx="1">
                  <c:v>0.2</c:v>
                </c:pt>
                <c:pt idx="2">
                  <c:v>0.1</c:v>
                </c:pt>
                <c:pt idx="3">
                  <c:v>0.3</c:v>
                </c:pt>
                <c:pt idx="4">
                  <c:v>0.2</c:v>
                </c:pt>
                <c:pt idx="5">
                  <c:v>1.4864463122618308E-4</c:v>
                </c:pt>
                <c:pt idx="6">
                  <c:v>0.7</c:v>
                </c:pt>
                <c:pt idx="8">
                  <c:v>4.4599303135888505E-4</c:v>
                </c:pt>
                <c:pt idx="9">
                  <c:v>0.1</c:v>
                </c:pt>
                <c:pt idx="10">
                  <c:v>0.4</c:v>
                </c:pt>
                <c:pt idx="11">
                  <c:v>0.1</c:v>
                </c:pt>
                <c:pt idx="1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80320"/>
        <c:axId val="110710784"/>
      </c:barChart>
      <c:catAx>
        <c:axId val="11068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0710784"/>
        <c:crosses val="autoZero"/>
        <c:auto val="1"/>
        <c:lblAlgn val="ctr"/>
        <c:lblOffset val="100"/>
        <c:noMultiLvlLbl val="0"/>
      </c:catAx>
      <c:valAx>
        <c:axId val="110710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680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ФИНАНСОВЫЙ РЕЗУЛЬТАТ ОРГАНИЗАЦИЙ В СФЕРЕ ВОДОСНАБЖЕНИЯ И ВОДООТВЕДЕНИЯ В 2016 Г.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858237547892719E-2"/>
          <c:y val="0.15068368066148391"/>
          <c:w val="0.9673165814088458"/>
          <c:h val="0.45516405600732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'Финансовый результат_ВСиВО'!$B$1</c:f>
              <c:strCache>
                <c:ptCount val="1"/>
                <c:pt idx="0">
                  <c:v>Водоснабжение</c:v>
                </c:pt>
              </c:strCache>
            </c:strRef>
          </c:tx>
          <c:invertIfNegative val="0"/>
          <c:cat>
            <c:strRef>
              <c:f>'Финансовый результат_ВСиВО'!$A$17:$A$28</c:f>
              <c:strCache>
                <c:ptCount val="12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Владимир</c:v>
                </c:pt>
                <c:pt idx="3">
                  <c:v>Вологда</c:v>
                </c:pt>
                <c:pt idx="4">
                  <c:v>Иваново</c:v>
                </c:pt>
                <c:pt idx="5">
                  <c:v>Калининград</c:v>
                </c:pt>
                <c:pt idx="6">
                  <c:v>Кострома</c:v>
                </c:pt>
                <c:pt idx="7">
                  <c:v>Нарьян-Мар</c:v>
                </c:pt>
                <c:pt idx="8">
                  <c:v>Петрозаводск</c:v>
                </c:pt>
                <c:pt idx="9">
                  <c:v>Псков</c:v>
                </c:pt>
                <c:pt idx="10">
                  <c:v>Сыктывкар</c:v>
                </c:pt>
                <c:pt idx="11">
                  <c:v>Тверь</c:v>
                </c:pt>
              </c:strCache>
            </c:strRef>
          </c:cat>
          <c:val>
            <c:numRef>
              <c:f>'Финансовый результат_ВСиВО'!$B$17:$B$28</c:f>
              <c:numCache>
                <c:formatCode>General</c:formatCode>
                <c:ptCount val="12"/>
                <c:pt idx="0">
                  <c:v>-259445</c:v>
                </c:pt>
                <c:pt idx="1">
                  <c:v>-7586.7</c:v>
                </c:pt>
                <c:pt idx="2">
                  <c:v>-45710</c:v>
                </c:pt>
                <c:pt idx="3">
                  <c:v>-11377.3</c:v>
                </c:pt>
                <c:pt idx="4">
                  <c:v>32393.9</c:v>
                </c:pt>
                <c:pt idx="5">
                  <c:v>-188249.4</c:v>
                </c:pt>
                <c:pt idx="6">
                  <c:v>23533.8</c:v>
                </c:pt>
                <c:pt idx="7">
                  <c:v>-24714.1</c:v>
                </c:pt>
                <c:pt idx="8">
                  <c:v>143583.1</c:v>
                </c:pt>
                <c:pt idx="9">
                  <c:v>-5039</c:v>
                </c:pt>
                <c:pt idx="10">
                  <c:v>70927</c:v>
                </c:pt>
                <c:pt idx="11">
                  <c:v>262422.2</c:v>
                </c:pt>
              </c:numCache>
            </c:numRef>
          </c:val>
        </c:ser>
        <c:ser>
          <c:idx val="1"/>
          <c:order val="1"/>
          <c:tx>
            <c:strRef>
              <c:f>'Финансовый результат_ВСиВО'!$C$1</c:f>
              <c:strCache>
                <c:ptCount val="1"/>
                <c:pt idx="0">
                  <c:v>Водоотведение</c:v>
                </c:pt>
              </c:strCache>
            </c:strRef>
          </c:tx>
          <c:spPr>
            <a:solidFill>
              <a:srgbClr val="A9C571"/>
            </a:solidFill>
          </c:spPr>
          <c:invertIfNegative val="0"/>
          <c:cat>
            <c:strRef>
              <c:f>'Финансовый результат_ВСиВО'!$A$17:$A$28</c:f>
              <c:strCache>
                <c:ptCount val="12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Владимир</c:v>
                </c:pt>
                <c:pt idx="3">
                  <c:v>Вологда</c:v>
                </c:pt>
                <c:pt idx="4">
                  <c:v>Иваново</c:v>
                </c:pt>
                <c:pt idx="5">
                  <c:v>Калининград</c:v>
                </c:pt>
                <c:pt idx="6">
                  <c:v>Кострома</c:v>
                </c:pt>
                <c:pt idx="7">
                  <c:v>Нарьян-Мар</c:v>
                </c:pt>
                <c:pt idx="8">
                  <c:v>Петрозаводск</c:v>
                </c:pt>
                <c:pt idx="9">
                  <c:v>Псков</c:v>
                </c:pt>
                <c:pt idx="10">
                  <c:v>Сыктывкар</c:v>
                </c:pt>
                <c:pt idx="11">
                  <c:v>Тверь</c:v>
                </c:pt>
              </c:strCache>
            </c:strRef>
          </c:cat>
          <c:val>
            <c:numRef>
              <c:f>'Финансовый результат_ВСиВО'!$C$17:$C$28</c:f>
              <c:numCache>
                <c:formatCode>General</c:formatCode>
                <c:ptCount val="12"/>
                <c:pt idx="0">
                  <c:v>-136846.6</c:v>
                </c:pt>
                <c:pt idx="1">
                  <c:v>-28529</c:v>
                </c:pt>
                <c:pt idx="2">
                  <c:v>-23325</c:v>
                </c:pt>
                <c:pt idx="3">
                  <c:v>41993.8</c:v>
                </c:pt>
                <c:pt idx="4">
                  <c:v>6190.8</c:v>
                </c:pt>
                <c:pt idx="5">
                  <c:v>-182363.5</c:v>
                </c:pt>
                <c:pt idx="6">
                  <c:v>-17864.3</c:v>
                </c:pt>
                <c:pt idx="7">
                  <c:v>-15225</c:v>
                </c:pt>
                <c:pt idx="8">
                  <c:v>78565</c:v>
                </c:pt>
                <c:pt idx="9">
                  <c:v>-23785.5</c:v>
                </c:pt>
                <c:pt idx="10">
                  <c:v>37402</c:v>
                </c:pt>
                <c:pt idx="11">
                  <c:v>-56143.5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34336"/>
        <c:axId val="110772992"/>
      </c:barChart>
      <c:catAx>
        <c:axId val="110734336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txPr>
          <a:bodyPr rot="-5400000" vert="horz"/>
          <a:lstStyle/>
          <a:p>
            <a:pPr>
              <a:defRPr/>
            </a:pPr>
            <a:endParaRPr lang="ru-RU"/>
          </a:p>
        </c:txPr>
        <c:crossAx val="110772992"/>
        <c:crosses val="autoZero"/>
        <c:auto val="1"/>
        <c:lblAlgn val="ctr"/>
        <c:lblOffset val="100"/>
        <c:noMultiLvlLbl val="0"/>
      </c:catAx>
      <c:valAx>
        <c:axId val="110772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73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028409404928512"/>
          <c:y val="0.92286411597008178"/>
          <c:w val="0.59386743945076148"/>
          <c:h val="7.596945055176258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ПРЕДПРИЯТИЙ МУНИЦИПАЛЬНОЙ И ГОСУДАРСТВЕННОЙ ФОРМ СОБСТВЕННОСТИ В СФЕРЕ ТЕПЛОСНАБЖЕНИЯ В 2015 Г., %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784165117238548"/>
          <c:y val="1.60321450820763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384023609229718E-2"/>
          <c:y val="0.25523974473963651"/>
          <c:w val="0.93120421226580463"/>
          <c:h val="0.27376697129846278"/>
        </c:manualLayout>
      </c:layout>
      <c:barChart>
        <c:barDir val="col"/>
        <c:grouping val="clustered"/>
        <c:varyColors val="0"/>
        <c:ser>
          <c:idx val="0"/>
          <c:order val="0"/>
          <c:tx>
            <c:v>доля М-Г</c:v>
          </c:tx>
          <c:invertIfNegative val="0"/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'Г-М_теплоснабжение'!$A$19:$A$32</c:f>
              <c:strCache>
                <c:ptCount val="14"/>
                <c:pt idx="0">
                  <c:v> Архангельская область</c:v>
                </c:pt>
                <c:pt idx="1">
                  <c:v> Владимирская область</c:v>
                </c:pt>
                <c:pt idx="2">
                  <c:v> Вологодская область</c:v>
                </c:pt>
                <c:pt idx="3">
                  <c:v> Ивановская область</c:v>
                </c:pt>
                <c:pt idx="4">
                  <c:v> Калининградская область</c:v>
                </c:pt>
                <c:pt idx="5">
                  <c:v> Костромская область</c:v>
                </c:pt>
                <c:pt idx="6">
                  <c:v> Новгородская область</c:v>
                </c:pt>
                <c:pt idx="7">
                  <c:v> Псковская область</c:v>
                </c:pt>
                <c:pt idx="8">
                  <c:v> Республика Карелия</c:v>
                </c:pt>
                <c:pt idx="9">
                  <c:v> Республика Коми</c:v>
                </c:pt>
                <c:pt idx="10">
                  <c:v> Тверская область</c:v>
                </c:pt>
                <c:pt idx="11">
                  <c:v> Ярославская область</c:v>
                </c:pt>
                <c:pt idx="12">
                  <c:v>ЯНАО</c:v>
                </c:pt>
                <c:pt idx="13">
                  <c:v>РФ</c:v>
                </c:pt>
              </c:strCache>
            </c:strRef>
          </c:cat>
          <c:val>
            <c:numRef>
              <c:f>'Г-М_теплоснабжение'!$B$19:$B$32</c:f>
              <c:numCache>
                <c:formatCode>General</c:formatCode>
                <c:ptCount val="14"/>
                <c:pt idx="0">
                  <c:v>9.6385542168674707</c:v>
                </c:pt>
                <c:pt idx="1">
                  <c:v>27.27272727272727</c:v>
                </c:pt>
                <c:pt idx="2">
                  <c:v>11.688311688311687</c:v>
                </c:pt>
                <c:pt idx="3">
                  <c:v>19.512195121951219</c:v>
                </c:pt>
                <c:pt idx="4">
                  <c:v>31.372549019607842</c:v>
                </c:pt>
                <c:pt idx="5">
                  <c:v>34.782608695652172</c:v>
                </c:pt>
                <c:pt idx="6">
                  <c:v>12.121212121212121</c:v>
                </c:pt>
                <c:pt idx="7">
                  <c:v>42</c:v>
                </c:pt>
                <c:pt idx="8">
                  <c:v>13.636363636363635</c:v>
                </c:pt>
                <c:pt idx="9">
                  <c:v>20.833333333333336</c:v>
                </c:pt>
                <c:pt idx="10">
                  <c:v>27.160493827160494</c:v>
                </c:pt>
                <c:pt idx="11">
                  <c:v>18.604651162790699</c:v>
                </c:pt>
                <c:pt idx="12">
                  <c:v>25</c:v>
                </c:pt>
                <c:pt idx="13">
                  <c:v>21.323057161207451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38528"/>
        <c:axId val="110840064"/>
      </c:barChart>
      <c:catAx>
        <c:axId val="11083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0840064"/>
        <c:crosses val="autoZero"/>
        <c:auto val="1"/>
        <c:lblAlgn val="ctr"/>
        <c:lblOffset val="100"/>
        <c:noMultiLvlLbl val="0"/>
      </c:catAx>
      <c:valAx>
        <c:axId val="11084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838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ЗАМЕНЕННЫХ СЕТЕЙ ТЕПЛОСНАБЖЕНИЯ В ОБЩЕЙ ПРОТЯЖЕННОСТИ СЕТЕЙ ТЕПЛОСНАБЖЕНИЯ ПО ВСЕМ ФОРМАМ СОБСТВЕННОСТИ В 2015 Г., %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146520146520148E-2"/>
          <c:y val="0.22727482447778605"/>
          <c:w val="0.95970695970695974"/>
          <c:h val="0.35403002485385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'Доля сетей замен ТС'!$G$2</c:f>
              <c:strCache>
                <c:ptCount val="1"/>
              </c:strCache>
            </c:strRef>
          </c:tx>
          <c:invertIfNegative val="0"/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сетей замен ТС'!$A$19:$A$31</c:f>
              <c:strCache>
                <c:ptCount val="13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Владимир</c:v>
                </c:pt>
                <c:pt idx="3">
                  <c:v>Вологда</c:v>
                </c:pt>
                <c:pt idx="4">
                  <c:v>Иваново</c:v>
                </c:pt>
                <c:pt idx="5">
                  <c:v>Калининград</c:v>
                </c:pt>
                <c:pt idx="6">
                  <c:v>Кострома</c:v>
                </c:pt>
                <c:pt idx="7">
                  <c:v>Нарьян-Мар</c:v>
                </c:pt>
                <c:pt idx="8">
                  <c:v>Петрозаводск</c:v>
                </c:pt>
                <c:pt idx="9">
                  <c:v>Псков</c:v>
                </c:pt>
                <c:pt idx="10">
                  <c:v>Сыктывкар</c:v>
                </c:pt>
                <c:pt idx="11">
                  <c:v>Тверь</c:v>
                </c:pt>
                <c:pt idx="12">
                  <c:v>РФ</c:v>
                </c:pt>
              </c:strCache>
            </c:strRef>
          </c:cat>
          <c:val>
            <c:numRef>
              <c:f>'Доля сетей замен ТС'!$B$19:$B$31</c:f>
              <c:numCache>
                <c:formatCode>General</c:formatCode>
                <c:ptCount val="13"/>
                <c:pt idx="0">
                  <c:v>1.7179023508137432</c:v>
                </c:pt>
                <c:pt idx="1">
                  <c:v>1.5798922800718134</c:v>
                </c:pt>
                <c:pt idx="2">
                  <c:v>1.3491189427312775</c:v>
                </c:pt>
                <c:pt idx="3">
                  <c:v>1.9858156028368796</c:v>
                </c:pt>
                <c:pt idx="4">
                  <c:v>1.4369215781782758</c:v>
                </c:pt>
                <c:pt idx="5">
                  <c:v>2.8683500858053446</c:v>
                </c:pt>
                <c:pt idx="6">
                  <c:v>1.4522218995062446</c:v>
                </c:pt>
                <c:pt idx="7">
                  <c:v>2.1868787276341948</c:v>
                </c:pt>
                <c:pt idx="8">
                  <c:v>7.2992700729927015E-2</c:v>
                </c:pt>
                <c:pt idx="9">
                  <c:v>1.2799999999999998</c:v>
                </c:pt>
                <c:pt idx="10">
                  <c:v>1.6458720467215291</c:v>
                </c:pt>
                <c:pt idx="11">
                  <c:v>4.4205742615162151</c:v>
                </c:pt>
                <c:pt idx="12">
                  <c:v>2.0000723670081144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54272"/>
        <c:axId val="110455808"/>
      </c:barChart>
      <c:catAx>
        <c:axId val="11045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0455808"/>
        <c:crosses val="autoZero"/>
        <c:auto val="1"/>
        <c:lblAlgn val="ctr"/>
        <c:lblOffset val="100"/>
        <c:noMultiLvlLbl val="0"/>
      </c:catAx>
      <c:valAx>
        <c:axId val="11045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454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ФИНАНСОВЫЙ РЕЗУЛЬТАТ ОРГАНИЗАЦИЙ В СФЕРЕ ТЕПЛОСНАБЖЕНИЯ В 2016 Г.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1455938697318006E-2"/>
          <c:y val="0.16604768335135275"/>
          <c:w val="0.97214480948502124"/>
          <c:h val="0.53332091055455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'Финансовый результат_теплоснабж'!$B$1</c:f>
              <c:strCache>
                <c:ptCount val="1"/>
                <c:pt idx="0">
                  <c:v>теплоснабжение</c:v>
                </c:pt>
              </c:strCache>
            </c:strRef>
          </c:tx>
          <c:invertIfNegative val="0"/>
          <c:cat>
            <c:strRef>
              <c:f>'Финансовый результат_теплоснабж'!$A$16:$A$27</c:f>
              <c:strCache>
                <c:ptCount val="12"/>
                <c:pt idx="0">
                  <c:v>г.Архангельск</c:v>
                </c:pt>
                <c:pt idx="1">
                  <c:v>г.Великий Новгород</c:v>
                </c:pt>
                <c:pt idx="2">
                  <c:v>г.Владимир</c:v>
                </c:pt>
                <c:pt idx="3">
                  <c:v>г.Вологда</c:v>
                </c:pt>
                <c:pt idx="4">
                  <c:v>г.Иваново</c:v>
                </c:pt>
                <c:pt idx="5">
                  <c:v>г.Калининград</c:v>
                </c:pt>
                <c:pt idx="6">
                  <c:v>г.Кострома</c:v>
                </c:pt>
                <c:pt idx="7">
                  <c:v>г.Нарьян-Мар</c:v>
                </c:pt>
                <c:pt idx="8">
                  <c:v>г.Петрозаводск</c:v>
                </c:pt>
                <c:pt idx="9">
                  <c:v>г.Псков</c:v>
                </c:pt>
                <c:pt idx="10">
                  <c:v>г.Сыктывкар</c:v>
                </c:pt>
                <c:pt idx="11">
                  <c:v>г.Тверь</c:v>
                </c:pt>
              </c:strCache>
            </c:strRef>
          </c:cat>
          <c:val>
            <c:numRef>
              <c:f>'Финансовый результат_теплоснабж'!$B$16:$B$27</c:f>
              <c:numCache>
                <c:formatCode>General</c:formatCode>
                <c:ptCount val="12"/>
                <c:pt idx="0">
                  <c:v>-57418.1</c:v>
                </c:pt>
                <c:pt idx="1">
                  <c:v>-51700.800000000003</c:v>
                </c:pt>
                <c:pt idx="2">
                  <c:v>285359.2</c:v>
                </c:pt>
                <c:pt idx="3">
                  <c:v>294750.5</c:v>
                </c:pt>
                <c:pt idx="4">
                  <c:v>65372.4</c:v>
                </c:pt>
                <c:pt idx="5">
                  <c:v>-1170691.5</c:v>
                </c:pt>
                <c:pt idx="6">
                  <c:v>-39099.199999999997</c:v>
                </c:pt>
                <c:pt idx="7">
                  <c:v>248972.3</c:v>
                </c:pt>
                <c:pt idx="8">
                  <c:v>108342.7</c:v>
                </c:pt>
                <c:pt idx="9">
                  <c:v>3640.4</c:v>
                </c:pt>
                <c:pt idx="10">
                  <c:v>353808.3</c:v>
                </c:pt>
                <c:pt idx="11">
                  <c:v>-289460.5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28000"/>
        <c:axId val="110529536"/>
      </c:barChart>
      <c:catAx>
        <c:axId val="110528000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txPr>
          <a:bodyPr rot="-5400000" vert="horz" anchor="b" anchorCtr="1"/>
          <a:lstStyle/>
          <a:p>
            <a:pPr>
              <a:defRPr/>
            </a:pPr>
            <a:endParaRPr lang="ru-RU"/>
          </a:p>
        </c:txPr>
        <c:crossAx val="110529536"/>
        <c:crosses val="autoZero"/>
        <c:auto val="1"/>
        <c:lblAlgn val="ctr"/>
        <c:lblOffset val="100"/>
        <c:noMultiLvlLbl val="0"/>
      </c:catAx>
      <c:valAx>
        <c:axId val="110529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528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ПРЕДПРИЯТИЙ МУНИЦИПАЛЬНОЙ И ГОСУДАРСТВЕННОЙ ФОРМ СОБСТВЕННОСТИ В СФЕРЕ ГАЗОСНАБЖЕНИЯ  В 2016 Г., %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384023609229718E-2"/>
          <c:y val="0.21105250423421243"/>
          <c:w val="0.93120421226580463"/>
          <c:h val="0.3179541127089491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'Г-М газоснабж'!$A$19:$A$32</c:f>
              <c:strCache>
                <c:ptCount val="14"/>
                <c:pt idx="0">
                  <c:v> Архангельская область</c:v>
                </c:pt>
                <c:pt idx="1">
                  <c:v> Владимирская область</c:v>
                </c:pt>
                <c:pt idx="2">
                  <c:v> Вологодская область</c:v>
                </c:pt>
                <c:pt idx="3">
                  <c:v> Ивановская область</c:v>
                </c:pt>
                <c:pt idx="4">
                  <c:v> Калининградская область</c:v>
                </c:pt>
                <c:pt idx="5">
                  <c:v> Костромская область</c:v>
                </c:pt>
                <c:pt idx="6">
                  <c:v> Новгородская область</c:v>
                </c:pt>
                <c:pt idx="7">
                  <c:v> Псковская область</c:v>
                </c:pt>
                <c:pt idx="8">
                  <c:v> Республика Карелия</c:v>
                </c:pt>
                <c:pt idx="9">
                  <c:v> Республика Коми</c:v>
                </c:pt>
                <c:pt idx="10">
                  <c:v> Тверская область</c:v>
                </c:pt>
                <c:pt idx="11">
                  <c:v> Ярославская область</c:v>
                </c:pt>
                <c:pt idx="12">
                  <c:v> ЯНАО</c:v>
                </c:pt>
                <c:pt idx="13">
                  <c:v>РФ</c:v>
                </c:pt>
              </c:strCache>
            </c:strRef>
          </c:cat>
          <c:val>
            <c:numRef>
              <c:f>'Г-М газоснабж'!$B$19:$B$32</c:f>
              <c:numCache>
                <c:formatCode>General</c:formatCode>
                <c:ptCount val="1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2.7777777777777777</c:v>
                </c:pt>
                <c:pt idx="4">
                  <c:v>20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16.666666666666664</c:v>
                </c:pt>
                <c:pt idx="13">
                  <c:v>6.9190600522193213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32416"/>
        <c:axId val="109171072"/>
      </c:barChart>
      <c:catAx>
        <c:axId val="109132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09171072"/>
        <c:crosses val="autoZero"/>
        <c:auto val="1"/>
        <c:lblAlgn val="ctr"/>
        <c:lblOffset val="100"/>
        <c:noMultiLvlLbl val="0"/>
      </c:catAx>
      <c:valAx>
        <c:axId val="109171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32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baseline="0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ФИНАНСОВЫЙ РЕЗУЛЬТАТ ОРГАНИЗАЦИЙ В СФЕРЕ ГАЗОСНАБЖЕНИЯ (СЕТЕВЫМ ГАЗОМ) В 2016 Г.</a:t>
            </a:r>
            <a:endParaRPr lang="ru-RU" sz="1800" b="1" i="0" u="none" strike="noStrike" kern="1200" baseline="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728127741016292E-2"/>
          <c:y val="0.16616711726401498"/>
          <c:w val="0.98027187225898371"/>
          <c:h val="0.53320148539328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'Финансовый результат_газоснабж'!$B$1</c:f>
              <c:strCache>
                <c:ptCount val="1"/>
                <c:pt idx="0">
                  <c:v>газоснабжение сетевым газом</c:v>
                </c:pt>
              </c:strCache>
            </c:strRef>
          </c:tx>
          <c:invertIfNegative val="0"/>
          <c:cat>
            <c:strRef>
              <c:f>'Финансовый результат_газоснабж'!$A$16:$A$27</c:f>
              <c:strCache>
                <c:ptCount val="12"/>
                <c:pt idx="0">
                  <c:v>г.Архангельск</c:v>
                </c:pt>
                <c:pt idx="1">
                  <c:v>г.Великий Новгород</c:v>
                </c:pt>
                <c:pt idx="2">
                  <c:v>г.Владимир</c:v>
                </c:pt>
                <c:pt idx="3">
                  <c:v>г.Вологда</c:v>
                </c:pt>
                <c:pt idx="4">
                  <c:v>г.Иваново</c:v>
                </c:pt>
                <c:pt idx="5">
                  <c:v>г.Калининград</c:v>
                </c:pt>
                <c:pt idx="6">
                  <c:v>г.Кострома</c:v>
                </c:pt>
                <c:pt idx="7">
                  <c:v>г.Нарьян-Мар</c:v>
                </c:pt>
                <c:pt idx="8">
                  <c:v>г.Петрозаводск</c:v>
                </c:pt>
                <c:pt idx="9">
                  <c:v>г.Псков</c:v>
                </c:pt>
                <c:pt idx="10">
                  <c:v>г.Сыктывкар</c:v>
                </c:pt>
                <c:pt idx="11">
                  <c:v>г.Тверь</c:v>
                </c:pt>
              </c:strCache>
            </c:strRef>
          </c:cat>
          <c:val>
            <c:numRef>
              <c:f>'Финансовый результат_газоснабж'!$B$16:$B$27</c:f>
              <c:numCache>
                <c:formatCode>General</c:formatCode>
                <c:ptCount val="12"/>
                <c:pt idx="1">
                  <c:v>11161</c:v>
                </c:pt>
                <c:pt idx="2">
                  <c:v>51797</c:v>
                </c:pt>
                <c:pt idx="3">
                  <c:v>28131.3</c:v>
                </c:pt>
                <c:pt idx="4">
                  <c:v>6063</c:v>
                </c:pt>
                <c:pt idx="5">
                  <c:v>-47335.1</c:v>
                </c:pt>
                <c:pt idx="6">
                  <c:v>-118156.8</c:v>
                </c:pt>
                <c:pt idx="7">
                  <c:v>27867.200000000001</c:v>
                </c:pt>
                <c:pt idx="8">
                  <c:v>-36277</c:v>
                </c:pt>
                <c:pt idx="9">
                  <c:v>24262.7</c:v>
                </c:pt>
                <c:pt idx="10">
                  <c:v>164878</c:v>
                </c:pt>
                <c:pt idx="11">
                  <c:v>-36557.599999999999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89760"/>
        <c:axId val="109224320"/>
      </c:barChart>
      <c:catAx>
        <c:axId val="109189760"/>
        <c:scaling>
          <c:orientation val="minMax"/>
        </c:scaling>
        <c:delete val="0"/>
        <c:axPos val="b"/>
        <c:majorGridlines/>
        <c:majorTickMark val="none"/>
        <c:minorTickMark val="none"/>
        <c:tickLblPos val="none"/>
        <c:txPr>
          <a:bodyPr rot="-5400000" vert="horz"/>
          <a:lstStyle/>
          <a:p>
            <a:pPr>
              <a:defRPr/>
            </a:pPr>
            <a:endParaRPr lang="ru-RU"/>
          </a:p>
        </c:txPr>
        <c:crossAx val="109224320"/>
        <c:crosses val="autoZero"/>
        <c:auto val="1"/>
        <c:lblAlgn val="ctr"/>
        <c:lblOffset val="100"/>
        <c:noMultiLvlLbl val="0"/>
      </c:catAx>
      <c:valAx>
        <c:axId val="109224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89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B8AE9-2213-4535-851C-5FA870B063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9DD72-38A6-4839-9CA9-77EC2205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EA7C-3BF1-466A-842E-B93E12AEE6B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839E-1E6E-45CD-B179-6EEE59692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5ABA-CEFC-458A-A8BC-8DC1F51F9280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2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5ABA-CEFC-458A-A8BC-8DC1F51F928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5ABA-CEFC-458A-A8BC-8DC1F51F9280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2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5ABA-CEFC-458A-A8BC-8DC1F51F9280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839E-1E6E-45CD-B179-6EEE5969227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2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3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0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5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33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5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8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2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3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98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2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3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93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1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39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89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5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3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15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5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4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7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0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95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7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13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23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70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15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86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38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5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5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5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95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37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2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42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83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31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92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24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40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23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64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32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0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52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29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60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74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0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31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18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9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3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71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71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66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6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987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8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69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956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00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54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65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38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040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08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00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925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42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529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555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181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5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4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6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8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1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3477B2"/>
          </a:fgClr>
          <a:bgClr>
            <a:srgbClr val="3477B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0"/>
              <a:t>01.11.2017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9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1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6.gif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5236" y="2276871"/>
            <a:ext cx="846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И ПУТИ РЕФОРМИРОВАНИЯ МУП В РАМКАХ РЕАЛИЗАЦИИ ГОСУДАРСТВЕННОЙ ПОЛИТИКИ ПО ПРИВЛЕЧЕНИЮ ЧАСТНЫХ ИНВЕСТИЦИЙ В ГОСУДАРСТВЕННЫЙ И МУНИЦИПАЛЬНЫЙ СЕКТОР ЭКОНОМИКИ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236" y="364502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В.Ю. Прокофьев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направления «Городское хозяйство»</a:t>
            </a:r>
          </a:p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«Институт экономики города»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3672408" cy="14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3" y="1757005"/>
            <a:ext cx="821167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качества: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в17 МО оценка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изменилась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 МО изменилась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оценивали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положение: не изменилось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11 МО (в 4 МО – финансовое положение организаций «дотационное», в 6 МО – «стабильное», в 1 МО – «безубыточное»), 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положение изменилось (в 2 МО положение организаций улучшилось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2 - ухудшилось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  МО положение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оценивали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инвестиционных программ: 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МО отсутствуют инвестиционные программы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11552"/>
              </p:ext>
            </p:extLst>
          </p:nvPr>
        </p:nvGraphicFramePr>
        <p:xfrm>
          <a:off x="451870" y="1628800"/>
          <a:ext cx="8206355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 форма 1-ТЕП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959833"/>
              </p:ext>
            </p:extLst>
          </p:nvPr>
        </p:nvGraphicFramePr>
        <p:xfrm>
          <a:off x="428624" y="1628801"/>
          <a:ext cx="8286750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47377"/>
              </p:ext>
            </p:extLst>
          </p:nvPr>
        </p:nvGraphicFramePr>
        <p:xfrm>
          <a:off x="616883" y="4869160"/>
          <a:ext cx="8046660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</a:tblGrid>
              <a:tr h="1296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Архангельск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Великий Новгород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Владимир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Вологда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Иваново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Калининград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Кострома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Нарьян-Мар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Петрозаводск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Псков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Сыктывкар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Тверь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 форма 22-ЖКХ (сводная)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3" y="1757005"/>
            <a:ext cx="82116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2007 году в 2 МО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(Череповец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Старорусский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МР)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системами газоснабжение осуществляли МУП. В 2017 году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во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МО управление системами газоснабжения осуществляют частные организации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положение: 8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оценили как стабильное, остальные не представили информацию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газоснабжение не менялось, 1 МО указал на снижение качества с «отлично» до «хорошо»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515164"/>
              </p:ext>
            </p:extLst>
          </p:nvPr>
        </p:nvGraphicFramePr>
        <p:xfrm>
          <a:off x="451871" y="1628801"/>
          <a:ext cx="8206354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Минрегионразвития, форма 22-ЖКХ (реформа)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30483"/>
              </p:ext>
            </p:extLst>
          </p:nvPr>
        </p:nvGraphicFramePr>
        <p:xfrm>
          <a:off x="451871" y="1628800"/>
          <a:ext cx="8206354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13857"/>
              </p:ext>
            </p:extLst>
          </p:nvPr>
        </p:nvGraphicFramePr>
        <p:xfrm>
          <a:off x="616883" y="4869160"/>
          <a:ext cx="8046660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  <a:gridCol w="670555"/>
              </a:tblGrid>
              <a:tr h="1296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Архангельск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Великий Новгород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Владимир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Вологда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Иваново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Калининград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Кострома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Нарьян-Мар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Петрозаводск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Псков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Сыктывкар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Тверь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 форма 22-ЖКХ (сводная)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3" y="1757005"/>
            <a:ext cx="82116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МО форма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собственности, в которой находились системы электроснабжения,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сменилась с муниципальной на частную, в 8 МО сохранена частная форма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собственности,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сохранили государственную или муниципальную форму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собственности, 3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не представили информацию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качества: качество услуг в сфере электроснабжения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менялось,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составил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МО, в котором отмечено снижение качества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положение: оценку финансового положения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МО не представили, 9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отметили, как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16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826540"/>
              </p:ext>
            </p:extLst>
          </p:nvPr>
        </p:nvGraphicFramePr>
        <p:xfrm>
          <a:off x="451871" y="1628799"/>
          <a:ext cx="8206354" cy="475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Минрегионразвития, форма 22-ЖКХ (реформа)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702530"/>
              </p:ext>
            </p:extLst>
          </p:nvPr>
        </p:nvGraphicFramePr>
        <p:xfrm>
          <a:off x="451871" y="1628801"/>
          <a:ext cx="8206354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52218"/>
              </p:ext>
            </p:extLst>
          </p:nvPr>
        </p:nvGraphicFramePr>
        <p:xfrm>
          <a:off x="683567" y="4869160"/>
          <a:ext cx="7920876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</a:tblGrid>
              <a:tr h="1296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Архангельск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Великий Новгород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Владимир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Вологда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Иваново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Калининград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Кострома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Нарьян-Мар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Петрозаводск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Псков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Сыктывкар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Тверь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 форма 22-ЖКХ (сводная)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ТРАНСПОРТ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5" y="1628800"/>
            <a:ext cx="82116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10 лет определились следующие тенденции:</a:t>
            </a:r>
          </a:p>
          <a:p>
            <a:pPr marL="89535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привлечение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частных перевозчиков, конкурирующих с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в 7 МО,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еревозку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 только частные перевозчики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7 МО,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еревозку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 только муниципальные перевозчики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 МО, 2 МО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предоставили информацию</a:t>
            </a:r>
          </a:p>
          <a:p>
            <a:pPr marL="89535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Концессий нет</a:t>
            </a:r>
          </a:p>
          <a:p>
            <a:pPr marL="89535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услуг: 4 МО отметили улучшение качества (МО в которых работает частные перевозчики и </a:t>
            </a:r>
            <a:r>
              <a:rPr lang="ru-RU" sz="19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МУПы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2 МО отметили ухудшение качества (МО в которых 84% рынка принадлежит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государственному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перевозчику и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работают только частные перевозчики),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МО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не предоставили</a:t>
            </a:r>
          </a:p>
          <a:p>
            <a:pPr marL="89535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положение: в 6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организации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дотационные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МО убыточное,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информацию не предоставили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19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 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3" y="1757005"/>
            <a:ext cx="8211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основном, за 10 лет форма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 в сфере водоснабжения и водоотведения (ВС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ВО)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менялась в 19 МО присутствуют </a:t>
            </a:r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МУПы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Сыктывкаре системы ВС и ВО переданы в управление частному оператору</a:t>
            </a:r>
          </a:p>
          <a:p>
            <a:pPr marL="89535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городах Владимир, Котлас,  Калининград, Тверь наряду с частными компаниями ВС и ВО осуществляют частные организации 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Архангельске, Вологде и Петрозаводске готовятся к передаче активов в концессию 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ГОРОДА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5" y="1628800"/>
            <a:ext cx="8211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за 10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лет: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3587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формы организаций,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осуществляющих содержание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изменялись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15 МО присутствуют </a:t>
            </a:r>
            <a:r>
              <a:rPr lang="ru-RU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МУПы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1 МО МУП сменила частная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МО наряду с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работы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содержанию города осуществляют частные организации, количество таких организаций увеличивается</a:t>
            </a:r>
          </a:p>
          <a:p>
            <a:pPr marL="895350" indent="-3587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МО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заключены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концессионные соглашения  на оказание услуг по организации безопасного дорожного движения на территории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3587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качества: по мнению 2 МО качество повысилось до уровня «хорошо»,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качество ухудшилось до «удовлетворительно»,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– не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представило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</a:p>
          <a:p>
            <a:pPr marL="895350" indent="-3587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положение: 1 МО отметило ухудшение со «стабильного» до «убыточного», 1 МО отметило улучшение ситуации от «дотационного» до «стабильного», 5 МО не предоставили информацию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20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ОЗЕЛЕНЕНИЕ ГОРОДА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5" y="1628800"/>
            <a:ext cx="821167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 10 лет:</a:t>
            </a:r>
          </a:p>
          <a:p>
            <a:pPr marL="89535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изменения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произошли только в 2 МО, в 1 МО МУП заменен частной организацией, в 1 МО 2 МУП и частная организация заменены на 1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МУП; в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МО озеленение осуществляют </a:t>
            </a:r>
            <a:r>
              <a:rPr lang="ru-RU" sz="19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МУПы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3 МО – частные организации, 5 МО информацию не предоставили</a:t>
            </a:r>
          </a:p>
          <a:p>
            <a:pPr marL="89535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услуг: в 4 МО качество 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улучшилось,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МО с «удовлетворительно» до «хорошо», в 1 МО с «неудовлетворительно» до «удовлетворительно», по мнению 1 МО качество ухудшилось с «хорошо» до «удовлетворительно», 3 МО информацию не предоставили</a:t>
            </a:r>
          </a:p>
          <a:p>
            <a:pPr marL="89535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положение: 1 МО заявило об ухудшении финансового положения с «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безубыточного»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«</a:t>
            </a:r>
            <a:r>
              <a:rPr lang="ru-RU" sz="1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стабильного», </a:t>
            </a:r>
            <a:r>
              <a:rPr lang="ru-RU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МО информацию не предоставили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21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" y="-103411"/>
            <a:ext cx="9143299" cy="69812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18648" cy="29523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ИНФОРМАЦИОННОЙ ОТКРЫТОСТИ ДЛЯ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ИНВЕСТОРОВ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ПРЕДПРИЯТИЙ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ВОДОСНАБЖЕНИЯ И ВОДООТВЕДЕНИЯ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53" y="1126766"/>
            <a:ext cx="819068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Доля водопроводных и канализационных сетей, нуждающихся в замене, составляет более 40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%*</a:t>
            </a:r>
            <a:endParaRPr lang="en-US" sz="1600" dirty="0" smtClean="0">
              <a:solidFill>
                <a:prstClr val="white"/>
              </a:solidFill>
              <a:latin typeface="Times New Roman"/>
              <a:ea typeface="Calibri"/>
            </a:endParaRPr>
          </a:p>
          <a:p>
            <a:pPr marL="285750" indent="-285750" algn="just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Е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жегодные потребности инвестиций в объекты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коммунальной инфраструктуры в сфере водоснабжения и водоотведения составляют более 200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млрд рублей**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6659" y="2430718"/>
            <a:ext cx="8190681" cy="164635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just" defTabSz="914290">
              <a:spcAft>
                <a:spcPts val="600"/>
              </a:spcAft>
            </a:pPr>
            <a:r>
              <a:rPr lang="ru-RU" sz="1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привлечение частных инвестиций в коммунальную инфраструктуру и передача объектов водопроводно-канализационного хозяйства, эксплуатацию которых осуществляют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неэффективные государственные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муниципальные унитарные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(ГУП или МУП),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управление частному бизнесу </a:t>
            </a:r>
            <a:r>
              <a:rPr lang="ru-RU" sz="1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концессионных </a:t>
            </a:r>
            <a:r>
              <a:rPr lang="ru-RU" sz="1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</a:t>
            </a:r>
          </a:p>
          <a:p>
            <a:pPr algn="just" defTabSz="914290">
              <a:spcAft>
                <a:spcPts val="12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по привлечению в жилищно-коммунальное хозяйство частных инвестиций, утвержденный распоряжением Правительства Российской Федерации от 22 августа 2011 года № </a:t>
            </a:r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1493-р)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024550"/>
            <a:ext cx="8181565" cy="1357200"/>
          </a:xfrm>
          <a:prstGeom prst="rect">
            <a:avLst/>
          </a:prstGeom>
          <a:solidFill>
            <a:srgbClr val="E59C09"/>
          </a:solidFill>
        </p:spPr>
        <p:txBody>
          <a:bodyPr wrap="square" lIns="180000" rIns="180000" rtlCol="0" anchor="ctr" anchorCtr="0">
            <a:noAutofit/>
          </a:bodyPr>
          <a:lstStyle/>
          <a:p>
            <a:pPr algn="just" defTabSz="914290">
              <a:spcAft>
                <a:spcPts val="1200"/>
              </a:spcAft>
            </a:pPr>
            <a:r>
              <a:rPr lang="ru-RU" sz="1400" u="sng" dirty="0" smtClean="0">
                <a:solidFill>
                  <a:prstClr val="black"/>
                </a:solidFill>
                <a:latin typeface="Times New Roman"/>
                <a:ea typeface="Calibri"/>
              </a:rPr>
              <a:t>Цель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проведения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исследования - оценить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информацию, размещаемую в открытом доступе государственными и муниципальными унитарными предприятиями водоснабжения и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водоотведения и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которая необходима потенциальным инвесторам для оценки инвестиционной привлекательности данных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предприятий</a:t>
            </a:r>
            <a:endParaRPr lang="ru-RU" sz="1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" y="6396335"/>
            <a:ext cx="775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en-US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форм федерального статистического наблюдения №1-водопровод и №1-канализация.</a:t>
            </a:r>
          </a:p>
          <a:p>
            <a:pPr defTabSz="914290"/>
            <a:r>
              <a:rPr lang="en-US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(**)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жилищно-коммунального хозяйства в Российской Федерации на период до 2020 года, утвержденная распоряжением Правительства Российской Федерации от 26 января 2016 г. № 80-р.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039665"/>
            <a:ext cx="820319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Основные сведения о деятельности ГУП и МУП должны быть доступны потенциальным инвесторам</a:t>
            </a:r>
          </a:p>
          <a:p>
            <a:pPr marL="285750" indent="-285750" algn="just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Раскрываемая информация должна быть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актуальна</a:t>
            </a:r>
            <a:endParaRPr lang="ru-RU" sz="1600" dirty="0">
              <a:solidFill>
                <a:prstClr val="white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9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и предприятий водоснабжения и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водоотведения для проведения оценки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3" y="1340768"/>
            <a:ext cx="8190681" cy="507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29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В 2017 году в субъектах Российской Федерации проводился отбор городов и </a:t>
            </a:r>
            <a:r>
              <a:rPr lang="ru-RU" sz="1600" b="1" i="1" dirty="0" smtClean="0">
                <a:solidFill>
                  <a:prstClr val="white"/>
                </a:solidFill>
                <a:latin typeface="Times New Roman"/>
                <a:ea typeface="Calibri"/>
              </a:rPr>
              <a:t>действующих в них предприятий водоснабжения и водоотведения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по следующим принципам: </a:t>
            </a:r>
          </a:p>
          <a:p>
            <a:pPr marL="628650" indent="-285750" algn="just" defTabSz="91429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город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является административным центром (столицей) субъекта Российской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Федерации</a:t>
            </a:r>
            <a:endParaRPr lang="ru-RU" sz="1600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marL="628650" indent="-285750" algn="just" defTabSz="91429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предприятие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водоснабжения и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водоотведения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является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ГУП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или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МУП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и осуществляет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следующие виды деятельности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в данном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городе: водоснабжение, водоотведение и очистку сточных вод</a:t>
            </a:r>
            <a:endParaRPr lang="ru-RU" sz="1600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marL="628650" indent="-285750" algn="just" defTabSz="91429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если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в административном центре (столице) субъекта Российской Федерации эксплуатацию централизованных систем холодного водоснабжения и водоотведения осуществляет частная компания, для оценки открытости выбирается второй (третий и т.д.) по численности населения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город</a:t>
            </a:r>
            <a:r>
              <a:rPr lang="en-US" sz="1600" dirty="0" smtClean="0">
                <a:solidFill>
                  <a:prstClr val="white"/>
                </a:solidFill>
                <a:latin typeface="Times New Roman"/>
                <a:ea typeface="Calibri"/>
              </a:rPr>
              <a:t>c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кой округ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в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этом субъекте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Российской Федерации, в котором предприятие водоснабжения и водоотведения осуществляет деятельность в форме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ГУП или МУП</a:t>
            </a:r>
          </a:p>
          <a:p>
            <a:pPr marL="628650" indent="-285750" algn="just" defTabSz="91429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у предприятия есть свой сайт в сети «Интернет»</a:t>
            </a:r>
            <a:endParaRPr lang="ru-RU" sz="1600" dirty="0">
              <a:solidFill>
                <a:prstClr val="white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2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водоснабжения и водоотведения, отобранные для оценки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19068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29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открытости информации для инвесторов проведена для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или муниципальных предприятий водоснабжения и водоотведения, осуществляющих свою деятельность в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 – административных центрах (столицах) или вторых (третьих и т.д.) по численности населения городах субъектов Российской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(см. Приложение 1)</a:t>
            </a:r>
          </a:p>
          <a:p>
            <a:pPr marL="285750" indent="-285750" algn="just" defTabSz="91429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рассмотренных предприятий водоснабжения и водоотведения, находящихся в 85 субъектах Российской Федерации :</a:t>
            </a:r>
            <a:endParaRPr lang="ru-RU" sz="1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indent="-285750" algn="just" defTabSz="914290">
              <a:buFont typeface="Calibri" panose="020F0502020204030204" pitchFamily="34" charset="0"/>
              <a:buChar char="‒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субъектах Российской Федерации (Кабардино-Балкарская республика, Еврейская автономная область, Ненецкий и Чукотский автономные округа) ни по одному из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не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найти сайты предприятий, осуществляющих эксплуатацию централизованных систем холодного водоснабжения и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водоотведения, в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«Интернет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896938" indent="-285750" algn="just" defTabSz="914290">
              <a:buFont typeface="Calibri" panose="020F0502020204030204" pitchFamily="34" charset="0"/>
              <a:buChar char="‒"/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субъектах Российской Федерации предприятия, осуществляющие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эксплуатацию централизованных систем холодного водоснабжения и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водоотведения, являются частными по организационно-правовой форме или не имеют сайты в сети «Интернет»</a:t>
            </a:r>
          </a:p>
          <a:p>
            <a:pPr marL="896938" indent="-285750" algn="just" defTabSz="914290">
              <a:buFont typeface="Calibri" panose="020F0502020204030204" pitchFamily="34" charset="0"/>
              <a:buChar char="‒"/>
            </a:pPr>
            <a:r>
              <a:rPr lang="ru-RU" sz="1600" dirty="0" smtClean="0">
                <a:solidFill>
                  <a:prstClr val="white"/>
                </a:solidFill>
                <a:latin typeface="Times New Roman"/>
                <a:cs typeface="Times New Roman" panose="02020603050405020304" pitchFamily="18" charset="0"/>
              </a:rPr>
              <a:t>в 1 субъекте Российской Федерации (Рязанской области) предприятие водоснабжения и водоотведения в административном центре </a:t>
            </a:r>
            <a:r>
              <a:rPr lang="ru-RU" sz="1600" dirty="0">
                <a:solidFill>
                  <a:prstClr val="white"/>
                </a:solidFill>
                <a:latin typeface="Times New Roman"/>
                <a:cs typeface="Times New Roman" panose="02020603050405020304" pitchFamily="18" charset="0"/>
              </a:rPr>
              <a:t>(столице)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cs typeface="Times New Roman" panose="02020603050405020304" pitchFamily="18" charset="0"/>
              </a:rPr>
              <a:t>осуществляет </a:t>
            </a:r>
            <a:r>
              <a:rPr lang="ru-RU" sz="1600" dirty="0">
                <a:solidFill>
                  <a:prstClr val="white"/>
                </a:solidFill>
                <a:latin typeface="Times New Roman"/>
                <a:cs typeface="Times New Roman" panose="02020603050405020304" pitchFamily="18" charset="0"/>
              </a:rPr>
              <a:t>только водоснабжение и транспортировку сточных вод, но не осуществляли очистку сточных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cs typeface="Times New Roman" panose="02020603050405020304" pitchFamily="18" charset="0"/>
              </a:rPr>
              <a:t>вод, у предприятий в других городах отсутствуют сайты в сети «Интернет»</a:t>
            </a:r>
            <a:endParaRPr lang="ru-RU" sz="1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оказатели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направлениям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28546"/>
            <a:ext cx="3666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Правовое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регулирование и инвестиционное планирование деятельности предприятий водоснабжения и </a:t>
            </a: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водоотведения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220576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показателя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756" y="2666806"/>
            <a:ext cx="3666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Финансирование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операционной и инвестиционной деятельности предприятий водоснабжения и водоотведения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593" y="37920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показателей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5593" y="4436522"/>
            <a:ext cx="366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Финансовое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положение предприятий водоснабжения и водоотведения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9899" y="522861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показателей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835" y="1158743"/>
            <a:ext cx="366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Качество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предоставления услуг потребителям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2131" y="220522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6415" y="2666806"/>
            <a:ext cx="366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Соблюдение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санитарных норм и экологических требований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0835" y="37920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показателей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415" y="4436521"/>
            <a:ext cx="366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>
              <a:spcAft>
                <a:spcPts val="120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Times New Roman"/>
                <a:ea typeface="Calibri"/>
              </a:rPr>
              <a:t>Состояние </a:t>
            </a:r>
            <a:r>
              <a:rPr lang="ru-RU" sz="1600" dirty="0">
                <a:solidFill>
                  <a:prstClr val="white"/>
                </a:solidFill>
                <a:latin typeface="Times New Roman"/>
                <a:ea typeface="Calibri"/>
              </a:rPr>
              <a:t>имущества в сфере водоснабжения и водоотведения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20835" y="522861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показателей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6708" y="5764614"/>
            <a:ext cx="8183218" cy="617136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/>
          <a:p>
            <a:pPr defTabSz="91429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55 показателей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83545" y="1246332"/>
            <a:ext cx="432048" cy="432048"/>
          </a:xfrm>
          <a:prstGeom prst="ellipse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82709" y="2743169"/>
            <a:ext cx="432048" cy="432048"/>
          </a:xfrm>
          <a:prstGeom prst="ellipse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Овал 37"/>
          <p:cNvSpPr/>
          <p:nvPr/>
        </p:nvSpPr>
        <p:spPr>
          <a:xfrm>
            <a:off x="483545" y="4512884"/>
            <a:ext cx="432048" cy="432048"/>
          </a:xfrm>
          <a:prstGeom prst="ellipse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Овал 38"/>
          <p:cNvSpPr/>
          <p:nvPr/>
        </p:nvSpPr>
        <p:spPr>
          <a:xfrm>
            <a:off x="4582389" y="1246332"/>
            <a:ext cx="432048" cy="432048"/>
          </a:xfrm>
          <a:prstGeom prst="ellipse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Овал 39"/>
          <p:cNvSpPr/>
          <p:nvPr/>
        </p:nvSpPr>
        <p:spPr>
          <a:xfrm>
            <a:off x="4579562" y="2743169"/>
            <a:ext cx="432048" cy="432048"/>
          </a:xfrm>
          <a:prstGeom prst="ellipse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Овал 40"/>
          <p:cNvSpPr/>
          <p:nvPr/>
        </p:nvSpPr>
        <p:spPr>
          <a:xfrm>
            <a:off x="4588787" y="4512885"/>
            <a:ext cx="432048" cy="432048"/>
          </a:xfrm>
          <a:prstGeom prst="ellipse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82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оценки доступности и постоянной актуализации информации по каждому показателю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19068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>
              <a:spcAft>
                <a:spcPts val="60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­если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размещена на сайте предприятия, то </a:t>
            </a:r>
            <a:r>
              <a:rPr lang="ru-RU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Iд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­если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отсутствует на сайте предприятия, то </a:t>
            </a:r>
            <a:r>
              <a:rPr lang="ru-RU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Iд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 defTabSz="914290">
              <a:spcAft>
                <a:spcPts val="600"/>
              </a:spcAft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290">
              <a:spcAft>
                <a:spcPts val="600"/>
              </a:spcAft>
            </a:pPr>
            <a:endParaRPr lang="ru-RU" sz="1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290">
              <a:spcAft>
                <a:spcPts val="600"/>
              </a:spcAft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290">
              <a:spcAft>
                <a:spcPts val="600"/>
              </a:spcAft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290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290">
              <a:spcAft>
                <a:spcPts val="60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постоянной актуализации информации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информация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предприятия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актуализировалась в период 2014-2016, то </a:t>
            </a:r>
            <a:r>
              <a:rPr lang="ru-RU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Iа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­если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сайте предприятия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актуализировалась за любой год периода 2014 – 2016 или за весь период,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Iа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02" y="2087840"/>
            <a:ext cx="8190681" cy="14401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 defTabSz="914290">
              <a:spcAft>
                <a:spcPts val="600"/>
              </a:spcAft>
            </a:pP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оценке открытости информации о финансировании операционной и инвестиционной деятельности предприятия в случае, если информация о выручке от водоснабжения или водоотведения раскрыта, но не определено, включены ли в выручку доходы от подключения объектов капитального строительства, индикатор доступности информации может принимать значение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5157192"/>
            <a:ext cx="8190681" cy="9613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just" defTabSz="914290">
              <a:spcAft>
                <a:spcPts val="600"/>
              </a:spcAft>
            </a:pP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проводится оценка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актуализации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направлению оценки открытости информации о правовом регулировании деятельности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водоотведения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154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оценки открытости и метод построения общего рейтинга предприятия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41539"/>
              </p:ext>
            </p:extLst>
          </p:nvPr>
        </p:nvGraphicFramePr>
        <p:xfrm>
          <a:off x="478739" y="1306455"/>
          <a:ext cx="8179486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465"/>
                <a:gridCol w="6507584"/>
                <a:gridCol w="1060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C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оценки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C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I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ru-RU" sz="12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C0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Правовое регулирование и инвестиционное планирование деятельности предприятий водоснабжения и водоотведения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Финансирование операционной и инвестиционной деятельности предприятий водоснабжения и водоотведения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/ 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Финансовое положение предприятий водоснабжения и водоотведения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/ 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Качество предоставления услуг потребителям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 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Соблюдение санитарных норм и экологических требований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/ 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Состояние имущества в сфере водоснабжения и водоотведения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51138"/>
              </p:ext>
            </p:extLst>
          </p:nvPr>
        </p:nvGraphicFramePr>
        <p:xfrm>
          <a:off x="476658" y="4449234"/>
          <a:ext cx="818156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189"/>
                <a:gridCol w="2727189"/>
                <a:gridCol w="2727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– 71%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C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– 35%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– 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A3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6659" y="4941168"/>
            <a:ext cx="8433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присуждение общего рейтинга по всем шести направлениям оценки:</a:t>
            </a:r>
          </a:p>
          <a:p>
            <a:pPr defTabSz="914290">
              <a:spcAft>
                <a:spcPts val="600"/>
              </a:spcAft>
            </a:pP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буквенные значения рейтингов по каждому направлению оценки переводятся в числовые значения следующим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образом: рейтинг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ейтинг В = 3,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ейтинг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7386"/>
              </p:ext>
            </p:extLst>
          </p:nvPr>
        </p:nvGraphicFramePr>
        <p:xfrm>
          <a:off x="323530" y="5772165"/>
          <a:ext cx="8424935" cy="60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85"/>
                <a:gridCol w="1703551"/>
                <a:gridCol w="1777618"/>
                <a:gridCol w="1702554"/>
                <a:gridCol w="1611727"/>
              </a:tblGrid>
              <a:tr h="6095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рейтинг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– 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рейтинг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рейтинг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рейтинг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рейтинг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6659" y="4077072"/>
            <a:ext cx="81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информации по направлениям и присуждение рейтинга открытости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964475"/>
            <a:ext cx="81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доступности и постоянной актуализации информации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общего рейтинга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500" y="3861048"/>
            <a:ext cx="39664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29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рейтинг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присужден единственному предприятию из Ханты-Мансийска (лучшее предприятие)</a:t>
            </a:r>
          </a:p>
          <a:p>
            <a:pPr marL="285750" indent="-285750" algn="just" defTabSz="91429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Худший общий рейтинг 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 значительному числу предприятий -  22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 из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(39%)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812905"/>
              </p:ext>
            </p:extLst>
          </p:nvPr>
        </p:nvGraphicFramePr>
        <p:xfrm>
          <a:off x="469572" y="1909840"/>
          <a:ext cx="4100400" cy="18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7544" y="1124744"/>
            <a:ext cx="4104456" cy="792000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>
            <a:spAutoFit/>
          </a:bodyPr>
          <a:lstStyle/>
          <a:p>
            <a:pPr defTabSz="91429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предприятий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общему рейтингу открытости информации для инвесторов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3769" y="1124744"/>
            <a:ext cx="4104456" cy="792000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>
            <a:noAutofit/>
          </a:bodyPr>
          <a:lstStyle/>
          <a:p>
            <a:pPr defTabSz="91429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водоснабжения и водоотведения в 57 городах по степени открытости информации на сайтах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66388" y="1124744"/>
            <a:ext cx="0" cy="52570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25" y="1920184"/>
            <a:ext cx="4086000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 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501262"/>
              </p:ext>
            </p:extLst>
          </p:nvPr>
        </p:nvGraphicFramePr>
        <p:xfrm>
          <a:off x="442765" y="1628800"/>
          <a:ext cx="8215460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Минрегионразвития, форма 22-ЖКХ (реформа)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общая оценка по направлениям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12257"/>
              </p:ext>
            </p:extLst>
          </p:nvPr>
        </p:nvGraphicFramePr>
        <p:xfrm>
          <a:off x="465988" y="4501862"/>
          <a:ext cx="2732248" cy="19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7544" y="1124744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1 –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равовое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инвестиционное планирование деятельности предприятий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09037"/>
              </p:ext>
            </p:extLst>
          </p:nvPr>
        </p:nvGraphicFramePr>
        <p:xfrm>
          <a:off x="467544" y="1837566"/>
          <a:ext cx="2732400" cy="19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3789040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4 – Качество предоставления предприятиями услуг потребителям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8236" y="1120342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2 – Финансирование операционной и инвестиционной деятельности предприятий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89375"/>
              </p:ext>
            </p:extLst>
          </p:nvPr>
        </p:nvGraphicFramePr>
        <p:xfrm>
          <a:off x="3198236" y="1833164"/>
          <a:ext cx="2732400" cy="19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198236" y="3789040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5 – Соблюдение предприятиями санитарных норм и экологических требований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112272"/>
              </p:ext>
            </p:extLst>
          </p:nvPr>
        </p:nvGraphicFramePr>
        <p:xfrm>
          <a:off x="3198236" y="4501862"/>
          <a:ext cx="2732400" cy="19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921921" y="3794598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6 –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имущества в сфере водоснабжения и водоотведения</a:t>
            </a: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945388"/>
              </p:ext>
            </p:extLst>
          </p:nvPr>
        </p:nvGraphicFramePr>
        <p:xfrm>
          <a:off x="5925825" y="4501862"/>
          <a:ext cx="2732400" cy="19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157860"/>
              </p:ext>
            </p:extLst>
          </p:nvPr>
        </p:nvGraphicFramePr>
        <p:xfrm>
          <a:off x="5921921" y="1827040"/>
          <a:ext cx="2732400" cy="19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34540" y="1124744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3 – Финансовое положение предприятий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3848" y="1120342"/>
            <a:ext cx="0" cy="529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35338" y="1143040"/>
            <a:ext cx="0" cy="529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209327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выводы по направлениям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44" y="1124744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1 –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равовое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инвестиционное планирование деятельности предприятий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0" y="3457566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4 – Качество предоставления предприятиями услуг потребителям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8236" y="1120342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2 – Финансирование операционной и инвестиционной деятельности предприятий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848" y="3457566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5 – Соблюдение предприятиями санитарных норм и экологических требований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5600" y="3457566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6 –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имущества в сфере водоснабжения и водоотведения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5600" y="1124744"/>
            <a:ext cx="2736304" cy="712822"/>
          </a:xfrm>
          <a:prstGeom prst="rect">
            <a:avLst/>
          </a:prstGeom>
          <a:solidFill>
            <a:srgbClr val="D9D9D9"/>
          </a:solidFill>
        </p:spPr>
        <p:txBody>
          <a:bodyPr wrap="square" lIns="180000" rIns="180000" rtlCol="0" anchor="ctr">
            <a:noAutofit/>
          </a:bodyPr>
          <a:lstStyle/>
          <a:p>
            <a:pPr defTabSz="91429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3 – Финансовое положение предприятий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37566"/>
            <a:ext cx="2736304" cy="1620000"/>
          </a:xfrm>
          <a:prstGeom prst="rect">
            <a:avLst/>
          </a:prstGeom>
          <a:solidFill>
            <a:srgbClr val="E59C09"/>
          </a:solidFill>
        </p:spPr>
        <p:txBody>
          <a:bodyPr wrap="square" rtlCol="0">
            <a:noAutofit/>
          </a:bodyPr>
          <a:lstStyle/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5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из Элисты, Йошкар-Олы, Новочебоксарска, Ставрополя, Ханты-Мансийска (9% от общего числа предприятий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разместили схему водоснабжения и водоотведения</a:t>
            </a: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комплексного развития не разместило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предприятие на своем сайте в сети «Интернет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98236" y="1837566"/>
            <a:ext cx="2736304" cy="1620000"/>
          </a:xfrm>
          <a:prstGeom prst="rect">
            <a:avLst/>
          </a:prstGeom>
          <a:solidFill>
            <a:srgbClr val="E59C09"/>
          </a:solidFill>
        </p:spPr>
        <p:txBody>
          <a:bodyPr wrap="square" rtlCol="0">
            <a:noAutofit/>
          </a:bodyPr>
          <a:lstStyle/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предприятия из Вологды и Курска в общем объеме выручки показали объем выручки от подключения объектов к сетям водоснабжения и водоотведения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21921" y="1837566"/>
            <a:ext cx="2736304" cy="1620000"/>
          </a:xfrm>
          <a:prstGeom prst="rect">
            <a:avLst/>
          </a:prstGeom>
          <a:solidFill>
            <a:srgbClr val="E59C09"/>
          </a:solidFill>
        </p:spPr>
        <p:txBody>
          <a:bodyPr wrap="square" rtlCol="0">
            <a:noAutofit/>
          </a:bodyPr>
          <a:lstStyle/>
          <a:p>
            <a:pPr marL="171450" indent="-171450" algn="just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разместили на сайтах в сети «Интернет» отчет о целевом использовании средств, таких предприятий насчитывается 19</a:t>
            </a: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из 4 городов (Грозного, Норильска, Волгограда, Рыбинска) представлены все отчеты, но они не актуализируются ежегодно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3156" y="4170388"/>
            <a:ext cx="2736304" cy="2232000"/>
          </a:xfrm>
          <a:prstGeom prst="rect">
            <a:avLst/>
          </a:prstGeom>
          <a:solidFill>
            <a:srgbClr val="E59C09"/>
          </a:solidFill>
        </p:spPr>
        <p:txBody>
          <a:bodyPr wrap="square" rtlCol="0">
            <a:noAutofit/>
          </a:bodyPr>
          <a:lstStyle/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показателям «объем воды, очищенной до нормативного уровня» и  «объем сточных вод, очищенных до нормативного уровня» раскрыта только одним предприятием из Ханты-Мансийска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09460" y="4170388"/>
            <a:ext cx="2736304" cy="2232000"/>
          </a:xfrm>
          <a:prstGeom prst="rect">
            <a:avLst/>
          </a:prstGeom>
          <a:solidFill>
            <a:srgbClr val="E59C09"/>
          </a:solidFill>
        </p:spPr>
        <p:txBody>
          <a:bodyPr wrap="square" rtlCol="0">
            <a:noAutofit/>
          </a:bodyPr>
          <a:lstStyle/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предприятия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раскрывают информацию по показателю «Объем воды, подаваемой потребителям с очисткой ниже нормативной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водоотведения только одно предприятие из Ханты-Мансийска раскрыло информацию по показателю «Объем стоков, сбрасываемых в водные объекты с очисткой ниже нормативной»</a:t>
            </a: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7533" y="4170388"/>
            <a:ext cx="2736304" cy="2232000"/>
          </a:xfrm>
          <a:prstGeom prst="rect">
            <a:avLst/>
          </a:prstGeom>
          <a:solidFill>
            <a:srgbClr val="E59C09"/>
          </a:solidFill>
        </p:spPr>
        <p:txBody>
          <a:bodyPr wrap="square" rtlCol="0">
            <a:noAutofit/>
          </a:bodyPr>
          <a:lstStyle/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не разместило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протяженности водопроводных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 (канализационных сетей),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нуждающихся в замене, протяженности водопроводных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 (канализационных сетей),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заменяемых ежегодно, информацию о состоянии водозаборных и очистных сооружений, водопроводных насосных станций (канализационных насосных станций и очистных сооружений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канализации)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29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3848" y="1120342"/>
            <a:ext cx="0" cy="529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35338" y="1120342"/>
            <a:ext cx="0" cy="529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45259"/>
            <a:ext cx="9192362" cy="242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-565"/>
          <a:stretch/>
        </p:blipFill>
        <p:spPr bwMode="auto">
          <a:xfrm>
            <a:off x="1620000" y="4445259"/>
            <a:ext cx="6372000" cy="2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1497" y="2132856"/>
            <a:ext cx="79918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ул. Тверская, 20, стр. 1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тел./факс: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363 50 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787 45 20   </a:t>
            </a:r>
            <a:r>
              <a:rPr lang="ru-RU" sz="2800" b="1" spc="50" dirty="0">
                <a:solidFill>
                  <a:srgbClr val="347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50" dirty="0">
                <a:solidFill>
                  <a:srgbClr val="347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spc="50" dirty="0">
              <a:solidFill>
                <a:srgbClr val="347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3226" y="640250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www.urbaneconomics.ru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15816" y="116632"/>
            <a:ext cx="6120680" cy="1464945"/>
            <a:chOff x="2915816" y="116632"/>
            <a:chExt cx="6120680" cy="146494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16632"/>
              <a:ext cx="3672408" cy="146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15816" y="510549"/>
              <a:ext cx="612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НАШИ КОНТАКТЫ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8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 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3" y="1757005"/>
            <a:ext cx="821167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коммунальных услуг: в 16 муниципальных образованиях (МО) оценка не изменилась, в 1 МО - улучшилась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 МО - ухудшилась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города оценку не производили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положение: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12 МО финансовое положение организаций ВС и ВО не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изменилось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5 МО - дотационные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3 - безубыточные), в 2 МО положение ухудшилось (организации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дотационными), 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положение улучшилось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стали бездотационными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МО -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оценивалось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инвестиционных программ: 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 инвестиционные программы 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 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17341"/>
              </p:ext>
            </p:extLst>
          </p:nvPr>
        </p:nvGraphicFramePr>
        <p:xfrm>
          <a:off x="451871" y="1629807"/>
          <a:ext cx="8206354" cy="475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 форма 1-водопровод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 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178852"/>
              </p:ext>
            </p:extLst>
          </p:nvPr>
        </p:nvGraphicFramePr>
        <p:xfrm>
          <a:off x="451871" y="1621387"/>
          <a:ext cx="8206354" cy="476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 форма 1-канализация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 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310860"/>
              </p:ext>
            </p:extLst>
          </p:nvPr>
        </p:nvGraphicFramePr>
        <p:xfrm>
          <a:off x="461714" y="1628801"/>
          <a:ext cx="8196511" cy="47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9425"/>
              </p:ext>
            </p:extLst>
          </p:nvPr>
        </p:nvGraphicFramePr>
        <p:xfrm>
          <a:off x="611559" y="4725144"/>
          <a:ext cx="7920876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</a:tblGrid>
              <a:tr h="1296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Архангельск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Великий Новгород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Владимир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Вологда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Иваново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Калининград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Кострома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Нарьян-Мар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Петрозаводск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Псков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 Narrow" panose="020B0606020202030204" pitchFamily="34" charset="0"/>
                        </a:rPr>
                        <a:t>Сыктывкар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Тверь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vert="vert27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 форма 22-ЖКХ (сводная)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63" y="1757005"/>
            <a:ext cx="821167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10 лет произошли незначительные изменения в управлении: </a:t>
            </a:r>
          </a:p>
          <a:p>
            <a:pPr marL="89535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16 МО форма собственности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изменилась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– МУП и/или ГУП, 3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частные организации,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смешанные (есть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МУП и/или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ГУП и частные организации), в 3 МО форма изменилась с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на частную, 1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не представило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</a:p>
          <a:p>
            <a:pPr marL="89535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Владимир, Петрозаводск, Череповец, Великий Новгород, Старорусский МР и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Великоустугский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 готовятся к передачи систем ТС в концессию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8472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969700"/>
              </p:ext>
            </p:extLst>
          </p:nvPr>
        </p:nvGraphicFramePr>
        <p:xfrm>
          <a:off x="451870" y="1628799"/>
          <a:ext cx="8253045" cy="475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6489629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Минрегионразвития, форма 22-ЖКХ (реформа)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2599</Words>
  <Application>Microsoft Office PowerPoint</Application>
  <PresentationFormat>Экран (4:3)</PresentationFormat>
  <Paragraphs>313</Paragraphs>
  <Slides>32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ОЦЕНКА ИНФОРМАЦИОННОЙ ОТКРЫТОСТИ ДЛЯ ИНВЕСТОРОВ ГОСУДАРСТВЕННЫХ И МУНИЦИПАЛЬНЫХ ПРЕДПРИЯТИЙ ВОДОСНАБЖЕНИЯ И ВОДООТВЕДЕНИЯ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 В. Лифанова</dc:creator>
  <cp:lastModifiedBy>Владилен Ю. Прокофьев</cp:lastModifiedBy>
  <cp:revision>84</cp:revision>
  <cp:lastPrinted>2017-11-01T16:47:06Z</cp:lastPrinted>
  <dcterms:created xsi:type="dcterms:W3CDTF">2017-09-06T09:11:37Z</dcterms:created>
  <dcterms:modified xsi:type="dcterms:W3CDTF">2017-11-01T17:16:09Z</dcterms:modified>
</cp:coreProperties>
</file>