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3" r:id="rId3"/>
    <p:sldId id="299" r:id="rId4"/>
    <p:sldId id="292" r:id="rId5"/>
    <p:sldId id="300" r:id="rId6"/>
    <p:sldId id="294" r:id="rId7"/>
    <p:sldId id="293" r:id="rId8"/>
    <p:sldId id="295" r:id="rId9"/>
    <p:sldId id="296" r:id="rId10"/>
    <p:sldId id="298" r:id="rId11"/>
    <p:sldId id="297" r:id="rId12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napToGrid="0">
      <p:cViewPr>
        <p:scale>
          <a:sx n="96" d="100"/>
          <a:sy n="96" d="100"/>
        </p:scale>
        <p:origin x="-34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44007" y="397565"/>
            <a:ext cx="7878418" cy="18997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 работе в Совете </a:t>
            </a:r>
            <a:br>
              <a:rPr lang="ru-RU" sz="3600" b="1" dirty="0" smtClean="0"/>
            </a:br>
            <a:r>
              <a:rPr lang="ru-RU" sz="3600" b="1" dirty="0" smtClean="0"/>
              <a:t>по </a:t>
            </a:r>
            <a:r>
              <a:rPr lang="ru-RU" sz="3600" b="1" dirty="0"/>
              <a:t>местному самоуправлению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 при Президенте </a:t>
            </a:r>
            <a:r>
              <a:rPr lang="ru-RU" sz="3600" b="1" dirty="0" smtClean="0"/>
              <a:t>РФ.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2818" y="2524539"/>
            <a:ext cx="6983896" cy="154271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3400" b="1" dirty="0" smtClean="0">
                <a:solidFill>
                  <a:schemeClr val="tx1"/>
                </a:solidFill>
              </a:rPr>
              <a:t>Иван Цецерский</a:t>
            </a:r>
          </a:p>
          <a:p>
            <a:pPr algn="r"/>
            <a:r>
              <a:rPr lang="ru-RU" sz="2400" dirty="0" smtClean="0"/>
              <a:t>Глава города Пскова, </a:t>
            </a:r>
          </a:p>
          <a:p>
            <a:pPr algn="r"/>
            <a:r>
              <a:rPr lang="ru-RU" sz="2400" dirty="0" smtClean="0"/>
              <a:t>Член Совета по развитию МСУ</a:t>
            </a:r>
          </a:p>
          <a:p>
            <a:pPr algn="r"/>
            <a:r>
              <a:rPr lang="ru-RU" sz="2400" dirty="0" smtClean="0"/>
              <a:t> при Президенте РФ</a:t>
            </a:r>
            <a:endParaRPr lang="ru-RU" sz="2400" dirty="0"/>
          </a:p>
          <a:p>
            <a:endParaRPr lang="ru-RU" dirty="0" smtClean="0"/>
          </a:p>
        </p:txBody>
      </p:sp>
      <p:pic>
        <p:nvPicPr>
          <p:cNvPr id="1027" name="Picture 3" descr="C:\Users\anna_u\Desktop\доклад президен у\20111102132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84984"/>
            <a:ext cx="3349487" cy="25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3" y="4084984"/>
            <a:ext cx="3399184" cy="2497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3" y="397565"/>
            <a:ext cx="3846444" cy="62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79" y="465152"/>
            <a:ext cx="8539303" cy="3498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Задачи на перспективу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41" y="805069"/>
            <a:ext cx="10366512" cy="28724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1300" b="1" u="sng" dirty="0" smtClean="0"/>
          </a:p>
          <a:p>
            <a:pPr algn="just">
              <a:buNone/>
            </a:pPr>
            <a:r>
              <a:rPr lang="ru-RU" sz="1200" b="1" dirty="0" smtClean="0"/>
              <a:t>1. </a:t>
            </a:r>
            <a:r>
              <a:rPr lang="ru-RU" sz="1400" b="1" dirty="0" smtClean="0"/>
              <a:t>Обеспечить </a:t>
            </a:r>
            <a:r>
              <a:rPr lang="ru-RU" sz="1400" b="1" dirty="0"/>
              <a:t>финансовыми ресурсами полномочия по решению вопросов местного значения</a:t>
            </a:r>
            <a:r>
              <a:rPr lang="ru-RU" sz="1400" b="1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dirty="0" smtClean="0"/>
              <a:t>Предложения по совершенствованию </a:t>
            </a:r>
            <a:r>
              <a:rPr lang="ru-RU" sz="1400" b="1" dirty="0"/>
              <a:t>межбюджетных </a:t>
            </a:r>
            <a:r>
              <a:rPr lang="ru-RU" sz="1400" b="1" dirty="0" smtClean="0"/>
              <a:t>отношений:</a:t>
            </a:r>
            <a:endParaRPr lang="ru-RU" sz="1400" b="1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/>
              <a:t>1. Пересмотреть систему межбюджетных отношений в сторону увеличения процента распределения налоговых и неналоговых отчислений, собираемых МО в местные бюджеты, в связи с чем внести изменения в БК РФ в части зачисления в бюджет городских округов ряда налоговых доходов по нормативу 50 %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/>
              <a:t>2. Закрепить размер выделяемых МО субсидий для капремонта объектов социальной сферы.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/>
              <a:t>3. Закрепить гарантированный размер субсидий, (например в доле от налоговых и неналоговых доходов муниципального образования), для осуществления областным центром функций административного центра области.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ru-RU" sz="1400" b="1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b="1" dirty="0" smtClean="0"/>
              <a:t>2. Завершить реализацию предложений по вопросам контрольно-надзорной деятельности. </a:t>
            </a:r>
          </a:p>
          <a:p>
            <a:pPr>
              <a:spcBef>
                <a:spcPts val="600"/>
              </a:spcBef>
            </a:pPr>
            <a:endParaRPr lang="ru-RU" sz="1200" dirty="0"/>
          </a:p>
        </p:txBody>
      </p:sp>
      <p:pic>
        <p:nvPicPr>
          <p:cNvPr id="6146" name="Picture 2" descr="http://www.gorodperm.ru/upload/pages/196/img_1241595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7" y="3883870"/>
            <a:ext cx="4303642" cy="28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ussia-today.ru/userf2014/image/2014-10/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9" y="3883870"/>
            <a:ext cx="4268718" cy="28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5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91815" y="3216494"/>
            <a:ext cx="5186872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СПАСИБО ЗА ВНИМАНИЕ!</a:t>
            </a:r>
          </a:p>
        </p:txBody>
      </p:sp>
      <p:pic>
        <p:nvPicPr>
          <p:cNvPr id="4100" name="Picture 4" descr="http://images.aif.ru/003/890/b877692cef98d0dd7a7a3b662b56f8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64" y="194065"/>
            <a:ext cx="4614459" cy="29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ark72.ru/wp-content/uploads/2017/08/IMG_2281_ir0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38075" y="-3603624"/>
            <a:ext cx="4037886" cy="24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ark72.ru/wp-content/uploads/2017/08/IMG_2281_ir0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58" y="3747425"/>
            <a:ext cx="4700865" cy="28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2" y="2090948"/>
            <a:ext cx="3066017" cy="2251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004" y="2213760"/>
            <a:ext cx="2984637" cy="23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0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93"/>
            <a:ext cx="6927574" cy="108315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Практика осуществления контроля и надзора </a:t>
            </a:r>
            <a:br>
              <a:rPr lang="ru-RU" sz="2000" b="1" dirty="0" smtClean="0"/>
            </a:br>
            <a:r>
              <a:rPr lang="ru-RU" sz="2000" b="1" dirty="0" smtClean="0"/>
              <a:t>за  деятельностью ОМСУ и МУ.</a:t>
            </a:r>
            <a:br>
              <a:rPr lang="ru-RU" sz="2000" b="1" dirty="0" smtClean="0"/>
            </a:br>
            <a:r>
              <a:rPr lang="ru-RU" sz="2000" b="1" dirty="0" smtClean="0"/>
              <a:t>31 января 2013 года. Кремль. 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1637" y="1152939"/>
            <a:ext cx="6546850" cy="5705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решению проблем: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Рассмотреть возможность сопровождения  введенных изменений противопожарных и санитарных норм поддержкой дотационных МО целевыми средствами  из федерального и регионального бюджета или предусмотреть данные нормы только для вновь построенных социальных учреждений.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установлении сроков на устранение выявленных нарушений следует учитывать особенности приобретения товаров и услуг муниципальными  учреждениями в рамках ФЗ № 44-ФЗ или  включение в перечень случаев размещения заказов у единственного поставщика, предусмотренных 44-м -  ФЗ такого основания, как выполнение предписаний КНО.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единой электронной правовой базы с размещением полного перечня требований всех надзорных служб и обеспечение свободного доступа к этой базе.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Предусмотреть увеличение сроков вступления всех измененных норм в силу до одного года и более с тем, чтобы был достаточный срок для приведения помещений в соответствие с изменяемыми нормами.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КНО необходимо вести предупредительно-разъяснительную работу по измененным нормам  среди руководителей организаций и налагать штрафы только в случае не устранения в установленные сроки выявленных нарушений.</a:t>
            </a:r>
          </a:p>
          <a:p>
            <a:endParaRPr lang="ru-RU" sz="1050" dirty="0" smtClean="0"/>
          </a:p>
          <a:p>
            <a:endParaRPr lang="ru-RU" sz="1050" dirty="0"/>
          </a:p>
        </p:txBody>
      </p:sp>
      <p:pic>
        <p:nvPicPr>
          <p:cNvPr id="3" name="Picture 2" descr="http://60.mchs.gov.ru/upload/site5/document_images/bNBoYDCgsN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00" y="344556"/>
            <a:ext cx="4218857" cy="28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ihi.ru/pics/2017/05/30/1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27" y="3455159"/>
            <a:ext cx="4325086" cy="32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1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69357" cy="1325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Практика осуществления контроля и надзора </a:t>
            </a:r>
            <a:br>
              <a:rPr lang="ru-RU" sz="2400" b="1" dirty="0"/>
            </a:br>
            <a:r>
              <a:rPr lang="ru-RU" sz="2400" b="1" dirty="0"/>
              <a:t>за  деятельностью ОМСУ и МУ.</a:t>
            </a:r>
            <a:br>
              <a:rPr lang="ru-RU" sz="2400" b="1" dirty="0"/>
            </a:br>
            <a:r>
              <a:rPr lang="ru-RU" sz="2400" b="1" dirty="0"/>
              <a:t>31 января 2013 года. Кремль.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7" y="1600200"/>
            <a:ext cx="6848061" cy="4840357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b="1" dirty="0"/>
              <a:t>Результат: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u="sng" dirty="0"/>
              <a:t>Декабрь 2013 года</a:t>
            </a:r>
            <a:r>
              <a:rPr lang="ru-RU" b="1" dirty="0"/>
              <a:t>: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1. </a:t>
            </a:r>
            <a:r>
              <a:rPr lang="ru-RU" b="1" dirty="0"/>
              <a:t>Внесены изменения в статью 77</a:t>
            </a:r>
            <a:r>
              <a:rPr lang="ru-RU" dirty="0"/>
              <a:t> Федерального закона № 131-ФЗ :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/>
              <a:t> КНО не вправе требовать от ОМСУ осуществления полномочий, не отнесенных к полномочиям ОМСУ, а также финансового обеспечения из местного бюджета соответствующих расходов,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/>
              <a:t>- не допускается дублирование контрольно-надзорных полномочий КНО различных уровней,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dirty="0"/>
              <a:t>- проверки осуществляются на основе планов</a:t>
            </a:r>
            <a:r>
              <a:rPr lang="ru-RU" dirty="0" smtClean="0"/>
              <a:t>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ru-RU" dirty="0"/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u="sng" dirty="0"/>
              <a:t>Октябрь 2015 года: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/>
              <a:t>2. В Административный кодекс </a:t>
            </a:r>
            <a:r>
              <a:rPr lang="ru-RU" b="1" dirty="0"/>
              <a:t>внесена поправка</a:t>
            </a:r>
            <a:r>
              <a:rPr lang="ru-RU" dirty="0"/>
              <a:t>, освобождающая глав муниципалитетов от ответственности за неисполнение предписаний, не подкрепленных финансированием. </a:t>
            </a:r>
            <a:endParaRPr lang="ru-RU" dirty="0" smtClean="0"/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3. </a:t>
            </a:r>
            <a:r>
              <a:rPr lang="ru-RU" b="1" dirty="0"/>
              <a:t>Внесены изменения в 131-й закон</a:t>
            </a:r>
            <a:r>
              <a:rPr lang="ru-RU" dirty="0"/>
              <a:t>, по которым контрольно-надзорные органы при установлении сроков исполнения предписаний должны учитывать  процедуры контрактных закупок.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2052" name="Picture 4" descr="https://www.ikirov.ru/attachments/publications/1/15280/thumb_1448777133-e00ff5d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71" y="1073426"/>
            <a:ext cx="3929529" cy="25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smo03.ru/wp-content/uploads/2015/09/fz-ob-organah-mestn-samoupravleniya-1229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71" y="3880111"/>
            <a:ext cx="3929529" cy="2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1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165" y="345882"/>
            <a:ext cx="7465877" cy="7076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Реформирование системы местного самоуправления. </a:t>
            </a:r>
            <a:br>
              <a:rPr lang="ru-RU" sz="2000" b="1" dirty="0" smtClean="0"/>
            </a:br>
            <a:r>
              <a:rPr lang="ru-RU" sz="2000" b="1" dirty="0" smtClean="0"/>
              <a:t>Май 2014 года, г. Иваново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784" y="1282147"/>
            <a:ext cx="6579704" cy="561560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800" b="1" dirty="0" smtClean="0"/>
              <a:t>Сформулированы первоочередные задачи реализации реформы МСУ на новом этапе муниципального строительства:</a:t>
            </a:r>
          </a:p>
          <a:p>
            <a:pPr algn="just"/>
            <a:r>
              <a:rPr lang="ru-RU" sz="4800" dirty="0" smtClean="0"/>
              <a:t>1</a:t>
            </a:r>
            <a:r>
              <a:rPr lang="ru-RU" sz="4800" b="1" dirty="0" smtClean="0"/>
              <a:t>. Разработать НПА, определяющие полномочия, источники финансирования, налоговую базу. </a:t>
            </a:r>
          </a:p>
          <a:p>
            <a:pPr marL="0" indent="0" algn="just">
              <a:buNone/>
            </a:pPr>
            <a:r>
              <a:rPr lang="ru-RU" sz="4800" dirty="0" smtClean="0"/>
              <a:t>На федеральном уровне необходимо внести поправки в более чем 200 нормативных актов. </a:t>
            </a:r>
          </a:p>
          <a:p>
            <a:pPr algn="just"/>
            <a:r>
              <a:rPr lang="ru-RU" sz="4800" b="1" dirty="0" smtClean="0"/>
              <a:t>2.Каждому региону определить оптимальную модель организации МСУ на своих территориях: </a:t>
            </a:r>
          </a:p>
          <a:p>
            <a:pPr algn="just"/>
            <a:r>
              <a:rPr lang="ru-RU" sz="4800" dirty="0" smtClean="0"/>
              <a:t>1) Порядок формирования, полномочия, срок полномочий, подотчетность, подконтрольность ОМСУ, а также иные вопросы организации деятельности ОМСУ, включая порядок формирования представительного органа муниципального района (ч.3 ст. 34, ч.4 ст. 35 Федерального закона); </a:t>
            </a:r>
          </a:p>
          <a:p>
            <a:pPr algn="just"/>
            <a:r>
              <a:rPr lang="ru-RU" sz="4800" dirty="0" smtClean="0"/>
              <a:t>2) Порядок избрания Главы МО (ч.2 ст.36 Федерального закона); </a:t>
            </a:r>
          </a:p>
          <a:p>
            <a:pPr algn="just"/>
            <a:r>
              <a:rPr lang="ru-RU" sz="4800" dirty="0" smtClean="0"/>
              <a:t>3) Перечень ВМЗ сельских поселений (ч.3 ст.14 Федерального закона); </a:t>
            </a:r>
          </a:p>
          <a:p>
            <a:pPr algn="just"/>
            <a:r>
              <a:rPr lang="ru-RU" sz="4800" dirty="0" smtClean="0"/>
              <a:t>4) Норму представительства поселений в представительном органе муниципального района, исходя из численности населения каждого поселения (п.1 ч.4 ст.35 Федерального закона); </a:t>
            </a:r>
          </a:p>
          <a:p>
            <a:pPr marL="0" indent="0" algn="ctr">
              <a:buNone/>
            </a:pPr>
            <a:endParaRPr lang="ru-RU" sz="1200" dirty="0" smtClean="0"/>
          </a:p>
        </p:txBody>
      </p:sp>
      <p:pic>
        <p:nvPicPr>
          <p:cNvPr id="2050" name="Picture 2" descr="http://www.vsmsinfo.ru/images/uLAotyFGfMNAwk4XvabftZukaN38rc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30" y="1323647"/>
            <a:ext cx="3640895" cy="22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na_u\Desktop\доклад президен у\20090402171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57" y="3707296"/>
            <a:ext cx="3749168" cy="29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6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35" y="1371600"/>
            <a:ext cx="6410739" cy="48085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Каждому </a:t>
            </a:r>
            <a:r>
              <a:rPr lang="ru-RU" b="1" dirty="0"/>
              <a:t>региону определить оптимальную модель организации МСУ на своих территориях: </a:t>
            </a:r>
          </a:p>
          <a:p>
            <a:pPr marL="0" indent="0" algn="just">
              <a:buNone/>
            </a:pPr>
            <a:r>
              <a:rPr lang="ru-RU" dirty="0" smtClean="0"/>
              <a:t>5</a:t>
            </a:r>
            <a:r>
              <a:rPr lang="ru-RU" dirty="0"/>
              <a:t>) Порядок и критерии деления городского округа на внутригородские районы (ч.1 ст.2, ч.1 ст.10, ст.13 Федерального закона); </a:t>
            </a:r>
          </a:p>
          <a:p>
            <a:pPr marL="0" indent="0" algn="just">
              <a:buNone/>
            </a:pPr>
            <a:r>
              <a:rPr lang="ru-RU" dirty="0"/>
              <a:t>6) Порядок установления субъектом РФ дополнительных ВМЗ городских округов с внутригородским делением с передачей необходимых для их осуществления материальных ресурсов и финансовых средств (ч.3 ст.16 Федерального закона); </a:t>
            </a:r>
          </a:p>
          <a:p>
            <a:pPr marL="0" indent="0" algn="just">
              <a:buNone/>
            </a:pPr>
            <a:r>
              <a:rPr lang="ru-RU" dirty="0"/>
              <a:t>7) Порядок перераспределения полномочий между органами местного самоуправления и органами государственной власти субъекта Российской Федерации (ч. 1.2 ст.17 Федерального закона).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3. Разработать единую Концепцию развития местного самоуправления.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4643" y="376066"/>
            <a:ext cx="86371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400" b="1" spc="-50" dirty="0">
                <a:solidFill>
                  <a:srgbClr val="000000"/>
                </a:solidFill>
                <a:ea typeface="+mj-ea"/>
                <a:cs typeface="+mj-cs"/>
              </a:rPr>
              <a:t>Реформирование системы местного самоуправления </a:t>
            </a:r>
            <a:br>
              <a:rPr lang="ru-RU" sz="2400" b="1" spc="-50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2400" b="1" spc="-50" dirty="0">
                <a:solidFill>
                  <a:srgbClr val="000000"/>
                </a:solidFill>
                <a:ea typeface="+mj-ea"/>
                <a:cs typeface="+mj-cs"/>
              </a:rPr>
              <a:t>Май 2014 года, г. Иваново</a:t>
            </a:r>
            <a:endParaRPr lang="ru-RU" sz="2400" spc="-5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3074" name="Picture 2" descr="http://alau.kz/wp-content/uploads/2016/02/Design-is-about-Planning-and-Problem-Sol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335"/>
            <a:ext cx="4114800" cy="23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remya-nt.ru/sites/default/files/styles/gazeta_mini/public/gazeta/31-03-15/5327.jpg?itok=BZOWWt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4114800" cy="24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3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r="9874"/>
          <a:stretch/>
        </p:blipFill>
        <p:spPr>
          <a:xfrm>
            <a:off x="6172200" y="194604"/>
            <a:ext cx="4909929" cy="31264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9192" y="1730608"/>
            <a:ext cx="5753738" cy="2493211"/>
          </a:xfrm>
        </p:spPr>
        <p:txBody>
          <a:bodyPr>
            <a:normAutofit fontScale="85000" lnSpcReduction="20000"/>
          </a:bodyPr>
          <a:lstStyle/>
          <a:p>
            <a:endParaRPr lang="ru-RU" sz="1200" b="1" dirty="0" smtClean="0"/>
          </a:p>
          <a:p>
            <a:r>
              <a:rPr lang="ru-RU" sz="1500" b="1" dirty="0" smtClean="0"/>
              <a:t>Предложение</a:t>
            </a:r>
            <a:r>
              <a:rPr lang="ru-RU" sz="1500" dirty="0" smtClean="0"/>
              <a:t>:</a:t>
            </a:r>
          </a:p>
          <a:p>
            <a:pPr algn="just"/>
            <a:r>
              <a:rPr lang="ru-RU" sz="1500" b="1" dirty="0" smtClean="0"/>
              <a:t> Доработать правовую базу </a:t>
            </a:r>
            <a:r>
              <a:rPr lang="ru-RU" sz="1500" dirty="0" smtClean="0"/>
              <a:t>по реализации программы «Формирование комфортной городской среды» </a:t>
            </a:r>
            <a:r>
              <a:rPr lang="ru-RU" sz="1500" dirty="0"/>
              <a:t>для более успешной работы </a:t>
            </a:r>
            <a:r>
              <a:rPr lang="ru-RU" sz="1500" dirty="0" smtClean="0"/>
              <a:t>программы:</a:t>
            </a:r>
          </a:p>
          <a:p>
            <a:pPr algn="just"/>
            <a:r>
              <a:rPr lang="ru-RU" sz="1500" dirty="0" smtClean="0"/>
              <a:t>1. </a:t>
            </a:r>
            <a:r>
              <a:rPr lang="ru-RU" sz="1500" b="1" dirty="0" smtClean="0"/>
              <a:t>Определить источники финансирования</a:t>
            </a:r>
            <a:r>
              <a:rPr lang="ru-RU" sz="1500" dirty="0" smtClean="0"/>
              <a:t>.</a:t>
            </a:r>
          </a:p>
          <a:p>
            <a:pPr algn="just"/>
            <a:r>
              <a:rPr lang="ru-RU" sz="1500" dirty="0" smtClean="0"/>
              <a:t>2. Р</a:t>
            </a:r>
            <a:r>
              <a:rPr lang="ru-RU" sz="1500" b="1" dirty="0" smtClean="0"/>
              <a:t>азработать стимулирующую многолетнюю программу</a:t>
            </a:r>
            <a:r>
              <a:rPr lang="ru-RU" sz="1500" dirty="0" smtClean="0"/>
              <a:t> </a:t>
            </a:r>
            <a:r>
              <a:rPr lang="ru-RU" sz="1500" dirty="0"/>
              <a:t>в основе которой будет лежать системная </a:t>
            </a:r>
            <a:r>
              <a:rPr lang="ru-RU" sz="1500" dirty="0" smtClean="0"/>
              <a:t>федеральная поддержка </a:t>
            </a:r>
            <a:r>
              <a:rPr lang="ru-RU" sz="1500" dirty="0"/>
              <a:t>муниципалитетов, осуществляющих благоустройство дворов, в том числе с участием жителей.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/>
          <a:stretch/>
        </p:blipFill>
        <p:spPr>
          <a:xfrm>
            <a:off x="6241773" y="3455212"/>
            <a:ext cx="4858259" cy="31543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964" y="99392"/>
            <a:ext cx="5883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Формирование  </a:t>
            </a:r>
          </a:p>
          <a:p>
            <a:pPr algn="ctr"/>
            <a:r>
              <a:rPr lang="ru-RU" sz="2000" b="1" dirty="0" smtClean="0"/>
              <a:t>комфортной городской среды.</a:t>
            </a:r>
          </a:p>
          <a:p>
            <a:pPr algn="ctr"/>
            <a:r>
              <a:rPr lang="ru-RU" sz="2000" b="1" dirty="0" smtClean="0"/>
              <a:t>ноябрь 2011 года  </a:t>
            </a:r>
          </a:p>
          <a:p>
            <a:pPr algn="ctr"/>
            <a:r>
              <a:rPr lang="ru-RU" sz="2000" b="1" dirty="0" smtClean="0"/>
              <a:t>г. Великий Новгород</a:t>
            </a:r>
          </a:p>
          <a:p>
            <a:pPr algn="ctr"/>
            <a:r>
              <a:rPr lang="ru-RU" sz="2000" b="1" dirty="0" smtClean="0"/>
              <a:t>август  2017 года г. Киров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" y="4393096"/>
            <a:ext cx="5249561" cy="2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38" y="306126"/>
            <a:ext cx="9930782" cy="46912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Передача земель Министерства обороны РФ в ведение муниципалитетов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136" y="944219"/>
            <a:ext cx="6778884" cy="2912164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/>
              <a:t>Цель:  </a:t>
            </a:r>
          </a:p>
          <a:p>
            <a:pPr marL="0" indent="0">
              <a:buNone/>
            </a:pPr>
            <a:r>
              <a:rPr lang="ru-RU" sz="1400" b="1" dirty="0" smtClean="0"/>
              <a:t>ускорить  </a:t>
            </a:r>
            <a:r>
              <a:rPr lang="ru-RU" sz="1400" b="1" dirty="0"/>
              <a:t>передачу муниципалитетам земель военных </a:t>
            </a:r>
            <a:r>
              <a:rPr lang="ru-RU" sz="1400" b="1" dirty="0" smtClean="0"/>
              <a:t>городков</a:t>
            </a:r>
          </a:p>
          <a:p>
            <a:pPr marL="0" indent="0">
              <a:buNone/>
            </a:pPr>
            <a:r>
              <a:rPr lang="ru-RU" sz="1400" b="1" dirty="0" smtClean="0"/>
              <a:t> для системного решения вопросов благоустройства</a:t>
            </a:r>
            <a:r>
              <a:rPr lang="ru-RU" sz="1400" dirty="0" smtClean="0"/>
              <a:t>. </a:t>
            </a:r>
          </a:p>
          <a:p>
            <a:r>
              <a:rPr lang="ru-RU" sz="1400" b="1" dirty="0" smtClean="0"/>
              <a:t>Проблемы: </a:t>
            </a:r>
          </a:p>
          <a:p>
            <a:pPr marL="0" indent="0" algn="just">
              <a:buNone/>
            </a:pPr>
            <a:r>
              <a:rPr lang="ru-RU" sz="1400" dirty="0" smtClean="0"/>
              <a:t>1.Отсутствие </a:t>
            </a:r>
            <a:r>
              <a:rPr lang="ru-RU" sz="1400" dirty="0"/>
              <a:t>у муниципалитета права собственности в отношении этих земельных участков и объектов инфраструктуры препятствует системному решению вопросов благоустройства, ремонта дорог, обслуживания коммуникаций, градостроительной деятельности.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2.Большой объем финансовых средств, необходимых для формирования земельных участков и постановки их на кадастровый учет.</a:t>
            </a:r>
          </a:p>
          <a:p>
            <a:pPr marL="0" indent="0">
              <a:buNone/>
            </a:pPr>
            <a:endParaRPr lang="ru-RU" sz="1200" b="1" dirty="0" smtClean="0"/>
          </a:p>
          <a:p>
            <a:endParaRPr lang="ru-RU" sz="1200" dirty="0"/>
          </a:p>
        </p:txBody>
      </p:sp>
      <p:pic>
        <p:nvPicPr>
          <p:cNvPr id="3074" name="Picture 2" descr="http://structure.mil.ru/images/thumbnails/960_660/t_134876263_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65" y="3906077"/>
            <a:ext cx="41148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3" y="1093303"/>
            <a:ext cx="3526663" cy="24847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4" y="3906078"/>
            <a:ext cx="3607904" cy="26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23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201" y="208722"/>
            <a:ext cx="10098157" cy="7759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Благоустройство общественных пространств.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000" b="1" dirty="0" smtClean="0"/>
              <a:t>Парламентские слушания в Государственной Думе.  </a:t>
            </a:r>
            <a:br>
              <a:rPr lang="ru-RU" sz="2000" b="1" dirty="0" smtClean="0"/>
            </a:br>
            <a:r>
              <a:rPr lang="ru-RU" sz="2000" b="1" dirty="0" smtClean="0"/>
              <a:t>май 2017 года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74" y="1282147"/>
            <a:ext cx="4707952" cy="2627995"/>
          </a:xfrm>
        </p:spPr>
      </p:pic>
      <p:sp>
        <p:nvSpPr>
          <p:cNvPr id="5" name="Прямоугольник 4"/>
          <p:cNvSpPr/>
          <p:nvPr/>
        </p:nvSpPr>
        <p:spPr>
          <a:xfrm>
            <a:off x="168965" y="885305"/>
            <a:ext cx="61026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1200" dirty="0" smtClean="0"/>
          </a:p>
          <a:p>
            <a:pPr marL="342900" indent="-342900"/>
            <a:r>
              <a:rPr lang="ru-RU" sz="1200" b="1" dirty="0" smtClean="0"/>
              <a:t>Опыт города Москвы:</a:t>
            </a:r>
            <a:r>
              <a:rPr lang="ru-RU" sz="1200" dirty="0" smtClean="0"/>
              <a:t>  </a:t>
            </a:r>
          </a:p>
          <a:p>
            <a:pPr marL="342900" indent="-342900"/>
            <a:r>
              <a:rPr lang="ru-RU" sz="1200" dirty="0" smtClean="0"/>
              <a:t>Участие  населения в решении вопросов местного значения через портал «Активный </a:t>
            </a:r>
            <a:r>
              <a:rPr lang="ru-RU" sz="1200" dirty="0"/>
              <a:t>гражданин». </a:t>
            </a:r>
            <a:endParaRPr lang="ru-RU" sz="1200" b="1" dirty="0" smtClean="0"/>
          </a:p>
          <a:p>
            <a:pPr marL="342900" indent="-342900"/>
            <a:endParaRPr lang="ru-RU" sz="1200" dirty="0" smtClean="0"/>
          </a:p>
          <a:p>
            <a:pPr marL="342900" indent="-342900"/>
            <a:r>
              <a:rPr lang="ru-RU" sz="1200" b="1" dirty="0" smtClean="0"/>
              <a:t>Реализация опыта в городе Пскове: </a:t>
            </a:r>
          </a:p>
          <a:p>
            <a:pPr marL="342900" indent="-342900" algn="just"/>
            <a:r>
              <a:rPr lang="ru-RU" sz="1200" dirty="0" smtClean="0"/>
              <a:t>июнь 2017 года:</a:t>
            </a:r>
          </a:p>
          <a:p>
            <a:pPr marL="342900" indent="-342900" algn="just"/>
            <a:r>
              <a:rPr lang="ru-RU" sz="1200" dirty="0" smtClean="0"/>
              <a:t>Создана в сети «</a:t>
            </a:r>
            <a:r>
              <a:rPr lang="ru-RU" sz="1200" dirty="0" err="1" smtClean="0"/>
              <a:t>Фейсбук</a:t>
            </a:r>
            <a:r>
              <a:rPr lang="ru-RU" sz="1200" dirty="0" smtClean="0"/>
              <a:t>» общедоступная группа </a:t>
            </a:r>
            <a:r>
              <a:rPr lang="ru-RU" sz="1200" dirty="0"/>
              <a:t>«</a:t>
            </a:r>
            <a:r>
              <a:rPr lang="ru-RU" sz="1200" dirty="0" err="1" smtClean="0"/>
              <a:t>Контроль.Псков</a:t>
            </a:r>
            <a:r>
              <a:rPr lang="ru-RU" sz="1200" dirty="0" smtClean="0"/>
              <a:t>».                </a:t>
            </a:r>
          </a:p>
          <a:p>
            <a:pPr algn="just"/>
            <a:r>
              <a:rPr lang="ru-RU" sz="1200" dirty="0" smtClean="0"/>
              <a:t>  Участники группы - 3760 </a:t>
            </a:r>
            <a:r>
              <a:rPr lang="ru-RU" sz="1200" dirty="0"/>
              <a:t>человек.</a:t>
            </a:r>
          </a:p>
          <a:p>
            <a:pPr marL="342900" indent="-342900" algn="just">
              <a:buAutoNum type="arabicPeriod"/>
            </a:pPr>
            <a:endParaRPr lang="ru-RU" sz="1200" dirty="0" smtClean="0"/>
          </a:p>
          <a:p>
            <a:pPr algn="just"/>
            <a:r>
              <a:rPr lang="ru-RU" sz="1200" b="1" dirty="0" smtClean="0"/>
              <a:t>Результат: </a:t>
            </a:r>
          </a:p>
          <a:p>
            <a:pPr algn="just"/>
            <a:r>
              <a:rPr lang="ru-RU" sz="1200" dirty="0" smtClean="0"/>
              <a:t>Оперативное реагирование органов местного самоуправления города Пскова на жалобы и обращения жителей  </a:t>
            </a:r>
            <a:r>
              <a:rPr lang="ru-RU" sz="1200" dirty="0"/>
              <a:t>города Пскова </a:t>
            </a:r>
            <a:r>
              <a:rPr lang="ru-RU" sz="1200" dirty="0" smtClean="0"/>
              <a:t>по вопросам благоустройства, образования, оказания </a:t>
            </a:r>
            <a:r>
              <a:rPr lang="ru-RU" sz="1200" dirty="0"/>
              <a:t>медицинских и социальных услуг и  иные вопросы местного значения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3" y="4186014"/>
            <a:ext cx="4601818" cy="2464904"/>
          </a:xfrm>
          <a:prstGeom prst="rect">
            <a:avLst/>
          </a:prstGeom>
        </p:spPr>
      </p:pic>
      <p:pic>
        <p:nvPicPr>
          <p:cNvPr id="5122" name="Picture 2" descr="https://im0-tub-ru.yandex.net/i?id=f8ca9bf6fab4a9a1f97e8b22e9aa6160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8" y="4093765"/>
            <a:ext cx="4403035" cy="26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5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009" y="296187"/>
            <a:ext cx="10088218" cy="518822"/>
          </a:xfrm>
        </p:spPr>
        <p:txBody>
          <a:bodyPr>
            <a:normAutofit/>
          </a:bodyPr>
          <a:lstStyle/>
          <a:p>
            <a:r>
              <a:rPr lang="ru-RU" sz="2200" dirty="0"/>
              <a:t> </a:t>
            </a:r>
            <a:r>
              <a:rPr lang="ru-RU" sz="2200" b="1" dirty="0" smtClean="0"/>
              <a:t>Участие в Работе Совета Федерации  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3" y="939247"/>
            <a:ext cx="6918032" cy="3289852"/>
          </a:xfrm>
        </p:spPr>
        <p:txBody>
          <a:bodyPr>
            <a:normAutofit/>
          </a:bodyPr>
          <a:lstStyle/>
          <a:p>
            <a:endParaRPr lang="ru-RU" sz="1200" b="1" dirty="0" smtClean="0"/>
          </a:p>
          <a:p>
            <a:pPr algn="just"/>
            <a:r>
              <a:rPr lang="ru-RU" sz="1200" b="1" dirty="0" smtClean="0"/>
              <a:t>Ноябрь </a:t>
            </a:r>
            <a:r>
              <a:rPr lang="ru-RU" sz="1200" b="1" dirty="0"/>
              <a:t>2016 </a:t>
            </a:r>
            <a:r>
              <a:rPr lang="ru-RU" sz="1200" b="1" dirty="0" smtClean="0"/>
              <a:t>года. «Стратегическое планирование </a:t>
            </a:r>
            <a:r>
              <a:rPr lang="ru-RU" sz="1200" b="1" dirty="0"/>
              <a:t>на муниципальном </a:t>
            </a:r>
            <a:r>
              <a:rPr lang="ru-RU" sz="1200" b="1" dirty="0" smtClean="0"/>
              <a:t>уровне»</a:t>
            </a:r>
          </a:p>
          <a:p>
            <a:pPr algn="just"/>
            <a:r>
              <a:rPr lang="ru-RU" sz="1200" dirty="0" smtClean="0"/>
              <a:t>Представлен опыт </a:t>
            </a:r>
            <a:r>
              <a:rPr lang="ru-RU" sz="1200" dirty="0"/>
              <a:t>организации муниципального партнерства </a:t>
            </a:r>
            <a:r>
              <a:rPr lang="ru-RU" sz="1200" dirty="0" smtClean="0"/>
              <a:t>городов-побратимов      Псков -  Витебск.</a:t>
            </a:r>
            <a:endParaRPr lang="ru-RU" sz="1200" b="1" dirty="0" smtClean="0"/>
          </a:p>
          <a:p>
            <a:pPr algn="just"/>
            <a:r>
              <a:rPr lang="ru-RU" sz="1200" b="1" dirty="0" smtClean="0"/>
              <a:t>Май </a:t>
            </a:r>
            <a:r>
              <a:rPr lang="ru-RU" sz="1200" b="1" dirty="0"/>
              <a:t>2017 </a:t>
            </a:r>
            <a:r>
              <a:rPr lang="ru-RU" sz="1200" b="1" dirty="0" smtClean="0"/>
              <a:t>года.  Семинар-совещание  </a:t>
            </a:r>
            <a:r>
              <a:rPr lang="ru-RU" sz="1200" b="1" dirty="0"/>
              <a:t>по вопросам  реализации полномочий в сфере межнациональных </a:t>
            </a:r>
            <a:r>
              <a:rPr lang="ru-RU" sz="1200" b="1" dirty="0" smtClean="0"/>
              <a:t>отношений</a:t>
            </a:r>
          </a:p>
          <a:p>
            <a:pPr algn="just"/>
            <a:r>
              <a:rPr lang="ru-RU" sz="1200" dirty="0" smtClean="0"/>
              <a:t>- Представлен опыт взаимодействия ОМСУ города Пскова и  с Псковскими диаспорам</a:t>
            </a:r>
          </a:p>
          <a:p>
            <a:pPr algn="just"/>
            <a:r>
              <a:rPr lang="ru-RU" sz="1200" dirty="0" smtClean="0"/>
              <a:t>- Предложено провести общероссийский </a:t>
            </a:r>
            <a:r>
              <a:rPr lang="ru-RU" sz="1200" dirty="0"/>
              <a:t>конкурс </a:t>
            </a:r>
            <a:r>
              <a:rPr lang="ru-RU" sz="1200" dirty="0" smtClean="0"/>
              <a:t> «</a:t>
            </a:r>
            <a:r>
              <a:rPr lang="ru-RU" sz="1200" dirty="0"/>
              <a:t>Мы – единая страна, вместе – дружная </a:t>
            </a:r>
            <a:r>
              <a:rPr lang="ru-RU" sz="1200" dirty="0" smtClean="0"/>
              <a:t>семья»</a:t>
            </a:r>
            <a:endParaRPr lang="ru-RU" sz="1200" dirty="0"/>
          </a:p>
        </p:txBody>
      </p:sp>
      <p:pic>
        <p:nvPicPr>
          <p:cNvPr id="5122" name="Picture 2" descr="http://council.gov.ru/media/photos/image_huge/VUWhJZh0Ak87Dlqn5BNJGtdJYDPTJs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8" y="735495"/>
            <a:ext cx="3987635" cy="28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skovgorod.ru/files/2017/sovetf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8" y="3836505"/>
            <a:ext cx="3987635" cy="26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0-tub-ru.yandex.net/i?id=de3bfb0802cfc7ba3f4dba3836ee2537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3" y="3836505"/>
            <a:ext cx="5539548" cy="27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7738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2655</TotalTime>
  <Words>957</Words>
  <Application>Microsoft Office PowerPoint</Application>
  <PresentationFormat>Произвольный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View</vt:lpstr>
      <vt:lpstr> О работе в Совете  по местному самоуправлению  при Президенте РФ.</vt:lpstr>
      <vt:lpstr>Практика осуществления контроля и надзора  за  деятельностью ОМСУ и МУ. 31 января 2013 года. Кремль. </vt:lpstr>
      <vt:lpstr>Практика осуществления контроля и надзора  за  деятельностью ОМСУ и МУ. 31 января 2013 года. Кремль. </vt:lpstr>
      <vt:lpstr>Реформирование системы местного самоуправления.  Май 2014 года, г. Иваново</vt:lpstr>
      <vt:lpstr>Презентация PowerPoint</vt:lpstr>
      <vt:lpstr>Презентация PowerPoint</vt:lpstr>
      <vt:lpstr>Передача земель Министерства обороны РФ в ведение муниципалитетов</vt:lpstr>
      <vt:lpstr>Благоустройство общественных пространств. Парламентские слушания в Государственной Думе.   май 2017 года</vt:lpstr>
      <vt:lpstr> Участие в Работе Совета Федерации  </vt:lpstr>
      <vt:lpstr>Задачи на перспективу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В. Насыбулина</dc:creator>
  <cp:lastModifiedBy>Наталия А. Семенова</cp:lastModifiedBy>
  <cp:revision>286</cp:revision>
  <cp:lastPrinted>2017-10-26T13:19:49Z</cp:lastPrinted>
  <dcterms:created xsi:type="dcterms:W3CDTF">2016-12-06T11:54:54Z</dcterms:created>
  <dcterms:modified xsi:type="dcterms:W3CDTF">2017-10-30T07:09:34Z</dcterms:modified>
</cp:coreProperties>
</file>