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4.xml" ContentType="application/vnd.openxmlformats-officedocument.them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  <p:sldMasterId id="2147483660" r:id="rId2"/>
    <p:sldMasterId id="2147483672" r:id="rId3"/>
  </p:sldMasterIdLst>
  <p:notesMasterIdLst>
    <p:notesMasterId r:id="rId22"/>
  </p:notesMasterIdLst>
  <p:sldIdLst>
    <p:sldId id="262" r:id="rId4"/>
    <p:sldId id="313" r:id="rId5"/>
    <p:sldId id="307" r:id="rId6"/>
    <p:sldId id="310" r:id="rId7"/>
    <p:sldId id="312" r:id="rId8"/>
    <p:sldId id="315" r:id="rId9"/>
    <p:sldId id="309" r:id="rId10"/>
    <p:sldId id="311" r:id="rId11"/>
    <p:sldId id="314" r:id="rId12"/>
    <p:sldId id="321" r:id="rId13"/>
    <p:sldId id="318" r:id="rId14"/>
    <p:sldId id="304" r:id="rId15"/>
    <p:sldId id="320" r:id="rId16"/>
    <p:sldId id="302" r:id="rId17"/>
    <p:sldId id="303" r:id="rId18"/>
    <p:sldId id="308" r:id="rId19"/>
    <p:sldId id="297" r:id="rId20"/>
    <p:sldId id="296" r:id="rId21"/>
  </p:sldIdLst>
  <p:sldSz cx="9144000" cy="6858000" type="screen4x3"/>
  <p:notesSz cx="6858000" cy="9144000"/>
  <p:defaultTextStyle>
    <a:defPPr>
      <a:defRPr lang="ru-RU"/>
    </a:defPPr>
    <a:lvl1pPr marL="0" algn="l" defTabSz="91429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45" algn="l" defTabSz="91429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290" algn="l" defTabSz="91429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435" algn="l" defTabSz="91429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581" algn="l" defTabSz="91429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726" algn="l" defTabSz="91429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871" algn="l" defTabSz="91429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016" algn="l" defTabSz="91429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161" algn="l" defTabSz="91429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A79A7"/>
    <a:srgbClr val="3477B2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826" autoAdjust="0"/>
  </p:normalViewPr>
  <p:slideViewPr>
    <p:cSldViewPr>
      <p:cViewPr>
        <p:scale>
          <a:sx n="100" d="100"/>
          <a:sy n="100" d="100"/>
        </p:scale>
        <p:origin x="42" y="4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viewProps" Target="viewProp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presProps" Target="presProp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6F5ECEB-B376-43F3-9C75-830700010122}" type="doc">
      <dgm:prSet loTypeId="urn:microsoft.com/office/officeart/2005/8/layout/process1" loCatId="process" qsTypeId="urn:microsoft.com/office/officeart/2005/8/quickstyle/simple1" qsCatId="simple" csTypeId="urn:microsoft.com/office/officeart/2005/8/colors/colorful1#1" csCatId="colorful" phldr="1"/>
      <dgm:spPr/>
    </dgm:pt>
    <dgm:pt modelId="{B5CC5033-9CF4-4BCD-86D5-3BCFDCBF6635}">
      <dgm:prSet phldrT="[Текст]" custT="1"/>
      <dgm:spPr/>
      <dgm:t>
        <a:bodyPr/>
        <a:lstStyle/>
        <a:p>
          <a:r>
            <a:rPr lang="ru-RU" sz="1050" b="1" dirty="0">
              <a:latin typeface="Tahoma" pitchFamily="34" charset="0"/>
              <a:ea typeface="Tahoma" pitchFamily="34" charset="0"/>
              <a:cs typeface="Tahoma" pitchFamily="34" charset="0"/>
            </a:rPr>
            <a:t>Приём заявок, распределение по номинациям, заочный отбор</a:t>
          </a:r>
          <a:br>
            <a:rPr lang="ru-RU" sz="1050" b="1" dirty="0">
              <a:latin typeface="Tahoma" pitchFamily="34" charset="0"/>
              <a:ea typeface="Tahoma" pitchFamily="34" charset="0"/>
              <a:cs typeface="Tahoma" pitchFamily="34" charset="0"/>
            </a:rPr>
          </a:br>
          <a:r>
            <a:rPr lang="ru-RU" sz="1050" b="1" dirty="0">
              <a:latin typeface="Tahoma" pitchFamily="34" charset="0"/>
              <a:ea typeface="Tahoma" pitchFamily="34" charset="0"/>
              <a:cs typeface="Tahoma" pitchFamily="34" charset="0"/>
            </a:rPr>
            <a:t/>
          </a:r>
          <a:br>
            <a:rPr lang="ru-RU" sz="1050" b="1" dirty="0">
              <a:latin typeface="Tahoma" pitchFamily="34" charset="0"/>
              <a:ea typeface="Tahoma" pitchFamily="34" charset="0"/>
              <a:cs typeface="Tahoma" pitchFamily="34" charset="0"/>
            </a:rPr>
          </a:br>
          <a:r>
            <a:rPr lang="ru-RU" sz="1050" b="1" dirty="0">
              <a:latin typeface="Tahoma" pitchFamily="34" charset="0"/>
              <a:ea typeface="Tahoma" pitchFamily="34" charset="0"/>
              <a:cs typeface="Tahoma" pitchFamily="34" charset="0"/>
            </a:rPr>
            <a:t>июнь</a:t>
          </a:r>
          <a:r>
            <a:rPr lang="ru-RU" sz="1050" dirty="0"/>
            <a:t>–</a:t>
          </a:r>
          <a:r>
            <a:rPr lang="ru-RU" sz="1050" b="1" dirty="0">
              <a:latin typeface="Tahoma" pitchFamily="34" charset="0"/>
              <a:ea typeface="Tahoma" pitchFamily="34" charset="0"/>
              <a:cs typeface="Tahoma" pitchFamily="34" charset="0"/>
            </a:rPr>
            <a:t>август</a:t>
          </a:r>
          <a:r>
            <a:rPr lang="en-US" sz="1050" b="1" dirty="0">
              <a:latin typeface="Tahoma" pitchFamily="34" charset="0"/>
              <a:ea typeface="Tahoma" pitchFamily="34" charset="0"/>
              <a:cs typeface="Tahoma" pitchFamily="34" charset="0"/>
            </a:rPr>
            <a:t/>
          </a:r>
          <a:br>
            <a:rPr lang="en-US" sz="1050" b="1" dirty="0">
              <a:latin typeface="Tahoma" pitchFamily="34" charset="0"/>
              <a:ea typeface="Tahoma" pitchFamily="34" charset="0"/>
              <a:cs typeface="Tahoma" pitchFamily="34" charset="0"/>
            </a:rPr>
          </a:br>
          <a:r>
            <a:rPr lang="ru-RU" sz="1050" b="1" dirty="0">
              <a:latin typeface="Tahoma" pitchFamily="34" charset="0"/>
              <a:ea typeface="Tahoma" pitchFamily="34" charset="0"/>
              <a:cs typeface="Tahoma" pitchFamily="34" charset="0"/>
            </a:rPr>
            <a:t>2018 г</a:t>
          </a:r>
          <a:r>
            <a:rPr lang="ru-RU" sz="1050" b="1" dirty="0"/>
            <a:t>.</a:t>
          </a:r>
        </a:p>
      </dgm:t>
    </dgm:pt>
    <dgm:pt modelId="{34D9097A-1A3F-440B-8135-6D664C498323}" type="parTrans" cxnId="{B1A93C5E-F4FC-4DC4-911A-D0DAD23F3128}">
      <dgm:prSet/>
      <dgm:spPr/>
      <dgm:t>
        <a:bodyPr/>
        <a:lstStyle/>
        <a:p>
          <a:endParaRPr lang="ru-RU"/>
        </a:p>
      </dgm:t>
    </dgm:pt>
    <dgm:pt modelId="{A7489F5B-37A1-4C26-A3D6-98B7891B37C5}" type="sibTrans" cxnId="{B1A93C5E-F4FC-4DC4-911A-D0DAD23F3128}">
      <dgm:prSet/>
      <dgm:spPr/>
      <dgm:t>
        <a:bodyPr/>
        <a:lstStyle/>
        <a:p>
          <a:endParaRPr lang="ru-RU"/>
        </a:p>
      </dgm:t>
    </dgm:pt>
    <dgm:pt modelId="{66C6F93A-F859-49B9-AA2F-089A09906382}">
      <dgm:prSet phldrT="[Текст]" custT="1"/>
      <dgm:spPr/>
      <dgm:t>
        <a:bodyPr/>
        <a:lstStyle/>
        <a:p>
          <a:r>
            <a:rPr lang="ru-RU" sz="1050" b="1">
              <a:latin typeface="Tahoma" pitchFamily="34" charset="0"/>
              <a:ea typeface="Tahoma" pitchFamily="34" charset="0"/>
              <a:cs typeface="Tahoma" pitchFamily="34" charset="0"/>
            </a:rPr>
            <a:t>Очный</a:t>
          </a:r>
          <a:br>
            <a:rPr lang="ru-RU" sz="1050" b="1">
              <a:latin typeface="Tahoma" pitchFamily="34" charset="0"/>
              <a:ea typeface="Tahoma" pitchFamily="34" charset="0"/>
              <a:cs typeface="Tahoma" pitchFamily="34" charset="0"/>
            </a:rPr>
          </a:br>
          <a:r>
            <a:rPr lang="ru-RU" sz="1050" b="1">
              <a:latin typeface="Tahoma" pitchFamily="34" charset="0"/>
              <a:ea typeface="Tahoma" pitchFamily="34" charset="0"/>
              <a:cs typeface="Tahoma" pitchFamily="34" charset="0"/>
            </a:rPr>
            <a:t> отборочный тур (конференция)</a:t>
          </a:r>
          <a:br>
            <a:rPr lang="ru-RU" sz="1050" b="1">
              <a:latin typeface="Tahoma" pitchFamily="34" charset="0"/>
              <a:ea typeface="Tahoma" pitchFamily="34" charset="0"/>
              <a:cs typeface="Tahoma" pitchFamily="34" charset="0"/>
            </a:rPr>
          </a:br>
          <a:r>
            <a:rPr lang="ru-RU" sz="1050" b="1">
              <a:latin typeface="Tahoma" pitchFamily="34" charset="0"/>
              <a:ea typeface="Tahoma" pitchFamily="34" charset="0"/>
              <a:cs typeface="Tahoma" pitchFamily="34" charset="0"/>
            </a:rPr>
            <a:t> в Москве</a:t>
          </a:r>
          <a:br>
            <a:rPr lang="ru-RU" sz="1050" b="1">
              <a:latin typeface="Tahoma" pitchFamily="34" charset="0"/>
              <a:ea typeface="Tahoma" pitchFamily="34" charset="0"/>
              <a:cs typeface="Tahoma" pitchFamily="34" charset="0"/>
            </a:rPr>
          </a:br>
          <a:r>
            <a:rPr lang="ru-RU" sz="1050" b="1">
              <a:latin typeface="Tahoma" pitchFamily="34" charset="0"/>
              <a:ea typeface="Tahoma" pitchFamily="34" charset="0"/>
              <a:cs typeface="Tahoma" pitchFamily="34" charset="0"/>
            </a:rPr>
            <a:t/>
          </a:r>
          <a:br>
            <a:rPr lang="ru-RU" sz="1050" b="1">
              <a:latin typeface="Tahoma" pitchFamily="34" charset="0"/>
              <a:ea typeface="Tahoma" pitchFamily="34" charset="0"/>
              <a:cs typeface="Tahoma" pitchFamily="34" charset="0"/>
            </a:rPr>
          </a:br>
          <a:r>
            <a:rPr lang="ru-RU" sz="1050" b="1">
              <a:latin typeface="Tahoma" pitchFamily="34" charset="0"/>
              <a:ea typeface="Tahoma" pitchFamily="34" charset="0"/>
              <a:cs typeface="Tahoma" pitchFamily="34" charset="0"/>
            </a:rPr>
            <a:t>25 сентября</a:t>
          </a:r>
          <a:r>
            <a:rPr lang="en-US" sz="1050" b="1">
              <a:latin typeface="Tahoma" pitchFamily="34" charset="0"/>
              <a:ea typeface="Tahoma" pitchFamily="34" charset="0"/>
              <a:cs typeface="Tahoma" pitchFamily="34" charset="0"/>
            </a:rPr>
            <a:t/>
          </a:r>
          <a:br>
            <a:rPr lang="en-US" sz="1050" b="1">
              <a:latin typeface="Tahoma" pitchFamily="34" charset="0"/>
              <a:ea typeface="Tahoma" pitchFamily="34" charset="0"/>
              <a:cs typeface="Tahoma" pitchFamily="34" charset="0"/>
            </a:rPr>
          </a:br>
          <a:r>
            <a:rPr lang="ru-RU" sz="1050" b="1">
              <a:latin typeface="Tahoma" pitchFamily="34" charset="0"/>
              <a:ea typeface="Tahoma" pitchFamily="34" charset="0"/>
              <a:cs typeface="Tahoma" pitchFamily="34" charset="0"/>
            </a:rPr>
            <a:t>2018 г.</a:t>
          </a:r>
        </a:p>
      </dgm:t>
    </dgm:pt>
    <dgm:pt modelId="{7423CCC5-4360-49C7-ACB9-DBFE1D8188C7}" type="parTrans" cxnId="{49A096B9-B76D-4B82-8B6D-0156F1174F45}">
      <dgm:prSet/>
      <dgm:spPr/>
      <dgm:t>
        <a:bodyPr/>
        <a:lstStyle/>
        <a:p>
          <a:endParaRPr lang="ru-RU"/>
        </a:p>
      </dgm:t>
    </dgm:pt>
    <dgm:pt modelId="{0DA57D25-4967-4CB9-A730-E5526845EF50}" type="sibTrans" cxnId="{49A096B9-B76D-4B82-8B6D-0156F1174F45}">
      <dgm:prSet/>
      <dgm:spPr/>
      <dgm:t>
        <a:bodyPr/>
        <a:lstStyle/>
        <a:p>
          <a:endParaRPr lang="ru-RU"/>
        </a:p>
      </dgm:t>
    </dgm:pt>
    <dgm:pt modelId="{B993B96C-6A33-453D-8353-C97BE4E67CDA}">
      <dgm:prSet phldrT="[Текст]" custT="1"/>
      <dgm:spPr/>
      <dgm:t>
        <a:bodyPr/>
        <a:lstStyle/>
        <a:p>
          <a:r>
            <a:rPr lang="ru-RU" sz="1050" b="1">
              <a:latin typeface="Tahoma" pitchFamily="34" charset="0"/>
              <a:ea typeface="Tahoma" pitchFamily="34" charset="0"/>
              <a:cs typeface="Tahoma" pitchFamily="34" charset="0"/>
            </a:rPr>
            <a:t>Финал</a:t>
          </a:r>
          <a:r>
            <a:rPr lang="ru-RU" sz="1050" b="1" baseline="0">
              <a:latin typeface="Tahoma" pitchFamily="34" charset="0"/>
              <a:ea typeface="Tahoma" pitchFamily="34" charset="0"/>
              <a:cs typeface="Tahoma" pitchFamily="34" charset="0"/>
            </a:rPr>
            <a:t> </a:t>
          </a:r>
          <a:br>
            <a:rPr lang="ru-RU" sz="1050" b="1" baseline="0">
              <a:latin typeface="Tahoma" pitchFamily="34" charset="0"/>
              <a:ea typeface="Tahoma" pitchFamily="34" charset="0"/>
              <a:cs typeface="Tahoma" pitchFamily="34" charset="0"/>
            </a:rPr>
          </a:br>
          <a:r>
            <a:rPr lang="ru-RU" sz="1050" b="1" baseline="0">
              <a:latin typeface="Tahoma" pitchFamily="34" charset="0"/>
              <a:ea typeface="Tahoma" pitchFamily="34" charset="0"/>
              <a:cs typeface="Tahoma" pitchFamily="34" charset="0"/>
            </a:rPr>
            <a:t>в Санкт-Петербурге</a:t>
          </a:r>
          <a:br>
            <a:rPr lang="ru-RU" sz="1050" b="1" baseline="0">
              <a:latin typeface="Tahoma" pitchFamily="34" charset="0"/>
              <a:ea typeface="Tahoma" pitchFamily="34" charset="0"/>
              <a:cs typeface="Tahoma" pitchFamily="34" charset="0"/>
            </a:rPr>
          </a:br>
          <a:r>
            <a:rPr lang="ru-RU" sz="1050" b="1" baseline="0">
              <a:latin typeface="Tahoma" pitchFamily="34" charset="0"/>
              <a:ea typeface="Tahoma" pitchFamily="34" charset="0"/>
              <a:cs typeface="Tahoma" pitchFamily="34" charset="0"/>
            </a:rPr>
            <a:t/>
          </a:r>
          <a:br>
            <a:rPr lang="ru-RU" sz="1050" b="1" baseline="0">
              <a:latin typeface="Tahoma" pitchFamily="34" charset="0"/>
              <a:ea typeface="Tahoma" pitchFamily="34" charset="0"/>
              <a:cs typeface="Tahoma" pitchFamily="34" charset="0"/>
            </a:rPr>
          </a:br>
          <a:r>
            <a:rPr lang="ru-RU" sz="1050" b="1" baseline="0">
              <a:latin typeface="Tahoma" pitchFamily="34" charset="0"/>
              <a:ea typeface="Tahoma" pitchFamily="34" charset="0"/>
              <a:cs typeface="Tahoma" pitchFamily="34" charset="0"/>
            </a:rPr>
            <a:t>22 </a:t>
          </a:r>
          <a:r>
            <a:rPr lang="ru-RU" sz="1050" b="1">
              <a:latin typeface="Tahoma" pitchFamily="34" charset="0"/>
              <a:ea typeface="Tahoma" pitchFamily="34" charset="0"/>
              <a:cs typeface="Tahoma" pitchFamily="34" charset="0"/>
            </a:rPr>
            <a:t>октября</a:t>
          </a:r>
          <a:r>
            <a:rPr lang="en-US" sz="1050" b="1">
              <a:latin typeface="Tahoma" pitchFamily="34" charset="0"/>
              <a:ea typeface="Tahoma" pitchFamily="34" charset="0"/>
              <a:cs typeface="Tahoma" pitchFamily="34" charset="0"/>
            </a:rPr>
            <a:t/>
          </a:r>
          <a:br>
            <a:rPr lang="en-US" sz="1050" b="1">
              <a:latin typeface="Tahoma" pitchFamily="34" charset="0"/>
              <a:ea typeface="Tahoma" pitchFamily="34" charset="0"/>
              <a:cs typeface="Tahoma" pitchFamily="34" charset="0"/>
            </a:rPr>
          </a:br>
          <a:r>
            <a:rPr lang="ru-RU" sz="1050" b="1">
              <a:latin typeface="Tahoma" pitchFamily="34" charset="0"/>
              <a:ea typeface="Tahoma" pitchFamily="34" charset="0"/>
              <a:cs typeface="Tahoma" pitchFamily="34" charset="0"/>
            </a:rPr>
            <a:t>2018 г</a:t>
          </a:r>
          <a:r>
            <a:rPr lang="ru-RU" sz="1200"/>
            <a:t>. </a:t>
          </a:r>
        </a:p>
      </dgm:t>
    </dgm:pt>
    <dgm:pt modelId="{5D086B85-EB5F-4D89-9BDE-97A3A136365E}" type="parTrans" cxnId="{A62A36BC-E695-4CCC-8F83-46E9609D1E40}">
      <dgm:prSet/>
      <dgm:spPr/>
      <dgm:t>
        <a:bodyPr/>
        <a:lstStyle/>
        <a:p>
          <a:endParaRPr lang="ru-RU"/>
        </a:p>
      </dgm:t>
    </dgm:pt>
    <dgm:pt modelId="{C22327A7-4D2A-41EF-BDE9-6950FB06104D}" type="sibTrans" cxnId="{A62A36BC-E695-4CCC-8F83-46E9609D1E40}">
      <dgm:prSet/>
      <dgm:spPr/>
      <dgm:t>
        <a:bodyPr/>
        <a:lstStyle/>
        <a:p>
          <a:endParaRPr lang="ru-RU"/>
        </a:p>
      </dgm:t>
    </dgm:pt>
    <dgm:pt modelId="{374B2C1A-0CC5-42B0-A4F2-064E7077623E}" type="pres">
      <dgm:prSet presAssocID="{F6F5ECEB-B376-43F3-9C75-830700010122}" presName="Name0" presStyleCnt="0">
        <dgm:presLayoutVars>
          <dgm:dir/>
          <dgm:resizeHandles val="exact"/>
        </dgm:presLayoutVars>
      </dgm:prSet>
      <dgm:spPr/>
    </dgm:pt>
    <dgm:pt modelId="{AA186636-E70A-4E0F-AD34-9CA44260FDCA}" type="pres">
      <dgm:prSet presAssocID="{B5CC5033-9CF4-4BCD-86D5-3BCFDCBF6635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1B076B7-4D65-4EE1-93D8-B004AF16A2B3}" type="pres">
      <dgm:prSet presAssocID="{A7489F5B-37A1-4C26-A3D6-98B7891B37C5}" presName="sibTrans" presStyleLbl="sibTrans2D1" presStyleIdx="0" presStyleCnt="2"/>
      <dgm:spPr/>
      <dgm:t>
        <a:bodyPr/>
        <a:lstStyle/>
        <a:p>
          <a:endParaRPr lang="ru-RU"/>
        </a:p>
      </dgm:t>
    </dgm:pt>
    <dgm:pt modelId="{B5E70748-725F-42D8-AB52-AC52CE22DB27}" type="pres">
      <dgm:prSet presAssocID="{A7489F5B-37A1-4C26-A3D6-98B7891B37C5}" presName="connectorText" presStyleLbl="sibTrans2D1" presStyleIdx="0" presStyleCnt="2"/>
      <dgm:spPr/>
      <dgm:t>
        <a:bodyPr/>
        <a:lstStyle/>
        <a:p>
          <a:endParaRPr lang="ru-RU"/>
        </a:p>
      </dgm:t>
    </dgm:pt>
    <dgm:pt modelId="{678FA764-8E18-4219-9D6C-2A574ED07B8A}" type="pres">
      <dgm:prSet presAssocID="{66C6F93A-F859-49B9-AA2F-089A09906382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A424E8B-367D-4D47-B47E-ED40B73CA4FF}" type="pres">
      <dgm:prSet presAssocID="{0DA57D25-4967-4CB9-A730-E5526845EF50}" presName="sibTrans" presStyleLbl="sibTrans2D1" presStyleIdx="1" presStyleCnt="2"/>
      <dgm:spPr/>
      <dgm:t>
        <a:bodyPr/>
        <a:lstStyle/>
        <a:p>
          <a:endParaRPr lang="ru-RU"/>
        </a:p>
      </dgm:t>
    </dgm:pt>
    <dgm:pt modelId="{F366065D-82E5-4D24-84E9-6EE0196CBBBC}" type="pres">
      <dgm:prSet presAssocID="{0DA57D25-4967-4CB9-A730-E5526845EF50}" presName="connectorText" presStyleLbl="sibTrans2D1" presStyleIdx="1" presStyleCnt="2"/>
      <dgm:spPr/>
      <dgm:t>
        <a:bodyPr/>
        <a:lstStyle/>
        <a:p>
          <a:endParaRPr lang="ru-RU"/>
        </a:p>
      </dgm:t>
    </dgm:pt>
    <dgm:pt modelId="{0EE41383-F54C-4E59-B886-D29964CB0159}" type="pres">
      <dgm:prSet presAssocID="{B993B96C-6A33-453D-8353-C97BE4E67CDA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BDAF3022-82CC-45F7-83F2-123EE2854F2E}" type="presOf" srcId="{A7489F5B-37A1-4C26-A3D6-98B7891B37C5}" destId="{11B076B7-4D65-4EE1-93D8-B004AF16A2B3}" srcOrd="0" destOrd="0" presId="urn:microsoft.com/office/officeart/2005/8/layout/process1"/>
    <dgm:cxn modelId="{0560677A-BC24-461A-8538-805A76D0D254}" type="presOf" srcId="{66C6F93A-F859-49B9-AA2F-089A09906382}" destId="{678FA764-8E18-4219-9D6C-2A574ED07B8A}" srcOrd="0" destOrd="0" presId="urn:microsoft.com/office/officeart/2005/8/layout/process1"/>
    <dgm:cxn modelId="{41FDE34C-DFF7-441D-B8B9-12A41B959D30}" type="presOf" srcId="{A7489F5B-37A1-4C26-A3D6-98B7891B37C5}" destId="{B5E70748-725F-42D8-AB52-AC52CE22DB27}" srcOrd="1" destOrd="0" presId="urn:microsoft.com/office/officeart/2005/8/layout/process1"/>
    <dgm:cxn modelId="{E187E8BA-DE04-4C69-BADD-8A5F3B97A4F0}" type="presOf" srcId="{0DA57D25-4967-4CB9-A730-E5526845EF50}" destId="{F366065D-82E5-4D24-84E9-6EE0196CBBBC}" srcOrd="1" destOrd="0" presId="urn:microsoft.com/office/officeart/2005/8/layout/process1"/>
    <dgm:cxn modelId="{009C554A-4E0B-4507-A144-D8A614A42241}" type="presOf" srcId="{0DA57D25-4967-4CB9-A730-E5526845EF50}" destId="{2A424E8B-367D-4D47-B47E-ED40B73CA4FF}" srcOrd="0" destOrd="0" presId="urn:microsoft.com/office/officeart/2005/8/layout/process1"/>
    <dgm:cxn modelId="{396CB961-F7B3-4B2A-BBE5-F8F72C715598}" type="presOf" srcId="{B5CC5033-9CF4-4BCD-86D5-3BCFDCBF6635}" destId="{AA186636-E70A-4E0F-AD34-9CA44260FDCA}" srcOrd="0" destOrd="0" presId="urn:microsoft.com/office/officeart/2005/8/layout/process1"/>
    <dgm:cxn modelId="{A62A36BC-E695-4CCC-8F83-46E9609D1E40}" srcId="{F6F5ECEB-B376-43F3-9C75-830700010122}" destId="{B993B96C-6A33-453D-8353-C97BE4E67CDA}" srcOrd="2" destOrd="0" parTransId="{5D086B85-EB5F-4D89-9BDE-97A3A136365E}" sibTransId="{C22327A7-4D2A-41EF-BDE9-6950FB06104D}"/>
    <dgm:cxn modelId="{B1A93C5E-F4FC-4DC4-911A-D0DAD23F3128}" srcId="{F6F5ECEB-B376-43F3-9C75-830700010122}" destId="{B5CC5033-9CF4-4BCD-86D5-3BCFDCBF6635}" srcOrd="0" destOrd="0" parTransId="{34D9097A-1A3F-440B-8135-6D664C498323}" sibTransId="{A7489F5B-37A1-4C26-A3D6-98B7891B37C5}"/>
    <dgm:cxn modelId="{D7122638-AE87-4E0F-8013-1214F7F014CB}" type="presOf" srcId="{B993B96C-6A33-453D-8353-C97BE4E67CDA}" destId="{0EE41383-F54C-4E59-B886-D29964CB0159}" srcOrd="0" destOrd="0" presId="urn:microsoft.com/office/officeart/2005/8/layout/process1"/>
    <dgm:cxn modelId="{3A7CA933-A8CC-4E04-8944-309A4B203FDA}" type="presOf" srcId="{F6F5ECEB-B376-43F3-9C75-830700010122}" destId="{374B2C1A-0CC5-42B0-A4F2-064E7077623E}" srcOrd="0" destOrd="0" presId="urn:microsoft.com/office/officeart/2005/8/layout/process1"/>
    <dgm:cxn modelId="{49A096B9-B76D-4B82-8B6D-0156F1174F45}" srcId="{F6F5ECEB-B376-43F3-9C75-830700010122}" destId="{66C6F93A-F859-49B9-AA2F-089A09906382}" srcOrd="1" destOrd="0" parTransId="{7423CCC5-4360-49C7-ACB9-DBFE1D8188C7}" sibTransId="{0DA57D25-4967-4CB9-A730-E5526845EF50}"/>
    <dgm:cxn modelId="{6484A3F7-0582-434D-8979-7A87629700AA}" type="presParOf" srcId="{374B2C1A-0CC5-42B0-A4F2-064E7077623E}" destId="{AA186636-E70A-4E0F-AD34-9CA44260FDCA}" srcOrd="0" destOrd="0" presId="urn:microsoft.com/office/officeart/2005/8/layout/process1"/>
    <dgm:cxn modelId="{69CE9168-5961-4645-B973-0F23944CE24B}" type="presParOf" srcId="{374B2C1A-0CC5-42B0-A4F2-064E7077623E}" destId="{11B076B7-4D65-4EE1-93D8-B004AF16A2B3}" srcOrd="1" destOrd="0" presId="urn:microsoft.com/office/officeart/2005/8/layout/process1"/>
    <dgm:cxn modelId="{F46789AB-6F6B-4CB2-B13E-87D155B5322A}" type="presParOf" srcId="{11B076B7-4D65-4EE1-93D8-B004AF16A2B3}" destId="{B5E70748-725F-42D8-AB52-AC52CE22DB27}" srcOrd="0" destOrd="0" presId="urn:microsoft.com/office/officeart/2005/8/layout/process1"/>
    <dgm:cxn modelId="{7C7D23AF-1185-47E9-AF3D-9DB39ED26B00}" type="presParOf" srcId="{374B2C1A-0CC5-42B0-A4F2-064E7077623E}" destId="{678FA764-8E18-4219-9D6C-2A574ED07B8A}" srcOrd="2" destOrd="0" presId="urn:microsoft.com/office/officeart/2005/8/layout/process1"/>
    <dgm:cxn modelId="{59DEDB6A-F7A9-41FF-940F-4C071D982857}" type="presParOf" srcId="{374B2C1A-0CC5-42B0-A4F2-064E7077623E}" destId="{2A424E8B-367D-4D47-B47E-ED40B73CA4FF}" srcOrd="3" destOrd="0" presId="urn:microsoft.com/office/officeart/2005/8/layout/process1"/>
    <dgm:cxn modelId="{FF44FE1A-9DCC-40CA-9C10-A15E8D21F8EE}" type="presParOf" srcId="{2A424E8B-367D-4D47-B47E-ED40B73CA4FF}" destId="{F366065D-82E5-4D24-84E9-6EE0196CBBBC}" srcOrd="0" destOrd="0" presId="urn:microsoft.com/office/officeart/2005/8/layout/process1"/>
    <dgm:cxn modelId="{FDDF76F8-EE9B-4FAC-AD7B-A0F41CA2CDB3}" type="presParOf" srcId="{374B2C1A-0CC5-42B0-A4F2-064E7077623E}" destId="{0EE41383-F54C-4E59-B886-D29964CB0159}" srcOrd="4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AA186636-E70A-4E0F-AD34-9CA44260FDCA}">
      <dsp:nvSpPr>
        <dsp:cNvPr id="0" name=""/>
        <dsp:cNvSpPr/>
      </dsp:nvSpPr>
      <dsp:spPr>
        <a:xfrm>
          <a:off x="7953" y="0"/>
          <a:ext cx="1527667" cy="1095375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50" b="1" kern="1200" dirty="0">
              <a:latin typeface="Tahoma" pitchFamily="34" charset="0"/>
              <a:ea typeface="Tahoma" pitchFamily="34" charset="0"/>
              <a:cs typeface="Tahoma" pitchFamily="34" charset="0"/>
            </a:rPr>
            <a:t>Приём заявок, распределение по номинациям, заочный отбор</a:t>
          </a:r>
          <a:br>
            <a:rPr lang="ru-RU" sz="1050" b="1" kern="1200" dirty="0">
              <a:latin typeface="Tahoma" pitchFamily="34" charset="0"/>
              <a:ea typeface="Tahoma" pitchFamily="34" charset="0"/>
              <a:cs typeface="Tahoma" pitchFamily="34" charset="0"/>
            </a:rPr>
          </a:br>
          <a:r>
            <a:rPr lang="ru-RU" sz="1050" b="1" kern="1200" dirty="0">
              <a:latin typeface="Tahoma" pitchFamily="34" charset="0"/>
              <a:ea typeface="Tahoma" pitchFamily="34" charset="0"/>
              <a:cs typeface="Tahoma" pitchFamily="34" charset="0"/>
            </a:rPr>
            <a:t/>
          </a:r>
          <a:br>
            <a:rPr lang="ru-RU" sz="1050" b="1" kern="1200" dirty="0">
              <a:latin typeface="Tahoma" pitchFamily="34" charset="0"/>
              <a:ea typeface="Tahoma" pitchFamily="34" charset="0"/>
              <a:cs typeface="Tahoma" pitchFamily="34" charset="0"/>
            </a:rPr>
          </a:br>
          <a:r>
            <a:rPr lang="ru-RU" sz="1050" b="1" kern="1200" dirty="0">
              <a:latin typeface="Tahoma" pitchFamily="34" charset="0"/>
              <a:ea typeface="Tahoma" pitchFamily="34" charset="0"/>
              <a:cs typeface="Tahoma" pitchFamily="34" charset="0"/>
            </a:rPr>
            <a:t>июнь</a:t>
          </a:r>
          <a:r>
            <a:rPr lang="ru-RU" sz="1050" kern="1200" dirty="0"/>
            <a:t>–</a:t>
          </a:r>
          <a:r>
            <a:rPr lang="ru-RU" sz="1050" b="1" kern="1200" dirty="0">
              <a:latin typeface="Tahoma" pitchFamily="34" charset="0"/>
              <a:ea typeface="Tahoma" pitchFamily="34" charset="0"/>
              <a:cs typeface="Tahoma" pitchFamily="34" charset="0"/>
            </a:rPr>
            <a:t>август</a:t>
          </a:r>
          <a:r>
            <a:rPr lang="en-US" sz="1050" b="1" kern="1200" dirty="0">
              <a:latin typeface="Tahoma" pitchFamily="34" charset="0"/>
              <a:ea typeface="Tahoma" pitchFamily="34" charset="0"/>
              <a:cs typeface="Tahoma" pitchFamily="34" charset="0"/>
            </a:rPr>
            <a:t/>
          </a:r>
          <a:br>
            <a:rPr lang="en-US" sz="1050" b="1" kern="1200" dirty="0">
              <a:latin typeface="Tahoma" pitchFamily="34" charset="0"/>
              <a:ea typeface="Tahoma" pitchFamily="34" charset="0"/>
              <a:cs typeface="Tahoma" pitchFamily="34" charset="0"/>
            </a:rPr>
          </a:br>
          <a:r>
            <a:rPr lang="ru-RU" sz="1050" b="1" kern="1200" dirty="0">
              <a:latin typeface="Tahoma" pitchFamily="34" charset="0"/>
              <a:ea typeface="Tahoma" pitchFamily="34" charset="0"/>
              <a:cs typeface="Tahoma" pitchFamily="34" charset="0"/>
            </a:rPr>
            <a:t>2018 г</a:t>
          </a:r>
          <a:r>
            <a:rPr lang="ru-RU" sz="1050" b="1" kern="1200" dirty="0"/>
            <a:t>.</a:t>
          </a:r>
        </a:p>
      </dsp:txBody>
      <dsp:txXfrm>
        <a:off x="7953" y="0"/>
        <a:ext cx="1527667" cy="1095375"/>
      </dsp:txXfrm>
    </dsp:sp>
    <dsp:sp modelId="{11B076B7-4D65-4EE1-93D8-B004AF16A2B3}">
      <dsp:nvSpPr>
        <dsp:cNvPr id="0" name=""/>
        <dsp:cNvSpPr/>
      </dsp:nvSpPr>
      <dsp:spPr>
        <a:xfrm>
          <a:off x="1688388" y="358256"/>
          <a:ext cx="323865" cy="378861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600" kern="1200"/>
        </a:p>
      </dsp:txBody>
      <dsp:txXfrm>
        <a:off x="1688388" y="358256"/>
        <a:ext cx="323865" cy="378861"/>
      </dsp:txXfrm>
    </dsp:sp>
    <dsp:sp modelId="{678FA764-8E18-4219-9D6C-2A574ED07B8A}">
      <dsp:nvSpPr>
        <dsp:cNvPr id="0" name=""/>
        <dsp:cNvSpPr/>
      </dsp:nvSpPr>
      <dsp:spPr>
        <a:xfrm>
          <a:off x="2146688" y="0"/>
          <a:ext cx="1527667" cy="1095375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50" b="1" kern="1200">
              <a:latin typeface="Tahoma" pitchFamily="34" charset="0"/>
              <a:ea typeface="Tahoma" pitchFamily="34" charset="0"/>
              <a:cs typeface="Tahoma" pitchFamily="34" charset="0"/>
            </a:rPr>
            <a:t>Очный</a:t>
          </a:r>
          <a:br>
            <a:rPr lang="ru-RU" sz="1050" b="1" kern="1200">
              <a:latin typeface="Tahoma" pitchFamily="34" charset="0"/>
              <a:ea typeface="Tahoma" pitchFamily="34" charset="0"/>
              <a:cs typeface="Tahoma" pitchFamily="34" charset="0"/>
            </a:rPr>
          </a:br>
          <a:r>
            <a:rPr lang="ru-RU" sz="1050" b="1" kern="1200">
              <a:latin typeface="Tahoma" pitchFamily="34" charset="0"/>
              <a:ea typeface="Tahoma" pitchFamily="34" charset="0"/>
              <a:cs typeface="Tahoma" pitchFamily="34" charset="0"/>
            </a:rPr>
            <a:t> отборочный тур (конференция)</a:t>
          </a:r>
          <a:br>
            <a:rPr lang="ru-RU" sz="1050" b="1" kern="1200">
              <a:latin typeface="Tahoma" pitchFamily="34" charset="0"/>
              <a:ea typeface="Tahoma" pitchFamily="34" charset="0"/>
              <a:cs typeface="Tahoma" pitchFamily="34" charset="0"/>
            </a:rPr>
          </a:br>
          <a:r>
            <a:rPr lang="ru-RU" sz="1050" b="1" kern="1200">
              <a:latin typeface="Tahoma" pitchFamily="34" charset="0"/>
              <a:ea typeface="Tahoma" pitchFamily="34" charset="0"/>
              <a:cs typeface="Tahoma" pitchFamily="34" charset="0"/>
            </a:rPr>
            <a:t> в Москве</a:t>
          </a:r>
          <a:br>
            <a:rPr lang="ru-RU" sz="1050" b="1" kern="1200">
              <a:latin typeface="Tahoma" pitchFamily="34" charset="0"/>
              <a:ea typeface="Tahoma" pitchFamily="34" charset="0"/>
              <a:cs typeface="Tahoma" pitchFamily="34" charset="0"/>
            </a:rPr>
          </a:br>
          <a:r>
            <a:rPr lang="ru-RU" sz="1050" b="1" kern="1200">
              <a:latin typeface="Tahoma" pitchFamily="34" charset="0"/>
              <a:ea typeface="Tahoma" pitchFamily="34" charset="0"/>
              <a:cs typeface="Tahoma" pitchFamily="34" charset="0"/>
            </a:rPr>
            <a:t/>
          </a:r>
          <a:br>
            <a:rPr lang="ru-RU" sz="1050" b="1" kern="1200">
              <a:latin typeface="Tahoma" pitchFamily="34" charset="0"/>
              <a:ea typeface="Tahoma" pitchFamily="34" charset="0"/>
              <a:cs typeface="Tahoma" pitchFamily="34" charset="0"/>
            </a:rPr>
          </a:br>
          <a:r>
            <a:rPr lang="ru-RU" sz="1050" b="1" kern="1200">
              <a:latin typeface="Tahoma" pitchFamily="34" charset="0"/>
              <a:ea typeface="Tahoma" pitchFamily="34" charset="0"/>
              <a:cs typeface="Tahoma" pitchFamily="34" charset="0"/>
            </a:rPr>
            <a:t>25 сентября</a:t>
          </a:r>
          <a:r>
            <a:rPr lang="en-US" sz="1050" b="1" kern="1200">
              <a:latin typeface="Tahoma" pitchFamily="34" charset="0"/>
              <a:ea typeface="Tahoma" pitchFamily="34" charset="0"/>
              <a:cs typeface="Tahoma" pitchFamily="34" charset="0"/>
            </a:rPr>
            <a:t/>
          </a:r>
          <a:br>
            <a:rPr lang="en-US" sz="1050" b="1" kern="1200">
              <a:latin typeface="Tahoma" pitchFamily="34" charset="0"/>
              <a:ea typeface="Tahoma" pitchFamily="34" charset="0"/>
              <a:cs typeface="Tahoma" pitchFamily="34" charset="0"/>
            </a:rPr>
          </a:br>
          <a:r>
            <a:rPr lang="ru-RU" sz="1050" b="1" kern="1200">
              <a:latin typeface="Tahoma" pitchFamily="34" charset="0"/>
              <a:ea typeface="Tahoma" pitchFamily="34" charset="0"/>
              <a:cs typeface="Tahoma" pitchFamily="34" charset="0"/>
            </a:rPr>
            <a:t>2018 г.</a:t>
          </a:r>
        </a:p>
      </dsp:txBody>
      <dsp:txXfrm>
        <a:off x="2146688" y="0"/>
        <a:ext cx="1527667" cy="1095375"/>
      </dsp:txXfrm>
    </dsp:sp>
    <dsp:sp modelId="{2A424E8B-367D-4D47-B47E-ED40B73CA4FF}">
      <dsp:nvSpPr>
        <dsp:cNvPr id="0" name=""/>
        <dsp:cNvSpPr/>
      </dsp:nvSpPr>
      <dsp:spPr>
        <a:xfrm>
          <a:off x="3827123" y="358256"/>
          <a:ext cx="323865" cy="378861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600" kern="1200"/>
        </a:p>
      </dsp:txBody>
      <dsp:txXfrm>
        <a:off x="3827123" y="358256"/>
        <a:ext cx="323865" cy="378861"/>
      </dsp:txXfrm>
    </dsp:sp>
    <dsp:sp modelId="{0EE41383-F54C-4E59-B886-D29964CB0159}">
      <dsp:nvSpPr>
        <dsp:cNvPr id="0" name=""/>
        <dsp:cNvSpPr/>
      </dsp:nvSpPr>
      <dsp:spPr>
        <a:xfrm>
          <a:off x="4285423" y="0"/>
          <a:ext cx="1527667" cy="1095375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50" b="1" kern="1200">
              <a:latin typeface="Tahoma" pitchFamily="34" charset="0"/>
              <a:ea typeface="Tahoma" pitchFamily="34" charset="0"/>
              <a:cs typeface="Tahoma" pitchFamily="34" charset="0"/>
            </a:rPr>
            <a:t>Финал</a:t>
          </a:r>
          <a:r>
            <a:rPr lang="ru-RU" sz="1050" b="1" kern="1200" baseline="0">
              <a:latin typeface="Tahoma" pitchFamily="34" charset="0"/>
              <a:ea typeface="Tahoma" pitchFamily="34" charset="0"/>
              <a:cs typeface="Tahoma" pitchFamily="34" charset="0"/>
            </a:rPr>
            <a:t> </a:t>
          </a:r>
          <a:br>
            <a:rPr lang="ru-RU" sz="1050" b="1" kern="1200" baseline="0">
              <a:latin typeface="Tahoma" pitchFamily="34" charset="0"/>
              <a:ea typeface="Tahoma" pitchFamily="34" charset="0"/>
              <a:cs typeface="Tahoma" pitchFamily="34" charset="0"/>
            </a:rPr>
          </a:br>
          <a:r>
            <a:rPr lang="ru-RU" sz="1050" b="1" kern="1200" baseline="0">
              <a:latin typeface="Tahoma" pitchFamily="34" charset="0"/>
              <a:ea typeface="Tahoma" pitchFamily="34" charset="0"/>
              <a:cs typeface="Tahoma" pitchFamily="34" charset="0"/>
            </a:rPr>
            <a:t>в Санкт-Петербурге</a:t>
          </a:r>
          <a:br>
            <a:rPr lang="ru-RU" sz="1050" b="1" kern="1200" baseline="0">
              <a:latin typeface="Tahoma" pitchFamily="34" charset="0"/>
              <a:ea typeface="Tahoma" pitchFamily="34" charset="0"/>
              <a:cs typeface="Tahoma" pitchFamily="34" charset="0"/>
            </a:rPr>
          </a:br>
          <a:r>
            <a:rPr lang="ru-RU" sz="1050" b="1" kern="1200" baseline="0">
              <a:latin typeface="Tahoma" pitchFamily="34" charset="0"/>
              <a:ea typeface="Tahoma" pitchFamily="34" charset="0"/>
              <a:cs typeface="Tahoma" pitchFamily="34" charset="0"/>
            </a:rPr>
            <a:t/>
          </a:r>
          <a:br>
            <a:rPr lang="ru-RU" sz="1050" b="1" kern="1200" baseline="0">
              <a:latin typeface="Tahoma" pitchFamily="34" charset="0"/>
              <a:ea typeface="Tahoma" pitchFamily="34" charset="0"/>
              <a:cs typeface="Tahoma" pitchFamily="34" charset="0"/>
            </a:rPr>
          </a:br>
          <a:r>
            <a:rPr lang="ru-RU" sz="1050" b="1" kern="1200" baseline="0">
              <a:latin typeface="Tahoma" pitchFamily="34" charset="0"/>
              <a:ea typeface="Tahoma" pitchFamily="34" charset="0"/>
              <a:cs typeface="Tahoma" pitchFamily="34" charset="0"/>
            </a:rPr>
            <a:t>22 </a:t>
          </a:r>
          <a:r>
            <a:rPr lang="ru-RU" sz="1050" b="1" kern="1200">
              <a:latin typeface="Tahoma" pitchFamily="34" charset="0"/>
              <a:ea typeface="Tahoma" pitchFamily="34" charset="0"/>
              <a:cs typeface="Tahoma" pitchFamily="34" charset="0"/>
            </a:rPr>
            <a:t>октября</a:t>
          </a:r>
          <a:r>
            <a:rPr lang="en-US" sz="1050" b="1" kern="1200">
              <a:latin typeface="Tahoma" pitchFamily="34" charset="0"/>
              <a:ea typeface="Tahoma" pitchFamily="34" charset="0"/>
              <a:cs typeface="Tahoma" pitchFamily="34" charset="0"/>
            </a:rPr>
            <a:t/>
          </a:r>
          <a:br>
            <a:rPr lang="en-US" sz="1050" b="1" kern="1200">
              <a:latin typeface="Tahoma" pitchFamily="34" charset="0"/>
              <a:ea typeface="Tahoma" pitchFamily="34" charset="0"/>
              <a:cs typeface="Tahoma" pitchFamily="34" charset="0"/>
            </a:rPr>
          </a:br>
          <a:r>
            <a:rPr lang="ru-RU" sz="1050" b="1" kern="1200">
              <a:latin typeface="Tahoma" pitchFamily="34" charset="0"/>
              <a:ea typeface="Tahoma" pitchFamily="34" charset="0"/>
              <a:cs typeface="Tahoma" pitchFamily="34" charset="0"/>
            </a:rPr>
            <a:t>2018 г</a:t>
          </a:r>
          <a:r>
            <a:rPr lang="ru-RU" sz="1200" kern="1200"/>
            <a:t>. </a:t>
          </a:r>
        </a:p>
      </dsp:txBody>
      <dsp:txXfrm>
        <a:off x="4285423" y="0"/>
        <a:ext cx="1527667" cy="109537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54F6429-5EE1-4044-A8A3-239ED09AF62B}" type="datetimeFigureOut">
              <a:rPr lang="ru-RU" smtClean="0"/>
              <a:pPr/>
              <a:t>01.03.2018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AD5ABA-CEFC-458A-A8BC-8DC1F51F928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681040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58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7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87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0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1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E56216-AB26-403B-B0DD-9B5413109A0A}" type="datetime1">
              <a:rPr lang="ru-RU" smtClean="0"/>
              <a:pPr/>
              <a:t>01.03.2018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DE789-44F7-434E-8C18-7AE8C71E12F5}" type="datetime1">
              <a:rPr lang="ru-RU" smtClean="0"/>
              <a:pPr/>
              <a:t>01.03.2018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2CE67-803F-47EB-8FED-C154291AB2E9}" type="datetime1">
              <a:rPr lang="ru-RU" smtClean="0"/>
              <a:pPr/>
              <a:t>01.03.2018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B29BC-7B0F-4325-A650-48D772B6C78A}" type="datetime1">
              <a:rPr lang="ru-RU" smtClean="0">
                <a:solidFill>
                  <a:prstClr val="white">
                    <a:tint val="75000"/>
                  </a:prstClr>
                </a:solidFill>
              </a:rPr>
              <a:pPr/>
              <a:t>01.03.2018</a:t>
            </a:fld>
            <a:endParaRPr lang="ru-RU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B9A88-7501-443E-8976-D4F2EC9A60C6}" type="slidenum">
              <a:rPr lang="ru-RU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4319862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F9DDA-A943-4104-9A40-F11C068C4F29}" type="datetime1">
              <a:rPr lang="ru-RU" smtClean="0">
                <a:solidFill>
                  <a:prstClr val="white">
                    <a:tint val="75000"/>
                  </a:prstClr>
                </a:solidFill>
              </a:rPr>
              <a:pPr/>
              <a:t>01.03.2018</a:t>
            </a:fld>
            <a:endParaRPr lang="ru-RU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B9A88-7501-443E-8976-D4F2EC9A60C6}" type="slidenum">
              <a:rPr lang="ru-RU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1467209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0F238-3F97-411B-9EC8-22CD10B24F60}" type="datetime1">
              <a:rPr lang="ru-RU" smtClean="0">
                <a:solidFill>
                  <a:prstClr val="white">
                    <a:tint val="75000"/>
                  </a:prstClr>
                </a:solidFill>
              </a:rPr>
              <a:pPr/>
              <a:t>01.03.2018</a:t>
            </a:fld>
            <a:endParaRPr lang="ru-RU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B9A88-7501-443E-8976-D4F2EC9A60C6}" type="slidenum">
              <a:rPr lang="ru-RU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2041836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B5710-56A6-4CB1-97CA-0EFFFBA882EA}" type="datetime1">
              <a:rPr lang="ru-RU" smtClean="0">
                <a:solidFill>
                  <a:prstClr val="white">
                    <a:tint val="75000"/>
                  </a:prstClr>
                </a:solidFill>
              </a:rPr>
              <a:pPr/>
              <a:t>01.03.2018</a:t>
            </a:fld>
            <a:endParaRPr lang="ru-RU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B9A88-7501-443E-8976-D4F2EC9A60C6}" type="slidenum">
              <a:rPr lang="ru-RU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72507371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EFBF97-3697-4BB3-9FC4-1DBF813C4FB0}" type="datetime1">
              <a:rPr lang="ru-RU" smtClean="0">
                <a:solidFill>
                  <a:prstClr val="white">
                    <a:tint val="75000"/>
                  </a:prstClr>
                </a:solidFill>
              </a:rPr>
              <a:pPr/>
              <a:t>01.03.2018</a:t>
            </a:fld>
            <a:endParaRPr lang="ru-RU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B9A88-7501-443E-8976-D4F2EC9A60C6}" type="slidenum">
              <a:rPr lang="ru-RU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2338873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8A54C1-B3D2-4420-833B-4E590439A97F}" type="datetime1">
              <a:rPr lang="ru-RU" smtClean="0">
                <a:solidFill>
                  <a:prstClr val="white">
                    <a:tint val="75000"/>
                  </a:prstClr>
                </a:solidFill>
              </a:rPr>
              <a:pPr/>
              <a:t>01.03.2018</a:t>
            </a:fld>
            <a:endParaRPr lang="ru-RU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B9A88-7501-443E-8976-D4F2EC9A60C6}" type="slidenum">
              <a:rPr lang="ru-RU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1203776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9D7664-D225-48A1-B8A7-006E68003741}" type="datetime1">
              <a:rPr lang="ru-RU" smtClean="0">
                <a:solidFill>
                  <a:prstClr val="white">
                    <a:tint val="75000"/>
                  </a:prstClr>
                </a:solidFill>
              </a:rPr>
              <a:pPr/>
              <a:t>01.03.2018</a:t>
            </a:fld>
            <a:endParaRPr lang="ru-RU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B9A88-7501-443E-8976-D4F2EC9A60C6}" type="slidenum">
              <a:rPr lang="ru-RU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1813604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1DBDF-8A1D-4AB0-A91A-FA95B8B28119}" type="datetime1">
              <a:rPr lang="ru-RU" smtClean="0">
                <a:solidFill>
                  <a:prstClr val="white">
                    <a:tint val="75000"/>
                  </a:prstClr>
                </a:solidFill>
              </a:rPr>
              <a:pPr/>
              <a:t>01.03.2018</a:t>
            </a:fld>
            <a:endParaRPr lang="ru-RU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B9A88-7501-443E-8976-D4F2EC9A60C6}" type="slidenum">
              <a:rPr lang="ru-RU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792293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E6F1B-83B0-44CF-A0CA-16CA543117E3}" type="datetime1">
              <a:rPr lang="ru-RU" smtClean="0"/>
              <a:pPr/>
              <a:t>01.03.2018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7166E-D185-4367-AB44-CE615A46857F}" type="datetime1">
              <a:rPr lang="ru-RU" smtClean="0">
                <a:solidFill>
                  <a:prstClr val="white">
                    <a:tint val="75000"/>
                  </a:prstClr>
                </a:solidFill>
              </a:rPr>
              <a:pPr/>
              <a:t>01.03.2018</a:t>
            </a:fld>
            <a:endParaRPr lang="ru-RU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B9A88-7501-443E-8976-D4F2EC9A60C6}" type="slidenum">
              <a:rPr lang="ru-RU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6250197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09C67C-3C18-4D48-B236-CA0C648BDCA2}" type="datetime1">
              <a:rPr lang="ru-RU" smtClean="0">
                <a:solidFill>
                  <a:prstClr val="white">
                    <a:tint val="75000"/>
                  </a:prstClr>
                </a:solidFill>
              </a:rPr>
              <a:pPr/>
              <a:t>01.03.2018</a:t>
            </a:fld>
            <a:endParaRPr lang="ru-RU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B9A88-7501-443E-8976-D4F2EC9A60C6}" type="slidenum">
              <a:rPr lang="ru-RU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4073113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23438F-7175-465E-8EF6-82C420CCEC12}" type="datetime1">
              <a:rPr lang="ru-RU" smtClean="0">
                <a:solidFill>
                  <a:prstClr val="white">
                    <a:tint val="75000"/>
                  </a:prstClr>
                </a:solidFill>
              </a:rPr>
              <a:pPr/>
              <a:t>01.03.2018</a:t>
            </a:fld>
            <a:endParaRPr lang="ru-RU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B9A88-7501-443E-8976-D4F2EC9A60C6}" type="slidenum">
              <a:rPr lang="ru-RU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8973653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B90CA-6D5B-4BB5-A211-04258B7A38FE}" type="datetime1">
              <a:rPr lang="ru-RU" smtClean="0">
                <a:solidFill>
                  <a:prstClr val="white">
                    <a:tint val="75000"/>
                  </a:prstClr>
                </a:solidFill>
              </a:rPr>
              <a:pPr/>
              <a:t>01.03.2018</a:t>
            </a:fld>
            <a:endParaRPr lang="ru-RU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B9A88-7501-443E-8976-D4F2EC9A60C6}" type="slidenum">
              <a:rPr lang="ru-RU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7939833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D9CD72-7D30-4641-B8E3-3C23392FF275}" type="datetime1">
              <a:rPr lang="ru-RU" smtClean="0">
                <a:solidFill>
                  <a:prstClr val="white">
                    <a:tint val="75000"/>
                  </a:prstClr>
                </a:solidFill>
              </a:rPr>
              <a:pPr/>
              <a:t>01.03.2018</a:t>
            </a:fld>
            <a:endParaRPr lang="ru-RU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B9A88-7501-443E-8976-D4F2EC9A60C6}" type="slidenum">
              <a:rPr lang="ru-RU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6616911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1575B-C00F-4360-8AE0-24DFCC76A2F9}" type="datetime1">
              <a:rPr lang="ru-RU" smtClean="0">
                <a:solidFill>
                  <a:prstClr val="white">
                    <a:tint val="75000"/>
                  </a:prstClr>
                </a:solidFill>
              </a:rPr>
              <a:pPr/>
              <a:t>01.03.2018</a:t>
            </a:fld>
            <a:endParaRPr lang="ru-RU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B9A88-7501-443E-8976-D4F2EC9A60C6}" type="slidenum">
              <a:rPr lang="ru-RU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4355597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D4A7D7-3FD3-4E8B-BF6B-10843DB98FB7}" type="datetime1">
              <a:rPr lang="ru-RU" smtClean="0">
                <a:solidFill>
                  <a:prstClr val="white">
                    <a:tint val="75000"/>
                  </a:prstClr>
                </a:solidFill>
              </a:rPr>
              <a:pPr/>
              <a:t>01.03.2018</a:t>
            </a:fld>
            <a:endParaRPr lang="ru-RU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B9A88-7501-443E-8976-D4F2EC9A60C6}" type="slidenum">
              <a:rPr lang="ru-RU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57999232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B6B4F-7144-4338-B404-CDBB4C27BDAE}" type="datetime1">
              <a:rPr lang="ru-RU" smtClean="0">
                <a:solidFill>
                  <a:prstClr val="white">
                    <a:tint val="75000"/>
                  </a:prstClr>
                </a:solidFill>
              </a:rPr>
              <a:pPr/>
              <a:t>01.03.2018</a:t>
            </a:fld>
            <a:endParaRPr lang="ru-RU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B9A88-7501-443E-8976-D4F2EC9A60C6}" type="slidenum">
              <a:rPr lang="ru-RU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7727827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3268A3-8676-4D4B-B094-2A264EEB0CA7}" type="datetime1">
              <a:rPr lang="ru-RU" smtClean="0">
                <a:solidFill>
                  <a:prstClr val="white">
                    <a:tint val="75000"/>
                  </a:prstClr>
                </a:solidFill>
              </a:rPr>
              <a:pPr/>
              <a:t>01.03.2018</a:t>
            </a:fld>
            <a:endParaRPr lang="ru-RU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B9A88-7501-443E-8976-D4F2EC9A60C6}" type="slidenum">
              <a:rPr lang="ru-RU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5587738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BF665-266D-410E-B170-3CFD50116737}" type="datetime1">
              <a:rPr lang="ru-RU" smtClean="0">
                <a:solidFill>
                  <a:prstClr val="white">
                    <a:tint val="75000"/>
                  </a:prstClr>
                </a:solidFill>
              </a:rPr>
              <a:pPr/>
              <a:t>01.03.2018</a:t>
            </a:fld>
            <a:endParaRPr lang="ru-RU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B9A88-7501-443E-8976-D4F2EC9A60C6}" type="slidenum">
              <a:rPr lang="ru-RU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865947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45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29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43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58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72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87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01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16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4FF2EB-E1E2-47CE-AB1A-9FAD3D5C6690}" type="datetime1">
              <a:rPr lang="ru-RU" smtClean="0"/>
              <a:pPr/>
              <a:t>01.03.2018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BAC44-8455-471E-937F-2AD9717E71BC}" type="datetime1">
              <a:rPr lang="ru-RU" smtClean="0">
                <a:solidFill>
                  <a:prstClr val="white">
                    <a:tint val="75000"/>
                  </a:prstClr>
                </a:solidFill>
              </a:rPr>
              <a:pPr/>
              <a:t>01.03.2018</a:t>
            </a:fld>
            <a:endParaRPr lang="ru-RU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B9A88-7501-443E-8976-D4F2EC9A60C6}" type="slidenum">
              <a:rPr lang="ru-RU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2946060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1AC6C-95CB-4B01-8E93-3111844F77C9}" type="datetime1">
              <a:rPr lang="ru-RU" smtClean="0">
                <a:solidFill>
                  <a:prstClr val="white">
                    <a:tint val="75000"/>
                  </a:prstClr>
                </a:solidFill>
              </a:rPr>
              <a:pPr/>
              <a:t>01.03.2018</a:t>
            </a:fld>
            <a:endParaRPr lang="ru-RU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B9A88-7501-443E-8976-D4F2EC9A60C6}" type="slidenum">
              <a:rPr lang="ru-RU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4121757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92A89-365D-4B44-A1E2-A07EA05BF2AB}" type="datetime1">
              <a:rPr lang="ru-RU" smtClean="0">
                <a:solidFill>
                  <a:prstClr val="white">
                    <a:tint val="75000"/>
                  </a:prstClr>
                </a:solidFill>
              </a:rPr>
              <a:pPr/>
              <a:t>01.03.2018</a:t>
            </a:fld>
            <a:endParaRPr lang="ru-RU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B9A88-7501-443E-8976-D4F2EC9A60C6}" type="slidenum">
              <a:rPr lang="ru-RU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16837571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3BB71E-4815-4B3E-9F85-0F35DCAFF081}" type="datetime1">
              <a:rPr lang="ru-RU" smtClean="0">
                <a:solidFill>
                  <a:prstClr val="white">
                    <a:tint val="75000"/>
                  </a:prstClr>
                </a:solidFill>
              </a:rPr>
              <a:pPr/>
              <a:t>01.03.2018</a:t>
            </a:fld>
            <a:endParaRPr lang="ru-RU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B9A88-7501-443E-8976-D4F2EC9A60C6}" type="slidenum">
              <a:rPr lang="ru-RU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841712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F1199-C65B-4A3E-87C4-921006D63AA5}" type="datetime1">
              <a:rPr lang="ru-RU" smtClean="0"/>
              <a:pPr/>
              <a:t>01.03.2018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45" indent="0">
              <a:buNone/>
              <a:defRPr sz="2000" b="1"/>
            </a:lvl2pPr>
            <a:lvl3pPr marL="914290" indent="0">
              <a:buNone/>
              <a:defRPr sz="1800" b="1"/>
            </a:lvl3pPr>
            <a:lvl4pPr marL="1371435" indent="0">
              <a:buNone/>
              <a:defRPr sz="1600" b="1"/>
            </a:lvl4pPr>
            <a:lvl5pPr marL="1828581" indent="0">
              <a:buNone/>
              <a:defRPr sz="1600" b="1"/>
            </a:lvl5pPr>
            <a:lvl6pPr marL="2285726" indent="0">
              <a:buNone/>
              <a:defRPr sz="1600" b="1"/>
            </a:lvl6pPr>
            <a:lvl7pPr marL="2742871" indent="0">
              <a:buNone/>
              <a:defRPr sz="1600" b="1"/>
            </a:lvl7pPr>
            <a:lvl8pPr marL="3200016" indent="0">
              <a:buNone/>
              <a:defRPr sz="1600" b="1"/>
            </a:lvl8pPr>
            <a:lvl9pPr marL="3657161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45" indent="0">
              <a:buNone/>
              <a:defRPr sz="2000" b="1"/>
            </a:lvl2pPr>
            <a:lvl3pPr marL="914290" indent="0">
              <a:buNone/>
              <a:defRPr sz="1800" b="1"/>
            </a:lvl3pPr>
            <a:lvl4pPr marL="1371435" indent="0">
              <a:buNone/>
              <a:defRPr sz="1600" b="1"/>
            </a:lvl4pPr>
            <a:lvl5pPr marL="1828581" indent="0">
              <a:buNone/>
              <a:defRPr sz="1600" b="1"/>
            </a:lvl5pPr>
            <a:lvl6pPr marL="2285726" indent="0">
              <a:buNone/>
              <a:defRPr sz="1600" b="1"/>
            </a:lvl6pPr>
            <a:lvl7pPr marL="2742871" indent="0">
              <a:buNone/>
              <a:defRPr sz="1600" b="1"/>
            </a:lvl7pPr>
            <a:lvl8pPr marL="3200016" indent="0">
              <a:buNone/>
              <a:defRPr sz="1600" b="1"/>
            </a:lvl8pPr>
            <a:lvl9pPr marL="3657161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F5911-D97F-46D0-A8C1-91775A83F276}" type="datetime1">
              <a:rPr lang="ru-RU" smtClean="0"/>
              <a:pPr/>
              <a:t>01.03.2018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A2A54-58B4-4243-AAB6-E7AC06CD0660}" type="datetime1">
              <a:rPr lang="ru-RU" smtClean="0"/>
              <a:pPr/>
              <a:t>01.03.2018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51A4E-CA1D-4C29-86DF-883DCEEACC6D}" type="datetime1">
              <a:rPr lang="ru-RU" smtClean="0"/>
              <a:pPr/>
              <a:t>01.03.2018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145" indent="0">
              <a:buNone/>
              <a:defRPr sz="1200"/>
            </a:lvl2pPr>
            <a:lvl3pPr marL="914290" indent="0">
              <a:buNone/>
              <a:defRPr sz="1000"/>
            </a:lvl3pPr>
            <a:lvl4pPr marL="1371435" indent="0">
              <a:buNone/>
              <a:defRPr sz="900"/>
            </a:lvl4pPr>
            <a:lvl5pPr marL="1828581" indent="0">
              <a:buNone/>
              <a:defRPr sz="900"/>
            </a:lvl5pPr>
            <a:lvl6pPr marL="2285726" indent="0">
              <a:buNone/>
              <a:defRPr sz="900"/>
            </a:lvl6pPr>
            <a:lvl7pPr marL="2742871" indent="0">
              <a:buNone/>
              <a:defRPr sz="900"/>
            </a:lvl7pPr>
            <a:lvl8pPr marL="3200016" indent="0">
              <a:buNone/>
              <a:defRPr sz="900"/>
            </a:lvl8pPr>
            <a:lvl9pPr marL="3657161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0BA1C-B21C-403B-ABCA-6072B2EC3CE3}" type="datetime1">
              <a:rPr lang="ru-RU" smtClean="0"/>
              <a:pPr/>
              <a:t>01.03.2018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145" indent="0">
              <a:buNone/>
              <a:defRPr sz="2800"/>
            </a:lvl2pPr>
            <a:lvl3pPr marL="914290" indent="0">
              <a:buNone/>
              <a:defRPr sz="2400"/>
            </a:lvl3pPr>
            <a:lvl4pPr marL="1371435" indent="0">
              <a:buNone/>
              <a:defRPr sz="2000"/>
            </a:lvl4pPr>
            <a:lvl5pPr marL="1828581" indent="0">
              <a:buNone/>
              <a:defRPr sz="2000"/>
            </a:lvl5pPr>
            <a:lvl6pPr marL="2285726" indent="0">
              <a:buNone/>
              <a:defRPr sz="2000"/>
            </a:lvl6pPr>
            <a:lvl7pPr marL="2742871" indent="0">
              <a:buNone/>
              <a:defRPr sz="2000"/>
            </a:lvl7pPr>
            <a:lvl8pPr marL="3200016" indent="0">
              <a:buNone/>
              <a:defRPr sz="2000"/>
            </a:lvl8pPr>
            <a:lvl9pPr marL="3657161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145" indent="0">
              <a:buNone/>
              <a:defRPr sz="1200"/>
            </a:lvl2pPr>
            <a:lvl3pPr marL="914290" indent="0">
              <a:buNone/>
              <a:defRPr sz="1000"/>
            </a:lvl3pPr>
            <a:lvl4pPr marL="1371435" indent="0">
              <a:buNone/>
              <a:defRPr sz="900"/>
            </a:lvl4pPr>
            <a:lvl5pPr marL="1828581" indent="0">
              <a:buNone/>
              <a:defRPr sz="900"/>
            </a:lvl5pPr>
            <a:lvl6pPr marL="2285726" indent="0">
              <a:buNone/>
              <a:defRPr sz="900"/>
            </a:lvl6pPr>
            <a:lvl7pPr marL="2742871" indent="0">
              <a:buNone/>
              <a:defRPr sz="900"/>
            </a:lvl7pPr>
            <a:lvl8pPr marL="3200016" indent="0">
              <a:buNone/>
              <a:defRPr sz="900"/>
            </a:lvl8pPr>
            <a:lvl9pPr marL="3657161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0A80DB-DF31-40D1-B5A2-B8354CF76789}" type="datetime1">
              <a:rPr lang="ru-RU" smtClean="0"/>
              <a:pPr/>
              <a:t>01.03.2018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29" tIns="45715" rIns="91429" bIns="45715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29" tIns="45715" rIns="91429" bIns="45715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29" tIns="45715" rIns="91429" bIns="45715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CC6577-E1FE-4FCE-BA88-212FE7ED54B6}" type="datetime1">
              <a:rPr lang="ru-RU" smtClean="0"/>
              <a:pPr/>
              <a:t>01.03.2018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29" tIns="45715" rIns="91429" bIns="45715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29" tIns="45715" rIns="91429" bIns="45715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29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59" indent="-342859" algn="l" defTabSz="91429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861" indent="-285716" algn="l" defTabSz="91429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863" indent="-228573" algn="l" defTabSz="91429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008" indent="-228573" algn="l" defTabSz="91429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153" indent="-228573" algn="l" defTabSz="91429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298" indent="-228573" algn="l" defTabSz="91429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443" indent="-228573" algn="l" defTabSz="91429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589" indent="-228573" algn="l" defTabSz="91429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734" indent="-228573" algn="l" defTabSz="91429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29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45" algn="l" defTabSz="91429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90" algn="l" defTabSz="91429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35" algn="l" defTabSz="91429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581" algn="l" defTabSz="91429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726" algn="l" defTabSz="91429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871" algn="l" defTabSz="91429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16" algn="l" defTabSz="91429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161" algn="l" defTabSz="91429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fld id="{365F92A8-A0F6-441F-AD98-CB9B47ED69F3}" type="datetime1">
              <a:rPr lang="ru-RU" smtClean="0">
                <a:solidFill>
                  <a:prstClr val="white">
                    <a:tint val="75000"/>
                  </a:prstClr>
                </a:solidFill>
              </a:rPr>
              <a:pPr defTabSz="914400"/>
              <a:t>01.03.2018</a:t>
            </a:fld>
            <a:endParaRPr lang="ru-RU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endParaRPr lang="ru-RU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fld id="{F9CB9A88-7501-443E-8976-D4F2EC9A60C6}" type="slidenum">
              <a:rPr lang="ru-RU" smtClean="0">
                <a:solidFill>
                  <a:prstClr val="white">
                    <a:tint val="75000"/>
                  </a:prstClr>
                </a:solidFill>
              </a:rPr>
              <a:pPr defTabSz="914400"/>
              <a:t>‹#›</a:t>
            </a:fld>
            <a:endParaRPr lang="ru-RU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5684429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fld id="{D14646B7-8C8A-4F6D-955D-1AA3289F6059}" type="datetime1">
              <a:rPr lang="ru-RU" smtClean="0">
                <a:solidFill>
                  <a:prstClr val="white">
                    <a:tint val="75000"/>
                  </a:prstClr>
                </a:solidFill>
              </a:rPr>
              <a:pPr defTabSz="914400"/>
              <a:t>01.03.2018</a:t>
            </a:fld>
            <a:endParaRPr lang="ru-RU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endParaRPr lang="ru-RU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fld id="{F9CB9A88-7501-443E-8976-D4F2EC9A60C6}" type="slidenum">
              <a:rPr lang="ru-RU" smtClean="0">
                <a:solidFill>
                  <a:prstClr val="white">
                    <a:tint val="75000"/>
                  </a:prstClr>
                </a:solidFill>
              </a:rPr>
              <a:pPr defTabSz="914400"/>
              <a:t>‹#›</a:t>
            </a:fld>
            <a:endParaRPr lang="ru-RU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57894173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4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mailto:mailbox@urbaneconomics.ru" TargetMode="External"/><Relationship Id="rId7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51" y="-103411"/>
            <a:ext cx="9143299" cy="6981289"/>
          </a:xfrm>
          <a:prstGeom prst="rect">
            <a:avLst/>
          </a:prstGeom>
        </p:spPr>
      </p:pic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539552" y="1268760"/>
            <a:ext cx="7918648" cy="3312368"/>
          </a:xfrm>
        </p:spPr>
        <p:txBody>
          <a:bodyPr>
            <a:normAutofit fontScale="90000"/>
          </a:bodyPr>
          <a:lstStyle/>
          <a:p>
            <a:r>
              <a:rPr lang="ru-RU" sz="3600" b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b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b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b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000" b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Актуальные проблемы и вопросы реализации Федерального Закона №172 «О стратегическом планировании в Российской Федерации»</a:t>
            </a:r>
            <a:r>
              <a:rPr lang="ru-RU" sz="40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0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600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600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2800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813501" y="5977855"/>
            <a:ext cx="792088" cy="7899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1122380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0" y="0"/>
            <a:ext cx="9144000" cy="1124744"/>
          </a:xfrm>
          <a:prstGeom prst="rect">
            <a:avLst/>
          </a:prstGeom>
          <a:solidFill>
            <a:srgbClr val="0A79A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pPr/>
              <a:t>10</a:t>
            </a:fld>
            <a:endParaRPr lang="ru-RU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Заголовок 1"/>
          <p:cNvSpPr txBox="1">
            <a:spLocks/>
          </p:cNvSpPr>
          <p:nvPr/>
        </p:nvSpPr>
        <p:spPr>
          <a:xfrm>
            <a:off x="762447" y="209327"/>
            <a:ext cx="7704855" cy="706090"/>
          </a:xfrm>
          <a:prstGeom prst="rect">
            <a:avLst/>
          </a:prstGeom>
          <a:noFill/>
        </p:spPr>
        <p:txBody>
          <a:bodyPr vert="horz" lIns="91429" tIns="45715" rIns="91429" bIns="45715" rtlCol="0" anchor="ctr">
            <a:noAutofit/>
          </a:bodyPr>
          <a:lstStyle>
            <a:lvl1pPr algn="ctr" defTabSz="91429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Взаимосвязь между сценариями разных </a:t>
            </a:r>
            <a:r>
              <a:rPr lang="ru-RU" sz="2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типов (на примере Ленинградской области)</a:t>
            </a:r>
            <a:endParaRPr lang="ru-RU" sz="28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/>
              <a:t>Методические </a:t>
            </a:r>
            <a:r>
              <a:rPr lang="ru-RU" dirty="0" smtClean="0"/>
              <a:t>рекомендации: сценарии разных типов</a:t>
            </a:r>
          </a:p>
          <a:p>
            <a:pPr lvl="1"/>
            <a:r>
              <a:rPr lang="ru-RU" dirty="0" smtClean="0"/>
              <a:t>на </a:t>
            </a:r>
            <a:r>
              <a:rPr lang="ru-RU" dirty="0"/>
              <a:t>основе заданных внешних </a:t>
            </a:r>
            <a:r>
              <a:rPr lang="ru-RU" dirty="0" smtClean="0"/>
              <a:t>условий (прогнозные)</a:t>
            </a:r>
          </a:p>
          <a:p>
            <a:pPr lvl="1"/>
            <a:r>
              <a:rPr lang="ru-RU" dirty="0"/>
              <a:t>при преобладании </a:t>
            </a:r>
            <a:r>
              <a:rPr lang="ru-RU" dirty="0" smtClean="0"/>
              <a:t>той </a:t>
            </a:r>
            <a:r>
              <a:rPr lang="ru-RU" dirty="0"/>
              <a:t>или иной функции или </a:t>
            </a:r>
            <a:r>
              <a:rPr lang="ru-RU" dirty="0" smtClean="0"/>
              <a:t>отрасли (тематические) </a:t>
            </a:r>
          </a:p>
          <a:p>
            <a:r>
              <a:rPr lang="ru-RU" dirty="0" smtClean="0"/>
              <a:t>Уровень субъекта РФ: прогнозные сценарии</a:t>
            </a:r>
          </a:p>
          <a:p>
            <a:pPr lvl="1"/>
            <a:r>
              <a:rPr lang="ru-RU" dirty="0" smtClean="0"/>
              <a:t>инерционный</a:t>
            </a:r>
          </a:p>
          <a:p>
            <a:pPr lvl="1"/>
            <a:r>
              <a:rPr lang="ru-RU" b="1" dirty="0" smtClean="0"/>
              <a:t>реалистичный</a:t>
            </a:r>
          </a:p>
          <a:p>
            <a:pPr lvl="1"/>
            <a:r>
              <a:rPr lang="ru-RU" dirty="0" smtClean="0"/>
              <a:t>инновационный </a:t>
            </a:r>
          </a:p>
          <a:p>
            <a:endParaRPr lang="ru-RU" dirty="0" smtClean="0"/>
          </a:p>
          <a:p>
            <a:r>
              <a:rPr lang="ru-RU" dirty="0" smtClean="0"/>
              <a:t>Уровень муниципального образования – прогнозные или целевые (тематические) сценарии?</a:t>
            </a:r>
          </a:p>
          <a:p>
            <a:endParaRPr lang="ru-RU" dirty="0"/>
          </a:p>
        </p:txBody>
      </p:sp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676456" y="6398557"/>
            <a:ext cx="467544" cy="46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2086302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0" y="0"/>
            <a:ext cx="9144000" cy="1124744"/>
          </a:xfrm>
          <a:prstGeom prst="rect">
            <a:avLst/>
          </a:prstGeom>
          <a:solidFill>
            <a:srgbClr val="0A79A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pPr/>
              <a:t>11</a:t>
            </a:fld>
            <a:endParaRPr lang="ru-RU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Заголовок 1"/>
          <p:cNvSpPr txBox="1">
            <a:spLocks/>
          </p:cNvSpPr>
          <p:nvPr/>
        </p:nvSpPr>
        <p:spPr>
          <a:xfrm>
            <a:off x="533028" y="199579"/>
            <a:ext cx="8370676" cy="706090"/>
          </a:xfrm>
          <a:prstGeom prst="rect">
            <a:avLst/>
          </a:prstGeom>
          <a:noFill/>
        </p:spPr>
        <p:txBody>
          <a:bodyPr vert="horz" lIns="91429" tIns="45715" rIns="91429" bIns="45715" rtlCol="0" anchor="ctr">
            <a:noAutofit/>
          </a:bodyPr>
          <a:lstStyle>
            <a:lvl1pPr algn="ctr" defTabSz="91429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Пример: </a:t>
            </a:r>
            <a:r>
              <a:rPr lang="ru-RU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стратегии социально-экономического развития Ленинградской области и Тихвинского муниципального района</a:t>
            </a:r>
            <a:endParaRPr lang="ru-RU" sz="2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1"/>
            <a:ext cx="6851104" cy="4525963"/>
          </a:xfrm>
        </p:spPr>
        <p:txBody>
          <a:bodyPr>
            <a:normAutofit fontScale="77500" lnSpcReduction="20000"/>
          </a:bodyPr>
          <a:lstStyle/>
          <a:p>
            <a:r>
              <a:rPr lang="ru-RU" dirty="0"/>
              <a:t>Стратегия  социально-экономического развития Ленинградской области  до 2030 </a:t>
            </a:r>
            <a:r>
              <a:rPr lang="ru-RU" dirty="0" smtClean="0"/>
              <a:t>года</a:t>
            </a:r>
          </a:p>
          <a:p>
            <a:pPr lvl="1"/>
            <a:r>
              <a:rPr lang="ru-RU" i="1" dirty="0"/>
              <a:t>Принята Законодательным собранием Ленинградской области  13 июля 2016 года </a:t>
            </a:r>
          </a:p>
          <a:p>
            <a:endParaRPr lang="ru-RU" dirty="0" smtClean="0"/>
          </a:p>
          <a:p>
            <a:r>
              <a:rPr lang="ru-RU" dirty="0" smtClean="0"/>
              <a:t>Стратегия </a:t>
            </a:r>
            <a:r>
              <a:rPr lang="ru-RU" dirty="0"/>
              <a:t>социально-экономического развития муниципального образования Тихвинский муниципальный район Ленинградской области на период до 2030 </a:t>
            </a:r>
            <a:r>
              <a:rPr lang="ru-RU" dirty="0" smtClean="0"/>
              <a:t>года</a:t>
            </a:r>
            <a:endParaRPr lang="ru-RU" dirty="0"/>
          </a:p>
          <a:p>
            <a:pPr lvl="1"/>
            <a:r>
              <a:rPr lang="ru-RU" i="1" dirty="0"/>
              <a:t>Утверждена решением совета депутатов Тихвинского района от 19.12.2017 №</a:t>
            </a:r>
            <a:r>
              <a:rPr lang="ru-RU" i="1" dirty="0" smtClean="0"/>
              <a:t>01-201</a:t>
            </a:r>
          </a:p>
        </p:txBody>
      </p:sp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676456" y="6398557"/>
            <a:ext cx="467544" cy="46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4" name="Picture 2" descr="Coat of arms of Leningrad Oblast.sv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444972" y="1628800"/>
            <a:ext cx="1263085" cy="14402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Coat of Arms of Tikhvin (Leningrad oblast) (1773)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475203" y="3645024"/>
            <a:ext cx="1250791" cy="15152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670997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0" y="0"/>
            <a:ext cx="9144000" cy="1124744"/>
          </a:xfrm>
          <a:prstGeom prst="rect">
            <a:avLst/>
          </a:prstGeom>
          <a:solidFill>
            <a:srgbClr val="0A79A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pPr/>
              <a:t>12</a:t>
            </a:fld>
            <a:endParaRPr lang="ru-RU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Заголовок 1"/>
          <p:cNvSpPr txBox="1">
            <a:spLocks/>
          </p:cNvSpPr>
          <p:nvPr/>
        </p:nvSpPr>
        <p:spPr>
          <a:xfrm>
            <a:off x="762447" y="209327"/>
            <a:ext cx="7704855" cy="706090"/>
          </a:xfrm>
          <a:prstGeom prst="rect">
            <a:avLst/>
          </a:prstGeom>
          <a:noFill/>
        </p:spPr>
        <p:txBody>
          <a:bodyPr vert="horz" lIns="91429" tIns="45715" rIns="91429" bIns="45715" rtlCol="0" anchor="ctr">
            <a:noAutofit/>
          </a:bodyPr>
          <a:lstStyle>
            <a:lvl1pPr algn="ctr" defTabSz="91429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32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Согласованность целеполагания</a:t>
            </a:r>
          </a:p>
        </p:txBody>
      </p:sp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676456" y="6398557"/>
            <a:ext cx="467544" cy="46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925288428"/>
              </p:ext>
            </p:extLst>
          </p:nvPr>
        </p:nvGraphicFramePr>
        <p:xfrm>
          <a:off x="1331640" y="1556792"/>
          <a:ext cx="6912768" cy="43256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84376"/>
                <a:gridCol w="3528392"/>
              </a:tblGrid>
              <a:tr h="640080">
                <a:tc>
                  <a:txBody>
                    <a:bodyPr/>
                    <a:lstStyle/>
                    <a:p>
                      <a:pPr marL="0" marR="0" indent="0" algn="ctr" defTabSz="91429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Ленинградская область</a:t>
                      </a:r>
                    </a:p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Тихвинский муниципальный район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050" b="1" dirty="0" smtClean="0"/>
                        <a:t>Главная цель: </a:t>
                      </a:r>
                      <a:r>
                        <a:rPr lang="ru-RU" sz="1050" dirty="0" smtClean="0"/>
                        <a:t>Обеспечение устойчивого экономического роста и улучшение качества жизни населения региона</a:t>
                      </a:r>
                      <a:endParaRPr lang="ru-RU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50" b="1" dirty="0" smtClean="0"/>
                        <a:t>Главная цель: </a:t>
                      </a:r>
                      <a:r>
                        <a:rPr lang="ru-RU" sz="105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Создание условий для комфортного и благополучного проживания людей путем повышения качества жизни к 2030 году на основе эффективного социально-ориентированного типа экономического развития</a:t>
                      </a:r>
                      <a:endParaRPr lang="ru-RU" sz="105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algn="ctr" defTabSz="914290" rtl="0" eaLnBrk="1" latinLnBrk="0" hangingPunct="1"/>
                      <a:r>
                        <a:rPr lang="ru-RU" sz="105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 направления: </a:t>
                      </a:r>
                    </a:p>
                    <a:p>
                      <a:pPr marL="228600" indent="-228600" algn="l" defTabSz="914290" rtl="0" eaLnBrk="1" latinLnBrk="0" hangingPunct="1">
                        <a:buAutoNum type="arabicParenR"/>
                      </a:pPr>
                      <a:r>
                        <a:rPr lang="ru-RU" sz="105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Создание условий для эффективной занятости</a:t>
                      </a:r>
                    </a:p>
                    <a:p>
                      <a:pPr marL="228600" indent="-228600" algn="l" defTabSz="914290" rtl="0" eaLnBrk="1" latinLnBrk="0" hangingPunct="1">
                        <a:buAutoNum type="arabicParenR"/>
                      </a:pPr>
                      <a:r>
                        <a:rPr lang="ru-RU" sz="105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Развитие человеческого капитала региона</a:t>
                      </a:r>
                    </a:p>
                    <a:p>
                      <a:pPr marL="228600" indent="-228600" algn="l" defTabSz="914290" rtl="0" eaLnBrk="1" latinLnBrk="0" hangingPunct="1">
                        <a:buAutoNum type="arabicParenR"/>
                      </a:pPr>
                      <a:r>
                        <a:rPr lang="ru-RU" sz="105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Повышение эффективности государственного и муниципального управления</a:t>
                      </a:r>
                      <a:endParaRPr lang="ru-RU" sz="10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290" rtl="0" eaLnBrk="1" latinLnBrk="0" hangingPunct="1"/>
                      <a:r>
                        <a:rPr lang="ru-RU" sz="105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 блока приоритетов (направлений):</a:t>
                      </a:r>
                    </a:p>
                    <a:p>
                      <a:pPr marL="228600" indent="-228600" algn="l" defTabSz="914290" rtl="0" eaLnBrk="1" latinLnBrk="0" hangingPunct="1">
                        <a:buAutoNum type="arabicParenR"/>
                      </a:pPr>
                      <a:r>
                        <a:rPr lang="ru-RU" sz="105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Развитие человеческого потенциала</a:t>
                      </a:r>
                    </a:p>
                    <a:p>
                      <a:pPr marL="228600" indent="-228600" algn="l" defTabSz="914290" rtl="0" eaLnBrk="1" latinLnBrk="0" hangingPunct="1">
                        <a:buAutoNum type="arabicParenR"/>
                      </a:pPr>
                      <a:r>
                        <a:rPr lang="ru-RU" sz="105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Комфортная среда для жизни и работы</a:t>
                      </a:r>
                    </a:p>
                    <a:p>
                      <a:pPr marL="228600" indent="-228600" algn="l" defTabSz="914290" rtl="0" eaLnBrk="1" latinLnBrk="0" hangingPunct="1">
                        <a:buAutoNum type="arabicParenR"/>
                      </a:pPr>
                      <a:r>
                        <a:rPr lang="ru-RU" sz="105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Обеспечение экономического роста</a:t>
                      </a:r>
                    </a:p>
                    <a:p>
                      <a:pPr marL="228600" indent="-228600" algn="l" defTabSz="914290" rtl="0" eaLnBrk="1" latinLnBrk="0" hangingPunct="1">
                        <a:buAutoNum type="arabicParenR"/>
                      </a:pPr>
                      <a:r>
                        <a:rPr lang="ru-RU" sz="105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Повышение эффективности системы муниципального управления</a:t>
                      </a:r>
                    </a:p>
                  </a:txBody>
                  <a:tcPr/>
                </a:tc>
              </a:tr>
              <a:tr h="504160">
                <a:tc>
                  <a:txBody>
                    <a:bodyPr/>
                    <a:lstStyle/>
                    <a:p>
                      <a:pPr marL="0" algn="ctr" defTabSz="914290" rtl="0" eaLnBrk="1" latinLnBrk="0" hangingPunct="1"/>
                      <a:r>
                        <a:rPr lang="ru-RU" sz="105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 векторов развития:</a:t>
                      </a:r>
                    </a:p>
                    <a:p>
                      <a:pPr marL="228600" indent="-228600" algn="l" defTabSz="914290" rtl="0" eaLnBrk="1" latinLnBrk="0" hangingPunct="1">
                        <a:buAutoNum type="arabicParenR"/>
                      </a:pPr>
                      <a:r>
                        <a:rPr lang="ru-RU" sz="105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Индустриальное лидерство</a:t>
                      </a:r>
                    </a:p>
                    <a:p>
                      <a:pPr marL="228600" indent="-228600" algn="l" defTabSz="914290" rtl="0" eaLnBrk="1" latinLnBrk="0" hangingPunct="1">
                        <a:buAutoNum type="arabicParenR"/>
                      </a:pPr>
                      <a:r>
                        <a:rPr lang="ru-RU" sz="105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Профессиональное образование</a:t>
                      </a:r>
                    </a:p>
                    <a:p>
                      <a:pPr marL="228600" indent="-228600" algn="l" defTabSz="914290" rtl="0" eaLnBrk="1" latinLnBrk="0" hangingPunct="1">
                        <a:buAutoNum type="arabicParenR"/>
                      </a:pPr>
                      <a:r>
                        <a:rPr lang="ru-RU" sz="105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Комфортные поселения</a:t>
                      </a:r>
                    </a:p>
                    <a:p>
                      <a:pPr marL="228600" indent="-228600" algn="l" defTabSz="914290" rtl="0" eaLnBrk="1" latinLnBrk="0" hangingPunct="1">
                        <a:buAutoNum type="arabicParenR"/>
                      </a:pPr>
                      <a:r>
                        <a:rPr lang="ru-RU" sz="105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Продовольственная безопасность</a:t>
                      </a:r>
                    </a:p>
                    <a:p>
                      <a:pPr marL="228600" indent="-228600" algn="l" defTabSz="914290" rtl="0" eaLnBrk="1" latinLnBrk="0" hangingPunct="1">
                        <a:buAutoNum type="arabicParenR"/>
                      </a:pPr>
                      <a:r>
                        <a:rPr lang="ru-RU" sz="105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Современный транспортный комплекс</a:t>
                      </a:r>
                    </a:p>
                    <a:p>
                      <a:pPr marL="228600" indent="-228600" algn="l" defTabSz="914290" rtl="0" eaLnBrk="1" latinLnBrk="0" hangingPunct="1">
                        <a:buAutoNum type="arabicParenR"/>
                      </a:pPr>
                      <a:r>
                        <a:rPr lang="ru-RU" sz="105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Здоровье населения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290" rtl="0" eaLnBrk="1" latinLnBrk="0" hangingPunct="1"/>
                      <a:r>
                        <a:rPr lang="ru-RU" sz="105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 приоритетов:</a:t>
                      </a:r>
                    </a:p>
                    <a:p>
                      <a:pPr marL="228600" indent="-228600" algn="l" defTabSz="914290" rtl="0" eaLnBrk="1" latinLnBrk="0" hangingPunct="1">
                        <a:buAutoNum type="arabicParenR"/>
                      </a:pPr>
                      <a:r>
                        <a:rPr lang="ru-RU" sz="105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Образование и здравоохранение</a:t>
                      </a:r>
                    </a:p>
                    <a:p>
                      <a:pPr marL="228600" indent="-228600" algn="l" defTabSz="914290" rtl="0" eaLnBrk="1" latinLnBrk="0" hangingPunct="1">
                        <a:buAutoNum type="arabicParenR"/>
                      </a:pPr>
                      <a:r>
                        <a:rPr lang="ru-RU" sz="105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Культура, спорт, молодежная политика и туризм</a:t>
                      </a:r>
                    </a:p>
                    <a:p>
                      <a:pPr marL="228600" indent="-228600" algn="l" defTabSz="914290" rtl="0" eaLnBrk="1" latinLnBrk="0" hangingPunct="1">
                        <a:buAutoNum type="arabicParenR"/>
                      </a:pPr>
                      <a:r>
                        <a:rPr lang="ru-RU" sz="105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Комфортная среда</a:t>
                      </a:r>
                    </a:p>
                    <a:p>
                      <a:pPr marL="228600" indent="-228600" algn="l" defTabSz="914290" rtl="0" eaLnBrk="1" latinLnBrk="0" hangingPunct="1">
                        <a:buAutoNum type="arabicParenR"/>
                      </a:pPr>
                      <a:r>
                        <a:rPr lang="ru-RU" sz="105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Инфраструктурное развитие и ЖКХ</a:t>
                      </a:r>
                    </a:p>
                    <a:p>
                      <a:pPr marL="228600" indent="-228600" algn="l" defTabSz="914290" rtl="0" eaLnBrk="1" latinLnBrk="0" hangingPunct="1">
                        <a:buAutoNum type="arabicParenR"/>
                      </a:pPr>
                      <a:r>
                        <a:rPr lang="ru-RU" sz="105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Инвестиции в производство</a:t>
                      </a:r>
                    </a:p>
                    <a:p>
                      <a:pPr marL="228600" indent="-228600" algn="l" defTabSz="914290" rtl="0" eaLnBrk="1" latinLnBrk="0" hangingPunct="1">
                        <a:buAutoNum type="arabicParenR"/>
                      </a:pPr>
                      <a:r>
                        <a:rPr lang="ru-RU" sz="105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Новые рабочие места</a:t>
                      </a:r>
                    </a:p>
                    <a:p>
                      <a:pPr marL="228600" indent="-228600" algn="l" defTabSz="914290" rtl="0" eaLnBrk="1" latinLnBrk="0" hangingPunct="1">
                        <a:buAutoNum type="arabicParenR"/>
                      </a:pPr>
                      <a:r>
                        <a:rPr lang="ru-RU" sz="105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Территория эффективного управления</a:t>
                      </a:r>
                      <a:endParaRPr lang="ru-RU" sz="10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algn="ctr" defTabSz="914290" rtl="0" eaLnBrk="1" latinLnBrk="0" hangingPunct="1"/>
                      <a:r>
                        <a:rPr lang="ru-RU" sz="105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 задач стратегии</a:t>
                      </a:r>
                      <a:endParaRPr lang="ru-RU" sz="105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290" rtl="0" eaLnBrk="1" latinLnBrk="0" hangingPunct="1"/>
                      <a:r>
                        <a:rPr lang="ru-RU" sz="105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_____</a:t>
                      </a:r>
                      <a:endParaRPr lang="ru-RU" sz="10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12265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0" y="0"/>
            <a:ext cx="9144000" cy="1124744"/>
          </a:xfrm>
          <a:prstGeom prst="rect">
            <a:avLst/>
          </a:prstGeom>
          <a:solidFill>
            <a:srgbClr val="0A79A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pPr/>
              <a:t>13</a:t>
            </a:fld>
            <a:endParaRPr lang="ru-RU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Заголовок 1"/>
          <p:cNvSpPr txBox="1">
            <a:spLocks/>
          </p:cNvSpPr>
          <p:nvPr/>
        </p:nvSpPr>
        <p:spPr>
          <a:xfrm>
            <a:off x="720974" y="-38100"/>
            <a:ext cx="7704855" cy="1203449"/>
          </a:xfrm>
          <a:prstGeom prst="rect">
            <a:avLst/>
          </a:prstGeom>
          <a:noFill/>
        </p:spPr>
        <p:txBody>
          <a:bodyPr vert="horz" lIns="91429" tIns="45715" rIns="91429" bIns="45715" rtlCol="0" anchor="ctr">
            <a:noAutofit/>
          </a:bodyPr>
          <a:lstStyle>
            <a:lvl1pPr algn="ctr" defTabSz="91429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Сопоставление целевых блоков документов различного уровня в Стратегии социально-экономического </a:t>
            </a:r>
            <a:r>
              <a:rPr lang="ru-RU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развития </a:t>
            </a:r>
            <a:r>
              <a:rPr lang="ru-RU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Тихвинского муниципального района  </a:t>
            </a:r>
            <a:endParaRPr lang="ru-RU" sz="2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676456" y="6398557"/>
            <a:ext cx="467544" cy="46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259632" y="1412776"/>
            <a:ext cx="6627540" cy="50346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68021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0" y="0"/>
            <a:ext cx="9144000" cy="1124744"/>
          </a:xfrm>
          <a:prstGeom prst="rect">
            <a:avLst/>
          </a:prstGeom>
          <a:solidFill>
            <a:srgbClr val="0A79A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pPr/>
              <a:t>14</a:t>
            </a:fld>
            <a:endParaRPr lang="ru-RU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Заголовок 1"/>
          <p:cNvSpPr txBox="1">
            <a:spLocks/>
          </p:cNvSpPr>
          <p:nvPr/>
        </p:nvSpPr>
        <p:spPr>
          <a:xfrm>
            <a:off x="762447" y="209327"/>
            <a:ext cx="7704855" cy="706090"/>
          </a:xfrm>
          <a:prstGeom prst="rect">
            <a:avLst/>
          </a:prstGeom>
          <a:noFill/>
        </p:spPr>
        <p:txBody>
          <a:bodyPr vert="horz" lIns="91429" tIns="45715" rIns="91429" bIns="45715" rtlCol="0" anchor="ctr">
            <a:noAutofit/>
          </a:bodyPr>
          <a:lstStyle>
            <a:lvl1pPr algn="ctr" defTabSz="91429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32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Согласованность механизмов реализации Стратегии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798356"/>
          </a:xfrm>
        </p:spPr>
        <p:txBody>
          <a:bodyPr>
            <a:normAutofit fontScale="77500" lnSpcReduction="20000"/>
          </a:bodyPr>
          <a:lstStyle/>
          <a:p>
            <a:r>
              <a:rPr lang="ru-RU" dirty="0" smtClean="0"/>
              <a:t>Согласование идёт в большей степени через госпрограммы/муниципальные программы, чем непосредственно через стратегию</a:t>
            </a:r>
          </a:p>
          <a:p>
            <a:r>
              <a:rPr lang="ru-RU" i="1" dirty="0" smtClean="0"/>
              <a:t>«… актуализированные </a:t>
            </a:r>
            <a:r>
              <a:rPr lang="ru-RU" i="1" dirty="0"/>
              <a:t>программы ориентированы на аналогичные государственные программы Ленинградской области. </a:t>
            </a:r>
            <a:r>
              <a:rPr lang="ru-RU" i="1" dirty="0" smtClean="0"/>
              <a:t>… По </a:t>
            </a:r>
            <a:r>
              <a:rPr lang="ru-RU" i="1" dirty="0"/>
              <a:t>большинству действующих муниципальных программ имеются аналоги на региональном уровне. Две муниципальные программы, касающиеся вопросов архитектуры и градостроительства, а также государственного имущества и земельных </a:t>
            </a:r>
            <a:r>
              <a:rPr lang="ru-RU" i="1" dirty="0" smtClean="0"/>
              <a:t>ресурсов, </a:t>
            </a:r>
            <a:r>
              <a:rPr lang="ru-RU" i="1" dirty="0"/>
              <a:t>не нашли отражения в соответствующих государственных программах Ленинградской </a:t>
            </a:r>
            <a:r>
              <a:rPr lang="ru-RU" i="1" dirty="0" smtClean="0"/>
              <a:t>области»</a:t>
            </a:r>
            <a:endParaRPr lang="ru-RU" i="1" dirty="0"/>
          </a:p>
        </p:txBody>
      </p:sp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676456" y="6398557"/>
            <a:ext cx="467544" cy="46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919911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0" y="0"/>
            <a:ext cx="9144000" cy="1124744"/>
          </a:xfrm>
          <a:prstGeom prst="rect">
            <a:avLst/>
          </a:prstGeom>
          <a:solidFill>
            <a:srgbClr val="0A79A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pPr/>
              <a:t>15</a:t>
            </a:fld>
            <a:endParaRPr lang="ru-RU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Заголовок 1"/>
          <p:cNvSpPr txBox="1">
            <a:spLocks/>
          </p:cNvSpPr>
          <p:nvPr/>
        </p:nvSpPr>
        <p:spPr>
          <a:xfrm>
            <a:off x="762447" y="209327"/>
            <a:ext cx="7704855" cy="706090"/>
          </a:xfrm>
          <a:prstGeom prst="rect">
            <a:avLst/>
          </a:prstGeom>
          <a:noFill/>
        </p:spPr>
        <p:txBody>
          <a:bodyPr vert="horz" lIns="91429" tIns="45715" rIns="91429" bIns="45715" rtlCol="0" anchor="ctr">
            <a:noAutofit/>
          </a:bodyPr>
          <a:lstStyle>
            <a:lvl1pPr algn="ctr" defTabSz="91429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Сопоставление целевых индикаторов </a:t>
            </a:r>
          </a:p>
        </p:txBody>
      </p:sp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676456" y="6398557"/>
            <a:ext cx="467544" cy="46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252441171"/>
              </p:ext>
            </p:extLst>
          </p:nvPr>
        </p:nvGraphicFramePr>
        <p:xfrm>
          <a:off x="1415988" y="1556792"/>
          <a:ext cx="6312024" cy="4089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20280"/>
                <a:gridCol w="1800200"/>
                <a:gridCol w="1991544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Темп</a:t>
                      </a:r>
                      <a:r>
                        <a:rPr lang="ru-RU" baseline="0" dirty="0" smtClean="0"/>
                        <a:t> роста значения индикатора в 2016-2030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Ленинградская область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Тихвинский муниципальный район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Численность населения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1,03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0,98</a:t>
                      </a:r>
                      <a:endParaRPr lang="ru-RU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Объем инвестиций в основной капитал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2,81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1,48</a:t>
                      </a:r>
                      <a:endParaRPr lang="ru-RU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Оборот розничной торговли (крупные и средние предприятия)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3,14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1,76</a:t>
                      </a:r>
                      <a:endParaRPr lang="ru-RU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Среднемесячная номинальная начисленная заработная плата 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3,96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1,98</a:t>
                      </a:r>
                      <a:endParaRPr lang="ru-RU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Жилищная обеспеченность 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290" rtl="0" eaLnBrk="1" latinLnBrk="0" hangingPunct="1"/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____</a:t>
                      </a:r>
                      <a:endParaRPr lang="ru-RU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290" rtl="0" eaLnBrk="1" latinLnBrk="0" hangingPunct="1"/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1,28</a:t>
                      </a:r>
                      <a:endParaRPr lang="ru-RU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4075506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0" y="0"/>
            <a:ext cx="9144000" cy="1124744"/>
          </a:xfrm>
          <a:prstGeom prst="rect">
            <a:avLst/>
          </a:prstGeom>
          <a:solidFill>
            <a:srgbClr val="0A79A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pPr/>
              <a:t>16</a:t>
            </a:fld>
            <a:endParaRPr lang="ru-RU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Заголовок 1"/>
          <p:cNvSpPr txBox="1">
            <a:spLocks/>
          </p:cNvSpPr>
          <p:nvPr/>
        </p:nvSpPr>
        <p:spPr>
          <a:xfrm>
            <a:off x="395536" y="209327"/>
            <a:ext cx="8640959" cy="706090"/>
          </a:xfrm>
          <a:prstGeom prst="rect">
            <a:avLst/>
          </a:prstGeom>
          <a:noFill/>
        </p:spPr>
        <p:txBody>
          <a:bodyPr vert="horz" lIns="91429" tIns="45715" rIns="91429" bIns="45715" rtlCol="0" anchor="ctr">
            <a:noAutofit/>
          </a:bodyPr>
          <a:lstStyle>
            <a:lvl1pPr algn="ctr" defTabSz="91429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Пятый Конкурс муниципальных стратегий – 2018 </a:t>
            </a:r>
          </a:p>
        </p:txBody>
      </p:sp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676456" y="6398557"/>
            <a:ext cx="467544" cy="46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Объект 2"/>
          <p:cNvSpPr>
            <a:spLocks noGrp="1"/>
          </p:cNvSpPr>
          <p:nvPr>
            <p:ph idx="1"/>
          </p:nvPr>
        </p:nvSpPr>
        <p:spPr>
          <a:xfrm>
            <a:off x="446856" y="1268761"/>
            <a:ext cx="8229600" cy="4104456"/>
          </a:xfrm>
        </p:spPr>
        <p:txBody>
          <a:bodyPr>
            <a:normAutofit fontScale="62500" lnSpcReduction="20000"/>
          </a:bodyPr>
          <a:lstStyle/>
          <a:p>
            <a:r>
              <a:rPr lang="ru-RU" dirty="0" smtClean="0"/>
              <a:t>Две группы участников</a:t>
            </a:r>
          </a:p>
          <a:p>
            <a:pPr lvl="1"/>
            <a:r>
              <a:rPr lang="ru-RU" b="1" dirty="0" smtClean="0"/>
              <a:t>малые города</a:t>
            </a:r>
            <a:r>
              <a:rPr lang="ru-RU" dirty="0"/>
              <a:t>: малые поселения и районы с населением до 50 тыс</a:t>
            </a:r>
            <a:r>
              <a:rPr lang="ru-RU" dirty="0" smtClean="0"/>
              <a:t>. чел.</a:t>
            </a:r>
            <a:endParaRPr lang="ru-RU" dirty="0"/>
          </a:p>
          <a:p>
            <a:pPr lvl="1"/>
            <a:r>
              <a:rPr lang="ru-RU" b="1" dirty="0" smtClean="0"/>
              <a:t>средние города</a:t>
            </a:r>
            <a:r>
              <a:rPr lang="ru-RU" dirty="0"/>
              <a:t>: средние города и районы с населением от 50 до 300 тыс</a:t>
            </a:r>
            <a:r>
              <a:rPr lang="ru-RU" dirty="0" smtClean="0"/>
              <a:t>. чел.</a:t>
            </a:r>
            <a:endParaRPr lang="ru-RU" i="1" dirty="0"/>
          </a:p>
          <a:p>
            <a:endParaRPr lang="ru-RU" dirty="0" smtClean="0"/>
          </a:p>
          <a:p>
            <a:r>
              <a:rPr lang="ru-RU" dirty="0" smtClean="0"/>
              <a:t>В каждой группе – главная номинация </a:t>
            </a:r>
            <a:r>
              <a:rPr lang="ru-RU" b="1" dirty="0"/>
              <a:t>«Лучшая стратегия»</a:t>
            </a:r>
            <a:r>
              <a:rPr lang="ru-RU" dirty="0"/>
              <a:t> </a:t>
            </a:r>
            <a:r>
              <a:rPr lang="ru-RU" dirty="0" smtClean="0"/>
              <a:t> и 4-6 частных номинаций</a:t>
            </a:r>
          </a:p>
          <a:p>
            <a:pPr lvl="1"/>
            <a:r>
              <a:rPr lang="ru-RU" dirty="0"/>
              <a:t>«Самый открытый процесс разработки стратегии» (КГИ</a:t>
            </a:r>
            <a:r>
              <a:rPr lang="ru-RU" dirty="0" smtClean="0"/>
              <a:t>) </a:t>
            </a:r>
            <a:endParaRPr lang="ru-RU" sz="2400" dirty="0"/>
          </a:p>
          <a:p>
            <a:pPr lvl="1"/>
            <a:r>
              <a:rPr lang="ru-RU" b="1" dirty="0"/>
              <a:t>«Лучшая согласованность в рамках межмуниципального сотрудничества» (ИЭГ)</a:t>
            </a:r>
            <a:endParaRPr lang="ru-RU" sz="2400" b="1" dirty="0"/>
          </a:p>
          <a:p>
            <a:pPr lvl="1"/>
            <a:r>
              <a:rPr lang="ru-RU" dirty="0"/>
              <a:t>«Определенность стратегического выбора, миссии, концепции развития» (АССЭТ)</a:t>
            </a:r>
            <a:endParaRPr lang="ru-RU" sz="2400" dirty="0"/>
          </a:p>
          <a:p>
            <a:pPr lvl="1"/>
            <a:r>
              <a:rPr lang="ru-RU" dirty="0"/>
              <a:t>«Соответствие целям устойчивого развития» (</a:t>
            </a:r>
            <a:r>
              <a:rPr lang="ru-RU" dirty="0" err="1"/>
              <a:t>Леонтьевский</a:t>
            </a:r>
            <a:r>
              <a:rPr lang="ru-RU" dirty="0"/>
              <a:t> центр)</a:t>
            </a:r>
            <a:endParaRPr lang="ru-RU" sz="2400" dirty="0"/>
          </a:p>
          <a:p>
            <a:pPr lvl="1"/>
            <a:r>
              <a:rPr lang="ru-RU" dirty="0"/>
              <a:t>«Практичность, </a:t>
            </a:r>
            <a:r>
              <a:rPr lang="ru-RU" dirty="0" err="1"/>
              <a:t>встроенность</a:t>
            </a:r>
            <a:r>
              <a:rPr lang="ru-RU" dirty="0"/>
              <a:t> в систему управления и финансирования» (ИРОФ)</a:t>
            </a:r>
            <a:endParaRPr lang="ru-RU" sz="2400" dirty="0"/>
          </a:p>
          <a:p>
            <a:pPr lvl="1"/>
            <a:endParaRPr lang="ru-RU" dirty="0" smtClean="0"/>
          </a:p>
          <a:p>
            <a:endParaRPr lang="ru-RU" dirty="0" smtClean="0"/>
          </a:p>
        </p:txBody>
      </p:sp>
      <p:graphicFrame>
        <p:nvGraphicFramePr>
          <p:cNvPr id="11" name="Схема 10"/>
          <p:cNvGraphicFramePr/>
          <p:nvPr>
            <p:extLst>
              <p:ext uri="{D42A27DB-BD31-4B8C-83A1-F6EECF244321}">
                <p14:modId xmlns:p14="http://schemas.microsoft.com/office/powerpoint/2010/main" xmlns="" val="3049889127"/>
              </p:ext>
            </p:extLst>
          </p:nvPr>
        </p:nvGraphicFramePr>
        <p:xfrm>
          <a:off x="1805492" y="5445224"/>
          <a:ext cx="5821045" cy="10953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xmlns="" val="1265242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Прямоугольник 23"/>
          <p:cNvSpPr/>
          <p:nvPr/>
        </p:nvSpPr>
        <p:spPr>
          <a:xfrm>
            <a:off x="0" y="6396334"/>
            <a:ext cx="9144000" cy="461665"/>
          </a:xfrm>
          <a:prstGeom prst="rect">
            <a:avLst/>
          </a:prstGeom>
          <a:solidFill>
            <a:srgbClr val="0A79A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ямоугольник 16"/>
          <p:cNvSpPr/>
          <p:nvPr/>
        </p:nvSpPr>
        <p:spPr>
          <a:xfrm>
            <a:off x="0" y="0"/>
            <a:ext cx="9144000" cy="2132856"/>
          </a:xfrm>
          <a:prstGeom prst="rect">
            <a:avLst/>
          </a:prstGeom>
          <a:solidFill>
            <a:srgbClr val="0A79A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4851311" y="3252926"/>
            <a:ext cx="4010744" cy="1271583"/>
          </a:xfrm>
          <a:prstGeom prst="rect">
            <a:avLst/>
          </a:prstGeom>
          <a:solidFill>
            <a:schemeClr val="tx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914400"/>
            <a:endParaRPr lang="ru-RU" dirty="0" smtClean="0">
              <a:solidFill>
                <a:prstClr val="white"/>
              </a:solidFill>
            </a:endParaRPr>
          </a:p>
          <a:p>
            <a:pPr defTabSz="914400"/>
            <a:endParaRPr lang="ru-RU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914400"/>
            <a:r>
              <a:rPr lang="en-US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_ </a:t>
            </a:r>
            <a:r>
              <a:rPr lang="ru-RU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Реформы, концепции, программы</a:t>
            </a:r>
          </a:p>
          <a:p>
            <a:pPr defTabSz="914400"/>
            <a:r>
              <a:rPr lang="en-US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_ </a:t>
            </a:r>
            <a:r>
              <a:rPr lang="ru-RU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Инвестиционная деятельность </a:t>
            </a:r>
            <a:br>
              <a:rPr lang="ru-RU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_ </a:t>
            </a:r>
            <a:r>
              <a:rPr lang="ru-RU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Конкурсы и проекты ГЧП </a:t>
            </a:r>
            <a:br>
              <a:rPr lang="ru-RU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_ </a:t>
            </a:r>
            <a:r>
              <a:rPr lang="ru-RU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Развитие городов и регионов</a:t>
            </a:r>
          </a:p>
          <a:p>
            <a:pPr defTabSz="914400"/>
            <a:r>
              <a:rPr lang="ru-RU" dirty="0" smtClean="0">
                <a:solidFill>
                  <a:prstClr val="white"/>
                </a:solidFill>
              </a:rPr>
              <a:t> </a:t>
            </a:r>
            <a:r>
              <a:rPr lang="ru-RU" dirty="0">
                <a:solidFill>
                  <a:prstClr val="white"/>
                </a:solidFill>
              </a:rPr>
              <a:t/>
            </a:r>
            <a:br>
              <a:rPr lang="ru-RU" dirty="0">
                <a:solidFill>
                  <a:prstClr val="white"/>
                </a:solidFill>
              </a:rPr>
            </a:br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87818" y="172671"/>
            <a:ext cx="8229600" cy="720080"/>
          </a:xfrm>
        </p:spPr>
        <p:txBody>
          <a:bodyPr>
            <a:normAutofit/>
          </a:bodyPr>
          <a:lstStyle/>
          <a:p>
            <a:r>
              <a:rPr lang="ru-RU" sz="3600" b="1" dirty="0" smtClean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ИНСТИТУТ ЭКОНОМИКИ ГОРОДА</a:t>
            </a:r>
            <a:endParaRPr lang="ru-RU" sz="3600" b="1" dirty="0">
              <a:solidFill>
                <a:srgbClr val="00FFFF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43183" y="4653136"/>
            <a:ext cx="4387355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914400"/>
            <a:r>
              <a:rPr lang="ru-RU" sz="16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Фонд «ИЭГ» входит в ТОП-50 лучших независимых исследовательских центров мирового рейтинга в двух категориях:</a:t>
            </a:r>
            <a:br>
              <a:rPr lang="ru-RU" sz="16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Социальная политика и </a:t>
            </a:r>
            <a:r>
              <a:rPr lang="ru-RU" sz="1600" dirty="0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Ведущие </a:t>
            </a:r>
            <a:r>
              <a:rPr lang="ru-RU" sz="16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центры Центральной и Восточной Европы </a:t>
            </a:r>
            <a:br>
              <a:rPr lang="ru-RU" sz="16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b="1" dirty="0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2017 </a:t>
            </a:r>
            <a:r>
              <a:rPr lang="ru-RU" sz="1600" b="1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Global Go To Think Tank Index </a:t>
            </a:r>
            <a:endParaRPr lang="ru-RU" b="1" dirty="0">
              <a:solidFill>
                <a:schemeClr val="bg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92928" y="2420887"/>
            <a:ext cx="459969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914400"/>
            <a:r>
              <a:rPr lang="ru-RU" sz="16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Участие в </a:t>
            </a:r>
            <a:r>
              <a:rPr lang="ru-RU" sz="1600" dirty="0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разработке более </a:t>
            </a:r>
            <a:r>
              <a:rPr lang="ru-RU" sz="16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100 законодательных </a:t>
            </a:r>
            <a:r>
              <a:rPr lang="ru-RU" sz="1600" dirty="0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sz="16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иных </a:t>
            </a:r>
            <a:r>
              <a:rPr lang="ru-RU" sz="1600" dirty="0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нормативно-правовых </a:t>
            </a:r>
            <a:r>
              <a:rPr lang="ru-RU" sz="1600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актов, </a:t>
            </a:r>
            <a:r>
              <a:rPr lang="ru-RU" sz="1600" dirty="0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включая</a:t>
            </a:r>
            <a:endParaRPr lang="ru-RU" sz="1600" dirty="0">
              <a:solidFill>
                <a:schemeClr val="bg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227868" y="3252926"/>
            <a:ext cx="3934711" cy="1271583"/>
          </a:xfrm>
          <a:prstGeom prst="rect">
            <a:avLst/>
          </a:prstGeom>
          <a:solidFill>
            <a:srgbClr val="E59C0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914400"/>
            <a:r>
              <a:rPr lang="en-US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_ 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Градостроительный 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кодекс РФ </a:t>
            </a:r>
            <a:b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_ 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Жилищный 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кодекс РФ </a:t>
            </a:r>
            <a:b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_ 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214-ФЗ 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 долевом строительстве </a:t>
            </a:r>
            <a:b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_ 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Закон 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 ипотечных ценных бумагах</a:t>
            </a:r>
          </a:p>
        </p:txBody>
      </p:sp>
      <p:sp>
        <p:nvSpPr>
          <p:cNvPr id="15" name="Прямоугольник 14"/>
          <p:cNvSpPr/>
          <p:nvPr/>
        </p:nvSpPr>
        <p:spPr>
          <a:xfrm>
            <a:off x="0" y="6396335"/>
            <a:ext cx="899450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914400"/>
            <a:r>
              <a:rPr lang="ru-RU" sz="2200" b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Миссия - содействие </a:t>
            </a:r>
            <a:r>
              <a:rPr lang="ru-RU" sz="2200" b="1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социально-экономическому развитию городов</a:t>
            </a:r>
          </a:p>
        </p:txBody>
      </p:sp>
      <p:sp>
        <p:nvSpPr>
          <p:cNvPr id="16" name="Прямоугольник 15"/>
          <p:cNvSpPr/>
          <p:nvPr/>
        </p:nvSpPr>
        <p:spPr>
          <a:xfrm>
            <a:off x="107505" y="949197"/>
            <a:ext cx="4248472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914400"/>
            <a:r>
              <a:rPr lang="ru-RU" sz="1600" b="1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Фонд «ИЭГ» - некоммерческая негосударственная организация, ведет деятельность по разработке социально-экономических предложений с 1995 года</a:t>
            </a:r>
          </a:p>
        </p:txBody>
      </p:sp>
      <p:sp>
        <p:nvSpPr>
          <p:cNvPr id="18" name="Прямоугольник 17"/>
          <p:cNvSpPr/>
          <p:nvPr/>
        </p:nvSpPr>
        <p:spPr>
          <a:xfrm>
            <a:off x="5076056" y="892751"/>
            <a:ext cx="3931344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914400"/>
            <a:r>
              <a:rPr lang="ru-RU" sz="1600" b="1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ООО «ИЭГ» - организация для работы над проектами государственных и коммерческих заказчиков, ведет деятельность с 2003 года</a:t>
            </a:r>
            <a:endParaRPr lang="ru-RU" sz="1600" dirty="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1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011095" y="1022808"/>
            <a:ext cx="1010882" cy="1008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" name="Прямоугольник 21"/>
          <p:cNvSpPr/>
          <p:nvPr/>
        </p:nvSpPr>
        <p:spPr>
          <a:xfrm>
            <a:off x="4791614" y="2423138"/>
            <a:ext cx="442656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914400"/>
            <a:r>
              <a:rPr lang="ru-RU" sz="1600" dirty="0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Проекты по направлениям жилищного строительства, ЖКХ, муниципального развития</a:t>
            </a:r>
            <a:endParaRPr lang="ru-RU" sz="1600" dirty="0">
              <a:solidFill>
                <a:schemeClr val="bg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4851311" y="4702664"/>
            <a:ext cx="4283746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914400"/>
            <a:r>
              <a:rPr lang="ru-RU" sz="1600" b="1" dirty="0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Эффективные внедренные решения</a:t>
            </a:r>
            <a:r>
              <a:rPr lang="ru-RU" sz="1600" dirty="0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учитывающие юридические и экономические аспекты и основанные на многолетнем опыте проведения прикладных исследований</a:t>
            </a:r>
            <a:endParaRPr lang="ru-RU" b="1" dirty="0">
              <a:solidFill>
                <a:schemeClr val="bg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Shape 242"/>
          <p:cNvSpPr/>
          <p:nvPr/>
        </p:nvSpPr>
        <p:spPr>
          <a:xfrm>
            <a:off x="4205512" y="3513925"/>
            <a:ext cx="622049" cy="781007"/>
          </a:xfrm>
          <a:custGeom>
            <a:avLst/>
            <a:gdLst/>
            <a:ahLst/>
            <a:cxnLst/>
            <a:rect l="0" t="0" r="0" b="0"/>
            <a:pathLst>
              <a:path w="15290" h="16120" extrusionOk="0">
                <a:moveTo>
                  <a:pt x="7645" y="1"/>
                </a:moveTo>
                <a:lnTo>
                  <a:pt x="7303" y="25"/>
                </a:lnTo>
                <a:lnTo>
                  <a:pt x="7010" y="98"/>
                </a:lnTo>
                <a:lnTo>
                  <a:pt x="6766" y="172"/>
                </a:lnTo>
                <a:lnTo>
                  <a:pt x="6546" y="294"/>
                </a:lnTo>
                <a:lnTo>
                  <a:pt x="6351" y="391"/>
                </a:lnTo>
                <a:lnTo>
                  <a:pt x="6204" y="538"/>
                </a:lnTo>
                <a:lnTo>
                  <a:pt x="6058" y="660"/>
                </a:lnTo>
                <a:lnTo>
                  <a:pt x="5960" y="782"/>
                </a:lnTo>
                <a:lnTo>
                  <a:pt x="5569" y="856"/>
                </a:lnTo>
                <a:lnTo>
                  <a:pt x="5203" y="978"/>
                </a:lnTo>
                <a:lnTo>
                  <a:pt x="4885" y="1149"/>
                </a:lnTo>
                <a:lnTo>
                  <a:pt x="4617" y="1320"/>
                </a:lnTo>
                <a:lnTo>
                  <a:pt x="4372" y="1539"/>
                </a:lnTo>
                <a:lnTo>
                  <a:pt x="4177" y="1759"/>
                </a:lnTo>
                <a:lnTo>
                  <a:pt x="4030" y="2028"/>
                </a:lnTo>
                <a:lnTo>
                  <a:pt x="3908" y="2296"/>
                </a:lnTo>
                <a:lnTo>
                  <a:pt x="3811" y="2565"/>
                </a:lnTo>
                <a:lnTo>
                  <a:pt x="3737" y="2834"/>
                </a:lnTo>
                <a:lnTo>
                  <a:pt x="3689" y="3127"/>
                </a:lnTo>
                <a:lnTo>
                  <a:pt x="3640" y="3420"/>
                </a:lnTo>
                <a:lnTo>
                  <a:pt x="3640" y="3713"/>
                </a:lnTo>
                <a:lnTo>
                  <a:pt x="3640" y="3982"/>
                </a:lnTo>
                <a:lnTo>
                  <a:pt x="3689" y="4495"/>
                </a:lnTo>
                <a:lnTo>
                  <a:pt x="3689" y="4519"/>
                </a:lnTo>
                <a:lnTo>
                  <a:pt x="3566" y="4568"/>
                </a:lnTo>
                <a:lnTo>
                  <a:pt x="3469" y="4666"/>
                </a:lnTo>
                <a:lnTo>
                  <a:pt x="3395" y="4812"/>
                </a:lnTo>
                <a:lnTo>
                  <a:pt x="3322" y="4983"/>
                </a:lnTo>
                <a:lnTo>
                  <a:pt x="3273" y="5178"/>
                </a:lnTo>
                <a:lnTo>
                  <a:pt x="3249" y="5398"/>
                </a:lnTo>
                <a:lnTo>
                  <a:pt x="3224" y="5642"/>
                </a:lnTo>
                <a:lnTo>
                  <a:pt x="3249" y="5887"/>
                </a:lnTo>
                <a:lnTo>
                  <a:pt x="3298" y="6155"/>
                </a:lnTo>
                <a:lnTo>
                  <a:pt x="3347" y="6400"/>
                </a:lnTo>
                <a:lnTo>
                  <a:pt x="3444" y="6619"/>
                </a:lnTo>
                <a:lnTo>
                  <a:pt x="3542" y="6790"/>
                </a:lnTo>
                <a:lnTo>
                  <a:pt x="3640" y="6961"/>
                </a:lnTo>
                <a:lnTo>
                  <a:pt x="3762" y="7059"/>
                </a:lnTo>
                <a:lnTo>
                  <a:pt x="3884" y="7132"/>
                </a:lnTo>
                <a:lnTo>
                  <a:pt x="4030" y="7132"/>
                </a:lnTo>
                <a:lnTo>
                  <a:pt x="4104" y="7108"/>
                </a:lnTo>
                <a:lnTo>
                  <a:pt x="4275" y="7523"/>
                </a:lnTo>
                <a:lnTo>
                  <a:pt x="4494" y="7889"/>
                </a:lnTo>
                <a:lnTo>
                  <a:pt x="4714" y="8256"/>
                </a:lnTo>
                <a:lnTo>
                  <a:pt x="4983" y="8598"/>
                </a:lnTo>
                <a:lnTo>
                  <a:pt x="5252" y="8891"/>
                </a:lnTo>
                <a:lnTo>
                  <a:pt x="5545" y="9159"/>
                </a:lnTo>
                <a:lnTo>
                  <a:pt x="5862" y="9404"/>
                </a:lnTo>
                <a:lnTo>
                  <a:pt x="6180" y="9623"/>
                </a:lnTo>
                <a:lnTo>
                  <a:pt x="6180" y="10698"/>
                </a:lnTo>
                <a:lnTo>
                  <a:pt x="5667" y="10747"/>
                </a:lnTo>
                <a:lnTo>
                  <a:pt x="5081" y="10845"/>
                </a:lnTo>
                <a:lnTo>
                  <a:pt x="4519" y="10967"/>
                </a:lnTo>
                <a:lnTo>
                  <a:pt x="3957" y="11089"/>
                </a:lnTo>
                <a:lnTo>
                  <a:pt x="3420" y="11260"/>
                </a:lnTo>
                <a:lnTo>
                  <a:pt x="2931" y="11455"/>
                </a:lnTo>
                <a:lnTo>
                  <a:pt x="2467" y="11675"/>
                </a:lnTo>
                <a:lnTo>
                  <a:pt x="2028" y="11919"/>
                </a:lnTo>
                <a:lnTo>
                  <a:pt x="1637" y="12188"/>
                </a:lnTo>
                <a:lnTo>
                  <a:pt x="1271" y="12456"/>
                </a:lnTo>
                <a:lnTo>
                  <a:pt x="953" y="12774"/>
                </a:lnTo>
                <a:lnTo>
                  <a:pt x="684" y="13116"/>
                </a:lnTo>
                <a:lnTo>
                  <a:pt x="440" y="13458"/>
                </a:lnTo>
                <a:lnTo>
                  <a:pt x="269" y="13849"/>
                </a:lnTo>
                <a:lnTo>
                  <a:pt x="123" y="14239"/>
                </a:lnTo>
                <a:lnTo>
                  <a:pt x="49" y="14679"/>
                </a:lnTo>
                <a:lnTo>
                  <a:pt x="1" y="15119"/>
                </a:lnTo>
                <a:lnTo>
                  <a:pt x="49" y="15167"/>
                </a:lnTo>
                <a:lnTo>
                  <a:pt x="245" y="15265"/>
                </a:lnTo>
                <a:lnTo>
                  <a:pt x="416" y="15338"/>
                </a:lnTo>
                <a:lnTo>
                  <a:pt x="636" y="15436"/>
                </a:lnTo>
                <a:lnTo>
                  <a:pt x="904" y="15534"/>
                </a:lnTo>
                <a:lnTo>
                  <a:pt x="1271" y="15607"/>
                </a:lnTo>
                <a:lnTo>
                  <a:pt x="1710" y="15705"/>
                </a:lnTo>
                <a:lnTo>
                  <a:pt x="2223" y="15802"/>
                </a:lnTo>
                <a:lnTo>
                  <a:pt x="2834" y="15876"/>
                </a:lnTo>
                <a:lnTo>
                  <a:pt x="3566" y="15973"/>
                </a:lnTo>
                <a:lnTo>
                  <a:pt x="4397" y="16022"/>
                </a:lnTo>
                <a:lnTo>
                  <a:pt x="5325" y="16071"/>
                </a:lnTo>
                <a:lnTo>
                  <a:pt x="6399" y="16096"/>
                </a:lnTo>
                <a:lnTo>
                  <a:pt x="7621" y="16120"/>
                </a:lnTo>
                <a:lnTo>
                  <a:pt x="8817" y="16096"/>
                </a:lnTo>
                <a:lnTo>
                  <a:pt x="9892" y="16071"/>
                </a:lnTo>
                <a:lnTo>
                  <a:pt x="10844" y="16022"/>
                </a:lnTo>
                <a:lnTo>
                  <a:pt x="11675" y="15973"/>
                </a:lnTo>
                <a:lnTo>
                  <a:pt x="12408" y="15876"/>
                </a:lnTo>
                <a:lnTo>
                  <a:pt x="13018" y="15802"/>
                </a:lnTo>
                <a:lnTo>
                  <a:pt x="13555" y="15705"/>
                </a:lnTo>
                <a:lnTo>
                  <a:pt x="13995" y="15607"/>
                </a:lnTo>
                <a:lnTo>
                  <a:pt x="14361" y="15534"/>
                </a:lnTo>
                <a:lnTo>
                  <a:pt x="14654" y="15436"/>
                </a:lnTo>
                <a:lnTo>
                  <a:pt x="14874" y="15338"/>
                </a:lnTo>
                <a:lnTo>
                  <a:pt x="15045" y="15265"/>
                </a:lnTo>
                <a:lnTo>
                  <a:pt x="15216" y="15167"/>
                </a:lnTo>
                <a:lnTo>
                  <a:pt x="15289" y="15119"/>
                </a:lnTo>
                <a:lnTo>
                  <a:pt x="15241" y="14655"/>
                </a:lnTo>
                <a:lnTo>
                  <a:pt x="15167" y="14215"/>
                </a:lnTo>
                <a:lnTo>
                  <a:pt x="15045" y="13800"/>
                </a:lnTo>
                <a:lnTo>
                  <a:pt x="14874" y="13409"/>
                </a:lnTo>
                <a:lnTo>
                  <a:pt x="14630" y="13043"/>
                </a:lnTo>
                <a:lnTo>
                  <a:pt x="14361" y="12701"/>
                </a:lnTo>
                <a:lnTo>
                  <a:pt x="14044" y="12408"/>
                </a:lnTo>
                <a:lnTo>
                  <a:pt x="13678" y="12115"/>
                </a:lnTo>
                <a:lnTo>
                  <a:pt x="13287" y="11846"/>
                </a:lnTo>
                <a:lnTo>
                  <a:pt x="12847" y="11626"/>
                </a:lnTo>
                <a:lnTo>
                  <a:pt x="12359" y="11406"/>
                </a:lnTo>
                <a:lnTo>
                  <a:pt x="11846" y="11235"/>
                </a:lnTo>
                <a:lnTo>
                  <a:pt x="11284" y="11064"/>
                </a:lnTo>
                <a:lnTo>
                  <a:pt x="10698" y="10942"/>
                </a:lnTo>
                <a:lnTo>
                  <a:pt x="10063" y="10820"/>
                </a:lnTo>
                <a:lnTo>
                  <a:pt x="9428" y="10747"/>
                </a:lnTo>
                <a:lnTo>
                  <a:pt x="9110" y="10722"/>
                </a:lnTo>
                <a:lnTo>
                  <a:pt x="9110" y="9623"/>
                </a:lnTo>
                <a:lnTo>
                  <a:pt x="9428" y="9404"/>
                </a:lnTo>
                <a:lnTo>
                  <a:pt x="9745" y="9159"/>
                </a:lnTo>
                <a:lnTo>
                  <a:pt x="10039" y="8891"/>
                </a:lnTo>
                <a:lnTo>
                  <a:pt x="10332" y="8598"/>
                </a:lnTo>
                <a:lnTo>
                  <a:pt x="10576" y="8256"/>
                </a:lnTo>
                <a:lnTo>
                  <a:pt x="10796" y="7889"/>
                </a:lnTo>
                <a:lnTo>
                  <a:pt x="11015" y="7523"/>
                </a:lnTo>
                <a:lnTo>
                  <a:pt x="11186" y="7108"/>
                </a:lnTo>
                <a:lnTo>
                  <a:pt x="11260" y="7132"/>
                </a:lnTo>
                <a:lnTo>
                  <a:pt x="11406" y="7132"/>
                </a:lnTo>
                <a:lnTo>
                  <a:pt x="11528" y="7059"/>
                </a:lnTo>
                <a:lnTo>
                  <a:pt x="11650" y="6961"/>
                </a:lnTo>
                <a:lnTo>
                  <a:pt x="11748" y="6790"/>
                </a:lnTo>
                <a:lnTo>
                  <a:pt x="11846" y="6619"/>
                </a:lnTo>
                <a:lnTo>
                  <a:pt x="11944" y="6400"/>
                </a:lnTo>
                <a:lnTo>
                  <a:pt x="11992" y="6155"/>
                </a:lnTo>
                <a:lnTo>
                  <a:pt x="12041" y="5887"/>
                </a:lnTo>
                <a:lnTo>
                  <a:pt x="12066" y="5642"/>
                </a:lnTo>
                <a:lnTo>
                  <a:pt x="12041" y="5398"/>
                </a:lnTo>
                <a:lnTo>
                  <a:pt x="12017" y="5203"/>
                </a:lnTo>
                <a:lnTo>
                  <a:pt x="11968" y="5007"/>
                </a:lnTo>
                <a:lnTo>
                  <a:pt x="11919" y="4836"/>
                </a:lnTo>
                <a:lnTo>
                  <a:pt x="11846" y="4690"/>
                </a:lnTo>
                <a:lnTo>
                  <a:pt x="11748" y="4592"/>
                </a:lnTo>
                <a:lnTo>
                  <a:pt x="11626" y="4519"/>
                </a:lnTo>
                <a:lnTo>
                  <a:pt x="11699" y="4153"/>
                </a:lnTo>
                <a:lnTo>
                  <a:pt x="11724" y="3811"/>
                </a:lnTo>
                <a:lnTo>
                  <a:pt x="11724" y="3493"/>
                </a:lnTo>
                <a:lnTo>
                  <a:pt x="11724" y="3200"/>
                </a:lnTo>
                <a:lnTo>
                  <a:pt x="11699" y="2907"/>
                </a:lnTo>
                <a:lnTo>
                  <a:pt x="11650" y="2638"/>
                </a:lnTo>
                <a:lnTo>
                  <a:pt x="11577" y="2394"/>
                </a:lnTo>
                <a:lnTo>
                  <a:pt x="11504" y="2150"/>
                </a:lnTo>
                <a:lnTo>
                  <a:pt x="11406" y="1930"/>
                </a:lnTo>
                <a:lnTo>
                  <a:pt x="11309" y="1710"/>
                </a:lnTo>
                <a:lnTo>
                  <a:pt x="11186" y="1515"/>
                </a:lnTo>
                <a:lnTo>
                  <a:pt x="11040" y="1344"/>
                </a:lnTo>
                <a:lnTo>
                  <a:pt x="10893" y="1173"/>
                </a:lnTo>
                <a:lnTo>
                  <a:pt x="10747" y="1026"/>
                </a:lnTo>
                <a:lnTo>
                  <a:pt x="10429" y="758"/>
                </a:lnTo>
                <a:lnTo>
                  <a:pt x="10063" y="562"/>
                </a:lnTo>
                <a:lnTo>
                  <a:pt x="9697" y="367"/>
                </a:lnTo>
                <a:lnTo>
                  <a:pt x="9330" y="245"/>
                </a:lnTo>
                <a:lnTo>
                  <a:pt x="8964" y="147"/>
                </a:lnTo>
                <a:lnTo>
                  <a:pt x="8598" y="74"/>
                </a:lnTo>
                <a:lnTo>
                  <a:pt x="8256" y="25"/>
                </a:lnTo>
                <a:lnTo>
                  <a:pt x="7938" y="1"/>
                </a:lnTo>
                <a:close/>
              </a:path>
            </a:pathLst>
          </a:custGeom>
          <a:solidFill>
            <a:schemeClr val="accent2">
              <a:lumMod val="50000"/>
            </a:schemeClr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defTabSz="914400"/>
            <a:endParaRPr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613221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51" y="-103411"/>
            <a:ext cx="9143299" cy="6981289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749860" y="1064889"/>
            <a:ext cx="302433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/>
            <a:r>
              <a:rPr lang="ru-RU" sz="2000" b="1" spc="50" dirty="0" smtClean="0">
                <a:solidFill>
                  <a:srgbClr val="3399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spc="50" dirty="0" smtClean="0">
                <a:solidFill>
                  <a:srgbClr val="297FD5">
                    <a:lumMod val="7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НАШИ КОНТАКТЫ</a:t>
            </a:r>
            <a:endParaRPr lang="ru-RU" sz="2000" b="1" spc="50" dirty="0">
              <a:solidFill>
                <a:srgbClr val="297FD5">
                  <a:lumMod val="75000"/>
                </a:srgb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819820" y="1556791"/>
            <a:ext cx="296496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/>
            <a:r>
              <a:rPr lang="ru-RU" sz="1600" b="1" spc="50" dirty="0" smtClean="0">
                <a:solidFill>
                  <a:srgbClr val="297FD5">
                    <a:lumMod val="7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Россия, 125009 Москва </a:t>
            </a:r>
          </a:p>
          <a:p>
            <a:pPr defTabSz="914400"/>
            <a:r>
              <a:rPr lang="ru-RU" sz="1600" b="1" spc="50" dirty="0" smtClean="0">
                <a:solidFill>
                  <a:srgbClr val="297FD5">
                    <a:lumMod val="7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ул. Тверская, 20, стр. 1</a:t>
            </a:r>
            <a:endParaRPr lang="en-US" sz="1600" b="1" spc="50" dirty="0" smtClean="0">
              <a:solidFill>
                <a:srgbClr val="297FD5">
                  <a:lumMod val="75000"/>
                </a:srgb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914400"/>
            <a:endParaRPr lang="en-US" sz="1600" b="1" spc="50" dirty="0">
              <a:solidFill>
                <a:srgbClr val="297FD5">
                  <a:lumMod val="75000"/>
                </a:srgb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914400"/>
            <a:r>
              <a:rPr lang="en-US" sz="1600" b="1" spc="50" dirty="0" smtClean="0">
                <a:solidFill>
                  <a:srgbClr val="297FD5">
                    <a:lumMod val="7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www.urbaneconomics.ru</a:t>
            </a:r>
            <a:endParaRPr lang="ru-RU" sz="1600" b="1" spc="50" dirty="0">
              <a:solidFill>
                <a:srgbClr val="297FD5">
                  <a:lumMod val="75000"/>
                </a:srgb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858397" y="2323676"/>
            <a:ext cx="5831596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sz="1600" b="1" spc="50" dirty="0" smtClean="0">
              <a:solidFill>
                <a:srgbClr val="3399FF"/>
              </a:solidFill>
              <a:latin typeface="Times New Roman" panose="02020603050405020304" pitchFamily="18" charset="0"/>
              <a:cs typeface="Times New Roman" panose="02020603050405020304" pitchFamily="18" charset="0"/>
              <a:hlinkClick r:id="rId3"/>
            </a:endParaRPr>
          </a:p>
          <a:p>
            <a:r>
              <a:rPr lang="ru-RU" sz="1600" b="1" spc="50" dirty="0" smtClean="0">
                <a:solidFill>
                  <a:srgbClr val="3399FF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mailbox@urbaneconomics.ru</a:t>
            </a:r>
            <a:r>
              <a:rPr lang="ru-RU" sz="1600" b="1" spc="50" dirty="0">
                <a:solidFill>
                  <a:srgbClr val="3399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600" b="1" spc="50" dirty="0">
                <a:solidFill>
                  <a:srgbClr val="3399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b="1" spc="50" dirty="0" smtClean="0">
                <a:solidFill>
                  <a:srgbClr val="3477B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тел</a:t>
            </a:r>
            <a:r>
              <a:rPr lang="ru-RU" sz="1600" b="1" spc="50" dirty="0">
                <a:solidFill>
                  <a:srgbClr val="3477B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./факс: </a:t>
            </a:r>
            <a:r>
              <a:rPr lang="en-US" sz="1600" b="1" spc="50" dirty="0" smtClean="0">
                <a:solidFill>
                  <a:srgbClr val="3477B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+7</a:t>
            </a:r>
            <a:r>
              <a:rPr lang="ru-RU" sz="1600" b="1" spc="50" dirty="0" smtClean="0">
                <a:solidFill>
                  <a:srgbClr val="3477B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(495</a:t>
            </a:r>
            <a:r>
              <a:rPr lang="ru-RU" sz="1600" b="1" spc="50" dirty="0">
                <a:solidFill>
                  <a:srgbClr val="3477B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1600" b="1" spc="50" dirty="0" smtClean="0">
                <a:solidFill>
                  <a:srgbClr val="3477B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363 50 47</a:t>
            </a:r>
            <a:r>
              <a:rPr lang="en-US" sz="1600" b="1" spc="50" dirty="0" smtClean="0">
                <a:solidFill>
                  <a:srgbClr val="3477B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1600" b="1" spc="50" dirty="0" smtClean="0">
                <a:solidFill>
                  <a:srgbClr val="3477B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b="1" spc="50" dirty="0" smtClean="0">
                <a:solidFill>
                  <a:srgbClr val="3477B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</a:t>
            </a:r>
            <a:r>
              <a:rPr lang="en-US" sz="1600" b="1" spc="50" dirty="0" smtClean="0">
                <a:solidFill>
                  <a:srgbClr val="3477B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+7</a:t>
            </a:r>
            <a:r>
              <a:rPr lang="ru-RU" sz="1600" b="1" spc="50" dirty="0" smtClean="0">
                <a:solidFill>
                  <a:srgbClr val="3477B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(495</a:t>
            </a:r>
            <a:r>
              <a:rPr lang="ru-RU" sz="1600" b="1" spc="50" dirty="0">
                <a:solidFill>
                  <a:srgbClr val="3477B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1600" b="1" spc="50" dirty="0" smtClean="0">
                <a:solidFill>
                  <a:srgbClr val="3477B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787 45 20   </a:t>
            </a:r>
            <a:br>
              <a:rPr lang="ru-RU" sz="1600" b="1" spc="50" dirty="0" smtClean="0">
                <a:solidFill>
                  <a:srgbClr val="3477B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1600" b="1" spc="50" dirty="0" smtClean="0">
              <a:solidFill>
                <a:srgbClr val="3477B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361950"/>
            <a:r>
              <a:rPr lang="en-US" sz="1600" b="1" spc="50" dirty="0" smtClean="0">
                <a:solidFill>
                  <a:srgbClr val="3477B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facebook.com/</a:t>
            </a:r>
            <a:r>
              <a:rPr lang="en-US" sz="1600" b="1" spc="50" dirty="0" err="1" smtClean="0">
                <a:solidFill>
                  <a:srgbClr val="3477B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UrbanEconomics</a:t>
            </a:r>
            <a:r>
              <a:rPr lang="ru-RU" sz="1600" b="1" spc="50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1600" b="1" spc="50" dirty="0" smtClean="0"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sz="1600" b="1" spc="50" dirty="0"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355600"/>
            <a:r>
              <a:rPr lang="en-US" sz="1600" b="1" spc="50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en-US" sz="1600" b="1" spc="50" dirty="0" smtClean="0">
                <a:solidFill>
                  <a:srgbClr val="3477B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twitter.com/</a:t>
            </a:r>
            <a:r>
              <a:rPr lang="en-US" sz="1600" b="1" spc="50" dirty="0" err="1" smtClean="0">
                <a:solidFill>
                  <a:srgbClr val="3477B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UrbanEconRu</a:t>
            </a:r>
            <a:r>
              <a:rPr lang="ru-RU" sz="1600" b="1" spc="50" dirty="0" smtClean="0">
                <a:solidFill>
                  <a:srgbClr val="3477B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defTabSz="355600"/>
            <a:endParaRPr lang="ru-RU" sz="1600" b="1" spc="50" dirty="0">
              <a:solidFill>
                <a:srgbClr val="3477B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361950" defTabSz="355600"/>
            <a:r>
              <a:rPr lang="en-US" sz="1600" b="1" spc="50" dirty="0" smtClean="0">
                <a:solidFill>
                  <a:srgbClr val="3477B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youtube.com/channel/UCq3VciO0o6y5RYqcejjRFnA</a:t>
            </a:r>
            <a:endParaRPr lang="ru-RU" sz="1600" b="1" spc="50" dirty="0">
              <a:solidFill>
                <a:srgbClr val="3477B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" name="Picture 2" descr="C:\Users\bychkov\Desktop\Институт экономики города\Бланки\презентация\Facebook-App-Icona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915816" y="3558374"/>
            <a:ext cx="279805" cy="2798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3" descr="C:\Users\bychkov\Desktop\Институт экономики города\Бланки\презентация\Twitter-Button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920709" y="4077072"/>
            <a:ext cx="279806" cy="2798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2" descr="https://rutcriado.files.wordpress.com/2013/07/youtube-logo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819820" y="4516289"/>
            <a:ext cx="511904" cy="3619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3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813501" y="5977855"/>
            <a:ext cx="792088" cy="7899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2886969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0" y="0"/>
            <a:ext cx="9144000" cy="1124744"/>
          </a:xfrm>
          <a:prstGeom prst="rect">
            <a:avLst/>
          </a:prstGeom>
          <a:solidFill>
            <a:srgbClr val="0A79A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pPr/>
              <a:t>2</a:t>
            </a:fld>
            <a:endParaRPr lang="ru-RU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Заголовок 1"/>
          <p:cNvSpPr txBox="1">
            <a:spLocks/>
          </p:cNvSpPr>
          <p:nvPr/>
        </p:nvSpPr>
        <p:spPr>
          <a:xfrm>
            <a:off x="762447" y="209327"/>
            <a:ext cx="7704855" cy="706090"/>
          </a:xfrm>
          <a:prstGeom prst="rect">
            <a:avLst/>
          </a:prstGeom>
          <a:noFill/>
        </p:spPr>
        <p:txBody>
          <a:bodyPr vert="horz" lIns="91429" tIns="45715" rIns="91429" bIns="45715" rtlCol="0" anchor="ctr">
            <a:noAutofit/>
          </a:bodyPr>
          <a:lstStyle>
            <a:lvl1pPr algn="ctr" defTabSz="91429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Проблемные вопросы Закона № 172-ФЗ</a:t>
            </a:r>
          </a:p>
          <a:p>
            <a:r>
              <a:rPr lang="ru-RU" sz="2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(на 2014 год)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120910274"/>
              </p:ext>
            </p:extLst>
          </p:nvPr>
        </p:nvGraphicFramePr>
        <p:xfrm>
          <a:off x="421332" y="1466919"/>
          <a:ext cx="8327132" cy="5151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34644"/>
                <a:gridCol w="848106"/>
                <a:gridCol w="3544382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Положения Закона,</a:t>
                      </a:r>
                      <a:r>
                        <a:rPr lang="ru-RU" baseline="0" dirty="0" smtClean="0"/>
                        <a:t> допускающие неоднозначную трактовку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Позиции, не раскрытые в Законе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29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/>
                        <a:t>Обязательность разработки стратегии и плана мероприятий по реализации стратегии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29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29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/>
                        <a:t>Структура и содержание стратегии социально-экономического развития и плана мероприятий по реализации стратегии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29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/>
                        <a:t>Право осуществлять стратегическое планирование у МО, не имеющих статуса городских округов или муниципальных районов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29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29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/>
                        <a:t>Формат общественного обсуждения проектов документов стратегического планирования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29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/>
                        <a:t>Право субъектов, не отнесённых к «участникам стратегического планирования», участвовать в стратегическом планировании на муниципальном уровне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29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29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/>
                        <a:t>Процедура утверждения стратегии и плана мероприятий по реализации стратегии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29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/>
                        <a:t>Право МО разрабатывать</a:t>
                      </a:r>
                      <a:r>
                        <a:rPr lang="ru-RU" sz="1600" baseline="0" dirty="0" smtClean="0"/>
                        <a:t> </a:t>
                      </a:r>
                      <a:r>
                        <a:rPr lang="ru-RU" sz="1600" dirty="0" smtClean="0"/>
                        <a:t>документы планирования, не входящие в перечень документов стратегического планирования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6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aseline="0" dirty="0" smtClean="0"/>
                        <a:t>Механизмы согласования муниципальных и региональных </a:t>
                      </a:r>
                      <a:r>
                        <a:rPr lang="ru-RU" sz="1600" dirty="0" smtClean="0"/>
                        <a:t>документов стратегического планирования</a:t>
                      </a:r>
                      <a:endParaRPr lang="ru-RU" sz="1600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676456" y="6398557"/>
            <a:ext cx="467544" cy="46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252796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0" y="0"/>
            <a:ext cx="9144000" cy="1124744"/>
          </a:xfrm>
          <a:prstGeom prst="rect">
            <a:avLst/>
          </a:prstGeom>
          <a:solidFill>
            <a:srgbClr val="0A79A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pPr/>
              <a:t>3</a:t>
            </a:fld>
            <a:endParaRPr lang="ru-RU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Заголовок 1"/>
          <p:cNvSpPr txBox="1">
            <a:spLocks/>
          </p:cNvSpPr>
          <p:nvPr/>
        </p:nvSpPr>
        <p:spPr>
          <a:xfrm>
            <a:off x="762447" y="209327"/>
            <a:ext cx="7704855" cy="706090"/>
          </a:xfrm>
          <a:prstGeom prst="rect">
            <a:avLst/>
          </a:prstGeom>
          <a:noFill/>
        </p:spPr>
        <p:txBody>
          <a:bodyPr vert="horz" lIns="91429" tIns="45715" rIns="91429" bIns="45715" rtlCol="0" anchor="ctr">
            <a:noAutofit/>
          </a:bodyPr>
          <a:lstStyle>
            <a:lvl1pPr algn="ctr" defTabSz="91429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3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Решение проблемных вопросов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Один вопрос снят изменениями в Закон</a:t>
            </a:r>
          </a:p>
          <a:p>
            <a:pPr lvl="1">
              <a:defRPr/>
            </a:pPr>
            <a:r>
              <a:rPr lang="ru-RU" dirty="0"/>
              <a:t>МО, не </a:t>
            </a:r>
            <a:r>
              <a:rPr lang="ru-RU" dirty="0" smtClean="0"/>
              <a:t>имеющие </a:t>
            </a:r>
            <a:r>
              <a:rPr lang="ru-RU" dirty="0"/>
              <a:t>статуса городских округов или муниципальных </a:t>
            </a:r>
            <a:r>
              <a:rPr lang="ru-RU" dirty="0" smtClean="0"/>
              <a:t>районов, </a:t>
            </a:r>
            <a:r>
              <a:rPr lang="ru-RU" b="1" dirty="0" smtClean="0"/>
              <a:t>могут</a:t>
            </a:r>
            <a:r>
              <a:rPr lang="ru-RU" dirty="0" smtClean="0"/>
              <a:t> заниматься стратегическим планированием </a:t>
            </a:r>
            <a:r>
              <a:rPr lang="ru-RU" i="1" dirty="0" smtClean="0"/>
              <a:t>(изменение в ст. 39 от 30.10.2017) </a:t>
            </a:r>
          </a:p>
          <a:p>
            <a:pPr lvl="1">
              <a:defRPr/>
            </a:pPr>
            <a:endParaRPr lang="ru-RU" i="1" dirty="0" smtClean="0"/>
          </a:p>
          <a:p>
            <a:pPr>
              <a:defRPr/>
            </a:pPr>
            <a:r>
              <a:rPr lang="ru-RU" dirty="0" smtClean="0"/>
              <a:t>Прочие вопросы до внесения изменений в Закон могут решаться </a:t>
            </a:r>
            <a:r>
              <a:rPr lang="ru-RU" b="1" dirty="0" smtClean="0"/>
              <a:t>методическими рекомендациями </a:t>
            </a:r>
            <a:r>
              <a:rPr lang="ru-RU" dirty="0" smtClean="0"/>
              <a:t>по осуществлению стратегического планирования на муниципальном уровне</a:t>
            </a:r>
            <a:endParaRPr lang="ru-RU" dirty="0"/>
          </a:p>
        </p:txBody>
      </p:sp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676456" y="6398557"/>
            <a:ext cx="467544" cy="46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1465177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0" y="0"/>
            <a:ext cx="9144000" cy="1124744"/>
          </a:xfrm>
          <a:prstGeom prst="rect">
            <a:avLst/>
          </a:prstGeom>
          <a:solidFill>
            <a:srgbClr val="0A79A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pPr/>
              <a:t>4</a:t>
            </a:fld>
            <a:endParaRPr lang="ru-RU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Заголовок 1"/>
          <p:cNvSpPr txBox="1">
            <a:spLocks/>
          </p:cNvSpPr>
          <p:nvPr/>
        </p:nvSpPr>
        <p:spPr>
          <a:xfrm>
            <a:off x="539553" y="209327"/>
            <a:ext cx="8370676" cy="706090"/>
          </a:xfrm>
          <a:prstGeom prst="rect">
            <a:avLst/>
          </a:prstGeom>
          <a:noFill/>
        </p:spPr>
        <p:txBody>
          <a:bodyPr vert="horz" lIns="91429" tIns="45715" rIns="91429" bIns="45715" rtlCol="0" anchor="ctr">
            <a:noAutofit/>
          </a:bodyPr>
          <a:lstStyle>
            <a:lvl1pPr algn="ctr" defTabSz="91429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Методические рекомендации по осуществлению стратегического планирования, разрабатываемые органами государственной власти субъектов </a:t>
            </a:r>
            <a:r>
              <a:rPr lang="ru-RU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РФ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342859" lvl="1" indent="-342859">
              <a:buFont typeface="Arial" pitchFamily="34" charset="0"/>
              <a:buChar char="•"/>
            </a:pPr>
            <a:r>
              <a:rPr lang="ru-RU" sz="3200" dirty="0"/>
              <a:t>Цели Методических </a:t>
            </a:r>
            <a:r>
              <a:rPr lang="ru-RU" sz="3200" dirty="0" smtClean="0"/>
              <a:t>рекомендаций</a:t>
            </a:r>
            <a:endParaRPr lang="ru-RU" sz="3200" dirty="0"/>
          </a:p>
          <a:p>
            <a:pPr lvl="1"/>
            <a:r>
              <a:rPr lang="ru-RU" dirty="0" smtClean="0"/>
              <a:t>Методическое сопровождение процесса стратегического планирования</a:t>
            </a:r>
          </a:p>
          <a:p>
            <a:pPr lvl="1"/>
            <a:r>
              <a:rPr lang="ru-RU" dirty="0" smtClean="0"/>
              <a:t>Обеспечение согласованности муниципальных документов </a:t>
            </a:r>
            <a:r>
              <a:rPr lang="ru-RU" dirty="0"/>
              <a:t>стратегического </a:t>
            </a:r>
            <a:r>
              <a:rPr lang="ru-RU" dirty="0" smtClean="0"/>
              <a:t>планирования с региональными</a:t>
            </a:r>
          </a:p>
          <a:p>
            <a:pPr marL="457145" lvl="1" indent="0">
              <a:buNone/>
            </a:pPr>
            <a:endParaRPr lang="ru-RU" dirty="0" smtClean="0"/>
          </a:p>
          <a:p>
            <a:r>
              <a:rPr lang="ru-RU" dirty="0" smtClean="0"/>
              <a:t>Направления Методических рекомендаций </a:t>
            </a:r>
            <a:endParaRPr lang="ru-RU" dirty="0"/>
          </a:p>
          <a:p>
            <a:pPr lvl="1"/>
            <a:r>
              <a:rPr lang="ru-RU" dirty="0" smtClean="0"/>
              <a:t>Решение </a:t>
            </a:r>
            <a:r>
              <a:rPr lang="ru-RU" dirty="0"/>
              <a:t>проблем, вызванных неоднозначностью трактовки отдельных положений </a:t>
            </a:r>
            <a:r>
              <a:rPr lang="ru-RU" dirty="0" smtClean="0"/>
              <a:t>Закона</a:t>
            </a:r>
            <a:endParaRPr lang="ru-RU" dirty="0"/>
          </a:p>
          <a:p>
            <a:pPr lvl="1">
              <a:defRPr/>
            </a:pPr>
            <a:r>
              <a:rPr lang="ru-RU" dirty="0" smtClean="0"/>
              <a:t>Рекомендации по позициям, не раскрытым в Законе</a:t>
            </a:r>
          </a:p>
        </p:txBody>
      </p:sp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676456" y="6398557"/>
            <a:ext cx="467544" cy="46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2852852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0" y="0"/>
            <a:ext cx="9144000" cy="1124744"/>
          </a:xfrm>
          <a:prstGeom prst="rect">
            <a:avLst/>
          </a:prstGeom>
          <a:solidFill>
            <a:srgbClr val="0A79A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pPr/>
              <a:t>5</a:t>
            </a:fld>
            <a:endParaRPr lang="ru-RU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Заголовок 1"/>
          <p:cNvSpPr txBox="1">
            <a:spLocks/>
          </p:cNvSpPr>
          <p:nvPr/>
        </p:nvSpPr>
        <p:spPr>
          <a:xfrm>
            <a:off x="533028" y="199579"/>
            <a:ext cx="8370676" cy="706090"/>
          </a:xfrm>
          <a:prstGeom prst="rect">
            <a:avLst/>
          </a:prstGeom>
          <a:noFill/>
        </p:spPr>
        <p:txBody>
          <a:bodyPr vert="horz" lIns="91429" tIns="45715" rIns="91429" bIns="45715" rtlCol="0" anchor="ctr">
            <a:noAutofit/>
          </a:bodyPr>
          <a:lstStyle>
            <a:lvl1pPr algn="ctr" defTabSz="91429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32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Потенциальные проблемы методических рекомендаций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Трансляция норм Закона без их конкретизации</a:t>
            </a:r>
          </a:p>
          <a:p>
            <a:r>
              <a:rPr lang="ru-RU" dirty="0" smtClean="0"/>
              <a:t>Чрезмерное регулирование процедур стратегического планирования </a:t>
            </a:r>
          </a:p>
          <a:p>
            <a:r>
              <a:rPr lang="ru-RU" dirty="0" smtClean="0"/>
              <a:t>Регулирование содержания документов </a:t>
            </a:r>
          </a:p>
          <a:p>
            <a:r>
              <a:rPr lang="ru-RU" dirty="0" smtClean="0"/>
              <a:t>Порождение новых проблемных вопросов </a:t>
            </a:r>
          </a:p>
          <a:p>
            <a:endParaRPr lang="ru-RU" dirty="0"/>
          </a:p>
        </p:txBody>
      </p:sp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676456" y="6398557"/>
            <a:ext cx="467544" cy="46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2635687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0" y="0"/>
            <a:ext cx="9144000" cy="1124744"/>
          </a:xfrm>
          <a:prstGeom prst="rect">
            <a:avLst/>
          </a:prstGeom>
          <a:solidFill>
            <a:srgbClr val="0A79A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pPr/>
              <a:t>6</a:t>
            </a:fld>
            <a:endParaRPr lang="ru-RU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Заголовок 1"/>
          <p:cNvSpPr txBox="1">
            <a:spLocks/>
          </p:cNvSpPr>
          <p:nvPr/>
        </p:nvSpPr>
        <p:spPr>
          <a:xfrm>
            <a:off x="533028" y="199579"/>
            <a:ext cx="8370676" cy="706090"/>
          </a:xfrm>
          <a:prstGeom prst="rect">
            <a:avLst/>
          </a:prstGeom>
          <a:noFill/>
        </p:spPr>
        <p:txBody>
          <a:bodyPr vert="horz" lIns="91429" tIns="45715" rIns="91429" bIns="45715" rtlCol="0" anchor="ctr">
            <a:noAutofit/>
          </a:bodyPr>
          <a:lstStyle>
            <a:lvl1pPr algn="ctr" defTabSz="91429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Пример: Методические рекомендации </a:t>
            </a:r>
            <a:r>
              <a:rPr lang="ru-RU" sz="2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Ленинградской </a:t>
            </a:r>
            <a:r>
              <a:rPr lang="ru-RU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области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Методические рекомендации по осуществлению стратегического планирования на уровне муниципальных образований Ленинградской области</a:t>
            </a:r>
          </a:p>
          <a:p>
            <a:pPr lvl="1"/>
            <a:r>
              <a:rPr lang="ru-RU" i="1" dirty="0" smtClean="0"/>
              <a:t>Утверждены распоряжением </a:t>
            </a:r>
            <a:r>
              <a:rPr lang="ru-RU" i="1" dirty="0"/>
              <a:t>Комитета экономического развития и инвестиционной деятельности Ленинградской области </a:t>
            </a:r>
            <a:r>
              <a:rPr lang="ru-RU" i="1" dirty="0" smtClean="0"/>
              <a:t>от 10.06.2015 №60</a:t>
            </a:r>
            <a:endParaRPr lang="ru-RU" i="1" dirty="0"/>
          </a:p>
        </p:txBody>
      </p:sp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676456" y="6398557"/>
            <a:ext cx="467544" cy="46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2707105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0" y="-1"/>
            <a:ext cx="9144000" cy="1124744"/>
          </a:xfrm>
          <a:prstGeom prst="rect">
            <a:avLst/>
          </a:prstGeom>
          <a:solidFill>
            <a:srgbClr val="0A79A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pPr/>
              <a:t>7</a:t>
            </a:fld>
            <a:endParaRPr lang="ru-RU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Заголовок 1"/>
          <p:cNvSpPr txBox="1">
            <a:spLocks/>
          </p:cNvSpPr>
          <p:nvPr/>
        </p:nvSpPr>
        <p:spPr>
          <a:xfrm>
            <a:off x="762446" y="104662"/>
            <a:ext cx="7704855" cy="915417"/>
          </a:xfrm>
          <a:prstGeom prst="rect">
            <a:avLst/>
          </a:prstGeom>
          <a:noFill/>
        </p:spPr>
        <p:txBody>
          <a:bodyPr vert="horz" lIns="91429" tIns="45715" rIns="91429" bIns="45715" rtlCol="0" anchor="ctr">
            <a:noAutofit/>
          </a:bodyPr>
          <a:lstStyle>
            <a:lvl1pPr algn="ctr" defTabSz="91429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Решение проблем, вызванных неоднозначностью трактовки отдельных положений Закона №172-ФЗ</a:t>
            </a:r>
          </a:p>
        </p:txBody>
      </p:sp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676456" y="6398557"/>
            <a:ext cx="467544" cy="46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738229972"/>
              </p:ext>
            </p:extLst>
          </p:nvPr>
        </p:nvGraphicFramePr>
        <p:xfrm>
          <a:off x="472008" y="1700808"/>
          <a:ext cx="8229600" cy="4119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Проблемное положение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Решение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29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/>
                        <a:t>Право МО разрабатывать</a:t>
                      </a:r>
                      <a:r>
                        <a:rPr lang="ru-RU" sz="1800" baseline="0" dirty="0" smtClean="0"/>
                        <a:t> </a:t>
                      </a:r>
                      <a:r>
                        <a:rPr lang="ru-RU" sz="1800" dirty="0" smtClean="0"/>
                        <a:t>документы планирования, не входящие в перечень документов стратегического планирования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Расширен набор плановых программно-документов, которые могут разрабатываться на муниципальном уровне, по сравнению с закрытым перечнем документов стратегического планирования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29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/>
                        <a:t>Право субъектов, не отнесённых к «участникам стратегического планирования», участвовать в стратегическом планировании на муниципальном уровне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Введены дополнительные понятия «участники процесса разработки стратегии социально-экономического развития» и «участники процесса разработки плана мероприятий по реализации стратегии социально-экономического развития» 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989718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0" y="0"/>
            <a:ext cx="9144000" cy="1124744"/>
          </a:xfrm>
          <a:prstGeom prst="rect">
            <a:avLst/>
          </a:prstGeom>
          <a:solidFill>
            <a:srgbClr val="0A79A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pPr/>
              <a:t>8</a:t>
            </a:fld>
            <a:endParaRPr lang="ru-RU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Заголовок 1"/>
          <p:cNvSpPr txBox="1">
            <a:spLocks/>
          </p:cNvSpPr>
          <p:nvPr/>
        </p:nvSpPr>
        <p:spPr>
          <a:xfrm>
            <a:off x="743794" y="190052"/>
            <a:ext cx="7704855" cy="915417"/>
          </a:xfrm>
          <a:prstGeom prst="rect">
            <a:avLst/>
          </a:prstGeom>
          <a:noFill/>
        </p:spPr>
        <p:txBody>
          <a:bodyPr vert="horz" lIns="91429" tIns="45715" rIns="91429" bIns="45715" rtlCol="0" anchor="ctr">
            <a:noAutofit/>
          </a:bodyPr>
          <a:lstStyle>
            <a:lvl1pPr algn="ctr" defTabSz="91429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Рекомендации по позициям, не раскрытым в </a:t>
            </a:r>
            <a:r>
              <a:rPr lang="ru-RU" sz="2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Законе </a:t>
            </a:r>
            <a:r>
              <a:rPr lang="ru-RU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№172-ФЗ</a:t>
            </a: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77809029"/>
              </p:ext>
            </p:extLst>
          </p:nvPr>
        </p:nvGraphicFramePr>
        <p:xfrm>
          <a:off x="373806" y="1340768"/>
          <a:ext cx="8536422" cy="51869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73264"/>
                <a:gridCol w="2160240"/>
                <a:gridCol w="3602918"/>
              </a:tblGrid>
              <a:tr h="432048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Позиция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Трактовка Закона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Рекомендации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1" indent="0" algn="l" defTabSz="91429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ru-RU" sz="1200" dirty="0" smtClean="0"/>
                        <a:t>Горизонт стратегического планирования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  <a:defRPr/>
                      </a:pPr>
                      <a:r>
                        <a:rPr lang="ru-RU" sz="1200" dirty="0" smtClean="0"/>
                        <a:t>Задана только нижняя граница (7 лет)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1" indent="0" algn="l" defTabSz="91429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/>
                        <a:t>«Оптимальный период действия Стратегии»</a:t>
                      </a:r>
                      <a:r>
                        <a:rPr lang="ru-RU" sz="1200" baseline="0" dirty="0" smtClean="0"/>
                        <a:t> (20 лет)</a:t>
                      </a:r>
                      <a:endParaRPr lang="ru-RU" sz="1200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1" indent="0" algn="l" defTabSz="91429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/>
                        <a:t>Связь стратегического планирования с территориальным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29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/>
                        <a:t>Не раскрыта,</a:t>
                      </a:r>
                      <a:r>
                        <a:rPr lang="ru-RU" sz="1200" baseline="0" dirty="0" smtClean="0"/>
                        <a:t> территориальное планирование выведено за рамки стратегического </a:t>
                      </a:r>
                      <a:endParaRPr lang="ru-RU" sz="12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Закрепление связи документов стратегического и территориального планирования (первые первичны по отношению</a:t>
                      </a:r>
                      <a:r>
                        <a:rPr lang="ru-RU" sz="1200" baseline="0" dirty="0" smtClean="0"/>
                        <a:t> ко вторым)</a:t>
                      </a:r>
                      <a:endParaRPr lang="ru-RU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29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/>
                        <a:t>Согласование муниципальных</a:t>
                      </a:r>
                      <a:r>
                        <a:rPr lang="ru-RU" sz="1200" baseline="0" dirty="0" smtClean="0"/>
                        <a:t> и региональных </a:t>
                      </a: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документов стратегического планирования 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29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/>
                        <a:t>Декларируется</a:t>
                      </a:r>
                      <a:r>
                        <a:rPr lang="ru-RU" sz="1200" baseline="0" dirty="0" smtClean="0"/>
                        <a:t> обязательность, но без раскрытия механизмов</a:t>
                      </a:r>
                      <a:endParaRPr lang="ru-RU" sz="12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290" rtl="0" eaLnBrk="1" latinLnBrk="0" hangingPunct="1"/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«Синхронизация» документов стратегического и территориального планирования, разрабатываемых на муниципальном и региональном уровнях</a:t>
                      </a:r>
                      <a:endParaRPr lang="ru-RU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vl="0"/>
                      <a:r>
                        <a:rPr lang="ru-RU" sz="1200" dirty="0" smtClean="0"/>
                        <a:t>Разработка сценариев социально-экономического развития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29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/>
                        <a:t>Не</a:t>
                      </a:r>
                      <a:r>
                        <a:rPr lang="ru-RU" sz="1200" baseline="0" dirty="0" smtClean="0"/>
                        <a:t> упоминаются</a:t>
                      </a:r>
                      <a:endParaRPr lang="ru-RU" sz="12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Формы описания и сопоставления альтернативных сценариев развития</a:t>
                      </a:r>
                      <a:endParaRPr lang="ru-RU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Общественное обсуждение проектов документов стратегического планирования 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Декларируется</a:t>
                      </a:r>
                      <a:r>
                        <a:rPr lang="ru-RU" sz="1200" baseline="0" dirty="0" smtClean="0"/>
                        <a:t> обязательность, но без конкретизации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Формы и сроки проведения общественного обсуждения, формат реагирования на поступившие замечания</a:t>
                      </a:r>
                      <a:endParaRPr lang="ru-RU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Структура и содержание стратегии и плана мероприятий по реализации стратегии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290" rtl="0" eaLnBrk="1" latinLnBrk="0" hangingPunct="1"/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Не раскрыты</a:t>
                      </a:r>
                      <a:endParaRPr lang="ru-RU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290" rtl="0" eaLnBrk="1" latinLnBrk="0" hangingPunct="1"/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Шаблоны </a:t>
                      </a:r>
                      <a:r>
                        <a:rPr lang="ru-RU" sz="1200" dirty="0" smtClean="0"/>
                        <a:t>стратегии и плана мероприятий по реализации стратегии</a:t>
                      </a:r>
                      <a:endParaRPr lang="ru-RU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29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/>
                        <a:t>Мониторинг и контроль реализации </a:t>
                      </a: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документов стратегического планирования 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290" rtl="0" eaLnBrk="1" latinLnBrk="0" hangingPunct="1"/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Раскрыты недостаточно, много противоречий </a:t>
                      </a:r>
                      <a:endParaRPr lang="ru-RU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290" rtl="0" eaLnBrk="1" latinLnBrk="0" hangingPunct="1"/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Форма ежегодного отчета о реализации стратегии</a:t>
                      </a:r>
                      <a:endParaRPr lang="ru-RU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29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/>
                        <a:t>Корректировка </a:t>
                      </a: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документов стратегического планирования 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290" rtl="0" eaLnBrk="1" latinLnBrk="0" hangingPunct="1"/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Не раскрыта</a:t>
                      </a:r>
                      <a:endParaRPr lang="ru-RU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290" rtl="0" eaLnBrk="1" latinLnBrk="0" hangingPunct="1"/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Основания и рекомендуемая периодичность корректировки </a:t>
                      </a:r>
                      <a:endParaRPr lang="ru-RU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676456" y="6398557"/>
            <a:ext cx="467544" cy="46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718589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0" y="0"/>
            <a:ext cx="9144000" cy="1124744"/>
          </a:xfrm>
          <a:prstGeom prst="rect">
            <a:avLst/>
          </a:prstGeom>
          <a:solidFill>
            <a:srgbClr val="0A79A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pPr/>
              <a:t>9</a:t>
            </a:fld>
            <a:endParaRPr lang="ru-RU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Заголовок 1"/>
          <p:cNvSpPr txBox="1">
            <a:spLocks/>
          </p:cNvSpPr>
          <p:nvPr/>
        </p:nvSpPr>
        <p:spPr>
          <a:xfrm>
            <a:off x="762447" y="209326"/>
            <a:ext cx="7704855" cy="915417"/>
          </a:xfrm>
          <a:prstGeom prst="rect">
            <a:avLst/>
          </a:prstGeom>
          <a:noFill/>
        </p:spPr>
        <p:txBody>
          <a:bodyPr vert="horz" lIns="91429" tIns="45715" rIns="91429" bIns="45715" rtlCol="0" anchor="ctr">
            <a:noAutofit/>
          </a:bodyPr>
          <a:lstStyle>
            <a:lvl1pPr algn="ctr" defTabSz="91429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32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Новые проблемные </a:t>
            </a:r>
            <a:r>
              <a:rPr lang="ru-RU" sz="3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вопросы</a:t>
            </a: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563350644"/>
              </p:ext>
            </p:extLst>
          </p:nvPr>
        </p:nvGraphicFramePr>
        <p:xfrm>
          <a:off x="278650" y="1277120"/>
          <a:ext cx="8586700" cy="49278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78656"/>
                <a:gridCol w="2769933"/>
                <a:gridCol w="2938111"/>
              </a:tblGrid>
              <a:tr h="432048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Позиция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Рекомендации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Проблемы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1" indent="0" algn="l" defTabSz="91429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ru-RU" sz="1100" dirty="0" smtClean="0"/>
                        <a:t>Горизонт стратегического планирования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1" indent="0" algn="l" defTabSz="91429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dirty="0" smtClean="0"/>
                        <a:t>«Оптимальный период действия Стратегии»</a:t>
                      </a:r>
                      <a:r>
                        <a:rPr lang="ru-RU" sz="1100" baseline="0" dirty="0" smtClean="0"/>
                        <a:t> (20 лет)</a:t>
                      </a:r>
                      <a:endParaRPr lang="ru-RU" sz="11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1" indent="0" algn="l" defTabSz="91429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dirty="0" smtClean="0"/>
                        <a:t>Не решена проблема отражения в плане мероприятий, относящихся к поздним этапам реализации стратегии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1" indent="0" algn="l" defTabSz="91429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dirty="0" smtClean="0"/>
                        <a:t>Связь стратегического планирования с территориальным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Закрепление связи документов стратегического и территориального планирования (первые первичны по отношению</a:t>
                      </a:r>
                      <a:r>
                        <a:rPr lang="ru-RU" sz="1100" baseline="0" dirty="0" smtClean="0"/>
                        <a:t> ко вторым)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Неясно, как быть в тех случаях, когда документы стратегического планирования разрабатываются при наличии действующих документов территориального планирования</a:t>
                      </a:r>
                      <a:endParaRPr lang="ru-RU" sz="11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29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dirty="0" smtClean="0"/>
                        <a:t>Согласование муниципальных</a:t>
                      </a:r>
                      <a:r>
                        <a:rPr lang="ru-RU" sz="1100" baseline="0" dirty="0" smtClean="0"/>
                        <a:t> и региональных </a:t>
                      </a:r>
                      <a:r>
                        <a:rPr lang="ru-RU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документов стратегического планирования </a:t>
                      </a:r>
                      <a:endParaRPr lang="ru-RU" sz="11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29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«Синхронизация» документов стратегического и территориального планирования, разрабатываемых на муниципальном и региональном уровнях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1" indent="0" algn="l" defTabSz="91429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dirty="0" smtClean="0"/>
                        <a:t>Не раскрыты предмет и механизмы синхронизации  (согласования)</a:t>
                      </a:r>
                      <a:endParaRPr lang="ru-RU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vl="0"/>
                      <a:r>
                        <a:rPr lang="ru-RU" sz="1100" dirty="0" smtClean="0"/>
                        <a:t>Разработка сценариев социально-экономического развития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Формы описания и сопоставления альтернативных сценариев развития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Не раскрыта связь между прогнозированием и сценариями, а также между сценариями различных типов</a:t>
                      </a:r>
                      <a:endParaRPr lang="ru-RU" sz="11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Общественное обсуждение проектов документов стратегического планирования 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Формы и сроки проведения общественного обсуждения, формат реагирования на поступившие замечания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Не предусмотрено подключение общественности на ранних стадиях планирования</a:t>
                      </a:r>
                      <a:endParaRPr lang="ru-RU" sz="11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Структура и содержание стратегии и плана мероприятий по реализации стратегии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290" rtl="0" eaLnBrk="1" latinLnBrk="0" hangingPunct="1"/>
                      <a:r>
                        <a:rPr lang="ru-RU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Шаблоны </a:t>
                      </a:r>
                      <a:r>
                        <a:rPr lang="ru-RU" sz="1100" dirty="0" smtClean="0"/>
                        <a:t>стратегии и плана мероприятий по реализации стратегии</a:t>
                      </a:r>
                      <a:endParaRPr lang="ru-RU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290" rtl="0" eaLnBrk="1" latinLnBrk="0" hangingPunct="1"/>
                      <a:r>
                        <a:rPr lang="ru-RU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Не раскрыты методики</a:t>
                      </a:r>
                      <a:r>
                        <a:rPr lang="ru-RU" sz="11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рекомендуемых видов анализа внешних условий и пр.</a:t>
                      </a:r>
                      <a:endParaRPr lang="ru-RU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500984">
                <a:tc>
                  <a:txBody>
                    <a:bodyPr/>
                    <a:lstStyle/>
                    <a:p>
                      <a:pPr marL="0" marR="0" indent="0" algn="l" defTabSz="91429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dirty="0" smtClean="0"/>
                        <a:t>Мониторинг и контроль реализации </a:t>
                      </a:r>
                      <a:r>
                        <a:rPr lang="ru-RU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документов стратегического планирования 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290" rtl="0" eaLnBrk="1" latinLnBrk="0" hangingPunct="1"/>
                      <a:r>
                        <a:rPr lang="ru-RU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Форма ежегодного отчета о реализации стратегии, типовой перечень показателей реализации стратегии</a:t>
                      </a:r>
                      <a:endParaRPr lang="ru-RU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290" rtl="0" eaLnBrk="1" latinLnBrk="0" hangingPunct="1"/>
                      <a:r>
                        <a:rPr lang="ru-RU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Введение типового перечня показателей реализации стратегии ограничивает свободу МО самостоятельно формировать приоритеты развития</a:t>
                      </a:r>
                      <a:endParaRPr lang="ru-RU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676456" y="6398557"/>
            <a:ext cx="467544" cy="46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2746199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Elemental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Office Theme">
  <a:themeElements>
    <a:clrScheme name="Elemental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11716</TotalTime>
  <Words>1396</Words>
  <Application>Microsoft Office PowerPoint</Application>
  <PresentationFormat>Экран (4:3)</PresentationFormat>
  <Paragraphs>219</Paragraphs>
  <Slides>18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3</vt:i4>
      </vt:variant>
      <vt:variant>
        <vt:lpstr>Заголовки слайдов</vt:lpstr>
      </vt:variant>
      <vt:variant>
        <vt:i4>18</vt:i4>
      </vt:variant>
    </vt:vector>
  </HeadingPairs>
  <TitlesOfParts>
    <vt:vector size="21" baseType="lpstr">
      <vt:lpstr>Тема Office</vt:lpstr>
      <vt:lpstr>Office Theme</vt:lpstr>
      <vt:lpstr>1_Office Theme</vt:lpstr>
      <vt:lpstr>   Актуальные проблемы и вопросы реализации Федерального Закона №172 «О стратегическом планировании в Российской Федерации»   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ИНСТИТУТ ЭКОНОМИКИ ГОРОДА</vt:lpstr>
      <vt:lpstr>Слайд 18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«Наемное жилье - новая городская экономика и жилищная политика»  Информация для сопоставления и выбора проектов с позиции градостроительного окружения</dc:title>
  <dc:creator>Евгений Игуменов</dc:creator>
  <cp:lastModifiedBy>GA</cp:lastModifiedBy>
  <cp:revision>141</cp:revision>
  <dcterms:created xsi:type="dcterms:W3CDTF">2016-09-15T11:48:06Z</dcterms:created>
  <dcterms:modified xsi:type="dcterms:W3CDTF">2018-03-01T08:52:57Z</dcterms:modified>
</cp:coreProperties>
</file>