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98" r:id="rId3"/>
    <p:sldId id="294" r:id="rId4"/>
    <p:sldId id="297" r:id="rId5"/>
    <p:sldId id="295" r:id="rId6"/>
    <p:sldId id="299" r:id="rId7"/>
    <p:sldId id="293" r:id="rId8"/>
    <p:sldId id="292" r:id="rId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6" autoAdjust="0"/>
    <p:restoredTop sz="94108" autoAdjust="0"/>
  </p:normalViewPr>
  <p:slideViewPr>
    <p:cSldViewPr>
      <p:cViewPr>
        <p:scale>
          <a:sx n="80" d="100"/>
          <a:sy n="80" d="100"/>
        </p:scale>
        <p:origin x="-84" y="-82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C0B740-066E-41B3-9332-C42FAF6F47DE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BC59703-7F5B-40AD-821E-82B96EC5FE16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900" b="1" dirty="0" smtClean="0">
              <a:solidFill>
                <a:schemeClr val="bg1"/>
              </a:solidFill>
            </a:rPr>
            <a:t>Бюджетное планирование </a:t>
          </a:r>
          <a:endParaRPr lang="ru-RU" sz="900" b="1" dirty="0">
            <a:solidFill>
              <a:schemeClr val="bg1"/>
            </a:solidFill>
          </a:endParaRPr>
        </a:p>
      </dgm:t>
    </dgm:pt>
    <dgm:pt modelId="{9909A4CF-63D0-4BF1-8270-708543470D0E}" type="parTrans" cxnId="{D8EA16D8-5B19-4C21-A1A5-B6C5DA71A7F9}">
      <dgm:prSet/>
      <dgm:spPr/>
      <dgm:t>
        <a:bodyPr/>
        <a:lstStyle/>
        <a:p>
          <a:endParaRPr lang="ru-RU"/>
        </a:p>
      </dgm:t>
    </dgm:pt>
    <dgm:pt modelId="{BC9C5F98-BA29-4FC4-BE6A-11F7C6ACBC41}" type="sibTrans" cxnId="{D8EA16D8-5B19-4C21-A1A5-B6C5DA71A7F9}">
      <dgm:prSet/>
      <dgm:spPr>
        <a:solidFill>
          <a:schemeClr val="accent2"/>
        </a:solidFill>
      </dgm:spPr>
      <dgm:t>
        <a:bodyPr/>
        <a:lstStyle/>
        <a:p>
          <a:endParaRPr lang="ru-RU"/>
        </a:p>
      </dgm:t>
    </dgm:pt>
    <dgm:pt modelId="{FC73735D-7DF0-4D19-9784-10977A26A7E7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900" b="1" dirty="0" smtClean="0">
              <a:solidFill>
                <a:schemeClr val="bg1"/>
              </a:solidFill>
            </a:rPr>
            <a:t>Территориаль-ное планирование </a:t>
          </a:r>
          <a:endParaRPr lang="ru-RU" sz="900" b="1" dirty="0">
            <a:solidFill>
              <a:schemeClr val="bg1"/>
            </a:solidFill>
          </a:endParaRPr>
        </a:p>
      </dgm:t>
    </dgm:pt>
    <dgm:pt modelId="{6D4CD4B6-CD37-4D13-A8C6-6258E87C8D2A}" type="parTrans" cxnId="{8F189727-DE11-4352-86B9-E85FCB684B05}">
      <dgm:prSet/>
      <dgm:spPr/>
      <dgm:t>
        <a:bodyPr/>
        <a:lstStyle/>
        <a:p>
          <a:endParaRPr lang="ru-RU"/>
        </a:p>
      </dgm:t>
    </dgm:pt>
    <dgm:pt modelId="{9176AE31-4096-49EC-815D-09E9ADD22F97}" type="sibTrans" cxnId="{8F189727-DE11-4352-86B9-E85FCB684B05}">
      <dgm:prSet/>
      <dgm:spPr>
        <a:solidFill>
          <a:schemeClr val="accent2"/>
        </a:solidFill>
      </dgm:spPr>
      <dgm:t>
        <a:bodyPr/>
        <a:lstStyle/>
        <a:p>
          <a:endParaRPr lang="ru-RU"/>
        </a:p>
      </dgm:t>
    </dgm:pt>
    <dgm:pt modelId="{70493071-C6B6-4C68-8653-D2DE5CCFDFBC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 smtClean="0">
              <a:solidFill>
                <a:schemeClr val="bg1"/>
              </a:solidFill>
            </a:rPr>
            <a:t>Планирование развития коммунальной инфраструктуры</a:t>
          </a:r>
          <a:endParaRPr lang="ru-RU" dirty="0">
            <a:solidFill>
              <a:schemeClr val="bg1"/>
            </a:solidFill>
          </a:endParaRPr>
        </a:p>
      </dgm:t>
    </dgm:pt>
    <dgm:pt modelId="{F85CE0D3-58A6-41D0-91F8-29032374035B}" type="parTrans" cxnId="{CC5E8A15-CA96-4CBF-9618-557C193287F1}">
      <dgm:prSet/>
      <dgm:spPr/>
      <dgm:t>
        <a:bodyPr/>
        <a:lstStyle/>
        <a:p>
          <a:endParaRPr lang="ru-RU"/>
        </a:p>
      </dgm:t>
    </dgm:pt>
    <dgm:pt modelId="{D6C7FB0A-B198-4059-B0A9-441023C92817}" type="sibTrans" cxnId="{CC5E8A15-CA96-4CBF-9618-557C193287F1}">
      <dgm:prSet/>
      <dgm:spPr>
        <a:solidFill>
          <a:schemeClr val="accent2"/>
        </a:solidFill>
        <a:ln>
          <a:solidFill>
            <a:schemeClr val="bg1"/>
          </a:solidFill>
        </a:ln>
      </dgm:spPr>
      <dgm:t>
        <a:bodyPr/>
        <a:lstStyle/>
        <a:p>
          <a:endParaRPr lang="ru-RU"/>
        </a:p>
      </dgm:t>
    </dgm:pt>
    <dgm:pt modelId="{DD3CCB04-38F4-4B37-85B6-36880985833E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900" b="1" dirty="0" smtClean="0">
              <a:solidFill>
                <a:schemeClr val="bg1"/>
              </a:solidFill>
            </a:rPr>
            <a:t>Социально-экономическое планирование </a:t>
          </a:r>
          <a:endParaRPr lang="ru-RU" sz="900" b="1" dirty="0">
            <a:solidFill>
              <a:schemeClr val="bg1"/>
            </a:solidFill>
          </a:endParaRPr>
        </a:p>
      </dgm:t>
    </dgm:pt>
    <dgm:pt modelId="{805E2020-ADF3-47EA-8762-FD1E4C2BE5FD}" type="parTrans" cxnId="{DBD42DEE-9C38-42B6-B88C-245DBB2CA96A}">
      <dgm:prSet/>
      <dgm:spPr/>
      <dgm:t>
        <a:bodyPr/>
        <a:lstStyle/>
        <a:p>
          <a:endParaRPr lang="ru-RU"/>
        </a:p>
      </dgm:t>
    </dgm:pt>
    <dgm:pt modelId="{532C4065-4CFF-403F-B244-FE13A7CEE816}" type="sibTrans" cxnId="{DBD42DEE-9C38-42B6-B88C-245DBB2CA96A}">
      <dgm:prSet/>
      <dgm:spPr>
        <a:solidFill>
          <a:schemeClr val="accent2"/>
        </a:solidFill>
        <a:ln>
          <a:solidFill>
            <a:schemeClr val="accent3"/>
          </a:solidFill>
        </a:ln>
      </dgm:spPr>
      <dgm:t>
        <a:bodyPr/>
        <a:lstStyle/>
        <a:p>
          <a:endParaRPr lang="ru-RU"/>
        </a:p>
      </dgm:t>
    </dgm:pt>
    <dgm:pt modelId="{5AF75B4F-05C9-4DC4-94E5-CA9341465DF3}" type="pres">
      <dgm:prSet presAssocID="{96C0B740-066E-41B3-9332-C42FAF6F47D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9AB80D-A6EF-43A4-9EB4-76B508CD21D3}" type="pres">
      <dgm:prSet presAssocID="{6BC59703-7F5B-40AD-821E-82B96EC5FE1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6D7762-7A5D-4DB0-B546-BBEFF8A98070}" type="pres">
      <dgm:prSet presAssocID="{BC9C5F98-BA29-4FC4-BE6A-11F7C6ACBC41}" presName="sibTrans" presStyleLbl="sibTrans2D1" presStyleIdx="0" presStyleCnt="4" custScaleX="181457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15BE1099-1526-4494-8BB3-A2E95368A562}" type="pres">
      <dgm:prSet presAssocID="{BC9C5F98-BA29-4FC4-BE6A-11F7C6ACBC41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943FC5D9-5043-42DC-90B9-933B5F34AC94}" type="pres">
      <dgm:prSet presAssocID="{FC73735D-7DF0-4D19-9784-10977A26A7E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DD3E1E-4729-4505-915A-8BB0169B02E1}" type="pres">
      <dgm:prSet presAssocID="{9176AE31-4096-49EC-815D-09E9ADD22F97}" presName="sibTrans" presStyleLbl="sibTrans2D1" presStyleIdx="1" presStyleCnt="4" custScaleX="191372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B83FEC59-1B97-467D-9B76-ACF0F93D6E41}" type="pres">
      <dgm:prSet presAssocID="{9176AE31-4096-49EC-815D-09E9ADD22F97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D76D0C7A-C1D5-4025-8248-C73C103073C1}" type="pres">
      <dgm:prSet presAssocID="{70493071-C6B6-4C68-8653-D2DE5CCFDFB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387CC8-A74C-47DD-A0FF-02FE2EE40CE1}" type="pres">
      <dgm:prSet presAssocID="{D6C7FB0A-B198-4059-B0A9-441023C92817}" presName="sibTrans" presStyleLbl="sibTrans2D1" presStyleIdx="2" presStyleCnt="4" custScaleX="180051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FC20E6F2-FD12-47B0-9E79-74E09776AACA}" type="pres">
      <dgm:prSet presAssocID="{D6C7FB0A-B198-4059-B0A9-441023C92817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58677E80-8E79-4E5C-9D58-32E80DA1AAD8}" type="pres">
      <dgm:prSet presAssocID="{DD3CCB04-38F4-4B37-85B6-36880985833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038FBA-7B92-48F4-B391-71B3CAD3DD42}" type="pres">
      <dgm:prSet presAssocID="{532C4065-4CFF-403F-B244-FE13A7CEE816}" presName="sibTrans" presStyleLbl="sibTrans2D1" presStyleIdx="3" presStyleCnt="4" custScaleX="172202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51BE7168-CD9A-4CB7-A41C-F0E7F5400205}" type="pres">
      <dgm:prSet presAssocID="{532C4065-4CFF-403F-B244-FE13A7CEE816}" presName="connectorText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D03C4FCF-8CE3-475E-95AC-F14684FB2B2A}" type="presOf" srcId="{BC9C5F98-BA29-4FC4-BE6A-11F7C6ACBC41}" destId="{15BE1099-1526-4494-8BB3-A2E95368A562}" srcOrd="1" destOrd="0" presId="urn:microsoft.com/office/officeart/2005/8/layout/cycle2"/>
    <dgm:cxn modelId="{5C2ADDC3-B852-40DF-A529-3F5F11ABB8B2}" type="presOf" srcId="{FC73735D-7DF0-4D19-9784-10977A26A7E7}" destId="{943FC5D9-5043-42DC-90B9-933B5F34AC94}" srcOrd="0" destOrd="0" presId="urn:microsoft.com/office/officeart/2005/8/layout/cycle2"/>
    <dgm:cxn modelId="{3FB3D4B2-80AC-4D1F-839A-8155C627C1E7}" type="presOf" srcId="{70493071-C6B6-4C68-8653-D2DE5CCFDFBC}" destId="{D76D0C7A-C1D5-4025-8248-C73C103073C1}" srcOrd="0" destOrd="0" presId="urn:microsoft.com/office/officeart/2005/8/layout/cycle2"/>
    <dgm:cxn modelId="{5DF6322D-2578-47B7-8E53-E28440E1B24D}" type="presOf" srcId="{BC9C5F98-BA29-4FC4-BE6A-11F7C6ACBC41}" destId="{166D7762-7A5D-4DB0-B546-BBEFF8A98070}" srcOrd="0" destOrd="0" presId="urn:microsoft.com/office/officeart/2005/8/layout/cycle2"/>
    <dgm:cxn modelId="{37FC4DA1-19CB-4D60-9AC0-9E1465790EBE}" type="presOf" srcId="{DD3CCB04-38F4-4B37-85B6-36880985833E}" destId="{58677E80-8E79-4E5C-9D58-32E80DA1AAD8}" srcOrd="0" destOrd="0" presId="urn:microsoft.com/office/officeart/2005/8/layout/cycle2"/>
    <dgm:cxn modelId="{7075DC44-3371-44E3-AF79-0A6C5619AA37}" type="presOf" srcId="{D6C7FB0A-B198-4059-B0A9-441023C92817}" destId="{F5387CC8-A74C-47DD-A0FF-02FE2EE40CE1}" srcOrd="0" destOrd="0" presId="urn:microsoft.com/office/officeart/2005/8/layout/cycle2"/>
    <dgm:cxn modelId="{DBD42DEE-9C38-42B6-B88C-245DBB2CA96A}" srcId="{96C0B740-066E-41B3-9332-C42FAF6F47DE}" destId="{DD3CCB04-38F4-4B37-85B6-36880985833E}" srcOrd="3" destOrd="0" parTransId="{805E2020-ADF3-47EA-8762-FD1E4C2BE5FD}" sibTransId="{532C4065-4CFF-403F-B244-FE13A7CEE816}"/>
    <dgm:cxn modelId="{8F189727-DE11-4352-86B9-E85FCB684B05}" srcId="{96C0B740-066E-41B3-9332-C42FAF6F47DE}" destId="{FC73735D-7DF0-4D19-9784-10977A26A7E7}" srcOrd="1" destOrd="0" parTransId="{6D4CD4B6-CD37-4D13-A8C6-6258E87C8D2A}" sibTransId="{9176AE31-4096-49EC-815D-09E9ADD22F97}"/>
    <dgm:cxn modelId="{28973D4C-33EE-403C-B7B8-826C68694110}" type="presOf" srcId="{532C4065-4CFF-403F-B244-FE13A7CEE816}" destId="{78038FBA-7B92-48F4-B391-71B3CAD3DD42}" srcOrd="0" destOrd="0" presId="urn:microsoft.com/office/officeart/2005/8/layout/cycle2"/>
    <dgm:cxn modelId="{5C7EA59D-EC53-4568-A366-2F4941B23BF5}" type="presOf" srcId="{9176AE31-4096-49EC-815D-09E9ADD22F97}" destId="{1DDD3E1E-4729-4505-915A-8BB0169B02E1}" srcOrd="0" destOrd="0" presId="urn:microsoft.com/office/officeart/2005/8/layout/cycle2"/>
    <dgm:cxn modelId="{D8EA16D8-5B19-4C21-A1A5-B6C5DA71A7F9}" srcId="{96C0B740-066E-41B3-9332-C42FAF6F47DE}" destId="{6BC59703-7F5B-40AD-821E-82B96EC5FE16}" srcOrd="0" destOrd="0" parTransId="{9909A4CF-63D0-4BF1-8270-708543470D0E}" sibTransId="{BC9C5F98-BA29-4FC4-BE6A-11F7C6ACBC41}"/>
    <dgm:cxn modelId="{C925FE67-EE60-436D-B700-B464C0E53F4C}" type="presOf" srcId="{6BC59703-7F5B-40AD-821E-82B96EC5FE16}" destId="{4C9AB80D-A6EF-43A4-9EB4-76B508CD21D3}" srcOrd="0" destOrd="0" presId="urn:microsoft.com/office/officeart/2005/8/layout/cycle2"/>
    <dgm:cxn modelId="{64F9468F-4B9E-4BD3-87BF-F882F966DC18}" type="presOf" srcId="{532C4065-4CFF-403F-B244-FE13A7CEE816}" destId="{51BE7168-CD9A-4CB7-A41C-F0E7F5400205}" srcOrd="1" destOrd="0" presId="urn:microsoft.com/office/officeart/2005/8/layout/cycle2"/>
    <dgm:cxn modelId="{DACC85E9-30D0-44A6-ABDC-6AAADA3D5B56}" type="presOf" srcId="{D6C7FB0A-B198-4059-B0A9-441023C92817}" destId="{FC20E6F2-FD12-47B0-9E79-74E09776AACA}" srcOrd="1" destOrd="0" presId="urn:microsoft.com/office/officeart/2005/8/layout/cycle2"/>
    <dgm:cxn modelId="{B6A48F00-FE7F-4746-A03A-1FD46507180F}" type="presOf" srcId="{96C0B740-066E-41B3-9332-C42FAF6F47DE}" destId="{5AF75B4F-05C9-4DC4-94E5-CA9341465DF3}" srcOrd="0" destOrd="0" presId="urn:microsoft.com/office/officeart/2005/8/layout/cycle2"/>
    <dgm:cxn modelId="{CC5E8A15-CA96-4CBF-9618-557C193287F1}" srcId="{96C0B740-066E-41B3-9332-C42FAF6F47DE}" destId="{70493071-C6B6-4C68-8653-D2DE5CCFDFBC}" srcOrd="2" destOrd="0" parTransId="{F85CE0D3-58A6-41D0-91F8-29032374035B}" sibTransId="{D6C7FB0A-B198-4059-B0A9-441023C92817}"/>
    <dgm:cxn modelId="{19BD0DC3-9CFD-4B05-9302-3E56C2BCF668}" type="presOf" srcId="{9176AE31-4096-49EC-815D-09E9ADD22F97}" destId="{B83FEC59-1B97-467D-9B76-ACF0F93D6E41}" srcOrd="1" destOrd="0" presId="urn:microsoft.com/office/officeart/2005/8/layout/cycle2"/>
    <dgm:cxn modelId="{B7B0921C-4018-4FA4-9361-4C7FF484033E}" type="presParOf" srcId="{5AF75B4F-05C9-4DC4-94E5-CA9341465DF3}" destId="{4C9AB80D-A6EF-43A4-9EB4-76B508CD21D3}" srcOrd="0" destOrd="0" presId="urn:microsoft.com/office/officeart/2005/8/layout/cycle2"/>
    <dgm:cxn modelId="{D9755C1F-9F39-470A-A338-811AA3A59090}" type="presParOf" srcId="{5AF75B4F-05C9-4DC4-94E5-CA9341465DF3}" destId="{166D7762-7A5D-4DB0-B546-BBEFF8A98070}" srcOrd="1" destOrd="0" presId="urn:microsoft.com/office/officeart/2005/8/layout/cycle2"/>
    <dgm:cxn modelId="{29AFFD4A-810F-450C-8EE0-85FDABF6EB74}" type="presParOf" srcId="{166D7762-7A5D-4DB0-B546-BBEFF8A98070}" destId="{15BE1099-1526-4494-8BB3-A2E95368A562}" srcOrd="0" destOrd="0" presId="urn:microsoft.com/office/officeart/2005/8/layout/cycle2"/>
    <dgm:cxn modelId="{326BA001-E658-4466-B33F-FD2C70B608FC}" type="presParOf" srcId="{5AF75B4F-05C9-4DC4-94E5-CA9341465DF3}" destId="{943FC5D9-5043-42DC-90B9-933B5F34AC94}" srcOrd="2" destOrd="0" presId="urn:microsoft.com/office/officeart/2005/8/layout/cycle2"/>
    <dgm:cxn modelId="{633AC7DF-1767-4567-AA5D-6268B5004575}" type="presParOf" srcId="{5AF75B4F-05C9-4DC4-94E5-CA9341465DF3}" destId="{1DDD3E1E-4729-4505-915A-8BB0169B02E1}" srcOrd="3" destOrd="0" presId="urn:microsoft.com/office/officeart/2005/8/layout/cycle2"/>
    <dgm:cxn modelId="{EDFAD27F-2A82-46F8-A653-8AF05CA8D614}" type="presParOf" srcId="{1DDD3E1E-4729-4505-915A-8BB0169B02E1}" destId="{B83FEC59-1B97-467D-9B76-ACF0F93D6E41}" srcOrd="0" destOrd="0" presId="urn:microsoft.com/office/officeart/2005/8/layout/cycle2"/>
    <dgm:cxn modelId="{3736E11D-BE7A-44C3-9655-D246DC3C5D91}" type="presParOf" srcId="{5AF75B4F-05C9-4DC4-94E5-CA9341465DF3}" destId="{D76D0C7A-C1D5-4025-8248-C73C103073C1}" srcOrd="4" destOrd="0" presId="urn:microsoft.com/office/officeart/2005/8/layout/cycle2"/>
    <dgm:cxn modelId="{F0193600-2D17-40F4-AD3F-3DE7BA6BA209}" type="presParOf" srcId="{5AF75B4F-05C9-4DC4-94E5-CA9341465DF3}" destId="{F5387CC8-A74C-47DD-A0FF-02FE2EE40CE1}" srcOrd="5" destOrd="0" presId="urn:microsoft.com/office/officeart/2005/8/layout/cycle2"/>
    <dgm:cxn modelId="{909E9358-4750-4148-A71F-D61C1834231F}" type="presParOf" srcId="{F5387CC8-A74C-47DD-A0FF-02FE2EE40CE1}" destId="{FC20E6F2-FD12-47B0-9E79-74E09776AACA}" srcOrd="0" destOrd="0" presId="urn:microsoft.com/office/officeart/2005/8/layout/cycle2"/>
    <dgm:cxn modelId="{1ED4B4C9-5F95-4157-9D58-98F571EBF2B8}" type="presParOf" srcId="{5AF75B4F-05C9-4DC4-94E5-CA9341465DF3}" destId="{58677E80-8E79-4E5C-9D58-32E80DA1AAD8}" srcOrd="6" destOrd="0" presId="urn:microsoft.com/office/officeart/2005/8/layout/cycle2"/>
    <dgm:cxn modelId="{27553AD1-C107-4EA9-B7CA-82D71332A5A4}" type="presParOf" srcId="{5AF75B4F-05C9-4DC4-94E5-CA9341465DF3}" destId="{78038FBA-7B92-48F4-B391-71B3CAD3DD42}" srcOrd="7" destOrd="0" presId="urn:microsoft.com/office/officeart/2005/8/layout/cycle2"/>
    <dgm:cxn modelId="{AC205947-DFD1-49E9-8CD4-62EE8193EF13}" type="presParOf" srcId="{78038FBA-7B92-48F4-B391-71B3CAD3DD42}" destId="{51BE7168-CD9A-4CB7-A41C-F0E7F54002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9AB80D-A6EF-43A4-9EB4-76B508CD21D3}">
      <dsp:nvSpPr>
        <dsp:cNvPr id="0" name=""/>
        <dsp:cNvSpPr/>
      </dsp:nvSpPr>
      <dsp:spPr>
        <a:xfrm>
          <a:off x="2404954" y="899"/>
          <a:ext cx="950730" cy="950730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bg1"/>
              </a:solidFill>
            </a:rPr>
            <a:t>Бюджетное планирование </a:t>
          </a:r>
          <a:endParaRPr lang="ru-RU" sz="900" b="1" kern="1200" dirty="0">
            <a:solidFill>
              <a:schemeClr val="bg1"/>
            </a:solidFill>
          </a:endParaRPr>
        </a:p>
      </dsp:txBody>
      <dsp:txXfrm>
        <a:off x="2544185" y="140130"/>
        <a:ext cx="672268" cy="672268"/>
      </dsp:txXfrm>
    </dsp:sp>
    <dsp:sp modelId="{166D7762-7A5D-4DB0-B546-BBEFF8A98070}">
      <dsp:nvSpPr>
        <dsp:cNvPr id="0" name=""/>
        <dsp:cNvSpPr/>
      </dsp:nvSpPr>
      <dsp:spPr>
        <a:xfrm rot="2700000">
          <a:off x="3150797" y="815229"/>
          <a:ext cx="457846" cy="320871"/>
        </a:xfrm>
        <a:prstGeom prst="leftRightArrow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164894" y="845370"/>
        <a:ext cx="361585" cy="192523"/>
      </dsp:txXfrm>
    </dsp:sp>
    <dsp:sp modelId="{943FC5D9-5043-42DC-90B9-933B5F34AC94}">
      <dsp:nvSpPr>
        <dsp:cNvPr id="0" name=""/>
        <dsp:cNvSpPr/>
      </dsp:nvSpPr>
      <dsp:spPr>
        <a:xfrm>
          <a:off x="3413854" y="1009799"/>
          <a:ext cx="950730" cy="950730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bg1"/>
              </a:solidFill>
            </a:rPr>
            <a:t>Территориаль-ное планирование </a:t>
          </a:r>
          <a:endParaRPr lang="ru-RU" sz="900" b="1" kern="1200" dirty="0">
            <a:solidFill>
              <a:schemeClr val="bg1"/>
            </a:solidFill>
          </a:endParaRPr>
        </a:p>
      </dsp:txBody>
      <dsp:txXfrm>
        <a:off x="3553085" y="1149030"/>
        <a:ext cx="672268" cy="672268"/>
      </dsp:txXfrm>
    </dsp:sp>
    <dsp:sp modelId="{1DDD3E1E-4729-4505-915A-8BB0169B02E1}">
      <dsp:nvSpPr>
        <dsp:cNvPr id="0" name=""/>
        <dsp:cNvSpPr/>
      </dsp:nvSpPr>
      <dsp:spPr>
        <a:xfrm rot="8100000">
          <a:off x="3148387" y="1824129"/>
          <a:ext cx="482863" cy="320871"/>
        </a:xfrm>
        <a:prstGeom prst="leftRightArrow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230551" y="1854270"/>
        <a:ext cx="386602" cy="192523"/>
      </dsp:txXfrm>
    </dsp:sp>
    <dsp:sp modelId="{D76D0C7A-C1D5-4025-8248-C73C103073C1}">
      <dsp:nvSpPr>
        <dsp:cNvPr id="0" name=""/>
        <dsp:cNvSpPr/>
      </dsp:nvSpPr>
      <dsp:spPr>
        <a:xfrm>
          <a:off x="2404954" y="2018699"/>
          <a:ext cx="950730" cy="950730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" b="1" kern="1200" dirty="0" smtClean="0">
              <a:solidFill>
                <a:schemeClr val="bg1"/>
              </a:solidFill>
            </a:rPr>
            <a:t>Планирование развития коммунальной инфраструктуры</a:t>
          </a:r>
          <a:endParaRPr lang="ru-RU" sz="600" kern="1200" dirty="0">
            <a:solidFill>
              <a:schemeClr val="bg1"/>
            </a:solidFill>
          </a:endParaRPr>
        </a:p>
      </dsp:txBody>
      <dsp:txXfrm>
        <a:off x="2544185" y="2157930"/>
        <a:ext cx="672268" cy="672268"/>
      </dsp:txXfrm>
    </dsp:sp>
    <dsp:sp modelId="{F5387CC8-A74C-47DD-A0FF-02FE2EE40CE1}">
      <dsp:nvSpPr>
        <dsp:cNvPr id="0" name=""/>
        <dsp:cNvSpPr/>
      </dsp:nvSpPr>
      <dsp:spPr>
        <a:xfrm rot="13500000">
          <a:off x="2153770" y="1834228"/>
          <a:ext cx="454298" cy="320871"/>
        </a:xfrm>
        <a:prstGeom prst="leftRightArrow">
          <a:avLst/>
        </a:prstGeom>
        <a:solidFill>
          <a:schemeClr val="accent2"/>
        </a:solidFill>
        <a:ln>
          <a:solidFill>
            <a:schemeClr val="bg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2235934" y="1932435"/>
        <a:ext cx="358037" cy="192523"/>
      </dsp:txXfrm>
    </dsp:sp>
    <dsp:sp modelId="{58677E80-8E79-4E5C-9D58-32E80DA1AAD8}">
      <dsp:nvSpPr>
        <dsp:cNvPr id="0" name=""/>
        <dsp:cNvSpPr/>
      </dsp:nvSpPr>
      <dsp:spPr>
        <a:xfrm>
          <a:off x="1396054" y="1009799"/>
          <a:ext cx="950730" cy="950730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bg1"/>
              </a:solidFill>
            </a:rPr>
            <a:t>Социально-экономическое планирование </a:t>
          </a:r>
          <a:endParaRPr lang="ru-RU" sz="900" b="1" kern="1200" dirty="0">
            <a:solidFill>
              <a:schemeClr val="bg1"/>
            </a:solidFill>
          </a:endParaRPr>
        </a:p>
      </dsp:txBody>
      <dsp:txXfrm>
        <a:off x="1535285" y="1149030"/>
        <a:ext cx="672268" cy="672268"/>
      </dsp:txXfrm>
    </dsp:sp>
    <dsp:sp modelId="{78038FBA-7B92-48F4-B391-71B3CAD3DD42}">
      <dsp:nvSpPr>
        <dsp:cNvPr id="0" name=""/>
        <dsp:cNvSpPr/>
      </dsp:nvSpPr>
      <dsp:spPr>
        <a:xfrm rot="18900000">
          <a:off x="2153573" y="825328"/>
          <a:ext cx="434494" cy="320871"/>
        </a:xfrm>
        <a:prstGeom prst="leftRightArrow">
          <a:avLst/>
        </a:prstGeom>
        <a:solidFill>
          <a:schemeClr val="accent2"/>
        </a:solidFill>
        <a:ln>
          <a:solidFill>
            <a:schemeClr val="accent3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167670" y="923535"/>
        <a:ext cx="338233" cy="1925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15FD0E-B449-46DB-ABB3-AD06190534DD}" type="datetimeFigureOut">
              <a:rPr lang="ru-RU" smtClean="0"/>
              <a:t>09.10.2014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934C5E-CA56-4F5E-8943-B5BB160113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135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934C5E-CA56-4F5E-8943-B5BB1601133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329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718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371600"/>
            <a:ext cx="6019800" cy="165735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smtClean="0"/>
          </a:p>
        </p:txBody>
      </p:sp>
      <p:sp>
        <p:nvSpPr>
          <p:cNvPr id="718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3200400"/>
            <a:ext cx="6019800" cy="131445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ru-RU" noProof="0" smtClean="0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6300"/>
            <a:ext cx="21336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22442-DC32-47A4-918D-C4C7B62229F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813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700C9-F220-441D-A591-D433073142D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294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42900"/>
            <a:ext cx="2057400" cy="40576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42900"/>
            <a:ext cx="6019800" cy="40576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48314-E001-4BA1-8A47-B7B9A041048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822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42900"/>
            <a:ext cx="8229600" cy="10287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485900"/>
            <a:ext cx="8229600" cy="2914650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E50BA-A76C-40AC-89ED-AD5B3A1EABF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02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5034C-3E46-42C1-B26E-4A4D4FDC78C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869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9A9BA-BF97-4F08-B957-CE148CB715C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038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5900"/>
            <a:ext cx="4038600" cy="2914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4038600" cy="2914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2E523-B996-4439-8D93-1D399BB9554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958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CFBA8-0F66-41B6-8F28-B41564B85DD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074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AF5F8-B3BC-4ACA-BFA3-D49D7D3F1FB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370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7FD2C-84E7-4B9A-8815-D535EF3C7ED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223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1EC9-00E7-41A2-BDD5-951DDE3EFCD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502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D71E0-DBC8-433F-9CFD-6439CE5BBFD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60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2133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1CED03-8539-4CC9-A5E6-69E5C4E7705B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409575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993366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993366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790571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993366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790571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790571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42900"/>
            <a:ext cx="8229600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5900"/>
            <a:ext cx="8229600" cy="291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106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600" dirty="0"/>
              <a:t>Стратегическое планирование социально-экономического развития муниципальных образований в современных условиях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987824" y="3435846"/>
            <a:ext cx="6019800" cy="1314450"/>
          </a:xfrm>
        </p:spPr>
        <p:txBody>
          <a:bodyPr>
            <a:normAutofit fontScale="40000" lnSpcReduction="20000"/>
          </a:bodyPr>
          <a:lstStyle/>
          <a:p>
            <a:r>
              <a:rPr lang="ru-RU" sz="3800" dirty="0" smtClean="0"/>
              <a:t>Собрание Союза городов Центра и Северо-Запада России</a:t>
            </a:r>
          </a:p>
          <a:p>
            <a:endParaRPr lang="ru-RU" i="1" dirty="0" smtClean="0"/>
          </a:p>
          <a:p>
            <a:r>
              <a:rPr lang="ru-RU" sz="3800" i="1" dirty="0" smtClean="0"/>
              <a:t>Иваново, </a:t>
            </a:r>
          </a:p>
          <a:p>
            <a:r>
              <a:rPr lang="ru-RU" sz="3800" i="1" dirty="0" smtClean="0"/>
              <a:t>10 октября 2014 г.</a:t>
            </a:r>
            <a:endParaRPr lang="ru-RU" sz="3800" i="1" dirty="0"/>
          </a:p>
        </p:txBody>
      </p:sp>
    </p:spTree>
    <p:extLst>
      <p:ext uri="{BB962C8B-B14F-4D97-AF65-F5344CB8AC3E}">
        <p14:creationId xmlns:p14="http://schemas.microsoft.com/office/powerpoint/2010/main" val="114310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342900"/>
            <a:ext cx="8579296" cy="824694"/>
          </a:xfrm>
        </p:spPr>
        <p:txBody>
          <a:bodyPr/>
          <a:lstStyle/>
          <a:p>
            <a:r>
              <a:rPr lang="ru-RU" sz="3200" b="1" dirty="0">
                <a:solidFill>
                  <a:schemeClr val="bg2"/>
                </a:solidFill>
              </a:rPr>
              <a:t>Проблемы муниципального стратегического планирования в России</a:t>
            </a:r>
            <a:endParaRPr lang="ru-RU" sz="3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660231" y="2436735"/>
            <a:ext cx="2418269" cy="11341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Низкая </a:t>
            </a:r>
            <a:r>
              <a:rPr lang="ru-RU" b="1" dirty="0" smtClean="0"/>
              <a:t>выполняемость</a:t>
            </a:r>
          </a:p>
          <a:p>
            <a:pPr algn="ctr"/>
            <a:r>
              <a:rPr lang="ru-RU" b="1" dirty="0" smtClean="0"/>
              <a:t>стратегий</a:t>
            </a:r>
            <a:endParaRPr lang="ru-RU" b="1" dirty="0"/>
          </a:p>
        </p:txBody>
      </p:sp>
      <p:sp>
        <p:nvSpPr>
          <p:cNvPr id="11" name="Пятиугольник 10"/>
          <p:cNvSpPr/>
          <p:nvPr/>
        </p:nvSpPr>
        <p:spPr>
          <a:xfrm>
            <a:off x="467544" y="1563639"/>
            <a:ext cx="2808312" cy="2880320"/>
          </a:xfrm>
          <a:prstGeom prst="homePlate">
            <a:avLst>
              <a:gd name="adj" fmla="val 252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400" b="1" dirty="0"/>
              <a:t>Нестабильность законодательства</a:t>
            </a:r>
            <a:endParaRPr lang="ru-RU" sz="1100" b="1" dirty="0"/>
          </a:p>
          <a:p>
            <a:pPr marL="285750" indent="-285750">
              <a:buFont typeface="Arial" pitchFamily="34" charset="0"/>
              <a:buChar char="•"/>
            </a:pPr>
            <a:endParaRPr lang="ru-RU" sz="14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1400" b="1" dirty="0"/>
              <a:t>Недостаток ресурсов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14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1400" b="1" dirty="0"/>
              <a:t>Недостаточное методическое обеспечение стратегического планирования </a:t>
            </a:r>
          </a:p>
        </p:txBody>
      </p:sp>
      <p:sp>
        <p:nvSpPr>
          <p:cNvPr id="12" name="Пятиугольник 11"/>
          <p:cNvSpPr/>
          <p:nvPr/>
        </p:nvSpPr>
        <p:spPr>
          <a:xfrm>
            <a:off x="3491880" y="1563639"/>
            <a:ext cx="3042338" cy="2880319"/>
          </a:xfrm>
          <a:prstGeom prst="homePlate">
            <a:avLst>
              <a:gd name="adj" fmla="val 207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400" b="1" dirty="0"/>
              <a:t>«Оторванность» стратегий: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ru-RU" sz="1200" b="1" dirty="0"/>
              <a:t>от Генплана, </a:t>
            </a:r>
            <a:r>
              <a:rPr lang="ru-RU" sz="1200" b="1" dirty="0" err="1" smtClean="0"/>
              <a:t>ПКРКИ</a:t>
            </a:r>
            <a:r>
              <a:rPr lang="ru-RU" sz="1200" b="1" dirty="0" smtClean="0"/>
              <a:t> </a:t>
            </a:r>
            <a:r>
              <a:rPr lang="ru-RU" sz="1200" b="1" dirty="0"/>
              <a:t>и других долгосрочных плановых документов 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ru-RU" sz="1200" b="1" dirty="0"/>
              <a:t>от муниципальных программ 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ru-RU" sz="1200" b="1" dirty="0"/>
              <a:t>от бюджета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b="1" dirty="0" smtClean="0"/>
              <a:t>Непроработанность системы мониторинга реализации стратегий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b="1" dirty="0" smtClean="0"/>
              <a:t>Недостаточный </a:t>
            </a:r>
            <a:r>
              <a:rPr lang="ru-RU" sz="1400" b="1" dirty="0"/>
              <a:t>учёт в стратегиях местной специфики</a:t>
            </a: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79" t="14358" r="54711" b="12821"/>
          <a:stretch/>
        </p:blipFill>
        <p:spPr bwMode="auto">
          <a:xfrm rot="5400000">
            <a:off x="7083533" y="3083032"/>
            <a:ext cx="555527" cy="356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8685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>
                <a:solidFill>
                  <a:schemeClr val="bg2"/>
                </a:solidFill>
              </a:rPr>
              <a:t>Что принёс Закон 172-ФЗ?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5900"/>
            <a:ext cx="8229600" cy="3246091"/>
          </a:xfrm>
        </p:spPr>
        <p:txBody>
          <a:bodyPr>
            <a:normAutofit fontScale="40000" lnSpcReduction="20000"/>
          </a:bodyPr>
          <a:lstStyle/>
          <a:p>
            <a:pPr>
              <a:defRPr/>
            </a:pPr>
            <a:r>
              <a:rPr lang="ru-RU" dirty="0"/>
              <a:t>Применительно к </a:t>
            </a:r>
            <a:r>
              <a:rPr lang="ru-RU" dirty="0" smtClean="0"/>
              <a:t>муниципальному уровню является скорее</a:t>
            </a:r>
            <a:r>
              <a:rPr lang="ru-RU" b="1" dirty="0" smtClean="0"/>
              <a:t> рамочным </a:t>
            </a:r>
            <a:r>
              <a:rPr lang="ru-RU" dirty="0" smtClean="0"/>
              <a:t>и</a:t>
            </a:r>
            <a:r>
              <a:rPr lang="ru-RU" b="1" dirty="0" smtClean="0"/>
              <a:t> не обязывает </a:t>
            </a:r>
            <a:r>
              <a:rPr lang="ru-RU" dirty="0" smtClean="0"/>
              <a:t>МО принимать стратегии</a:t>
            </a:r>
          </a:p>
          <a:p>
            <a:pPr marL="0" indent="0" algn="ctr">
              <a:buNone/>
              <a:defRPr/>
            </a:pPr>
            <a:r>
              <a:rPr lang="ru-RU" sz="5100" b="1" dirty="0" smtClean="0">
                <a:solidFill>
                  <a:srgbClr val="FF0000"/>
                </a:solidFill>
              </a:rPr>
              <a:t>но </a:t>
            </a:r>
            <a:endParaRPr lang="ru-RU" b="1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ru-RU" dirty="0" smtClean="0"/>
              <a:t>Установил </a:t>
            </a:r>
            <a:r>
              <a:rPr lang="ru-RU" b="1" dirty="0" smtClean="0"/>
              <a:t>ориентиры</a:t>
            </a:r>
            <a:r>
              <a:rPr lang="ru-RU" dirty="0" smtClean="0"/>
              <a:t> для формирования системы стратегического планирования на муниципальном уровне </a:t>
            </a:r>
            <a:endParaRPr lang="ru-RU" dirty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r>
              <a:rPr lang="ru-RU" dirty="0" smtClean="0"/>
              <a:t>Установил </a:t>
            </a:r>
          </a:p>
          <a:p>
            <a:pPr lvl="1">
              <a:lnSpc>
                <a:spcPct val="90000"/>
              </a:lnSpc>
              <a:defRPr/>
            </a:pPr>
            <a:r>
              <a:rPr lang="ru-RU" dirty="0" smtClean="0"/>
              <a:t>единую систему </a:t>
            </a:r>
            <a:r>
              <a:rPr lang="ru-RU" dirty="0"/>
              <a:t>понятий</a:t>
            </a:r>
          </a:p>
          <a:p>
            <a:pPr lvl="1">
              <a:lnSpc>
                <a:spcPct val="90000"/>
              </a:lnSpc>
              <a:defRPr/>
            </a:pPr>
            <a:r>
              <a:rPr lang="ru-RU" dirty="0"/>
              <a:t>единую </a:t>
            </a:r>
            <a:r>
              <a:rPr lang="ru-RU" dirty="0" smtClean="0"/>
              <a:t>систему временных </a:t>
            </a:r>
            <a:r>
              <a:rPr lang="ru-RU" dirty="0"/>
              <a:t>горизонтов стратегического планирования </a:t>
            </a:r>
          </a:p>
          <a:p>
            <a:pPr lvl="1">
              <a:defRPr/>
            </a:pPr>
            <a:r>
              <a:rPr lang="ru-RU" dirty="0" smtClean="0"/>
              <a:t>единый перечень </a:t>
            </a:r>
            <a:r>
              <a:rPr lang="ru-RU" dirty="0"/>
              <a:t>документов стратегического </a:t>
            </a:r>
            <a:r>
              <a:rPr lang="ru-RU" dirty="0" smtClean="0"/>
              <a:t>планирования </a:t>
            </a:r>
            <a:endParaRPr lang="ru-RU" dirty="0"/>
          </a:p>
          <a:p>
            <a:pPr>
              <a:defRPr/>
            </a:pPr>
            <a:r>
              <a:rPr lang="ru-RU" dirty="0" smtClean="0"/>
              <a:t>Чётко разграничил полномочи</a:t>
            </a:r>
            <a:r>
              <a:rPr lang="ru-RU" dirty="0"/>
              <a:t>я</a:t>
            </a:r>
            <a:r>
              <a:rPr lang="ru-RU" dirty="0" smtClean="0"/>
              <a:t> </a:t>
            </a:r>
            <a:r>
              <a:rPr lang="ru-RU" dirty="0"/>
              <a:t>субъектов </a:t>
            </a:r>
            <a:r>
              <a:rPr lang="ru-RU" dirty="0" smtClean="0"/>
              <a:t>планирования</a:t>
            </a:r>
          </a:p>
          <a:p>
            <a:pPr>
              <a:defRPr/>
            </a:pPr>
            <a:r>
              <a:rPr lang="ru-RU" dirty="0" smtClean="0"/>
              <a:t>Утвердил принципы</a:t>
            </a:r>
          </a:p>
          <a:p>
            <a:pPr lvl="1">
              <a:defRPr/>
            </a:pPr>
            <a:r>
              <a:rPr lang="ru-RU" dirty="0" smtClean="0"/>
              <a:t>координации </a:t>
            </a:r>
            <a:r>
              <a:rPr lang="ru-RU" dirty="0"/>
              <a:t>и согласования видов планирования </a:t>
            </a:r>
            <a:endParaRPr lang="ru-RU" dirty="0" smtClean="0"/>
          </a:p>
          <a:p>
            <a:pPr lvl="1">
              <a:defRPr/>
            </a:pPr>
            <a:r>
              <a:rPr lang="ru-RU" dirty="0"/>
              <a:t>преемственности и </a:t>
            </a:r>
            <a:r>
              <a:rPr lang="ru-RU" dirty="0" smtClean="0"/>
              <a:t>непрерывности планирования </a:t>
            </a:r>
            <a:endParaRPr lang="ru-RU" dirty="0"/>
          </a:p>
          <a:p>
            <a:pPr lvl="1">
              <a:defRPr/>
            </a:pPr>
            <a:r>
              <a:rPr lang="ru-RU" dirty="0"/>
              <a:t>прозрачности (открытости) </a:t>
            </a:r>
            <a:r>
              <a:rPr lang="ru-RU" dirty="0" smtClean="0"/>
              <a:t>планирования</a:t>
            </a:r>
            <a:endParaRPr lang="ru-RU" dirty="0"/>
          </a:p>
          <a:p>
            <a:pPr lvl="1">
              <a:defRPr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79" t="14358" r="54711" b="12821"/>
          <a:stretch/>
        </p:blipFill>
        <p:spPr bwMode="auto">
          <a:xfrm rot="5400000">
            <a:off x="7390107" y="3389605"/>
            <a:ext cx="472871" cy="3034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0382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 rot="19090557">
            <a:off x="1198628" y="2117834"/>
            <a:ext cx="4248472" cy="172819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schemeClr val="bg2"/>
                </a:solidFill>
              </a:rPr>
              <a:t>Взаимосвязь видов планирования на муниципальном уровне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968238379"/>
              </p:ext>
            </p:extLst>
          </p:nvPr>
        </p:nvGraphicFramePr>
        <p:xfrm>
          <a:off x="1907704" y="1545636"/>
          <a:ext cx="5760640" cy="2970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741918" y="3489852"/>
            <a:ext cx="15809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1400" b="1" dirty="0" smtClean="0">
                <a:solidFill>
                  <a:schemeClr val="bg1"/>
                </a:solidFill>
              </a:rPr>
              <a:t>Стратегическое</a:t>
            </a:r>
          </a:p>
          <a:p>
            <a:pPr lvl="0" algn="ctr"/>
            <a:r>
              <a:rPr lang="ru-RU" sz="1400" b="1" dirty="0" smtClean="0">
                <a:solidFill>
                  <a:schemeClr val="bg1"/>
                </a:solidFill>
              </a:rPr>
              <a:t>планирование </a:t>
            </a:r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79" t="14358" r="54711" b="12821"/>
          <a:stretch/>
        </p:blipFill>
        <p:spPr bwMode="auto">
          <a:xfrm rot="5400000">
            <a:off x="7390107" y="3389605"/>
            <a:ext cx="472871" cy="3034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49389" y="1587681"/>
            <a:ext cx="2785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Согласно 172-ФЗ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110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solidFill>
                  <a:schemeClr val="bg2"/>
                </a:solidFill>
              </a:rPr>
              <a:t>Проект </a:t>
            </a:r>
            <a:r>
              <a:rPr lang="ru-RU" sz="2400" b="1" dirty="0" err="1">
                <a:solidFill>
                  <a:schemeClr val="bg2"/>
                </a:solidFill>
              </a:rPr>
              <a:t>ИЭГ</a:t>
            </a:r>
            <a:r>
              <a:rPr lang="ru-RU" sz="2400" b="1" dirty="0">
                <a:solidFill>
                  <a:schemeClr val="bg2"/>
                </a:solidFill>
              </a:rPr>
              <a:t> по </a:t>
            </a:r>
            <a:r>
              <a:rPr lang="ru-RU" sz="2400" b="1" dirty="0" smtClean="0">
                <a:solidFill>
                  <a:schemeClr val="bg2"/>
                </a:solidFill>
              </a:rPr>
              <a:t>содействию оптимизации стратегического </a:t>
            </a:r>
            <a:r>
              <a:rPr lang="ru-RU" sz="2400" b="1" dirty="0">
                <a:solidFill>
                  <a:schemeClr val="bg2"/>
                </a:solidFill>
              </a:rPr>
              <a:t>планирования на </a:t>
            </a:r>
            <a:r>
              <a:rPr lang="ru-RU" sz="2400" b="1" dirty="0" smtClean="0">
                <a:solidFill>
                  <a:schemeClr val="bg2"/>
                </a:solidFill>
              </a:rPr>
              <a:t>муниципальном уровне 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5900"/>
            <a:ext cx="8229600" cy="3184729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Серия семинаров </a:t>
            </a:r>
            <a:r>
              <a:rPr lang="ru-RU" dirty="0"/>
              <a:t>для работников органов </a:t>
            </a:r>
            <a:r>
              <a:rPr lang="ru-RU" dirty="0" err="1"/>
              <a:t>МСУ</a:t>
            </a:r>
            <a:r>
              <a:rPr lang="ru-RU" dirty="0"/>
              <a:t> на тему «Стратегическое планирование социально-экономического развития муниципальных образований в современных условиях»</a:t>
            </a:r>
          </a:p>
          <a:p>
            <a:r>
              <a:rPr lang="ru-RU" i="1" dirty="0" smtClean="0"/>
              <a:t>Период: </a:t>
            </a:r>
            <a:r>
              <a:rPr lang="ru-RU" dirty="0" smtClean="0"/>
              <a:t>октябрь-декабрь 2014 г. </a:t>
            </a:r>
          </a:p>
          <a:p>
            <a:r>
              <a:rPr lang="ru-RU" i="1" dirty="0" smtClean="0"/>
              <a:t>Организаторы: </a:t>
            </a:r>
            <a:r>
              <a:rPr lang="ru-RU" dirty="0" err="1" smtClean="0"/>
              <a:t>ИЭГ</a:t>
            </a:r>
            <a:r>
              <a:rPr lang="ru-RU" dirty="0" smtClean="0"/>
              <a:t> и муниципальные ассоциации </a:t>
            </a:r>
            <a:r>
              <a:rPr lang="en-US" dirty="0" smtClean="0"/>
              <a:t>(</a:t>
            </a:r>
            <a:r>
              <a:rPr lang="ru-RU" dirty="0" err="1" smtClean="0"/>
              <a:t>СГЦСЗР</a:t>
            </a:r>
            <a:r>
              <a:rPr lang="ru-RU" dirty="0" smtClean="0"/>
              <a:t>, </a:t>
            </a:r>
            <a:r>
              <a:rPr lang="ru-RU" dirty="0" err="1" smtClean="0"/>
              <a:t>АГП</a:t>
            </a:r>
            <a:r>
              <a:rPr lang="ru-RU" dirty="0" smtClean="0"/>
              <a:t>, </a:t>
            </a:r>
            <a:r>
              <a:rPr lang="ru-RU" dirty="0" err="1" smtClean="0"/>
              <a:t>АСДГ</a:t>
            </a:r>
            <a:r>
              <a:rPr lang="ru-RU" dirty="0" smtClean="0"/>
              <a:t>)</a:t>
            </a:r>
          </a:p>
          <a:p>
            <a:r>
              <a:rPr lang="ru-RU" sz="3100" i="1" dirty="0" smtClean="0"/>
              <a:t>Финансирование</a:t>
            </a:r>
            <a:r>
              <a:rPr lang="ru-RU" dirty="0" smtClean="0"/>
              <a:t>: грант Президента РФ </a:t>
            </a:r>
            <a:r>
              <a:rPr lang="ru-RU" dirty="0"/>
              <a:t>для некоммерческих организаций по поддержке органов местного </a:t>
            </a:r>
            <a:r>
              <a:rPr lang="ru-RU" dirty="0" smtClean="0"/>
              <a:t>самоуправления</a:t>
            </a:r>
          </a:p>
          <a:p>
            <a:endParaRPr lang="ru-RU" dirty="0" smtClean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79" t="14358" r="54711" b="12821"/>
          <a:stretch/>
        </p:blipFill>
        <p:spPr bwMode="auto">
          <a:xfrm rot="5400000">
            <a:off x="7390107" y="3389605"/>
            <a:ext cx="472871" cy="3034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4892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bg2"/>
                </a:solidFill>
              </a:rPr>
              <a:t>Задачи семинара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75605"/>
            <a:ext cx="8496944" cy="2765151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ru-RU" sz="3400" dirty="0" smtClean="0"/>
              <a:t>Ознакомить представителей </a:t>
            </a:r>
            <a:r>
              <a:rPr lang="ru-RU" sz="3400" dirty="0"/>
              <a:t>органов </a:t>
            </a:r>
            <a:r>
              <a:rPr lang="ru-RU" sz="3400" dirty="0" err="1" smtClean="0"/>
              <a:t>МСУ</a:t>
            </a:r>
            <a:r>
              <a:rPr lang="ru-RU" sz="3400" dirty="0" smtClean="0"/>
              <a:t> с </a:t>
            </a:r>
            <a:r>
              <a:rPr lang="ru-RU" sz="3400" dirty="0"/>
              <a:t>современными технологиями стратегического планирования на муниципальном уровне в актуальном правовом и социально-экономическом </a:t>
            </a:r>
            <a:r>
              <a:rPr lang="ru-RU" sz="3400" dirty="0" smtClean="0"/>
              <a:t>контексте</a:t>
            </a:r>
            <a:endParaRPr lang="ru-RU" sz="3400" dirty="0"/>
          </a:p>
          <a:p>
            <a:pPr lvl="0"/>
            <a:r>
              <a:rPr lang="ru-RU" sz="3400" dirty="0" smtClean="0"/>
              <a:t>Рассмотреть и охарактеризовать </a:t>
            </a:r>
            <a:r>
              <a:rPr lang="ru-RU" sz="3400" dirty="0"/>
              <a:t>взаимосвязь стратегического планирования на муниципальном уровне с другими видами муниципального планирования и со стратегическим планированием на других уровнях публичной </a:t>
            </a:r>
            <a:r>
              <a:rPr lang="ru-RU" sz="3400" dirty="0" smtClean="0"/>
              <a:t>власти</a:t>
            </a:r>
          </a:p>
          <a:p>
            <a:pPr lvl="0"/>
            <a:r>
              <a:rPr lang="ru-RU" sz="3400" dirty="0" smtClean="0"/>
              <a:t>В ходе </a:t>
            </a:r>
            <a:r>
              <a:rPr lang="ru-RU" sz="3400" dirty="0"/>
              <a:t>обсуждения собрать и обобщить информацию об актуальных проблемах, с которыми сталкиваются органы </a:t>
            </a:r>
            <a:r>
              <a:rPr lang="ru-RU" sz="3400" dirty="0" err="1" smtClean="0"/>
              <a:t>МСУ</a:t>
            </a:r>
            <a:r>
              <a:rPr lang="ru-RU" sz="3400" dirty="0" smtClean="0"/>
              <a:t> </a:t>
            </a:r>
            <a:r>
              <a:rPr lang="ru-RU" sz="3400" dirty="0"/>
              <a:t>при организации стратегического планирования, их потребностях в отношении методического обеспечения и лучших практиках в сфере муниципального </a:t>
            </a:r>
            <a:r>
              <a:rPr lang="ru-RU" sz="3400" dirty="0" smtClean="0"/>
              <a:t>планирования</a:t>
            </a:r>
            <a:endParaRPr lang="ru-RU" sz="3400" dirty="0"/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79" t="14358" r="54711" b="12821"/>
          <a:stretch/>
        </p:blipFill>
        <p:spPr bwMode="auto">
          <a:xfrm rot="5400000">
            <a:off x="7390107" y="3389605"/>
            <a:ext cx="472871" cy="3034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08012" y="3939902"/>
            <a:ext cx="52683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  <a:t>Методические 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</a:rPr>
              <a:t>рекомендации</a:t>
            </a:r>
          </a:p>
          <a:p>
            <a:pPr algn="ctr"/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</a:rPr>
              <a:t>по </a:t>
            </a:r>
            <a: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  <a:t>организации стратегического </a:t>
            </a:r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</a:rPr>
              <a:t>планирования</a:t>
            </a:r>
          </a:p>
          <a:p>
            <a:pPr algn="ctr"/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</a:rPr>
              <a:t>на </a:t>
            </a:r>
            <a:r>
              <a:rPr lang="ru-RU" sz="1600" b="1" i="1" dirty="0">
                <a:solidFill>
                  <a:schemeClr val="accent1">
                    <a:lumMod val="75000"/>
                  </a:schemeClr>
                </a:solidFill>
              </a:rPr>
              <a:t>муниципальном уровне 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4099847" y="3490402"/>
            <a:ext cx="484632" cy="3669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864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chemeClr val="bg2"/>
                </a:solidFill>
              </a:rPr>
              <a:t>Темы семинара «Стратегическое планирование социально-экономического развития муниципальных образований в современных </a:t>
            </a:r>
            <a:r>
              <a:rPr lang="ru-RU" sz="2000" b="1" dirty="0" smtClean="0">
                <a:solidFill>
                  <a:schemeClr val="bg2"/>
                </a:solidFill>
              </a:rPr>
              <a:t>условиях»</a:t>
            </a:r>
            <a:endParaRPr lang="ru-RU" sz="2000" b="1" dirty="0">
              <a:solidFill>
                <a:schemeClr val="bg2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4952461"/>
              </p:ext>
            </p:extLst>
          </p:nvPr>
        </p:nvGraphicFramePr>
        <p:xfrm>
          <a:off x="539552" y="1545636"/>
          <a:ext cx="8424936" cy="2948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66302"/>
                <a:gridCol w="8058634"/>
              </a:tblGrid>
              <a:tr h="432048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100" dirty="0" smtClean="0"/>
                        <a:t>1.</a:t>
                      </a:r>
                      <a:endParaRPr lang="ru-RU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100" dirty="0" smtClean="0"/>
                        <a:t>Стратегическое планирование как элемент системы планирования на муниципальном уровне: идеология, общие принципы и нормативная правовая база</a:t>
                      </a:r>
                      <a:endParaRPr lang="ru-RU" sz="1100" dirty="0"/>
                    </a:p>
                  </a:txBody>
                  <a:tcPr marT="34290" marB="34290"/>
                </a:tc>
              </a:tr>
              <a:tr h="324036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100" b="0" dirty="0" smtClean="0"/>
                        <a:t>2.</a:t>
                      </a:r>
                      <a:endParaRPr lang="ru-RU" sz="1100" b="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Документы</a:t>
                      </a:r>
                      <a:r>
                        <a:rPr lang="ru-RU" sz="1100" b="0" dirty="0" smtClean="0"/>
                        <a:t> стратегического планирования, разрабатываемые на муниципальном уровне</a:t>
                      </a:r>
                      <a:endParaRPr lang="ru-RU" sz="1100" b="0" dirty="0"/>
                    </a:p>
                  </a:txBody>
                  <a:tcPr marT="34290" marB="34290"/>
                </a:tc>
              </a:tr>
              <a:tr h="3886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100" dirty="0" smtClean="0"/>
                        <a:t>3.</a:t>
                      </a:r>
                      <a:endParaRPr lang="ru-RU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100" dirty="0" smtClean="0"/>
                        <a:t>Финансовое (бюджетное) планирование как элемент системы планирования на муниципальном уровне </a:t>
                      </a:r>
                      <a:endParaRPr lang="ru-RU" sz="1100" dirty="0"/>
                    </a:p>
                  </a:txBody>
                  <a:tcPr marT="34290" marB="34290"/>
                </a:tc>
              </a:tr>
              <a:tr h="3886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100" dirty="0" smtClean="0"/>
                        <a:t>4.</a:t>
                      </a:r>
                      <a:endParaRPr lang="ru-RU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100" dirty="0" smtClean="0"/>
                        <a:t>Территориальное (пространственное) планирование как элемент системы планирования на муниципальном уровне </a:t>
                      </a:r>
                      <a:endParaRPr lang="ru-RU" sz="1100" dirty="0"/>
                    </a:p>
                  </a:txBody>
                  <a:tcPr marT="34290" marB="34290"/>
                </a:tc>
              </a:tr>
              <a:tr h="3886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100" dirty="0" smtClean="0"/>
                        <a:t>5.</a:t>
                      </a:r>
                      <a:endParaRPr lang="ru-RU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100" dirty="0" smtClean="0"/>
                        <a:t>Планирование развития коммунальной инфраструктуры как элемент системы планирования на муниципальном уровне</a:t>
                      </a:r>
                      <a:endParaRPr lang="ru-RU" sz="1100" dirty="0"/>
                    </a:p>
                  </a:txBody>
                  <a:tcPr marT="34290" marB="34290"/>
                </a:tc>
              </a:tr>
              <a:tr h="3886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100" dirty="0" smtClean="0"/>
                        <a:t>6.</a:t>
                      </a:r>
                      <a:endParaRPr lang="ru-RU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100" dirty="0" smtClean="0"/>
                        <a:t>Организация процесса разработки стратегии социально-экономического развития муниципального образования</a:t>
                      </a:r>
                      <a:endParaRPr lang="ru-RU" sz="1100" dirty="0"/>
                    </a:p>
                  </a:txBody>
                  <a:tcPr marT="34290" marB="34290"/>
                </a:tc>
              </a:tr>
              <a:tr h="3886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100" dirty="0" smtClean="0"/>
                        <a:t>7.</a:t>
                      </a:r>
                      <a:endParaRPr lang="ru-RU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100" dirty="0" smtClean="0"/>
                        <a:t>Содержательные аспекты разработки стратегии социально-экономического развития муниципального образования</a:t>
                      </a:r>
                      <a:endParaRPr lang="ru-RU" sz="1100" dirty="0"/>
                    </a:p>
                  </a:txBody>
                  <a:tcPr marT="34290" marB="34290"/>
                </a:tc>
              </a:tr>
              <a:tr h="248816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100" dirty="0" smtClean="0"/>
                        <a:t>8.</a:t>
                      </a:r>
                      <a:endParaRPr lang="ru-RU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100" dirty="0" smtClean="0"/>
                        <a:t>Управление реализацией документов стратегического планирования </a:t>
                      </a:r>
                      <a:endParaRPr lang="ru-RU" sz="1100" dirty="0"/>
                    </a:p>
                  </a:txBody>
                  <a:tcPr marT="34290" marB="34290"/>
                </a:tc>
              </a:tr>
            </a:tbl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79" t="14358" r="54711" b="12821"/>
          <a:stretch/>
        </p:blipFill>
        <p:spPr bwMode="auto">
          <a:xfrm rot="5400000">
            <a:off x="7390107" y="3389605"/>
            <a:ext cx="472871" cy="3034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7450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Заголовок 1"/>
          <p:cNvSpPr>
            <a:spLocks noGrp="1"/>
          </p:cNvSpPr>
          <p:nvPr>
            <p:ph type="ctrTitle"/>
          </p:nvPr>
        </p:nvSpPr>
        <p:spPr>
          <a:xfrm>
            <a:off x="2267744" y="1761660"/>
            <a:ext cx="4896544" cy="1102519"/>
          </a:xfrm>
        </p:spPr>
        <p:txBody>
          <a:bodyPr/>
          <a:lstStyle/>
          <a:p>
            <a:r>
              <a:rPr lang="ru-RU" b="1" smtClean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006360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опов - 10.10.2014 - Страпланирование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Попов - 10.10.2014 - Страпланирование</Template>
  <TotalTime>7</TotalTime>
  <Words>419</Words>
  <Application>Microsoft Office PowerPoint</Application>
  <PresentationFormat>Экран (16:9)</PresentationFormat>
  <Paragraphs>72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Попов - 10.10.2014 - Страпланирование</vt:lpstr>
      <vt:lpstr>Стратегическое планирование социально-экономического развития муниципальных образований в современных условиях</vt:lpstr>
      <vt:lpstr>Проблемы муниципального стратегического планирования в России</vt:lpstr>
      <vt:lpstr>Что принёс Закон 172-ФЗ?</vt:lpstr>
      <vt:lpstr>Взаимосвязь видов планирования на муниципальном уровне</vt:lpstr>
      <vt:lpstr>Проект ИЭГ по содействию оптимизации стратегического планирования на муниципальном уровне </vt:lpstr>
      <vt:lpstr>Задачи семинара</vt:lpstr>
      <vt:lpstr>Темы семинара «Стратегическое планирование социально-экономического развития муниципальных образований в современных условиях»</vt:lpstr>
      <vt:lpstr>Спасибо за внимание!</vt:lpstr>
    </vt:vector>
  </TitlesOfParts>
  <Company>UIR-0102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Стратегическое планирование социально-экономического развития муниципальных образований в современных условиях</dc:title>
  <dc:creator>Любовь Васильевна Козлова</dc:creator>
  <cp:lastModifiedBy>Любовь Васильевна Козлова</cp:lastModifiedBy>
  <cp:revision>2</cp:revision>
  <dcterms:created xsi:type="dcterms:W3CDTF">2014-10-09T13:28:55Z</dcterms:created>
  <dcterms:modified xsi:type="dcterms:W3CDTF">2014-10-09T13:36:16Z</dcterms:modified>
</cp:coreProperties>
</file>