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22"/>
  </p:notesMasterIdLst>
  <p:handoutMasterIdLst>
    <p:handoutMasterId r:id="rId23"/>
  </p:handoutMasterIdLst>
  <p:sldIdLst>
    <p:sldId id="616" r:id="rId2"/>
    <p:sldId id="645" r:id="rId3"/>
    <p:sldId id="621" r:id="rId4"/>
    <p:sldId id="619" r:id="rId5"/>
    <p:sldId id="624" r:id="rId6"/>
    <p:sldId id="623" r:id="rId7"/>
    <p:sldId id="658" r:id="rId8"/>
    <p:sldId id="657" r:id="rId9"/>
    <p:sldId id="622" r:id="rId10"/>
    <p:sldId id="625" r:id="rId11"/>
    <p:sldId id="653" r:id="rId12"/>
    <p:sldId id="654" r:id="rId13"/>
    <p:sldId id="643" r:id="rId14"/>
    <p:sldId id="644" r:id="rId15"/>
    <p:sldId id="655" r:id="rId16"/>
    <p:sldId id="646" r:id="rId17"/>
    <p:sldId id="647" r:id="rId18"/>
    <p:sldId id="641" r:id="rId19"/>
    <p:sldId id="561" r:id="rId20"/>
    <p:sldId id="640" r:id="rId2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883C4"/>
    <a:srgbClr val="A20000"/>
    <a:srgbClr val="4E6BBE"/>
    <a:srgbClr val="0142C3"/>
    <a:srgbClr val="1B0383"/>
    <a:srgbClr val="005392"/>
    <a:srgbClr val="090EE9"/>
    <a:srgbClr val="5CA9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74" autoAdjust="0"/>
    <p:restoredTop sz="96957" autoAdjust="0"/>
  </p:normalViewPr>
  <p:slideViewPr>
    <p:cSldViewPr snapToGrid="0">
      <p:cViewPr>
        <p:scale>
          <a:sx n="90" d="100"/>
          <a:sy n="90" d="100"/>
        </p:scale>
        <p:origin x="-216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7" tIns="45562" rIns="91127" bIns="45562" numCol="1" anchor="t" anchorCtr="0" compatLnSpc="1">
            <a:prstTxWarp prst="textNoShape">
              <a:avLst/>
            </a:prstTxWarp>
          </a:bodyPr>
          <a:lstStyle>
            <a:lvl1pPr defTabSz="922356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Центр кластерного развития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7" tIns="45562" rIns="91127" bIns="45562" numCol="1" anchor="t" anchorCtr="0" compatLnSpc="1">
            <a:prstTxWarp prst="textNoShape">
              <a:avLst/>
            </a:prstTxWarp>
          </a:bodyPr>
          <a:lstStyle>
            <a:lvl1pPr algn="r" defTabSz="922356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7" tIns="45562" rIns="91127" bIns="45562" numCol="1" anchor="b" anchorCtr="0" compatLnSpc="1">
            <a:prstTxWarp prst="textNoShape">
              <a:avLst/>
            </a:prstTxWarp>
          </a:bodyPr>
          <a:lstStyle>
            <a:lvl1pPr defTabSz="922356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7" tIns="45562" rIns="91127" bIns="45562" numCol="1" anchor="b" anchorCtr="0" compatLnSpc="1">
            <a:prstTxWarp prst="textNoShape">
              <a:avLst/>
            </a:prstTxWarp>
          </a:bodyPr>
          <a:lstStyle>
            <a:lvl1pPr algn="r" defTabSz="922242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F4B7B5-66A0-465D-9EAE-4C96916A7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7" tIns="45562" rIns="91127" bIns="45562" numCol="1" anchor="t" anchorCtr="0" compatLnSpc="1">
            <a:prstTxWarp prst="textNoShape">
              <a:avLst/>
            </a:prstTxWarp>
          </a:bodyPr>
          <a:lstStyle>
            <a:lvl1pPr defTabSz="922356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Центр кластерного развития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7" tIns="45562" rIns="91127" bIns="45562" numCol="1" anchor="t" anchorCtr="0" compatLnSpc="1">
            <a:prstTxWarp prst="textNoShape">
              <a:avLst/>
            </a:prstTxWarp>
          </a:bodyPr>
          <a:lstStyle>
            <a:lvl1pPr algn="r" defTabSz="922356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38775" cy="4446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7" tIns="45562" rIns="91127" bIns="4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7" tIns="45562" rIns="91127" bIns="45562" numCol="1" anchor="b" anchorCtr="0" compatLnSpc="1">
            <a:prstTxWarp prst="textNoShape">
              <a:avLst/>
            </a:prstTxWarp>
          </a:bodyPr>
          <a:lstStyle>
            <a:lvl1pPr defTabSz="922356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27" tIns="45562" rIns="91127" bIns="45562" numCol="1" anchor="b" anchorCtr="0" compatLnSpc="1">
            <a:prstTxWarp prst="textNoShape">
              <a:avLst/>
            </a:prstTxWarp>
          </a:bodyPr>
          <a:lstStyle>
            <a:lvl1pPr algn="r" defTabSz="922242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1B0BC3-D1E6-41C8-857F-EAEC84CDB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Верхний колонтитул 3"/>
          <p:cNvSpPr txBox="1">
            <a:spLocks noGrp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7" tIns="45562" rIns="91127" bIns="45562"/>
          <a:lstStyle/>
          <a:p>
            <a:pPr defTabSz="928688"/>
            <a:r>
              <a:rPr lang="ru-RU" altLang="ru-RU" sz="1200">
                <a:latin typeface="Arial" charset="0"/>
              </a:rPr>
              <a:t>Центр кластерного развития</a:t>
            </a:r>
          </a:p>
        </p:txBody>
      </p:sp>
      <p:sp>
        <p:nvSpPr>
          <p:cNvPr id="23557" name="Номер слайда 4"/>
          <p:cNvSpPr txBox="1">
            <a:spLocks noGrp="1"/>
          </p:cNvSpPr>
          <p:nvPr/>
        </p:nvSpPr>
        <p:spPr bwMode="auto">
          <a:xfrm>
            <a:off x="3849688" y="937736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7" tIns="45562" rIns="91127" bIns="45562" anchor="b"/>
          <a:lstStyle/>
          <a:p>
            <a:pPr algn="r" defTabSz="928688"/>
            <a:fld id="{8842724C-930B-48E5-8B89-D0B74457B5B7}" type="slidenum">
              <a:rPr lang="ru-RU" altLang="ru-RU" sz="1200">
                <a:latin typeface="Arial" charset="0"/>
              </a:rPr>
              <a:pPr algn="r" defTabSz="928688"/>
              <a:t>1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fld id="{EDED35A5-B96D-4D66-81DE-03BD7CAB75CE}" type="slidenum">
              <a:rPr lang="ru-RU" altLang="ru-RU" smtClean="0"/>
              <a:pPr defTabSz="920750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fld id="{64B8309F-5BD5-4023-9C93-D5015AC6D935}" type="slidenum">
              <a:rPr lang="ru-RU" altLang="ru-RU" smtClean="0"/>
              <a:pPr defTabSz="920750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fld id="{3F877661-BACF-4A9B-BF95-59A1C1B6FC81}" type="slidenum">
              <a:rPr lang="ru-RU" altLang="ru-RU" smtClean="0"/>
              <a:pPr defTabSz="920750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fld id="{C983C0D5-3993-4D17-93E4-F5BB59A1249E}" type="slidenum">
              <a:rPr lang="ru-RU" altLang="ru-RU" smtClean="0"/>
              <a:pPr defTabSz="920750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fld id="{8CBD5596-2186-434B-A861-F77443FB084E}" type="slidenum">
              <a:rPr lang="ru-RU" altLang="ru-RU" smtClean="0"/>
              <a:pPr defTabSz="920750"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Верхний колонтитул 3"/>
          <p:cNvSpPr txBox="1">
            <a:spLocks noGrp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7" tIns="45562" rIns="91127" bIns="45562"/>
          <a:lstStyle/>
          <a:p>
            <a:pPr defTabSz="928688"/>
            <a:r>
              <a:rPr lang="ru-RU" altLang="ru-RU" sz="1200">
                <a:latin typeface="Arial" charset="0"/>
              </a:rPr>
              <a:t>Центр кластерного развития</a:t>
            </a:r>
          </a:p>
        </p:txBody>
      </p:sp>
      <p:sp>
        <p:nvSpPr>
          <p:cNvPr id="29701" name="Номер слайда 4"/>
          <p:cNvSpPr txBox="1">
            <a:spLocks noGrp="1"/>
          </p:cNvSpPr>
          <p:nvPr/>
        </p:nvSpPr>
        <p:spPr bwMode="auto">
          <a:xfrm>
            <a:off x="3849688" y="937736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7" tIns="45562" rIns="91127" bIns="45562" anchor="b"/>
          <a:lstStyle/>
          <a:p>
            <a:pPr algn="r" defTabSz="928688"/>
            <a:fld id="{C3576416-2EE3-4362-B293-27F8FF0AC341}" type="slidenum">
              <a:rPr lang="ru-RU" altLang="ru-RU" sz="1200">
                <a:latin typeface="Arial" charset="0"/>
              </a:rPr>
              <a:pPr algn="r" defTabSz="928688"/>
              <a:t>20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9BEA-EA71-4604-AA02-C16805DED051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D028-637F-461E-83FE-BFC40A2F0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E3F8-DAC3-46CF-9EEF-1575D62070E3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6950-E54E-409E-985C-4D39D56CB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2A18-44AE-45D0-995E-9DABDA8C28B2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E7A0-9A5E-4A12-A5D9-3F0635FF3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57A2-D8BA-44E3-B8EE-F872D71A4B17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C74D-F0A6-4423-B580-29A7BBEDD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B89F-870B-4F9E-842D-30698A461436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D9E9-A9A7-4772-AEB4-908E1CBA7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197C-ED39-44E0-8B39-2A5764C11912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8DB0-C4A8-4D10-A3B6-330A84AC4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4F79-3B55-4206-878F-19EAE6FF91F8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9F2F-678B-4D20-942A-6EE58713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82B2-5FA6-419F-8360-141D77C27A66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19DB-AAB7-4FE2-93D4-8F7A821EA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D624-0B0A-4950-BBD6-D7A30AC1F955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C033-A224-492F-BD17-DEC7CA6FF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1488-C6A3-4EB5-AF3B-7017F120ED0F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B6F3-58F0-4052-8885-4C761EB6F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7E3E-E708-46CA-9DD9-D0DFF28249FE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88B4-8F52-42BC-85EF-A3DA8E26B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83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105070E-9119-4CF3-A35B-F9F6E206F4FF}" type="datetime1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2ECD6B0-DD36-43CB-B2C6-9DA926992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____Microsoft_Office_Excel5.xls"/><Relationship Id="rId5" Type="http://schemas.openxmlformats.org/officeDocument/2006/relationships/oleObject" Target="../embeddings/__________Microsoft_Office_Excel4.xls"/><Relationship Id="rId4" Type="http://schemas.openxmlformats.org/officeDocument/2006/relationships/oleObject" Target="../embeddings/__________Microsoft_Office_Excel3.xls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23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6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__________Microsoft_Office_Excel2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1175" y="155575"/>
            <a:ext cx="768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52700" y="1981200"/>
            <a:ext cx="6591300" cy="27853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C00000"/>
              </a:buClr>
              <a:defRPr/>
            </a:pPr>
            <a:r>
              <a:rPr lang="ru-RU" sz="2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Стратегия </a:t>
            </a:r>
          </a:p>
          <a:p>
            <a:pPr algn="ctr">
              <a:buClr>
                <a:srgbClr val="C00000"/>
              </a:buClr>
              <a:defRPr/>
            </a:pPr>
            <a:r>
              <a:rPr lang="ru-RU" sz="2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комплексной модернизации </a:t>
            </a:r>
          </a:p>
          <a:p>
            <a:pPr algn="ctr">
              <a:buClr>
                <a:srgbClr val="C00000"/>
              </a:buClr>
              <a:defRPr/>
            </a:pPr>
            <a:r>
              <a:rPr lang="ru-RU" sz="2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городской среды </a:t>
            </a:r>
          </a:p>
          <a:p>
            <a:pPr algn="ctr">
              <a:buClr>
                <a:srgbClr val="C00000"/>
              </a:buClr>
              <a:defRPr/>
            </a:pPr>
            <a:r>
              <a:rPr lang="ru-RU" sz="2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 «Город Вологда» </a:t>
            </a:r>
          </a:p>
          <a:p>
            <a:pPr algn="ctr">
              <a:buClr>
                <a:srgbClr val="C00000"/>
              </a:buClr>
              <a:defRPr/>
            </a:pPr>
            <a:r>
              <a:rPr lang="ru-RU" sz="2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период до 2020 года </a:t>
            </a:r>
          </a:p>
          <a:p>
            <a:pPr algn="ctr">
              <a:buClr>
                <a:srgbClr val="C00000"/>
              </a:buClr>
              <a:defRPr/>
            </a:pPr>
            <a:r>
              <a:rPr lang="ru-RU" sz="2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5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Вологда-комфортный</a:t>
            </a:r>
            <a:r>
              <a:rPr lang="ru-RU" sz="2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город»</a:t>
            </a:r>
          </a:p>
          <a:p>
            <a:pPr indent="252000" algn="ctr" eaLnBrk="0" hangingPunct="0">
              <a:buClr>
                <a:srgbClr val="C00000"/>
              </a:buClr>
              <a:defRPr/>
            </a:pPr>
            <a:endParaRPr lang="ru-RU" sz="2500" b="1" spc="50" dirty="0">
              <a:ln w="11430"/>
              <a:solidFill>
                <a:srgbClr val="FF000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052" name="Рисунок 8"/>
          <p:cNvPicPr>
            <a:picLocks noChangeAspect="1"/>
          </p:cNvPicPr>
          <p:nvPr/>
        </p:nvPicPr>
        <p:blipFill>
          <a:blip r:embed="rId4"/>
          <a:srcRect l="24303"/>
          <a:stretch>
            <a:fillRect/>
          </a:stretch>
        </p:blipFill>
        <p:spPr bwMode="auto">
          <a:xfrm>
            <a:off x="0" y="0"/>
            <a:ext cx="2982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70200" y="5776913"/>
            <a:ext cx="61404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Утверждена решением Вологодской городской Думы № 715 от 01 июля 2011 года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73A4C1-A829-4878-A5FF-1BD5AAE9CB66}" type="slidenum">
              <a:rPr lang="ru-RU" smtClean="0"/>
              <a:pPr/>
              <a:t>10</a:t>
            </a:fld>
            <a:endParaRPr lang="ru-RU" smtClean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04800" y="869950"/>
          <a:ext cx="8659813" cy="5954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38"/>
                <a:gridCol w="818707"/>
                <a:gridCol w="1116419"/>
                <a:gridCol w="1648046"/>
                <a:gridCol w="1020726"/>
                <a:gridCol w="1105786"/>
              </a:tblGrid>
              <a:tr h="2835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Название </a:t>
                      </a:r>
                    </a:p>
                    <a:p>
                      <a:pPr algn="ctr"/>
                      <a:r>
                        <a:rPr lang="ru-RU" sz="1100" dirty="0" err="1" smtClean="0"/>
                        <a:t>Стратегики</a:t>
                      </a:r>
                      <a:endParaRPr lang="ru-RU" sz="11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Всего проектов</a:t>
                      </a:r>
                      <a:endParaRPr lang="ru-RU" sz="11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Из них:</a:t>
                      </a:r>
                      <a:endParaRPr lang="ru-RU" sz="11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6104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Реализуется 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системной основе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Реализуется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Планируется 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 реализации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6956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Эффективное управление городом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4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здоровый город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спортивный город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благоустроенный город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4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удобный</a:t>
                      </a:r>
                      <a:r>
                        <a:rPr lang="ru-RU" sz="1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город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культурная столица Русского</a:t>
                      </a:r>
                      <a:r>
                        <a:rPr lang="ru-RU" sz="1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Севера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строящийся город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обеспеченный город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безопасный город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торговая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город добрых дел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информационно открытый</a:t>
                      </a:r>
                      <a:r>
                        <a:rPr lang="ru-RU" sz="1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город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город профессионалов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</a:t>
                      </a:r>
                      <a:r>
                        <a:rPr lang="ru-RU" sz="1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– площадка инноваций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</a:tr>
              <a:tr h="3049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Вологда – город мастеров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</a:tr>
              <a:tr h="20768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 (13,6%)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 (30,7%)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 (33%)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 (22,7%)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4826" y="191394"/>
            <a:ext cx="860107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52000" algn="ctr" eaLnBrk="0" hangingPunct="0">
              <a:buClr>
                <a:srgbClr val="C00000"/>
              </a:buClr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ПАНЕЛЬ </a:t>
            </a:r>
            <a:r>
              <a:rPr lang="ru-RU" sz="28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РЕАЛИЗАЦИИ </a:t>
            </a:r>
            <a:r>
              <a:rPr lang="ru-RU" sz="28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СТРАТЕГИИ </a:t>
            </a:r>
            <a:r>
              <a:rPr lang="ru-RU" sz="28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2020</a:t>
            </a:r>
            <a:endParaRPr lang="ru-RU" sz="2800" b="1" spc="50" dirty="0">
              <a:ln w="11430"/>
              <a:solidFill>
                <a:srgbClr val="FF000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114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8604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7"/>
          <p:cNvSpPr>
            <a:spLocks noChangeArrowheads="1"/>
          </p:cNvSpPr>
          <p:nvPr/>
        </p:nvSpPr>
        <p:spPr bwMode="auto">
          <a:xfrm>
            <a:off x="428625" y="252413"/>
            <a:ext cx="75009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700" b="1">
                <a:latin typeface="Georgia" pitchFamily="18" charset="0"/>
              </a:rPr>
              <a:t> 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125913"/>
            <a:ext cx="26939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4"/>
          <a:srcRect r="4691"/>
          <a:stretch>
            <a:fillRect/>
          </a:stretch>
        </p:blipFill>
        <p:spPr bwMode="auto">
          <a:xfrm>
            <a:off x="3013075" y="4137025"/>
            <a:ext cx="289083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ятиугольник 27"/>
          <p:cNvSpPr/>
          <p:nvPr/>
        </p:nvSpPr>
        <p:spPr>
          <a:xfrm>
            <a:off x="136495" y="6127305"/>
            <a:ext cx="2730529" cy="592472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37 спортивных объектов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6070599" y="6120956"/>
            <a:ext cx="2930525" cy="618978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701 переселенных семей</a:t>
            </a:r>
          </a:p>
        </p:txBody>
      </p:sp>
      <p:pic>
        <p:nvPicPr>
          <p:cNvPr id="12299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5"/>
          <a:srcRect l="2345" r="2890"/>
          <a:stretch>
            <a:fillRect/>
          </a:stretch>
        </p:blipFill>
        <p:spPr bwMode="auto">
          <a:xfrm>
            <a:off x="2992438" y="1239838"/>
            <a:ext cx="29638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2825" y="4116388"/>
            <a:ext cx="2870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247774" y="324744"/>
            <a:ext cx="7762875" cy="6001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РЕАЛИЗОВАННЫЕ ПРОЕКТЫ</a:t>
            </a:r>
          </a:p>
        </p:txBody>
      </p: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5725" y="-635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ятиугольник 23"/>
          <p:cNvSpPr/>
          <p:nvPr/>
        </p:nvSpPr>
        <p:spPr>
          <a:xfrm>
            <a:off x="2974181" y="6132698"/>
            <a:ext cx="2966244" cy="611002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500" b="1" dirty="0">
                <a:solidFill>
                  <a:schemeClr val="bg1"/>
                </a:solidFill>
              </a:rPr>
              <a:t>Отремонтировано 12 улиц, </a:t>
            </a:r>
            <a:br>
              <a:rPr lang="ru-RU" sz="1500" b="1" dirty="0">
                <a:solidFill>
                  <a:schemeClr val="bg1"/>
                </a:solidFill>
              </a:rPr>
            </a:br>
            <a:r>
              <a:rPr lang="ru-RU" sz="1500" b="1" dirty="0">
                <a:solidFill>
                  <a:schemeClr val="bg1"/>
                </a:solidFill>
              </a:rPr>
              <a:t>все въезды в город, 326 дворов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2998278" y="3448988"/>
            <a:ext cx="2940051" cy="620880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Первая на Северо-Западе открытая ледовая дорожка</a:t>
            </a:r>
          </a:p>
        </p:txBody>
      </p:sp>
      <p:pic>
        <p:nvPicPr>
          <p:cNvPr id="1230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255713"/>
            <a:ext cx="28829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ятиугольник 17"/>
          <p:cNvSpPr/>
          <p:nvPr/>
        </p:nvSpPr>
        <p:spPr>
          <a:xfrm>
            <a:off x="6097034" y="3435053"/>
            <a:ext cx="2882930" cy="592472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</a:rPr>
              <a:t>7 детских садов</a:t>
            </a:r>
          </a:p>
        </p:txBody>
      </p:sp>
      <p:pic>
        <p:nvPicPr>
          <p:cNvPr id="12313" name="Picture 9" descr="pcan"/>
          <p:cNvPicPr>
            <a:picLocks noChangeAspect="1" noChangeArrowheads="1"/>
          </p:cNvPicPr>
          <p:nvPr/>
        </p:nvPicPr>
        <p:blipFill>
          <a:blip r:embed="rId9"/>
          <a:srcRect l="2791" t="6047" r="1781" b="7442"/>
          <a:stretch>
            <a:fillRect/>
          </a:stretch>
        </p:blipFill>
        <p:spPr bwMode="auto">
          <a:xfrm>
            <a:off x="123825" y="1257300"/>
            <a:ext cx="2733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ятиугольник 21"/>
          <p:cNvSpPr/>
          <p:nvPr/>
        </p:nvSpPr>
        <p:spPr>
          <a:xfrm>
            <a:off x="133350" y="3453457"/>
            <a:ext cx="2733675" cy="597547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</a:rPr>
              <a:t>Новая детская областная больница и городская поликлиника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7"/>
          <p:cNvSpPr>
            <a:spLocks noChangeArrowheads="1"/>
          </p:cNvSpPr>
          <p:nvPr/>
        </p:nvSpPr>
        <p:spPr bwMode="auto">
          <a:xfrm>
            <a:off x="428625" y="214313"/>
            <a:ext cx="75009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700" b="1">
                <a:latin typeface="Georgia" pitchFamily="18" charset="0"/>
              </a:rPr>
              <a:t> 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3988" y="4113213"/>
            <a:ext cx="26971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6725" y="1203325"/>
            <a:ext cx="291782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ятиугольник 26"/>
          <p:cNvSpPr/>
          <p:nvPr/>
        </p:nvSpPr>
        <p:spPr>
          <a:xfrm>
            <a:off x="2990849" y="3400292"/>
            <a:ext cx="2949575" cy="650711"/>
          </a:xfrm>
          <a:prstGeom prst="homePlat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</a:rPr>
              <a:t>Новый мост и развязка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у моста 800-летия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136495" y="6127305"/>
            <a:ext cx="2730529" cy="549942"/>
          </a:xfrm>
          <a:prstGeom prst="homePlat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ru-RU" sz="1600" b="1" dirty="0">
                <a:solidFill>
                  <a:schemeClr val="bg1"/>
                </a:solidFill>
              </a:rPr>
              <a:t>Завершение строительства обхода вокруг Вологды</a:t>
            </a:r>
          </a:p>
        </p:txBody>
      </p:sp>
      <p:pic>
        <p:nvPicPr>
          <p:cNvPr id="13323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5"/>
          <a:srcRect l="15125"/>
          <a:stretch>
            <a:fillRect/>
          </a:stretch>
        </p:blipFill>
        <p:spPr bwMode="auto">
          <a:xfrm>
            <a:off x="6115050" y="1209675"/>
            <a:ext cx="28749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9" descr="pcan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 r="6107"/>
          <a:stretch>
            <a:fillRect/>
          </a:stretch>
        </p:blipFill>
        <p:spPr bwMode="auto">
          <a:xfrm>
            <a:off x="136525" y="1212850"/>
            <a:ext cx="27019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247774" y="200919"/>
            <a:ext cx="7762875" cy="6001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РЕАЛИЗУЮЩИЕСЯ ПРОЕКТЫ</a:t>
            </a:r>
          </a:p>
        </p:txBody>
      </p:sp>
      <p:pic>
        <p:nvPicPr>
          <p:cNvPr id="133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5725" y="-635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ятиугольник 25"/>
          <p:cNvSpPr/>
          <p:nvPr/>
        </p:nvSpPr>
        <p:spPr>
          <a:xfrm>
            <a:off x="6070599" y="3387592"/>
            <a:ext cx="2940051" cy="642148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</a:rPr>
              <a:t>Полигон ТБО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 мусоросжигательный завод 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133350" y="3400292"/>
            <a:ext cx="2733675" cy="640080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</a:rPr>
              <a:t>6 новых детских садов</a:t>
            </a:r>
          </a:p>
        </p:txBody>
      </p:sp>
      <p:pic>
        <p:nvPicPr>
          <p:cNvPr id="13333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8"/>
          <a:srcRect r="5107"/>
          <a:stretch>
            <a:fillRect/>
          </a:stretch>
        </p:blipFill>
        <p:spPr bwMode="auto">
          <a:xfrm>
            <a:off x="3008313" y="4141788"/>
            <a:ext cx="2916237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ятиугольник 19"/>
          <p:cNvSpPr/>
          <p:nvPr/>
        </p:nvSpPr>
        <p:spPr>
          <a:xfrm>
            <a:off x="2994024" y="6130210"/>
            <a:ext cx="2940051" cy="594440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700" b="1" dirty="0">
                <a:solidFill>
                  <a:schemeClr val="bg1"/>
                </a:solidFill>
              </a:rPr>
              <a:t>Новый блок очистных сооружений водопровода</a:t>
            </a:r>
          </a:p>
        </p:txBody>
      </p:sp>
      <p:pic>
        <p:nvPicPr>
          <p:cNvPr id="13337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26163" y="4133850"/>
            <a:ext cx="271303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ятиугольник 21"/>
          <p:cNvSpPr/>
          <p:nvPr/>
        </p:nvSpPr>
        <p:spPr>
          <a:xfrm>
            <a:off x="6124032" y="6194857"/>
            <a:ext cx="2715960" cy="548026"/>
          </a:xfrm>
          <a:prstGeom prst="homePlat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</a:rPr>
              <a:t>Путепровод через ж/</a:t>
            </a:r>
            <a:r>
              <a:rPr lang="ru-RU" sz="1600" b="1" dirty="0" err="1">
                <a:solidFill>
                  <a:schemeClr val="bg1"/>
                </a:solidFill>
              </a:rPr>
              <a:t>д</a:t>
            </a:r>
            <a:r>
              <a:rPr lang="ru-RU" sz="1600" b="1" dirty="0">
                <a:solidFill>
                  <a:schemeClr val="bg1"/>
                </a:solidFill>
              </a:rPr>
              <a:t> «Москва-Архангельск»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7"/>
          <p:cNvSpPr>
            <a:spLocks noChangeArrowheads="1"/>
          </p:cNvSpPr>
          <p:nvPr/>
        </p:nvSpPr>
        <p:spPr bwMode="auto">
          <a:xfrm>
            <a:off x="428625" y="214313"/>
            <a:ext cx="75009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700" b="1">
                <a:latin typeface="Georgia" pitchFamily="18" charset="0"/>
              </a:rPr>
              <a:t> </a:t>
            </a:r>
          </a:p>
        </p:txBody>
      </p:sp>
      <p:pic>
        <p:nvPicPr>
          <p:cNvPr id="14339" name="Рисунок 39" descr="546635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388" y="1450975"/>
            <a:ext cx="285432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D:\Уханов ВН\фото\фотки\image_49.png"/>
          <p:cNvPicPr>
            <a:picLocks noChangeAspect="1" noChangeArrowheads="1"/>
          </p:cNvPicPr>
          <p:nvPr/>
        </p:nvPicPr>
        <p:blipFill>
          <a:blip r:embed="rId4"/>
          <a:srcRect t="6860"/>
          <a:stretch>
            <a:fillRect/>
          </a:stretch>
        </p:blipFill>
        <p:spPr bwMode="auto">
          <a:xfrm>
            <a:off x="239713" y="1450975"/>
            <a:ext cx="28321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5"/>
          <a:srcRect r="1768"/>
          <a:stretch>
            <a:fillRect/>
          </a:stretch>
        </p:blipFill>
        <p:spPr bwMode="auto">
          <a:xfrm>
            <a:off x="6243638" y="1447800"/>
            <a:ext cx="2730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6275" y="4065588"/>
            <a:ext cx="28765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ятиугольник 20"/>
          <p:cNvSpPr/>
          <p:nvPr/>
        </p:nvSpPr>
        <p:spPr>
          <a:xfrm>
            <a:off x="239703" y="3315364"/>
            <a:ext cx="2832100" cy="428628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Оптические приборы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216275" y="6227081"/>
            <a:ext cx="2876550" cy="428628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Автоцистерны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6243638" y="6237052"/>
            <a:ext cx="2730499" cy="428628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Деревообработка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6243638" y="3299489"/>
            <a:ext cx="2730500" cy="428628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Подшипники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133350" y="6227081"/>
            <a:ext cx="2938453" cy="428628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Автобусы, Троллейбусы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3227388" y="3304271"/>
            <a:ext cx="2854325" cy="428628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Трубы из полиэтилена</a:t>
            </a:r>
          </a:p>
        </p:txBody>
      </p:sp>
      <p:pic>
        <p:nvPicPr>
          <p:cNvPr id="14361" name="Picture 2" descr="D:\Уханов ВН\фото\фотки\image_4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3638" y="4059238"/>
            <a:ext cx="2730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09701" y="9525"/>
            <a:ext cx="756443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ВОЛОГДА – ГОРОД</a:t>
            </a:r>
          </a:p>
          <a:p>
            <a:pPr algn="r"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ПРОМЫШЛЕННИКОВ</a:t>
            </a:r>
          </a:p>
        </p:txBody>
      </p:sp>
      <p:pic>
        <p:nvPicPr>
          <p:cNvPr id="14363" name="Picture 4" descr="D:\Уханов ВН\фото\Безымянны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350" y="4065588"/>
            <a:ext cx="33147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2225" y="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9D5654-C3D2-40DA-A07A-E1A163F2949E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09701" y="9525"/>
            <a:ext cx="756443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ВОЛОГДА – ГОРОД ПРОМЫШЛЕННИКОВ</a:t>
            </a: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2"/>
          <a:srcRect l="21524"/>
          <a:stretch>
            <a:fillRect/>
          </a:stretch>
        </p:blipFill>
        <p:spPr bwMode="auto">
          <a:xfrm>
            <a:off x="0" y="0"/>
            <a:ext cx="30908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42924" y="1541202"/>
            <a:ext cx="5635262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Более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100</a:t>
            </a:r>
            <a:r>
              <a:rPr lang="ru-RU" sz="2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инвестиционных проектов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34 млрд.руб.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инвестиций за 3 года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6,2 млрд. руб.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строительство парогазовой установки на 110 МВт  ОАО «ТГК-2»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1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1,2 млрд. руб.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строительство фабрики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по производству каш детского питания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ООО «Нестле Россия»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0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750 млн.руб.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инвестиций вложено бизнесом в развитие промышленного парка «Вологда-Восток» с 2009 года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76F346-C7DE-4459-A03D-0542487D0654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 l="21524"/>
          <a:stretch>
            <a:fillRect/>
          </a:stretch>
        </p:blipFill>
        <p:spPr bwMode="auto">
          <a:xfrm>
            <a:off x="0" y="0"/>
            <a:ext cx="30908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9065" y="0"/>
            <a:ext cx="6341435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52000" algn="ctr" eaLnBrk="0" hangingPunct="0">
              <a:buClr>
                <a:srgbClr val="C00000"/>
              </a:buClr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ИТОГИ РЕАЛИЗАЦИИ</a:t>
            </a:r>
          </a:p>
        </p:txBody>
      </p:sp>
      <p:graphicFrame>
        <p:nvGraphicFramePr>
          <p:cNvPr id="16389" name="Диаграмма 8"/>
          <p:cNvGraphicFramePr>
            <a:graphicFrameLocks/>
          </p:cNvGraphicFramePr>
          <p:nvPr/>
        </p:nvGraphicFramePr>
        <p:xfrm>
          <a:off x="3000375" y="3689350"/>
          <a:ext cx="5457825" cy="2667000"/>
        </p:xfrm>
        <a:graphic>
          <a:graphicData uri="http://schemas.openxmlformats.org/presentationml/2006/ole">
            <p:oleObj spid="_x0000_s16389" r:id="rId4" imgW="5462489" imgH="2670279" progId="Excel.Chart.8">
              <p:embed/>
            </p:oleObj>
          </a:graphicData>
        </a:graphic>
      </p:graphicFrame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5886450" y="6165850"/>
            <a:ext cx="841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оценка</a:t>
            </a:r>
          </a:p>
        </p:txBody>
      </p:sp>
      <p:graphicFrame>
        <p:nvGraphicFramePr>
          <p:cNvPr id="16391" name="Диаграмма 13"/>
          <p:cNvGraphicFramePr>
            <a:graphicFrameLocks/>
          </p:cNvGraphicFramePr>
          <p:nvPr/>
        </p:nvGraphicFramePr>
        <p:xfrm>
          <a:off x="3065463" y="739775"/>
          <a:ext cx="5381625" cy="3175000"/>
        </p:xfrm>
        <a:graphic>
          <a:graphicData uri="http://schemas.openxmlformats.org/presentationml/2006/ole">
            <p:oleObj spid="_x0000_s16391" r:id="rId5" imgW="5383235" imgH="3176291" progId="Excel.Chart.8">
              <p:embed/>
            </p:oleObj>
          </a:graphicData>
        </a:graphic>
      </p:graphicFrame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6711950" y="6175375"/>
            <a:ext cx="841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48021" y="2440795"/>
            <a:ext cx="1015520" cy="8002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72,5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58672" y="943552"/>
            <a:ext cx="1015520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48,9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2600" y="4325112"/>
            <a:ext cx="1015520" cy="8002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175,0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6396" name="Диаграмма 24"/>
          <p:cNvGraphicFramePr>
            <a:graphicFrameLocks/>
          </p:cNvGraphicFramePr>
          <p:nvPr/>
        </p:nvGraphicFramePr>
        <p:xfrm>
          <a:off x="1257300" y="974725"/>
          <a:ext cx="8772525" cy="3730625"/>
        </p:xfrm>
        <a:graphic>
          <a:graphicData uri="http://schemas.openxmlformats.org/presentationml/2006/ole">
            <p:oleObj spid="_x0000_s16396" r:id="rId6" imgW="8772904" imgH="3731075" progId="Excel.Chart.8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400925" y="2458213"/>
            <a:ext cx="1743075" cy="12311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64% 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рост объема </a:t>
            </a:r>
            <a:r>
              <a:rPr lang="ru-RU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промышленного производства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400925" y="4165767"/>
            <a:ext cx="1743075" cy="1446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26%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рост объема жилищного строительства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72351" y="724662"/>
            <a:ext cx="1771650" cy="12311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33% 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рост </a:t>
            </a:r>
            <a:r>
              <a:rPr lang="ru-RU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объема потребительского сектора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428625" y="214313"/>
            <a:ext cx="75009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700" b="1">
                <a:latin typeface="Georgia" pitchFamily="18" charset="0"/>
              </a:rPr>
              <a:t>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4241800"/>
            <a:ext cx="2728912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850" y="1384300"/>
            <a:ext cx="29495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ятиугольник 20"/>
          <p:cNvSpPr/>
          <p:nvPr/>
        </p:nvSpPr>
        <p:spPr>
          <a:xfrm>
            <a:off x="133350" y="3538522"/>
            <a:ext cx="2733675" cy="500078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Событийный туризм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2990849" y="3538521"/>
            <a:ext cx="2949575" cy="509603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Культурно-познавательный туризм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136495" y="6223003"/>
            <a:ext cx="2730529" cy="473071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Спортивный туризм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6070599" y="6207129"/>
            <a:ext cx="2930525" cy="488946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Детский туризм</a:t>
            </a:r>
          </a:p>
        </p:txBody>
      </p:sp>
      <p:pic>
        <p:nvPicPr>
          <p:cNvPr id="17425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5"/>
          <a:srcRect l="13052"/>
          <a:stretch>
            <a:fillRect/>
          </a:stretch>
        </p:blipFill>
        <p:spPr bwMode="auto">
          <a:xfrm>
            <a:off x="6070600" y="1384300"/>
            <a:ext cx="29337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9" descr="pc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525" y="1384300"/>
            <a:ext cx="27082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247774" y="296616"/>
            <a:ext cx="7762875" cy="6001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КЛАСТЕР «НАСОН-ГОРОД»</a:t>
            </a:r>
          </a:p>
        </p:txBody>
      </p:sp>
      <p:pic>
        <p:nvPicPr>
          <p:cNvPr id="174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9263" y="4219575"/>
            <a:ext cx="29654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64250" y="1384300"/>
            <a:ext cx="29464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350" y="1384300"/>
            <a:ext cx="27336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3"/>
          <p:cNvPicPr>
            <a:picLocks noChangeAspect="1" noChangeArrowheads="1"/>
          </p:cNvPicPr>
          <p:nvPr/>
        </p:nvPicPr>
        <p:blipFill>
          <a:blip r:embed="rId10">
            <a:lum contrast="10000"/>
          </a:blip>
          <a:srcRect b="8151"/>
          <a:stretch>
            <a:fillRect/>
          </a:stretch>
        </p:blipFill>
        <p:spPr bwMode="auto">
          <a:xfrm>
            <a:off x="6081713" y="4246563"/>
            <a:ext cx="29305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2225" y="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ятиугольник 23"/>
          <p:cNvSpPr/>
          <p:nvPr/>
        </p:nvSpPr>
        <p:spPr>
          <a:xfrm>
            <a:off x="2995447" y="6207129"/>
            <a:ext cx="2966244" cy="473071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Северная Фиваида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6070599" y="3525821"/>
            <a:ext cx="2940051" cy="484203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Деловой туризм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3"/>
          <a:srcRect l="21524"/>
          <a:stretch>
            <a:fillRect/>
          </a:stretch>
        </p:blipFill>
        <p:spPr bwMode="auto">
          <a:xfrm>
            <a:off x="0" y="0"/>
            <a:ext cx="30908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13046" y="1031357"/>
            <a:ext cx="5613991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53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новых предприятия общественного питания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10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новых гостиниц и хостелов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8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Более</a:t>
            </a: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700 млн.руб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инвестиций вложено бизнесом с начала реализации 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9041" y="328502"/>
            <a:ext cx="6772931" cy="6001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КЛАСТЕР «НАСОН-ГОРОД»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8016875" y="6523038"/>
            <a:ext cx="841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план</a:t>
            </a:r>
          </a:p>
        </p:txBody>
      </p:sp>
      <p:graphicFrame>
        <p:nvGraphicFramePr>
          <p:cNvPr id="18438" name="Диаграмма 8"/>
          <p:cNvGraphicFramePr>
            <a:graphicFrameLocks/>
          </p:cNvGraphicFramePr>
          <p:nvPr/>
        </p:nvGraphicFramePr>
        <p:xfrm>
          <a:off x="3249613" y="3048000"/>
          <a:ext cx="5629275" cy="3810000"/>
        </p:xfrm>
        <a:graphic>
          <a:graphicData uri="http://schemas.openxmlformats.org/presentationml/2006/ole">
            <p:oleObj spid="_x0000_s18438" r:id="rId4" imgW="5627096" imgH="3810330" progId="Excel.Chart.8">
              <p:embed/>
            </p:oleObj>
          </a:graphicData>
        </a:graphic>
      </p:graphicFrame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7212013" y="6523038"/>
            <a:ext cx="841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solidFill>
                  <a:schemeClr val="bg1"/>
                </a:solidFill>
              </a:rPr>
              <a:t>оценка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A76F2-9D21-4CD9-835F-28A375384C52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19459" name="Рисунок 8"/>
          <p:cNvPicPr>
            <a:picLocks noChangeAspect="1"/>
          </p:cNvPicPr>
          <p:nvPr/>
        </p:nvPicPr>
        <p:blipFill>
          <a:blip r:embed="rId2"/>
          <a:srcRect l="21524"/>
          <a:stretch>
            <a:fillRect/>
          </a:stretch>
        </p:blipFill>
        <p:spPr bwMode="auto">
          <a:xfrm>
            <a:off x="0" y="0"/>
            <a:ext cx="30908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66711" y="318977"/>
            <a:ext cx="667728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ВОЛОГДА – ГОРОД  </a:t>
            </a:r>
          </a:p>
          <a:p>
            <a:pPr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ДОБРЫХ ДЕЛ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4948" y="1766983"/>
            <a:ext cx="5518299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50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социальных проектов</a:t>
            </a:r>
          </a:p>
          <a:p>
            <a:pPr>
              <a:spcBef>
                <a:spcPts val="1200"/>
              </a:spcBef>
              <a:defRPr/>
            </a:pPr>
            <a:endParaRPr lang="ru-RU" sz="8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2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Каждый </a:t>
            </a: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5-ый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 житель города вовлечен </a:t>
            </a:r>
            <a:br>
              <a:rPr lang="ru-RU" sz="2000" b="1" dirty="0">
                <a:solidFill>
                  <a:schemeClr val="bg1"/>
                </a:solidFill>
                <a:latin typeface="+mn-lt"/>
              </a:rPr>
            </a:br>
            <a:r>
              <a:rPr lang="ru-RU" sz="2000" b="1" dirty="0">
                <a:solidFill>
                  <a:schemeClr val="bg1"/>
                </a:solidFill>
                <a:latin typeface="+mn-lt"/>
              </a:rPr>
              <a:t>в реализацию городских проектов</a:t>
            </a:r>
          </a:p>
          <a:p>
            <a:pPr>
              <a:spcBef>
                <a:spcPts val="1200"/>
              </a:spcBef>
              <a:defRPr/>
            </a:pPr>
            <a:endParaRPr lang="ru-RU" sz="20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Создана и успешно реализуется система социальных проектов </a:t>
            </a:r>
          </a:p>
          <a:p>
            <a:pPr>
              <a:spcBef>
                <a:spcPts val="0"/>
              </a:spcBef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«Вологда – город добрых дел»</a:t>
            </a:r>
          </a:p>
          <a:p>
            <a:pPr>
              <a:spcBef>
                <a:spcPts val="0"/>
              </a:spcBef>
              <a:defRPr/>
            </a:pPr>
            <a:endParaRPr lang="ru-RU" sz="3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7"/>
          <p:cNvSpPr>
            <a:spLocks noChangeArrowheads="1"/>
          </p:cNvSpPr>
          <p:nvPr/>
        </p:nvSpPr>
        <p:spPr bwMode="auto">
          <a:xfrm>
            <a:off x="276225" y="0"/>
            <a:ext cx="75009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700" b="1">
                <a:latin typeface="Georgia" pitchFamily="18" charset="0"/>
              </a:rPr>
              <a:t> 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 l="7904"/>
          <a:stretch>
            <a:fillRect/>
          </a:stretch>
        </p:blipFill>
        <p:spPr bwMode="auto">
          <a:xfrm>
            <a:off x="241300" y="4221163"/>
            <a:ext cx="2811463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D:\Уханов ВН\фото\фотки\image_49.png"/>
          <p:cNvPicPr>
            <a:picLocks noChangeAspect="1" noChangeArrowheads="1"/>
          </p:cNvPicPr>
          <p:nvPr/>
        </p:nvPicPr>
        <p:blipFill>
          <a:blip r:embed="rId4"/>
          <a:srcRect t="3059"/>
          <a:stretch>
            <a:fillRect/>
          </a:stretch>
        </p:blipFill>
        <p:spPr bwMode="auto">
          <a:xfrm>
            <a:off x="241300" y="1304925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5"/>
          <a:srcRect r="23032"/>
          <a:stretch>
            <a:fillRect/>
          </a:stretch>
        </p:blipFill>
        <p:spPr bwMode="auto">
          <a:xfrm>
            <a:off x="3187700" y="1304925"/>
            <a:ext cx="2882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ятиугольник 27"/>
          <p:cNvSpPr/>
          <p:nvPr/>
        </p:nvSpPr>
        <p:spPr>
          <a:xfrm>
            <a:off x="215962" y="6253161"/>
            <a:ext cx="2844738" cy="428628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Молодежный город</a:t>
            </a:r>
          </a:p>
        </p:txBody>
      </p:sp>
      <p:pic>
        <p:nvPicPr>
          <p:cNvPr id="20489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6"/>
          <a:srcRect r="16109"/>
          <a:stretch>
            <a:fillRect/>
          </a:stretch>
        </p:blipFill>
        <p:spPr bwMode="auto">
          <a:xfrm>
            <a:off x="6291263" y="1304925"/>
            <a:ext cx="266223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5" descr="D:\Уханов ВН\фото\фотки\1.2.1.2_DGBB_rgb_rdax_9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1263" y="4221163"/>
            <a:ext cx="266223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" descr="Q:\ГДК Забота\Забота на конкурс лучших практик 2012\Фотоматериалы ГДК Забота\С заботой о вологжанах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87700" y="4221163"/>
            <a:ext cx="28829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409700" y="287091"/>
            <a:ext cx="7556500" cy="6001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Clr>
                <a:srgbClr val="C00000"/>
              </a:buClr>
              <a:defRPr/>
            </a:pPr>
            <a:r>
              <a:rPr lang="ru-RU" sz="33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ВОЛОГДА – ГОРОД ДОБРЫХ ДЕЛ</a:t>
            </a:r>
          </a:p>
        </p:txBody>
      </p:sp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2225" y="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ятиугольник 23"/>
          <p:cNvSpPr/>
          <p:nvPr/>
        </p:nvSpPr>
        <p:spPr>
          <a:xfrm>
            <a:off x="3197216" y="6265861"/>
            <a:ext cx="2873384" cy="428628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Старость в радость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6291263" y="6267447"/>
            <a:ext cx="2662238" cy="428628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Спортивный город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41300" y="3535347"/>
            <a:ext cx="2819400" cy="428628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Цветущий город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6291262" y="3522647"/>
            <a:ext cx="2674938" cy="428628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Город профессионалов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3187700" y="3535347"/>
            <a:ext cx="2882900" cy="428628"/>
          </a:xfrm>
          <a:prstGeom prst="homePlate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</a:rPr>
              <a:t>Город детства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4966C-1A77-4765-9489-2A9F529BB2C8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2"/>
          <a:srcRect l="21524"/>
          <a:stretch>
            <a:fillRect/>
          </a:stretch>
        </p:blipFill>
        <p:spPr bwMode="auto">
          <a:xfrm>
            <a:off x="-74613" y="0"/>
            <a:ext cx="30908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72809" y="1959237"/>
            <a:ext cx="5709684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algn="just"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Главная цель  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–  сделать Вологду одним </a:t>
            </a:r>
          </a:p>
          <a:p>
            <a:pPr marL="180000" lvl="1" algn="just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из самых комфортных городов России </a:t>
            </a:r>
          </a:p>
          <a:p>
            <a:pPr marL="180000" lvl="1" algn="just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для жителей, бизнеса и гостей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4824" y="3441505"/>
            <a:ext cx="5433237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показатели </a:t>
            </a:r>
          </a:p>
          <a:p>
            <a:pPr marL="0" lvl="1" algn="just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достижения цели:</a:t>
            </a:r>
          </a:p>
          <a:p>
            <a:pPr marL="0" lvl="1" algn="just">
              <a:spcAft>
                <a:spcPts val="0"/>
              </a:spcAft>
              <a:buClr>
                <a:srgbClr val="C00000"/>
              </a:buClr>
              <a:defRPr/>
            </a:pPr>
            <a:endParaRPr lang="ru-RU" sz="300" dirty="0">
              <a:solidFill>
                <a:schemeClr val="bg1"/>
              </a:solidFill>
            </a:endParaRPr>
          </a:p>
          <a:p>
            <a:pPr marL="0" lvl="1" algn="just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- рост численности населения города</a:t>
            </a:r>
          </a:p>
          <a:p>
            <a:pPr marL="0" lvl="1" algn="just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- увеличение числа компаний</a:t>
            </a:r>
          </a:p>
          <a:p>
            <a:pPr marL="0" lvl="1" algn="just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- увеличение количества туристов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03550" y="3235325"/>
            <a:ext cx="61404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www.vologda-portal.ru</a:t>
            </a:r>
            <a:endParaRPr lang="ru-RU" sz="20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1507" name="Рисунок 8"/>
          <p:cNvPicPr>
            <a:picLocks noChangeAspect="1"/>
          </p:cNvPicPr>
          <p:nvPr/>
        </p:nvPicPr>
        <p:blipFill>
          <a:blip r:embed="rId3"/>
          <a:srcRect l="21524"/>
          <a:stretch>
            <a:fillRect/>
          </a:stretch>
        </p:blipFill>
        <p:spPr bwMode="auto">
          <a:xfrm>
            <a:off x="0" y="0"/>
            <a:ext cx="30908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C00C6-0CF1-4523-88FD-196CF76AC067}" type="slidenum">
              <a:rPr lang="ru-RU" smtClean="0"/>
              <a:pPr/>
              <a:t>3</a:t>
            </a:fld>
            <a:endParaRPr lang="ru-RU" smtClean="0"/>
          </a:p>
        </p:txBody>
      </p:sp>
      <p:grpSp>
        <p:nvGrpSpPr>
          <p:cNvPr id="4099" name="Группа 16"/>
          <p:cNvGrpSpPr>
            <a:grpSpLocks noChangeAspect="1"/>
          </p:cNvGrpSpPr>
          <p:nvPr/>
        </p:nvGrpSpPr>
        <p:grpSpPr bwMode="auto">
          <a:xfrm>
            <a:off x="3873500" y="1268413"/>
            <a:ext cx="5097463" cy="3930650"/>
            <a:chOff x="1214414" y="1142984"/>
            <a:chExt cx="7462823" cy="5896513"/>
          </a:xfrm>
        </p:grpSpPr>
        <p:sp>
          <p:nvSpPr>
            <p:cNvPr id="6" name="Oval 91"/>
            <p:cNvSpPr>
              <a:spLocks noChangeArrowheads="1"/>
            </p:cNvSpPr>
            <p:nvPr/>
          </p:nvSpPr>
          <p:spPr bwMode="auto">
            <a:xfrm>
              <a:off x="1214414" y="1142984"/>
              <a:ext cx="4220643" cy="394371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285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Oval 91"/>
            <p:cNvSpPr>
              <a:spLocks noChangeArrowheads="1"/>
            </p:cNvSpPr>
            <p:nvPr/>
          </p:nvSpPr>
          <p:spPr bwMode="auto">
            <a:xfrm>
              <a:off x="4212558" y="1142984"/>
              <a:ext cx="4074223" cy="3872266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285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91"/>
            <p:cNvSpPr>
              <a:spLocks noChangeArrowheads="1"/>
            </p:cNvSpPr>
            <p:nvPr/>
          </p:nvSpPr>
          <p:spPr bwMode="auto">
            <a:xfrm>
              <a:off x="2713487" y="2929084"/>
              <a:ext cx="3946394" cy="3860358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285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Text Box 92"/>
            <p:cNvSpPr txBox="1">
              <a:spLocks noChangeArrowheads="1"/>
            </p:cNvSpPr>
            <p:nvPr/>
          </p:nvSpPr>
          <p:spPr bwMode="auto">
            <a:xfrm>
              <a:off x="1571604" y="3214685"/>
              <a:ext cx="2060916" cy="877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3200" b="1" spc="50" dirty="0">
                  <a:ln w="11430"/>
                  <a:solidFill>
                    <a:srgbClr val="BC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Власть</a:t>
              </a:r>
            </a:p>
          </p:txBody>
        </p:sp>
        <p:sp>
          <p:nvSpPr>
            <p:cNvPr id="10" name="Text Box 94"/>
            <p:cNvSpPr txBox="1">
              <a:spLocks noChangeArrowheads="1"/>
            </p:cNvSpPr>
            <p:nvPr/>
          </p:nvSpPr>
          <p:spPr bwMode="auto">
            <a:xfrm>
              <a:off x="3016221" y="5423616"/>
              <a:ext cx="3461642" cy="16158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3200" b="1" spc="50" dirty="0">
                  <a:ln w="11430"/>
                  <a:solidFill>
                    <a:srgbClr val="BC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Городское</a:t>
              </a:r>
            </a:p>
            <a:p>
              <a:pPr algn="ctr">
                <a:defRPr/>
              </a:pPr>
              <a:r>
                <a:rPr lang="ru-RU" sz="3200" b="1" spc="50" dirty="0">
                  <a:ln w="11430"/>
                  <a:solidFill>
                    <a:srgbClr val="BC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сообщество</a:t>
              </a:r>
            </a:p>
          </p:txBody>
        </p:sp>
        <p:sp>
          <p:nvSpPr>
            <p:cNvPr id="11" name="Text Box 93"/>
            <p:cNvSpPr txBox="1">
              <a:spLocks noChangeArrowheads="1"/>
            </p:cNvSpPr>
            <p:nvPr/>
          </p:nvSpPr>
          <p:spPr bwMode="auto">
            <a:xfrm>
              <a:off x="6543574" y="3344291"/>
              <a:ext cx="2133663" cy="877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32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Бизнес</a:t>
              </a:r>
            </a:p>
          </p:txBody>
        </p:sp>
        <p:pic>
          <p:nvPicPr>
            <p:cNvPr id="12" name="Picture 2" descr="C:\Users\Shestakov_sa\Desktop\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1305577"/>
              <a:ext cx="3286149" cy="21951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 descr="C:\Users\Shestakov_sa\Desktop\req_image_3246_7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1285860"/>
              <a:ext cx="3283806" cy="21431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3261557"/>
              <a:ext cx="3430913" cy="22918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100" name="Прямоугольник 15"/>
          <p:cNvSpPr>
            <a:spLocks noChangeArrowheads="1"/>
          </p:cNvSpPr>
          <p:nvPr/>
        </p:nvSpPr>
        <p:spPr bwMode="auto">
          <a:xfrm>
            <a:off x="250825" y="5445125"/>
            <a:ext cx="864393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 b="1">
                <a:solidFill>
                  <a:schemeClr val="bg1"/>
                </a:solidFill>
              </a:rPr>
              <a:t>Идеология </a:t>
            </a:r>
            <a:r>
              <a:rPr lang="ru-RU" sz="1300">
                <a:solidFill>
                  <a:schemeClr val="bg1"/>
                </a:solidFill>
              </a:rPr>
              <a:t>– система концептуально оформленных взглядов и идей, выражающая интересы различных социальных классов, групп, обществ, в которой осознаются и оцениваются отношения людей к действительности  и  друг к  другу, а также либо санкционируются существующие в обществе формы господства и власти (консервативные идеологии), либо обосновываются их преобразования (радикальные, революционные идеологии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85720" y="1500174"/>
            <a:ext cx="3456384" cy="286232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000" lvl="1" algn="ctr" hangingPunct="0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Переход от либеральной идеологии, идеологии </a:t>
            </a:r>
            <a:r>
              <a:rPr lang="ru-RU" sz="2000" b="1" dirty="0" err="1">
                <a:solidFill>
                  <a:schemeClr val="bg1"/>
                </a:solidFill>
              </a:rPr>
              <a:t>потребительства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  <a:p>
            <a:pPr marL="180000" lvl="1" algn="ctr" hangingPunct="0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к идеологии социального </a:t>
            </a:r>
            <a:r>
              <a:rPr lang="ru-RU" sz="2000" b="1" dirty="0" err="1">
                <a:solidFill>
                  <a:schemeClr val="bg1"/>
                </a:solidFill>
              </a:rPr>
              <a:t>корпоратизма</a:t>
            </a:r>
            <a:r>
              <a:rPr lang="ru-RU" sz="2000" b="1" dirty="0">
                <a:solidFill>
                  <a:schemeClr val="bg1"/>
                </a:solidFill>
              </a:rPr>
              <a:t> - </a:t>
            </a:r>
          </a:p>
          <a:p>
            <a:pPr marL="180000" lvl="1" algn="ctr" hangingPunct="0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объединение интересов основных социальных групп </a:t>
            </a:r>
          </a:p>
          <a:p>
            <a:pPr marL="180000" lvl="1" algn="ctr" hangingPunct="0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на основе патриотизма </a:t>
            </a:r>
          </a:p>
          <a:p>
            <a:pPr marL="180000" lvl="1" algn="ctr" hangingPunct="0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и любви к городу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4826" y="0"/>
            <a:ext cx="860107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52000" algn="ctr" eaLnBrk="0" hangingPunct="0">
              <a:buClr>
                <a:srgbClr val="C00000"/>
              </a:buClr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ИДЕОЛОГИЯ СТРАТЕГИИ 2020</a:t>
            </a:r>
          </a:p>
        </p:txBody>
      </p:sp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3" y="0"/>
            <a:ext cx="8604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4826" y="0"/>
            <a:ext cx="860107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52000" algn="ctr" eaLnBrk="0" hangingPunct="0">
              <a:buClr>
                <a:srgbClr val="C00000"/>
              </a:buClr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СИСТЕМА СТРАТЕГИЧЕСКОГО УПРАВЛЕНИЯ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785644" y="571480"/>
            <a:ext cx="7215512" cy="400290"/>
          </a:xfrm>
          <a:prstGeom prst="rect">
            <a:avLst/>
          </a:prstGeom>
          <a:solidFill>
            <a:srgbClr val="C00000">
              <a:alpha val="98824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Стратегия Вологодской области до 2020 года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786525" y="1082179"/>
            <a:ext cx="7214631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Стратегия 2020 «Вологда – комфортный город»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785918" y="1628278"/>
            <a:ext cx="7215238" cy="70788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Генеральный план города Вологды до 2015 года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(заканчивается разработка генерального плана до 2035 года)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785644" y="2428868"/>
            <a:ext cx="7215512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000" lvl="1" algn="ctr" hangingPunct="0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Программа социально-экономического развития города Вологды «Вологда </a:t>
            </a:r>
            <a:r>
              <a:rPr lang="en-US" sz="2000" dirty="0">
                <a:solidFill>
                  <a:schemeClr val="bg1"/>
                </a:solidFill>
              </a:rPr>
              <a:t>Upgrade. </a:t>
            </a:r>
            <a:r>
              <a:rPr lang="ru-RU" sz="2000" dirty="0">
                <a:solidFill>
                  <a:schemeClr val="bg1"/>
                </a:solidFill>
              </a:rPr>
              <a:t>Второе дыхание» до 2015 года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1785918" y="4000504"/>
            <a:ext cx="1928826" cy="677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chemeClr val="bg1"/>
                </a:solidFill>
              </a:rPr>
              <a:t>Муниципальные программы 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786182" y="4000504"/>
            <a:ext cx="235745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Инвестиционные проекты 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785918" y="5243288"/>
            <a:ext cx="5000660" cy="4002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Бюджет города Вологды на 3 года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1786525" y="5699485"/>
            <a:ext cx="7214631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Ежегодный отчет Главы города Вологды перед 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Вологодской городской Думой и Общественным советом города Вологды по итогам реализации Стратегии 2020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85918" y="3221180"/>
            <a:ext cx="7215238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000" lvl="1"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Концепции и Стратегии по развитию отдельных</a:t>
            </a:r>
          </a:p>
          <a:p>
            <a:pPr marL="180000" lvl="1" algn="ctr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направлений деятельности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858016" y="5243468"/>
            <a:ext cx="214314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ГЧП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215074" y="4000504"/>
            <a:ext cx="278608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Социально-значимые проекты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785918" y="4786322"/>
            <a:ext cx="721523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Планы мероприятий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42844" y="4000504"/>
            <a:ext cx="1571636" cy="16927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chemeClr val="bg1"/>
                </a:solidFill>
              </a:rPr>
              <a:t>Оперативный уровень</a:t>
            </a:r>
          </a:p>
          <a:p>
            <a:pPr algn="ctr">
              <a:defRPr/>
            </a:pPr>
            <a:endParaRPr lang="ru-RU" sz="400" b="1" cap="all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42844" y="571480"/>
            <a:ext cx="1571636" cy="176971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800" b="1" cap="all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chemeClr val="bg1"/>
                </a:solidFill>
              </a:rPr>
              <a:t>Стратегический уровень</a:t>
            </a:r>
          </a:p>
          <a:p>
            <a:pPr algn="ctr">
              <a:defRPr/>
            </a:pPr>
            <a:endParaRPr lang="ru-RU" sz="500" b="1" cap="all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42844" y="2428868"/>
            <a:ext cx="1571636" cy="150810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200" b="1" cap="all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chemeClr val="bg1"/>
                </a:solidFill>
              </a:rPr>
              <a:t>Тактический уровень</a:t>
            </a:r>
          </a:p>
          <a:p>
            <a:pPr algn="ctr">
              <a:defRPr/>
            </a:pPr>
            <a:endParaRPr lang="ru-RU" sz="400" b="1" cap="all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800" b="1" cap="all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42844" y="5741275"/>
            <a:ext cx="1571636" cy="9848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800" b="1" cap="all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chemeClr val="bg1"/>
                </a:solidFill>
              </a:rPr>
              <a:t>Система мониторинга </a:t>
            </a:r>
            <a:br>
              <a:rPr lang="ru-RU" sz="1400" b="1" cap="all" dirty="0">
                <a:solidFill>
                  <a:schemeClr val="bg1"/>
                </a:solidFill>
              </a:rPr>
            </a:br>
            <a:r>
              <a:rPr lang="ru-RU" sz="1400" b="1" cap="all" dirty="0">
                <a:solidFill>
                  <a:schemeClr val="bg1"/>
                </a:solidFill>
              </a:rPr>
              <a:t>и контроля</a:t>
            </a:r>
          </a:p>
          <a:p>
            <a:pPr algn="ctr">
              <a:defRPr/>
            </a:pPr>
            <a:endParaRPr lang="ru-RU" sz="800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D6F3E5-927A-4923-B840-3EE581056E4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71500" y="1571625"/>
            <a:ext cx="102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«СТАРТ»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42844" y="2071678"/>
            <a:ext cx="2000264" cy="28931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повышение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эффективности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деятельности всех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сфер жизни города;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определение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приоритетов;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консолидация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общества на решение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совместных задач;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завершение начатых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проектов;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проработка и запуск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новых проектов.</a:t>
            </a:r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360363" y="1347788"/>
            <a:ext cx="8497887" cy="0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357188" y="1143000"/>
            <a:ext cx="0" cy="4333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2143125" y="1143000"/>
            <a:ext cx="0" cy="4333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4429125" y="1143000"/>
            <a:ext cx="0" cy="4333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6858000" y="1214438"/>
            <a:ext cx="0" cy="433387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8858250" y="1143000"/>
            <a:ext cx="0" cy="4333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7" name="WordArt 33"/>
          <p:cNvSpPr>
            <a:spLocks noChangeArrowheads="1" noChangeShapeType="1" noTextEdit="1"/>
          </p:cNvSpPr>
          <p:nvPr/>
        </p:nvSpPr>
        <p:spPr bwMode="auto">
          <a:xfrm>
            <a:off x="2786063" y="928688"/>
            <a:ext cx="1223962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ea typeface="+mn-lt"/>
                <a:cs typeface="+mn-lt"/>
              </a:rPr>
              <a:t>2012 - 2015 гг.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214563" y="1357313"/>
            <a:ext cx="22828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8" rIns="91414" bIns="45708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Upgrade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«ВТОРОЕ ДЫХАНИЕ»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857750" y="15716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«ЛИДЕРСТВО»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143750" y="1571625"/>
            <a:ext cx="156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4" tIns="45708" rIns="91414" bIns="45708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«ГАРМОНИЯ»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143108" y="2071678"/>
            <a:ext cx="2286016" cy="3108543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привлечение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дополнительных ресурсов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на развитие города;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объединение усилий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власти, бизнеса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и общества;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завершение начатых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проектов;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проработка и запуск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новых крупных проектов;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повышение комфортности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проживания и ведения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бизнеса в городе.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429124" y="2071678"/>
            <a:ext cx="2420315" cy="31085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привлечение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дополнительных ресурсов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на развитие города;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объединение усилий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власти, бизнеса и общества;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завершение начатых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крупных проектов;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проработка и запуск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новых крупных проектов;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выход </a:t>
            </a:r>
            <a:r>
              <a:rPr lang="ru-RU" sz="1400" u="sng" dirty="0">
                <a:solidFill>
                  <a:srgbClr val="EAEAEA"/>
                </a:solidFill>
              </a:rPr>
              <a:t>на лидирующие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rgbClr val="EAEAEA"/>
                </a:solidFill>
              </a:rPr>
              <a:t>позиции среди городов </a:t>
            </a:r>
            <a:br>
              <a:rPr lang="ru-RU" sz="1400" u="sng" dirty="0">
                <a:solidFill>
                  <a:srgbClr val="EAEAEA"/>
                </a:solidFill>
              </a:rPr>
            </a:br>
            <a:r>
              <a:rPr lang="ru-RU" sz="1400" u="sng" dirty="0">
                <a:solidFill>
                  <a:srgbClr val="EAEAEA"/>
                </a:solidFill>
              </a:rPr>
              <a:t>в СЗФО</a:t>
            </a:r>
            <a:r>
              <a:rPr lang="ru-RU" sz="1400" dirty="0">
                <a:solidFill>
                  <a:srgbClr val="EAEAEA"/>
                </a:solidFill>
              </a:rPr>
              <a:t> по уровню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комфортности проживания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и ведения бизнеса.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858016" y="2071678"/>
            <a:ext cx="2143140" cy="28931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детальное согласование развития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инфраструктур;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завершение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крупных проектов;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проработка и запуск новых  проектов;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400" dirty="0">
                <a:solidFill>
                  <a:srgbClr val="EAEAEA"/>
                </a:solidFill>
              </a:rPr>
              <a:t> выход </a:t>
            </a:r>
            <a:r>
              <a:rPr lang="ru-RU" sz="1400" u="sng" dirty="0">
                <a:solidFill>
                  <a:srgbClr val="EAEAEA"/>
                </a:solidFill>
              </a:rPr>
              <a:t>на лидирующие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rgbClr val="EAEAEA"/>
                </a:solidFill>
              </a:rPr>
              <a:t>позиции в стране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по уровню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комфортности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проживания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EAEAEA"/>
                </a:solidFill>
              </a:rPr>
              <a:t>и ведения бизнеса.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42844" y="5286388"/>
            <a:ext cx="2000264" cy="5591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spcAft>
                <a:spcPts val="100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311,2 тыс. чел.</a:t>
            </a:r>
          </a:p>
          <a:p>
            <a:pPr algn="ctr" hangingPunct="0">
              <a:spcAft>
                <a:spcPts val="1000"/>
              </a:spcAft>
              <a:defRPr/>
            </a:pPr>
            <a:endParaRPr lang="ru-RU" sz="400" b="1" dirty="0">
              <a:solidFill>
                <a:schemeClr val="bg1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143108" y="5286388"/>
            <a:ext cx="2286016" cy="43088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defRPr/>
            </a:pPr>
            <a:r>
              <a:rPr lang="ru-RU" dirty="0"/>
              <a:t>319,0 тыс. чел.</a:t>
            </a:r>
          </a:p>
          <a:p>
            <a:pPr algn="ctr" hangingPunct="0">
              <a:defRPr/>
            </a:pPr>
            <a:endParaRPr lang="ru-RU" sz="400" dirty="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429124" y="5286388"/>
            <a:ext cx="4572032" cy="5591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spcAft>
                <a:spcPts val="100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325,0 тыс. чел. (численность населения)</a:t>
            </a:r>
          </a:p>
          <a:p>
            <a:pPr algn="ctr" hangingPunct="0">
              <a:spcAft>
                <a:spcPts val="1000"/>
              </a:spcAft>
              <a:defRPr/>
            </a:pPr>
            <a:endParaRPr lang="ru-RU" sz="400" dirty="0">
              <a:solidFill>
                <a:schemeClr val="bg1"/>
              </a:solidFill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42844" y="5715016"/>
            <a:ext cx="2000264" cy="5591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spcAft>
                <a:spcPts val="100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430,8 тыс. чел.</a:t>
            </a:r>
          </a:p>
          <a:p>
            <a:pPr algn="ctr" hangingPunct="0">
              <a:spcAft>
                <a:spcPts val="1000"/>
              </a:spcAft>
              <a:defRPr/>
            </a:pPr>
            <a:endParaRPr lang="ru-RU" sz="400" dirty="0">
              <a:solidFill>
                <a:schemeClr val="bg1"/>
              </a:solidFill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143108" y="5715016"/>
            <a:ext cx="2286016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defRPr/>
            </a:pPr>
            <a:r>
              <a:rPr lang="ru-RU" dirty="0"/>
              <a:t>580,0 тыс. чел.</a:t>
            </a:r>
          </a:p>
          <a:p>
            <a:pPr algn="ctr" hangingPunct="0">
              <a:defRPr/>
            </a:pPr>
            <a:r>
              <a:rPr lang="ru-RU" dirty="0"/>
              <a:t> 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429124" y="5715016"/>
            <a:ext cx="4572032" cy="77457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1,0 млн. чел. (туристский поток)</a:t>
            </a:r>
          </a:p>
          <a:p>
            <a:pPr algn="ctr">
              <a:spcAft>
                <a:spcPts val="100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142844" y="6143644"/>
            <a:ext cx="200026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28,5 тыс. ед.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143108" y="6143644"/>
            <a:ext cx="2286016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hangingPunct="0">
              <a:defRPr/>
            </a:pPr>
            <a:r>
              <a:rPr lang="ru-RU" dirty="0"/>
              <a:t>30,5 тыс. ед.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4429124" y="6143644"/>
            <a:ext cx="457203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32,0 тыс. ед. (хозяйствующие субъекты)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4826" y="0"/>
            <a:ext cx="860107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52000" algn="ctr" eaLnBrk="0" hangingPunct="0">
              <a:buClr>
                <a:srgbClr val="C00000"/>
              </a:buClr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ЭТАПЫ РЕАЛИЗАЦИИ СТРАТЕГИИ 2020</a:t>
            </a:r>
          </a:p>
        </p:txBody>
      </p:sp>
      <p:pic>
        <p:nvPicPr>
          <p:cNvPr id="61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8604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9" name="WordArt 33"/>
          <p:cNvSpPr>
            <a:spLocks noChangeArrowheads="1" noChangeShapeType="1" noTextEdit="1"/>
          </p:cNvSpPr>
          <p:nvPr/>
        </p:nvSpPr>
        <p:spPr bwMode="auto">
          <a:xfrm>
            <a:off x="588963" y="974725"/>
            <a:ext cx="1223962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ea typeface="+mn-lt"/>
                <a:cs typeface="+mn-lt"/>
              </a:rPr>
              <a:t>2009 - 2011 гг.</a:t>
            </a:r>
          </a:p>
        </p:txBody>
      </p:sp>
      <p:sp>
        <p:nvSpPr>
          <p:cNvPr id="6200" name="WordArt 33"/>
          <p:cNvSpPr>
            <a:spLocks noChangeArrowheads="1" noChangeShapeType="1" noTextEdit="1"/>
          </p:cNvSpPr>
          <p:nvPr/>
        </p:nvSpPr>
        <p:spPr bwMode="auto">
          <a:xfrm>
            <a:off x="5065713" y="922338"/>
            <a:ext cx="1223962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ea typeface="+mn-lt"/>
                <a:cs typeface="+mn-lt"/>
              </a:rPr>
              <a:t>2016 - 2018 гг.</a:t>
            </a:r>
          </a:p>
        </p:txBody>
      </p:sp>
      <p:sp>
        <p:nvSpPr>
          <p:cNvPr id="6201" name="WordArt 33"/>
          <p:cNvSpPr>
            <a:spLocks noChangeArrowheads="1" noChangeShapeType="1" noTextEdit="1"/>
          </p:cNvSpPr>
          <p:nvPr/>
        </p:nvSpPr>
        <p:spPr bwMode="auto">
          <a:xfrm>
            <a:off x="7205663" y="882650"/>
            <a:ext cx="1223962" cy="20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ea typeface="+mn-lt"/>
                <a:cs typeface="+mn-lt"/>
              </a:rPr>
              <a:t>2019 - 2020 гг.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5DFE38-B937-469A-A223-F23CA4C8CA0E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285720" y="2459504"/>
            <a:ext cx="8572560" cy="96949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000" lvl="1" algn="just"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</a:rPr>
              <a:t>Стратегия  развития потребительского рынка муниципального образования «Город Вологда» на период до 2020 года </a:t>
            </a:r>
            <a:r>
              <a:rPr lang="ru-RU" sz="1900" u="sng" dirty="0">
                <a:solidFill>
                  <a:schemeClr val="bg1"/>
                </a:solidFill>
              </a:rPr>
              <a:t>«Вологда торговая»</a:t>
            </a:r>
            <a:r>
              <a:rPr lang="ru-RU" sz="1900" dirty="0">
                <a:solidFill>
                  <a:schemeClr val="bg1"/>
                </a:solidFill>
              </a:rPr>
              <a:t> (утверждена решением Вологодской городской Думы от 20 февраля 2012 года №1028)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024108"/>
            <a:ext cx="8572560" cy="12618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000" lvl="1" algn="just"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</a:rPr>
              <a:t>Стратегия развития инвестиционного потенциала и привлечения инвестиций в экономику города Вологды до 2020 года </a:t>
            </a:r>
            <a:r>
              <a:rPr lang="ru-RU" sz="1900" u="sng" dirty="0">
                <a:solidFill>
                  <a:schemeClr val="bg1"/>
                </a:solidFill>
              </a:rPr>
              <a:t>«Вологда - комфортный город для бизнеса»</a:t>
            </a:r>
            <a:r>
              <a:rPr lang="ru-RU" sz="1900" dirty="0">
                <a:solidFill>
                  <a:schemeClr val="bg1"/>
                </a:solidFill>
              </a:rPr>
              <a:t> (утверждена решением Вологодской городской Думы от 20 февраля 2012 года №1027)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388330"/>
            <a:ext cx="8572560" cy="96949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000" lvl="1" algn="just"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</a:rPr>
              <a:t>Стратегия развития туризма на территории муниципального образования «Город Вологда» на период до 2025 года </a:t>
            </a:r>
            <a:r>
              <a:rPr lang="ru-RU" sz="1900" u="sng" dirty="0">
                <a:solidFill>
                  <a:schemeClr val="bg1"/>
                </a:solidFill>
              </a:rPr>
              <a:t>«</a:t>
            </a:r>
            <a:r>
              <a:rPr lang="ru-RU" sz="1900" u="sng" dirty="0" err="1">
                <a:solidFill>
                  <a:schemeClr val="bg1"/>
                </a:solidFill>
              </a:rPr>
              <a:t>Насон-город</a:t>
            </a:r>
            <a:r>
              <a:rPr lang="ru-RU" sz="1900" u="sng" dirty="0">
                <a:solidFill>
                  <a:schemeClr val="bg1"/>
                </a:solidFill>
              </a:rPr>
              <a:t>»</a:t>
            </a:r>
            <a:r>
              <a:rPr lang="ru-RU" sz="1900" dirty="0">
                <a:solidFill>
                  <a:schemeClr val="bg1"/>
                </a:solidFill>
              </a:rPr>
              <a:t> (утверждена решением Вологодской городской Думы от 24 апреля 2014 года №2065)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5500702"/>
            <a:ext cx="8572560" cy="9694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000" lvl="1" algn="just"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</a:rPr>
              <a:t>Концепция кадровой политики муниципального образования «Город Вологда» до 2020 года </a:t>
            </a:r>
            <a:r>
              <a:rPr lang="ru-RU" sz="1900" u="sng" dirty="0">
                <a:solidFill>
                  <a:schemeClr val="bg1"/>
                </a:solidFill>
              </a:rPr>
              <a:t>«Вологда – город профессионалов»</a:t>
            </a:r>
            <a:r>
              <a:rPr lang="ru-RU" sz="1900" dirty="0">
                <a:solidFill>
                  <a:schemeClr val="bg1"/>
                </a:solidFill>
              </a:rPr>
              <a:t> (утверждена постановлением Администрации города Вологды от 28 сентября 2010 года №5165)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3571876"/>
            <a:ext cx="8572560" cy="6771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000" lvl="1" algn="just"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</a:rPr>
              <a:t>Стратегия  </a:t>
            </a:r>
            <a:r>
              <a:rPr lang="ru-RU" sz="1900" u="sng" dirty="0">
                <a:solidFill>
                  <a:schemeClr val="bg1"/>
                </a:solidFill>
              </a:rPr>
              <a:t>«Вологда – </a:t>
            </a:r>
            <a:r>
              <a:rPr lang="en-US" sz="1900" u="sng" dirty="0">
                <a:solidFill>
                  <a:schemeClr val="bg1"/>
                </a:solidFill>
              </a:rPr>
              <a:t>IT-</a:t>
            </a:r>
            <a:r>
              <a:rPr lang="ru-RU" sz="1900" u="sng" dirty="0">
                <a:solidFill>
                  <a:schemeClr val="bg1"/>
                </a:solidFill>
              </a:rPr>
              <a:t>град»</a:t>
            </a:r>
            <a:r>
              <a:rPr lang="ru-RU" sz="1900" dirty="0">
                <a:solidFill>
                  <a:schemeClr val="bg1"/>
                </a:solidFill>
              </a:rPr>
              <a:t> на период до 2020 года (утверждена решением Вологодской городской Думы от 29 ноября 2013 года № 1923)</a:t>
            </a:r>
          </a:p>
        </p:txBody>
      </p:sp>
      <p:pic>
        <p:nvPicPr>
          <p:cNvPr id="7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8604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127597" y="0"/>
            <a:ext cx="9388549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52000" algn="ctr" eaLnBrk="0" hangingPunct="0">
              <a:buClr>
                <a:srgbClr val="C00000"/>
              </a:buClr>
              <a:defRPr/>
            </a:pPr>
            <a:r>
              <a:rPr lang="ru-RU" sz="26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СТРАТЕГИЧЕСКИЕ ДОКУМЕНТЫ </a:t>
            </a:r>
          </a:p>
          <a:p>
            <a:pPr indent="252000" algn="ctr" eaLnBrk="0" hangingPunct="0">
              <a:buClr>
                <a:srgbClr val="C00000"/>
              </a:buClr>
              <a:defRPr/>
            </a:pPr>
            <a:r>
              <a:rPr lang="ru-RU" sz="26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ПО ОТДЕЛЬНЫМ НАПРАВЛЕНИЯМ ДЕЯТЕЛЬНОСТИ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B9A79C-2D3D-4A64-9918-BC6E980B7DCE}" type="slidenum">
              <a:rPr lang="ru-RU" smtClean="0"/>
              <a:pPr/>
              <a:t>7</a:t>
            </a:fld>
            <a:endParaRPr lang="ru-RU" smtClean="0"/>
          </a:p>
        </p:txBody>
      </p:sp>
      <p:graphicFrame>
        <p:nvGraphicFramePr>
          <p:cNvPr id="8195" name="Диаграмма 4"/>
          <p:cNvGraphicFramePr>
            <a:graphicFrameLocks/>
          </p:cNvGraphicFramePr>
          <p:nvPr/>
        </p:nvGraphicFramePr>
        <p:xfrm>
          <a:off x="260350" y="4083050"/>
          <a:ext cx="8502650" cy="2774950"/>
        </p:xfrm>
        <a:graphic>
          <a:graphicData uri="http://schemas.openxmlformats.org/presentationml/2006/ole">
            <p:oleObj spid="_x0000_s8195" r:id="rId3" imgW="8504657" imgH="2773920" progId="Excel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0138" y="5641975"/>
            <a:ext cx="7192962" cy="43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20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Естественный прирост за 2013 год – 564 человек</a:t>
            </a:r>
          </a:p>
        </p:txBody>
      </p:sp>
      <p:graphicFrame>
        <p:nvGraphicFramePr>
          <p:cNvPr id="8197" name="Объект 1"/>
          <p:cNvGraphicFramePr>
            <a:graphicFrameLocks/>
          </p:cNvGraphicFramePr>
          <p:nvPr/>
        </p:nvGraphicFramePr>
        <p:xfrm>
          <a:off x="-114300" y="825500"/>
          <a:ext cx="9264650" cy="2989263"/>
        </p:xfrm>
        <a:graphic>
          <a:graphicData uri="http://schemas.openxmlformats.org/presentationml/2006/ole">
            <p:oleObj spid="_x0000_s8197" r:id="rId4" imgW="9266723" imgH="2993395" progId="Excel.Chart.8">
              <p:embed/>
            </p:oleObj>
          </a:graphicData>
        </a:graphic>
      </p:graphicFrame>
      <p:sp>
        <p:nvSpPr>
          <p:cNvPr id="15" name="Полилиния 14"/>
          <p:cNvSpPr/>
          <p:nvPr/>
        </p:nvSpPr>
        <p:spPr>
          <a:xfrm>
            <a:off x="6926263" y="5176838"/>
            <a:ext cx="1579562" cy="93662"/>
          </a:xfrm>
          <a:custGeom>
            <a:avLst/>
            <a:gdLst>
              <a:gd name="connsiteX0" fmla="*/ 0 w 1603375"/>
              <a:gd name="connsiteY0" fmla="*/ 0 h 96838"/>
              <a:gd name="connsiteX1" fmla="*/ 533400 w 1603375"/>
              <a:gd name="connsiteY1" fmla="*/ 57150 h 96838"/>
              <a:gd name="connsiteX2" fmla="*/ 962025 w 1603375"/>
              <a:gd name="connsiteY2" fmla="*/ 76200 h 96838"/>
              <a:gd name="connsiteX3" fmla="*/ 1504950 w 1603375"/>
              <a:gd name="connsiteY3" fmla="*/ 95250 h 96838"/>
              <a:gd name="connsiteX4" fmla="*/ 1552575 w 1603375"/>
              <a:gd name="connsiteY4" fmla="*/ 85725 h 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375" h="96838">
                <a:moveTo>
                  <a:pt x="0" y="0"/>
                </a:moveTo>
                <a:cubicBezTo>
                  <a:pt x="186531" y="22225"/>
                  <a:pt x="373063" y="44450"/>
                  <a:pt x="533400" y="57150"/>
                </a:cubicBezTo>
                <a:cubicBezTo>
                  <a:pt x="693737" y="69850"/>
                  <a:pt x="962025" y="76200"/>
                  <a:pt x="962025" y="76200"/>
                </a:cubicBezTo>
                <a:lnTo>
                  <a:pt x="1504950" y="95250"/>
                </a:lnTo>
                <a:cubicBezTo>
                  <a:pt x="1603375" y="96838"/>
                  <a:pt x="1577975" y="91281"/>
                  <a:pt x="1552575" y="85725"/>
                </a:cubicBezTo>
              </a:path>
            </a:pathLst>
          </a:custGeom>
          <a:ln w="19050">
            <a:solidFill>
              <a:srgbClr val="F74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3" y="0"/>
            <a:ext cx="8604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127597" y="244559"/>
            <a:ext cx="9388549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52000" algn="ctr" eaLnBrk="0" hangingPunct="0">
              <a:buClr>
                <a:srgbClr val="C00000"/>
              </a:buClr>
              <a:defRPr/>
            </a:pPr>
            <a:r>
              <a:rPr lang="ru-RU" sz="26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ЧИСЛЕННОСТЬ ЖИТЕЛЕЙ ГОРОДА</a:t>
            </a:r>
            <a:endParaRPr lang="ru-RU" sz="2600" b="1" spc="50" dirty="0">
              <a:ln w="11430"/>
              <a:solidFill>
                <a:srgbClr val="FF000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5" descr="НС_КАРТА ФУНКЦИОНАЛЬНЫХ ЗОН.jpg"/>
          <p:cNvPicPr>
            <a:picLocks noGrp="1" noChangeAspect="1"/>
          </p:cNvPicPr>
          <p:nvPr>
            <p:ph idx="1"/>
          </p:nvPr>
        </p:nvPicPr>
        <p:blipFill>
          <a:blip r:embed="rId2"/>
          <a:srcRect t="4504" b="9911"/>
          <a:stretch>
            <a:fillRect/>
          </a:stretch>
        </p:blipFill>
        <p:spPr>
          <a:xfrm>
            <a:off x="1895475" y="442913"/>
            <a:ext cx="5842000" cy="5881687"/>
          </a:xfrm>
        </p:spPr>
      </p:pic>
      <p:sp>
        <p:nvSpPr>
          <p:cNvPr id="11" name="Полилиния 10"/>
          <p:cNvSpPr/>
          <p:nvPr/>
        </p:nvSpPr>
        <p:spPr>
          <a:xfrm>
            <a:off x="1895475" y="3409950"/>
            <a:ext cx="4083050" cy="2613025"/>
          </a:xfrm>
          <a:custGeom>
            <a:avLst/>
            <a:gdLst>
              <a:gd name="connsiteX0" fmla="*/ 2747963 w 4710113"/>
              <a:gd name="connsiteY0" fmla="*/ 1495425 h 3181350"/>
              <a:gd name="connsiteX1" fmla="*/ 3252788 w 4710113"/>
              <a:gd name="connsiteY1" fmla="*/ 1762125 h 3181350"/>
              <a:gd name="connsiteX2" fmla="*/ 3543300 w 4710113"/>
              <a:gd name="connsiteY2" fmla="*/ 1924050 h 3181350"/>
              <a:gd name="connsiteX3" fmla="*/ 3810000 w 4710113"/>
              <a:gd name="connsiteY3" fmla="*/ 2033588 h 3181350"/>
              <a:gd name="connsiteX4" fmla="*/ 4143375 w 4710113"/>
              <a:gd name="connsiteY4" fmla="*/ 2300288 h 3181350"/>
              <a:gd name="connsiteX5" fmla="*/ 4367213 w 4710113"/>
              <a:gd name="connsiteY5" fmla="*/ 2309813 h 3181350"/>
              <a:gd name="connsiteX6" fmla="*/ 4586288 w 4710113"/>
              <a:gd name="connsiteY6" fmla="*/ 2652713 h 3181350"/>
              <a:gd name="connsiteX7" fmla="*/ 4710113 w 4710113"/>
              <a:gd name="connsiteY7" fmla="*/ 2981325 h 3181350"/>
              <a:gd name="connsiteX8" fmla="*/ 4410075 w 4710113"/>
              <a:gd name="connsiteY8" fmla="*/ 3162300 h 3181350"/>
              <a:gd name="connsiteX9" fmla="*/ 3190875 w 4710113"/>
              <a:gd name="connsiteY9" fmla="*/ 3181350 h 3181350"/>
              <a:gd name="connsiteX10" fmla="*/ 1743075 w 4710113"/>
              <a:gd name="connsiteY10" fmla="*/ 3090863 h 3181350"/>
              <a:gd name="connsiteX11" fmla="*/ 1019175 w 4710113"/>
              <a:gd name="connsiteY11" fmla="*/ 2767013 h 3181350"/>
              <a:gd name="connsiteX12" fmla="*/ 576263 w 4710113"/>
              <a:gd name="connsiteY12" fmla="*/ 2019300 h 3181350"/>
              <a:gd name="connsiteX13" fmla="*/ 61913 w 4710113"/>
              <a:gd name="connsiteY13" fmla="*/ 1724025 h 3181350"/>
              <a:gd name="connsiteX14" fmla="*/ 0 w 4710113"/>
              <a:gd name="connsiteY14" fmla="*/ 1395413 h 3181350"/>
              <a:gd name="connsiteX15" fmla="*/ 285750 w 4710113"/>
              <a:gd name="connsiteY15" fmla="*/ 1171575 h 3181350"/>
              <a:gd name="connsiteX16" fmla="*/ 142875 w 4710113"/>
              <a:gd name="connsiteY16" fmla="*/ 657225 h 3181350"/>
              <a:gd name="connsiteX17" fmla="*/ 233363 w 4710113"/>
              <a:gd name="connsiteY17" fmla="*/ 352425 h 3181350"/>
              <a:gd name="connsiteX18" fmla="*/ 819150 w 4710113"/>
              <a:gd name="connsiteY18" fmla="*/ 295275 h 3181350"/>
              <a:gd name="connsiteX19" fmla="*/ 947738 w 4710113"/>
              <a:gd name="connsiteY19" fmla="*/ 285750 h 3181350"/>
              <a:gd name="connsiteX20" fmla="*/ 1000125 w 4710113"/>
              <a:gd name="connsiteY20" fmla="*/ 261938 h 3181350"/>
              <a:gd name="connsiteX21" fmla="*/ 1052513 w 4710113"/>
              <a:gd name="connsiteY21" fmla="*/ 223838 h 3181350"/>
              <a:gd name="connsiteX22" fmla="*/ 1081088 w 4710113"/>
              <a:gd name="connsiteY22" fmla="*/ 166688 h 3181350"/>
              <a:gd name="connsiteX23" fmla="*/ 1071563 w 4710113"/>
              <a:gd name="connsiteY23" fmla="*/ 71438 h 3181350"/>
              <a:gd name="connsiteX24" fmla="*/ 1338263 w 4710113"/>
              <a:gd name="connsiteY24" fmla="*/ 0 h 3181350"/>
              <a:gd name="connsiteX25" fmla="*/ 1352550 w 4710113"/>
              <a:gd name="connsiteY25" fmla="*/ 9525 h 3181350"/>
              <a:gd name="connsiteX26" fmla="*/ 1366838 w 4710113"/>
              <a:gd name="connsiteY26" fmla="*/ 247650 h 3181350"/>
              <a:gd name="connsiteX27" fmla="*/ 1428750 w 4710113"/>
              <a:gd name="connsiteY27" fmla="*/ 276225 h 3181350"/>
              <a:gd name="connsiteX28" fmla="*/ 1438275 w 4710113"/>
              <a:gd name="connsiteY28" fmla="*/ 342900 h 3181350"/>
              <a:gd name="connsiteX29" fmla="*/ 1495425 w 4710113"/>
              <a:gd name="connsiteY29" fmla="*/ 342900 h 3181350"/>
              <a:gd name="connsiteX30" fmla="*/ 1514475 w 4710113"/>
              <a:gd name="connsiteY30" fmla="*/ 500063 h 3181350"/>
              <a:gd name="connsiteX31" fmla="*/ 1447800 w 4710113"/>
              <a:gd name="connsiteY31" fmla="*/ 495300 h 3181350"/>
              <a:gd name="connsiteX32" fmla="*/ 1447800 w 4710113"/>
              <a:gd name="connsiteY32" fmla="*/ 557213 h 3181350"/>
              <a:gd name="connsiteX33" fmla="*/ 1390650 w 4710113"/>
              <a:gd name="connsiteY33" fmla="*/ 561975 h 3181350"/>
              <a:gd name="connsiteX34" fmla="*/ 1381125 w 4710113"/>
              <a:gd name="connsiteY34" fmla="*/ 971550 h 3181350"/>
              <a:gd name="connsiteX35" fmla="*/ 1262063 w 4710113"/>
              <a:gd name="connsiteY35" fmla="*/ 1019175 h 3181350"/>
              <a:gd name="connsiteX36" fmla="*/ 1262063 w 4710113"/>
              <a:gd name="connsiteY36" fmla="*/ 1042988 h 3181350"/>
              <a:gd name="connsiteX37" fmla="*/ 1128713 w 4710113"/>
              <a:gd name="connsiteY37" fmla="*/ 1090613 h 3181350"/>
              <a:gd name="connsiteX38" fmla="*/ 1109663 w 4710113"/>
              <a:gd name="connsiteY38" fmla="*/ 1223963 h 3181350"/>
              <a:gd name="connsiteX39" fmla="*/ 1133475 w 4710113"/>
              <a:gd name="connsiteY39" fmla="*/ 1338263 h 3181350"/>
              <a:gd name="connsiteX40" fmla="*/ 1143000 w 4710113"/>
              <a:gd name="connsiteY40" fmla="*/ 1404938 h 3181350"/>
              <a:gd name="connsiteX41" fmla="*/ 1133475 w 4710113"/>
              <a:gd name="connsiteY41" fmla="*/ 1457325 h 3181350"/>
              <a:gd name="connsiteX42" fmla="*/ 1176338 w 4710113"/>
              <a:gd name="connsiteY42" fmla="*/ 1504950 h 3181350"/>
              <a:gd name="connsiteX43" fmla="*/ 1085850 w 4710113"/>
              <a:gd name="connsiteY43" fmla="*/ 1543050 h 3181350"/>
              <a:gd name="connsiteX44" fmla="*/ 1047750 w 4710113"/>
              <a:gd name="connsiteY44" fmla="*/ 1514475 h 3181350"/>
              <a:gd name="connsiteX45" fmla="*/ 981075 w 4710113"/>
              <a:gd name="connsiteY45" fmla="*/ 1538288 h 3181350"/>
              <a:gd name="connsiteX46" fmla="*/ 928688 w 4710113"/>
              <a:gd name="connsiteY46" fmla="*/ 1538288 h 3181350"/>
              <a:gd name="connsiteX47" fmla="*/ 881063 w 4710113"/>
              <a:gd name="connsiteY47" fmla="*/ 1690688 h 3181350"/>
              <a:gd name="connsiteX48" fmla="*/ 876300 w 4710113"/>
              <a:gd name="connsiteY48" fmla="*/ 1704975 h 3181350"/>
              <a:gd name="connsiteX49" fmla="*/ 914400 w 4710113"/>
              <a:gd name="connsiteY49" fmla="*/ 1738313 h 3181350"/>
              <a:gd name="connsiteX50" fmla="*/ 952500 w 4710113"/>
              <a:gd name="connsiteY50" fmla="*/ 1790700 h 3181350"/>
              <a:gd name="connsiteX51" fmla="*/ 947738 w 4710113"/>
              <a:gd name="connsiteY51" fmla="*/ 1814513 h 3181350"/>
              <a:gd name="connsiteX52" fmla="*/ 1009650 w 4710113"/>
              <a:gd name="connsiteY52" fmla="*/ 1843088 h 3181350"/>
              <a:gd name="connsiteX53" fmla="*/ 1066800 w 4710113"/>
              <a:gd name="connsiteY53" fmla="*/ 1862138 h 3181350"/>
              <a:gd name="connsiteX54" fmla="*/ 1085850 w 4710113"/>
              <a:gd name="connsiteY54" fmla="*/ 1847850 h 3181350"/>
              <a:gd name="connsiteX55" fmla="*/ 1119188 w 4710113"/>
              <a:gd name="connsiteY55" fmla="*/ 1862138 h 3181350"/>
              <a:gd name="connsiteX56" fmla="*/ 1162050 w 4710113"/>
              <a:gd name="connsiteY56" fmla="*/ 1900238 h 3181350"/>
              <a:gd name="connsiteX57" fmla="*/ 1181100 w 4710113"/>
              <a:gd name="connsiteY57" fmla="*/ 1938338 h 3181350"/>
              <a:gd name="connsiteX58" fmla="*/ 1185863 w 4710113"/>
              <a:gd name="connsiteY58" fmla="*/ 1981200 h 3181350"/>
              <a:gd name="connsiteX59" fmla="*/ 1223963 w 4710113"/>
              <a:gd name="connsiteY59" fmla="*/ 2028825 h 3181350"/>
              <a:gd name="connsiteX60" fmla="*/ 1266825 w 4710113"/>
              <a:gd name="connsiteY60" fmla="*/ 2024063 h 3181350"/>
              <a:gd name="connsiteX61" fmla="*/ 1271588 w 4710113"/>
              <a:gd name="connsiteY61" fmla="*/ 2019300 h 3181350"/>
              <a:gd name="connsiteX62" fmla="*/ 1290638 w 4710113"/>
              <a:gd name="connsiteY62" fmla="*/ 1895475 h 3181350"/>
              <a:gd name="connsiteX63" fmla="*/ 1338263 w 4710113"/>
              <a:gd name="connsiteY63" fmla="*/ 1833563 h 3181350"/>
              <a:gd name="connsiteX64" fmla="*/ 1457325 w 4710113"/>
              <a:gd name="connsiteY64" fmla="*/ 1738313 h 3181350"/>
              <a:gd name="connsiteX65" fmla="*/ 1466850 w 4710113"/>
              <a:gd name="connsiteY65" fmla="*/ 1733550 h 3181350"/>
              <a:gd name="connsiteX66" fmla="*/ 1495425 w 4710113"/>
              <a:gd name="connsiteY66" fmla="*/ 1743075 h 3181350"/>
              <a:gd name="connsiteX67" fmla="*/ 1528763 w 4710113"/>
              <a:gd name="connsiteY67" fmla="*/ 1666875 h 3181350"/>
              <a:gd name="connsiteX68" fmla="*/ 1809750 w 4710113"/>
              <a:gd name="connsiteY68" fmla="*/ 1600200 h 3181350"/>
              <a:gd name="connsiteX69" fmla="*/ 1900238 w 4710113"/>
              <a:gd name="connsiteY69" fmla="*/ 1538288 h 3181350"/>
              <a:gd name="connsiteX70" fmla="*/ 1962150 w 4710113"/>
              <a:gd name="connsiteY70" fmla="*/ 1514475 h 3181350"/>
              <a:gd name="connsiteX71" fmla="*/ 2057400 w 4710113"/>
              <a:gd name="connsiteY71" fmla="*/ 1533525 h 3181350"/>
              <a:gd name="connsiteX72" fmla="*/ 2124075 w 4710113"/>
              <a:gd name="connsiteY72" fmla="*/ 1590675 h 3181350"/>
              <a:gd name="connsiteX73" fmla="*/ 2162175 w 4710113"/>
              <a:gd name="connsiteY73" fmla="*/ 1604963 h 3181350"/>
              <a:gd name="connsiteX74" fmla="*/ 2171700 w 4710113"/>
              <a:gd name="connsiteY74" fmla="*/ 1619250 h 3181350"/>
              <a:gd name="connsiteX75" fmla="*/ 2162175 w 4710113"/>
              <a:gd name="connsiteY75" fmla="*/ 1647825 h 3181350"/>
              <a:gd name="connsiteX76" fmla="*/ 2128838 w 4710113"/>
              <a:gd name="connsiteY76" fmla="*/ 1633538 h 3181350"/>
              <a:gd name="connsiteX77" fmla="*/ 2090738 w 4710113"/>
              <a:gd name="connsiteY77" fmla="*/ 1695450 h 3181350"/>
              <a:gd name="connsiteX78" fmla="*/ 2114550 w 4710113"/>
              <a:gd name="connsiteY78" fmla="*/ 1743075 h 3181350"/>
              <a:gd name="connsiteX79" fmla="*/ 2138363 w 4710113"/>
              <a:gd name="connsiteY79" fmla="*/ 1762125 h 3181350"/>
              <a:gd name="connsiteX80" fmla="*/ 2109788 w 4710113"/>
              <a:gd name="connsiteY80" fmla="*/ 1819275 h 3181350"/>
              <a:gd name="connsiteX81" fmla="*/ 2243138 w 4710113"/>
              <a:gd name="connsiteY81" fmla="*/ 1914525 h 3181350"/>
              <a:gd name="connsiteX82" fmla="*/ 2571750 w 4710113"/>
              <a:gd name="connsiteY82" fmla="*/ 1695450 h 3181350"/>
              <a:gd name="connsiteX83" fmla="*/ 2747963 w 4710113"/>
              <a:gd name="connsiteY83" fmla="*/ 1495425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710113" h="3181350">
                <a:moveTo>
                  <a:pt x="2747963" y="1495425"/>
                </a:moveTo>
                <a:lnTo>
                  <a:pt x="3252788" y="1762125"/>
                </a:lnTo>
                <a:lnTo>
                  <a:pt x="3543300" y="1924050"/>
                </a:lnTo>
                <a:lnTo>
                  <a:pt x="3810000" y="2033588"/>
                </a:lnTo>
                <a:lnTo>
                  <a:pt x="4143375" y="2300288"/>
                </a:lnTo>
                <a:lnTo>
                  <a:pt x="4367213" y="2309813"/>
                </a:lnTo>
                <a:lnTo>
                  <a:pt x="4586288" y="2652713"/>
                </a:lnTo>
                <a:cubicBezTo>
                  <a:pt x="4626163" y="2762768"/>
                  <a:pt x="4593057" y="2981325"/>
                  <a:pt x="4710113" y="2981325"/>
                </a:cubicBezTo>
                <a:cubicBezTo>
                  <a:pt x="4416905" y="3163979"/>
                  <a:pt x="4533690" y="3162300"/>
                  <a:pt x="4410075" y="3162300"/>
                </a:cubicBezTo>
                <a:lnTo>
                  <a:pt x="3190875" y="3181350"/>
                </a:lnTo>
                <a:lnTo>
                  <a:pt x="1743075" y="3090863"/>
                </a:lnTo>
                <a:lnTo>
                  <a:pt x="1019175" y="2767013"/>
                </a:lnTo>
                <a:cubicBezTo>
                  <a:pt x="874597" y="2515988"/>
                  <a:pt x="835369" y="1889761"/>
                  <a:pt x="576263" y="2019300"/>
                </a:cubicBezTo>
                <a:cubicBezTo>
                  <a:pt x="72099" y="1721604"/>
                  <a:pt x="269778" y="1724025"/>
                  <a:pt x="61913" y="1724025"/>
                </a:cubicBezTo>
                <a:lnTo>
                  <a:pt x="0" y="1395413"/>
                </a:lnTo>
                <a:lnTo>
                  <a:pt x="285750" y="1171575"/>
                </a:lnTo>
                <a:cubicBezTo>
                  <a:pt x="239604" y="999721"/>
                  <a:pt x="320817" y="657225"/>
                  <a:pt x="142875" y="657225"/>
                </a:cubicBezTo>
                <a:lnTo>
                  <a:pt x="233363" y="352425"/>
                </a:lnTo>
                <a:lnTo>
                  <a:pt x="819150" y="295275"/>
                </a:lnTo>
                <a:lnTo>
                  <a:pt x="947738" y="285750"/>
                </a:lnTo>
                <a:lnTo>
                  <a:pt x="1000125" y="261938"/>
                </a:lnTo>
                <a:lnTo>
                  <a:pt x="1052513" y="223838"/>
                </a:lnTo>
                <a:lnTo>
                  <a:pt x="1081088" y="166688"/>
                </a:lnTo>
                <a:lnTo>
                  <a:pt x="1071563" y="71438"/>
                </a:lnTo>
                <a:lnTo>
                  <a:pt x="1338263" y="0"/>
                </a:lnTo>
                <a:lnTo>
                  <a:pt x="1352550" y="9525"/>
                </a:lnTo>
                <a:lnTo>
                  <a:pt x="1366838" y="247650"/>
                </a:lnTo>
                <a:lnTo>
                  <a:pt x="1428750" y="276225"/>
                </a:lnTo>
                <a:lnTo>
                  <a:pt x="1438275" y="342900"/>
                </a:lnTo>
                <a:lnTo>
                  <a:pt x="1495425" y="342900"/>
                </a:lnTo>
                <a:lnTo>
                  <a:pt x="1514475" y="500063"/>
                </a:lnTo>
                <a:lnTo>
                  <a:pt x="1447800" y="495300"/>
                </a:lnTo>
                <a:lnTo>
                  <a:pt x="1447800" y="557213"/>
                </a:lnTo>
                <a:lnTo>
                  <a:pt x="1390650" y="561975"/>
                </a:lnTo>
                <a:lnTo>
                  <a:pt x="1381125" y="971550"/>
                </a:lnTo>
                <a:lnTo>
                  <a:pt x="1262063" y="1019175"/>
                </a:lnTo>
                <a:lnTo>
                  <a:pt x="1262063" y="1042988"/>
                </a:lnTo>
                <a:lnTo>
                  <a:pt x="1128713" y="1090613"/>
                </a:lnTo>
                <a:lnTo>
                  <a:pt x="1109663" y="1223963"/>
                </a:lnTo>
                <a:cubicBezTo>
                  <a:pt x="1129098" y="1335712"/>
                  <a:pt x="1102510" y="1307292"/>
                  <a:pt x="1133475" y="1338263"/>
                </a:cubicBezTo>
                <a:lnTo>
                  <a:pt x="1143000" y="1404938"/>
                </a:lnTo>
                <a:cubicBezTo>
                  <a:pt x="1138015" y="1454797"/>
                  <a:pt x="1149520" y="1441283"/>
                  <a:pt x="1133475" y="1457325"/>
                </a:cubicBezTo>
                <a:lnTo>
                  <a:pt x="1176338" y="1504950"/>
                </a:lnTo>
                <a:cubicBezTo>
                  <a:pt x="1089162" y="1543695"/>
                  <a:pt x="1121883" y="1543050"/>
                  <a:pt x="1085850" y="1543050"/>
                </a:cubicBezTo>
                <a:lnTo>
                  <a:pt x="1047750" y="1514475"/>
                </a:lnTo>
                <a:lnTo>
                  <a:pt x="981075" y="1538288"/>
                </a:lnTo>
                <a:lnTo>
                  <a:pt x="928688" y="1538288"/>
                </a:lnTo>
                <a:lnTo>
                  <a:pt x="881063" y="1690688"/>
                </a:lnTo>
                <a:lnTo>
                  <a:pt x="876300" y="1704975"/>
                </a:lnTo>
                <a:lnTo>
                  <a:pt x="914400" y="1738313"/>
                </a:lnTo>
                <a:lnTo>
                  <a:pt x="952500" y="1790700"/>
                </a:lnTo>
                <a:lnTo>
                  <a:pt x="947738" y="1814513"/>
                </a:lnTo>
                <a:lnTo>
                  <a:pt x="1009650" y="1843088"/>
                </a:lnTo>
                <a:lnTo>
                  <a:pt x="1066800" y="1862138"/>
                </a:lnTo>
                <a:lnTo>
                  <a:pt x="1085850" y="1847850"/>
                </a:lnTo>
                <a:cubicBezTo>
                  <a:pt x="1120715" y="1857811"/>
                  <a:pt x="1119188" y="1845818"/>
                  <a:pt x="1119188" y="1862138"/>
                </a:cubicBezTo>
                <a:lnTo>
                  <a:pt x="1162050" y="1900238"/>
                </a:lnTo>
                <a:lnTo>
                  <a:pt x="1181100" y="1938338"/>
                </a:lnTo>
                <a:lnTo>
                  <a:pt x="1185863" y="1981200"/>
                </a:lnTo>
                <a:lnTo>
                  <a:pt x="1223963" y="2028825"/>
                </a:lnTo>
                <a:lnTo>
                  <a:pt x="1266825" y="2024063"/>
                </a:lnTo>
                <a:lnTo>
                  <a:pt x="1271588" y="2019300"/>
                </a:lnTo>
                <a:lnTo>
                  <a:pt x="1290638" y="1895475"/>
                </a:lnTo>
                <a:lnTo>
                  <a:pt x="1338263" y="1833563"/>
                </a:lnTo>
                <a:lnTo>
                  <a:pt x="1457325" y="1738313"/>
                </a:lnTo>
                <a:lnTo>
                  <a:pt x="1466850" y="1733550"/>
                </a:lnTo>
                <a:lnTo>
                  <a:pt x="1495425" y="1743075"/>
                </a:lnTo>
                <a:lnTo>
                  <a:pt x="1528763" y="1666875"/>
                </a:lnTo>
                <a:lnTo>
                  <a:pt x="1809750" y="1600200"/>
                </a:lnTo>
                <a:lnTo>
                  <a:pt x="1900238" y="1538288"/>
                </a:lnTo>
                <a:lnTo>
                  <a:pt x="1962150" y="1514475"/>
                </a:lnTo>
                <a:lnTo>
                  <a:pt x="2057400" y="1533525"/>
                </a:lnTo>
                <a:lnTo>
                  <a:pt x="2124075" y="1590675"/>
                </a:lnTo>
                <a:lnTo>
                  <a:pt x="2162175" y="1604963"/>
                </a:lnTo>
                <a:lnTo>
                  <a:pt x="2171700" y="1619250"/>
                </a:lnTo>
                <a:lnTo>
                  <a:pt x="2162175" y="1647825"/>
                </a:lnTo>
                <a:lnTo>
                  <a:pt x="2128838" y="1633538"/>
                </a:lnTo>
                <a:lnTo>
                  <a:pt x="2090738" y="1695450"/>
                </a:lnTo>
                <a:lnTo>
                  <a:pt x="2114550" y="1743075"/>
                </a:lnTo>
                <a:lnTo>
                  <a:pt x="2138363" y="1762125"/>
                </a:lnTo>
                <a:lnTo>
                  <a:pt x="2109788" y="1819275"/>
                </a:lnTo>
                <a:lnTo>
                  <a:pt x="2243138" y="1914525"/>
                </a:lnTo>
                <a:lnTo>
                  <a:pt x="2571750" y="1695450"/>
                </a:lnTo>
                <a:lnTo>
                  <a:pt x="2747963" y="14954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030413" y="604838"/>
            <a:ext cx="3411537" cy="2281237"/>
          </a:xfrm>
          <a:custGeom>
            <a:avLst/>
            <a:gdLst>
              <a:gd name="connsiteX0" fmla="*/ 3937134 w 3937134"/>
              <a:gd name="connsiteY0" fmla="*/ 0 h 2776537"/>
              <a:gd name="connsiteX1" fmla="*/ 3899034 w 3937134"/>
              <a:gd name="connsiteY1" fmla="*/ 690562 h 2776537"/>
              <a:gd name="connsiteX2" fmla="*/ 3651384 w 3937134"/>
              <a:gd name="connsiteY2" fmla="*/ 1023937 h 2776537"/>
              <a:gd name="connsiteX3" fmla="*/ 3613284 w 3937134"/>
              <a:gd name="connsiteY3" fmla="*/ 1023937 h 2776537"/>
              <a:gd name="connsiteX4" fmla="*/ 3532321 w 3937134"/>
              <a:gd name="connsiteY4" fmla="*/ 1100137 h 2776537"/>
              <a:gd name="connsiteX5" fmla="*/ 3489459 w 3937134"/>
              <a:gd name="connsiteY5" fmla="*/ 1071562 h 2776537"/>
              <a:gd name="connsiteX6" fmla="*/ 3465646 w 3937134"/>
              <a:gd name="connsiteY6" fmla="*/ 1095375 h 2776537"/>
              <a:gd name="connsiteX7" fmla="*/ 3441834 w 3937134"/>
              <a:gd name="connsiteY7" fmla="*/ 1081087 h 2776537"/>
              <a:gd name="connsiteX8" fmla="*/ 3413259 w 3937134"/>
              <a:gd name="connsiteY8" fmla="*/ 1119187 h 2776537"/>
              <a:gd name="connsiteX9" fmla="*/ 3318009 w 3937134"/>
              <a:gd name="connsiteY9" fmla="*/ 1071562 h 2776537"/>
              <a:gd name="connsiteX10" fmla="*/ 3137034 w 3937134"/>
              <a:gd name="connsiteY10" fmla="*/ 1228725 h 2776537"/>
              <a:gd name="connsiteX11" fmla="*/ 3094171 w 3937134"/>
              <a:gd name="connsiteY11" fmla="*/ 1214437 h 2776537"/>
              <a:gd name="connsiteX12" fmla="*/ 3003684 w 3937134"/>
              <a:gd name="connsiteY12" fmla="*/ 1228725 h 2776537"/>
              <a:gd name="connsiteX13" fmla="*/ 2975109 w 3937134"/>
              <a:gd name="connsiteY13" fmla="*/ 1209675 h 2776537"/>
              <a:gd name="connsiteX14" fmla="*/ 2956059 w 3937134"/>
              <a:gd name="connsiteY14" fmla="*/ 1214437 h 2776537"/>
              <a:gd name="connsiteX15" fmla="*/ 2937009 w 3937134"/>
              <a:gd name="connsiteY15" fmla="*/ 1195387 h 2776537"/>
              <a:gd name="connsiteX16" fmla="*/ 2922721 w 3937134"/>
              <a:gd name="connsiteY16" fmla="*/ 1252537 h 2776537"/>
              <a:gd name="connsiteX17" fmla="*/ 2894146 w 3937134"/>
              <a:gd name="connsiteY17" fmla="*/ 1276350 h 2776537"/>
              <a:gd name="connsiteX18" fmla="*/ 2894146 w 3937134"/>
              <a:gd name="connsiteY18" fmla="*/ 1309687 h 2776537"/>
              <a:gd name="connsiteX19" fmla="*/ 2917959 w 3937134"/>
              <a:gd name="connsiteY19" fmla="*/ 1343025 h 2776537"/>
              <a:gd name="connsiteX20" fmla="*/ 2898909 w 3937134"/>
              <a:gd name="connsiteY20" fmla="*/ 1362075 h 2776537"/>
              <a:gd name="connsiteX21" fmla="*/ 2908434 w 3937134"/>
              <a:gd name="connsiteY21" fmla="*/ 1381125 h 2776537"/>
              <a:gd name="connsiteX22" fmla="*/ 2908434 w 3937134"/>
              <a:gd name="connsiteY22" fmla="*/ 1381125 h 2776537"/>
              <a:gd name="connsiteX23" fmla="*/ 2898909 w 3937134"/>
              <a:gd name="connsiteY23" fmla="*/ 1409700 h 2776537"/>
              <a:gd name="connsiteX24" fmla="*/ 2922721 w 3937134"/>
              <a:gd name="connsiteY24" fmla="*/ 1447800 h 2776537"/>
              <a:gd name="connsiteX25" fmla="*/ 2932246 w 3937134"/>
              <a:gd name="connsiteY25" fmla="*/ 1485900 h 2776537"/>
              <a:gd name="connsiteX26" fmla="*/ 2975109 w 3937134"/>
              <a:gd name="connsiteY26" fmla="*/ 1514475 h 2776537"/>
              <a:gd name="connsiteX27" fmla="*/ 3027496 w 3937134"/>
              <a:gd name="connsiteY27" fmla="*/ 1495425 h 2776537"/>
              <a:gd name="connsiteX28" fmla="*/ 3051309 w 3937134"/>
              <a:gd name="connsiteY28" fmla="*/ 1466850 h 2776537"/>
              <a:gd name="connsiteX29" fmla="*/ 3037021 w 3937134"/>
              <a:gd name="connsiteY29" fmla="*/ 1552575 h 2776537"/>
              <a:gd name="connsiteX30" fmla="*/ 3032259 w 3937134"/>
              <a:gd name="connsiteY30" fmla="*/ 1604962 h 2776537"/>
              <a:gd name="connsiteX31" fmla="*/ 2932246 w 3937134"/>
              <a:gd name="connsiteY31" fmla="*/ 1700212 h 2776537"/>
              <a:gd name="connsiteX32" fmla="*/ 2765559 w 3937134"/>
              <a:gd name="connsiteY32" fmla="*/ 1809750 h 2776537"/>
              <a:gd name="connsiteX33" fmla="*/ 2727459 w 3937134"/>
              <a:gd name="connsiteY33" fmla="*/ 1876425 h 2776537"/>
              <a:gd name="connsiteX34" fmla="*/ 2646496 w 3937134"/>
              <a:gd name="connsiteY34" fmla="*/ 1909762 h 2776537"/>
              <a:gd name="connsiteX35" fmla="*/ 2494096 w 3937134"/>
              <a:gd name="connsiteY35" fmla="*/ 1876425 h 2776537"/>
              <a:gd name="connsiteX36" fmla="*/ 2432184 w 3937134"/>
              <a:gd name="connsiteY36" fmla="*/ 1824037 h 2776537"/>
              <a:gd name="connsiteX37" fmla="*/ 2313121 w 3937134"/>
              <a:gd name="connsiteY37" fmla="*/ 1795462 h 2776537"/>
              <a:gd name="connsiteX38" fmla="*/ 2184534 w 3937134"/>
              <a:gd name="connsiteY38" fmla="*/ 1800225 h 2776537"/>
              <a:gd name="connsiteX39" fmla="*/ 2051184 w 3937134"/>
              <a:gd name="connsiteY39" fmla="*/ 1843087 h 2776537"/>
              <a:gd name="connsiteX40" fmla="*/ 1989271 w 3937134"/>
              <a:gd name="connsiteY40" fmla="*/ 1847850 h 2776537"/>
              <a:gd name="connsiteX41" fmla="*/ 1903546 w 3937134"/>
              <a:gd name="connsiteY41" fmla="*/ 1933575 h 2776537"/>
              <a:gd name="connsiteX42" fmla="*/ 1903546 w 3937134"/>
              <a:gd name="connsiteY42" fmla="*/ 2047875 h 2776537"/>
              <a:gd name="connsiteX43" fmla="*/ 2008321 w 3937134"/>
              <a:gd name="connsiteY43" fmla="*/ 2147887 h 2776537"/>
              <a:gd name="connsiteX44" fmla="*/ 2013084 w 3937134"/>
              <a:gd name="connsiteY44" fmla="*/ 2262187 h 2776537"/>
              <a:gd name="connsiteX45" fmla="*/ 1974984 w 3937134"/>
              <a:gd name="connsiteY45" fmla="*/ 2338387 h 2776537"/>
              <a:gd name="connsiteX46" fmla="*/ 1903546 w 3937134"/>
              <a:gd name="connsiteY46" fmla="*/ 2419350 h 2776537"/>
              <a:gd name="connsiteX47" fmla="*/ 1746384 w 3937134"/>
              <a:gd name="connsiteY47" fmla="*/ 2462212 h 2776537"/>
              <a:gd name="connsiteX48" fmla="*/ 1655896 w 3937134"/>
              <a:gd name="connsiteY48" fmla="*/ 2490787 h 2776537"/>
              <a:gd name="connsiteX49" fmla="*/ 1484446 w 3937134"/>
              <a:gd name="connsiteY49" fmla="*/ 2500312 h 2776537"/>
              <a:gd name="connsiteX50" fmla="*/ 1384434 w 3937134"/>
              <a:gd name="connsiteY50" fmla="*/ 2505075 h 2776537"/>
              <a:gd name="connsiteX51" fmla="*/ 1317759 w 3937134"/>
              <a:gd name="connsiteY51" fmla="*/ 2466975 h 2776537"/>
              <a:gd name="connsiteX52" fmla="*/ 1193934 w 3937134"/>
              <a:gd name="connsiteY52" fmla="*/ 2509837 h 2776537"/>
              <a:gd name="connsiteX53" fmla="*/ 1132021 w 3937134"/>
              <a:gd name="connsiteY53" fmla="*/ 2576512 h 2776537"/>
              <a:gd name="connsiteX54" fmla="*/ 1093921 w 3937134"/>
              <a:gd name="connsiteY54" fmla="*/ 2533650 h 2776537"/>
              <a:gd name="connsiteX55" fmla="*/ 965334 w 3937134"/>
              <a:gd name="connsiteY55" fmla="*/ 2562225 h 2776537"/>
              <a:gd name="connsiteX56" fmla="*/ 908184 w 3937134"/>
              <a:gd name="connsiteY56" fmla="*/ 2686050 h 2776537"/>
              <a:gd name="connsiteX57" fmla="*/ 860559 w 3937134"/>
              <a:gd name="connsiteY57" fmla="*/ 2767012 h 2776537"/>
              <a:gd name="connsiteX58" fmla="*/ 841509 w 3937134"/>
              <a:gd name="connsiteY58" fmla="*/ 2771775 h 2776537"/>
              <a:gd name="connsiteX59" fmla="*/ 812934 w 3937134"/>
              <a:gd name="connsiteY59" fmla="*/ 2776537 h 2776537"/>
              <a:gd name="connsiteX60" fmla="*/ 751021 w 3937134"/>
              <a:gd name="connsiteY60" fmla="*/ 2714625 h 2776537"/>
              <a:gd name="connsiteX61" fmla="*/ 631959 w 3937134"/>
              <a:gd name="connsiteY61" fmla="*/ 2652712 h 2776537"/>
              <a:gd name="connsiteX62" fmla="*/ 550996 w 3937134"/>
              <a:gd name="connsiteY62" fmla="*/ 2600325 h 2776537"/>
              <a:gd name="connsiteX63" fmla="*/ 479559 w 3937134"/>
              <a:gd name="connsiteY63" fmla="*/ 2586037 h 2776537"/>
              <a:gd name="connsiteX64" fmla="*/ 174759 w 3937134"/>
              <a:gd name="connsiteY64" fmla="*/ 2262187 h 2776537"/>
              <a:gd name="connsiteX65" fmla="*/ 398596 w 3937134"/>
              <a:gd name="connsiteY65" fmla="*/ 585787 h 2776537"/>
              <a:gd name="connsiteX66" fmla="*/ 1679709 w 3937134"/>
              <a:gd name="connsiteY66" fmla="*/ 304800 h 2776537"/>
              <a:gd name="connsiteX67" fmla="*/ 2822709 w 3937134"/>
              <a:gd name="connsiteY67" fmla="*/ 85725 h 2776537"/>
              <a:gd name="connsiteX68" fmla="*/ 3937134 w 3937134"/>
              <a:gd name="connsiteY68" fmla="*/ 0 h 277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937134" h="2776537">
                <a:moveTo>
                  <a:pt x="3937134" y="0"/>
                </a:moveTo>
                <a:lnTo>
                  <a:pt x="3899034" y="690562"/>
                </a:lnTo>
                <a:lnTo>
                  <a:pt x="3651384" y="1023937"/>
                </a:lnTo>
                <a:lnTo>
                  <a:pt x="3613284" y="1023937"/>
                </a:lnTo>
                <a:lnTo>
                  <a:pt x="3532321" y="1100137"/>
                </a:lnTo>
                <a:cubicBezTo>
                  <a:pt x="3492951" y="1070610"/>
                  <a:pt x="3510096" y="1071562"/>
                  <a:pt x="3489459" y="1071562"/>
                </a:cubicBezTo>
                <a:lnTo>
                  <a:pt x="3465646" y="1095375"/>
                </a:lnTo>
                <a:lnTo>
                  <a:pt x="3441834" y="1081087"/>
                </a:lnTo>
                <a:lnTo>
                  <a:pt x="3413259" y="1119187"/>
                </a:lnTo>
                <a:lnTo>
                  <a:pt x="3318009" y="1071562"/>
                </a:lnTo>
                <a:lnTo>
                  <a:pt x="3137034" y="1228725"/>
                </a:lnTo>
                <a:lnTo>
                  <a:pt x="3094171" y="1214437"/>
                </a:lnTo>
                <a:lnTo>
                  <a:pt x="3003684" y="1228725"/>
                </a:lnTo>
                <a:lnTo>
                  <a:pt x="2975109" y="1209675"/>
                </a:lnTo>
                <a:lnTo>
                  <a:pt x="2956059" y="1214437"/>
                </a:lnTo>
                <a:lnTo>
                  <a:pt x="2937009" y="1195387"/>
                </a:lnTo>
                <a:lnTo>
                  <a:pt x="2922721" y="1252537"/>
                </a:lnTo>
                <a:lnTo>
                  <a:pt x="2894146" y="1276350"/>
                </a:lnTo>
                <a:lnTo>
                  <a:pt x="2894146" y="1309687"/>
                </a:lnTo>
                <a:lnTo>
                  <a:pt x="2917959" y="1343025"/>
                </a:lnTo>
                <a:lnTo>
                  <a:pt x="2898909" y="1362075"/>
                </a:lnTo>
                <a:lnTo>
                  <a:pt x="2908434" y="1381125"/>
                </a:lnTo>
                <a:lnTo>
                  <a:pt x="2908434" y="1381125"/>
                </a:lnTo>
                <a:lnTo>
                  <a:pt x="2898909" y="1409700"/>
                </a:lnTo>
                <a:cubicBezTo>
                  <a:pt x="2928437" y="1449070"/>
                  <a:pt x="2943359" y="1447800"/>
                  <a:pt x="2922721" y="1447800"/>
                </a:cubicBezTo>
                <a:lnTo>
                  <a:pt x="2932246" y="1485900"/>
                </a:lnTo>
                <a:lnTo>
                  <a:pt x="2975109" y="1514475"/>
                </a:lnTo>
                <a:lnTo>
                  <a:pt x="3027496" y="1495425"/>
                </a:lnTo>
                <a:lnTo>
                  <a:pt x="3051309" y="1466850"/>
                </a:lnTo>
                <a:lnTo>
                  <a:pt x="3037021" y="1552575"/>
                </a:lnTo>
                <a:lnTo>
                  <a:pt x="3032259" y="1604962"/>
                </a:lnTo>
                <a:cubicBezTo>
                  <a:pt x="2935886" y="1701335"/>
                  <a:pt x="2981910" y="1700212"/>
                  <a:pt x="2932246" y="1700212"/>
                </a:cubicBezTo>
                <a:lnTo>
                  <a:pt x="2765559" y="1809750"/>
                </a:lnTo>
                <a:lnTo>
                  <a:pt x="2727459" y="1876425"/>
                </a:lnTo>
                <a:lnTo>
                  <a:pt x="2646496" y="1909762"/>
                </a:lnTo>
                <a:lnTo>
                  <a:pt x="2494096" y="1876425"/>
                </a:lnTo>
                <a:lnTo>
                  <a:pt x="2432184" y="1824037"/>
                </a:lnTo>
                <a:lnTo>
                  <a:pt x="2313121" y="1795462"/>
                </a:lnTo>
                <a:lnTo>
                  <a:pt x="2184534" y="1800225"/>
                </a:lnTo>
                <a:lnTo>
                  <a:pt x="2051184" y="1843087"/>
                </a:lnTo>
                <a:lnTo>
                  <a:pt x="1989271" y="1847850"/>
                </a:lnTo>
                <a:cubicBezTo>
                  <a:pt x="1910638" y="1931397"/>
                  <a:pt x="1946218" y="1912237"/>
                  <a:pt x="1903546" y="1933575"/>
                </a:cubicBezTo>
                <a:lnTo>
                  <a:pt x="1903546" y="2047875"/>
                </a:lnTo>
                <a:lnTo>
                  <a:pt x="2008321" y="2147887"/>
                </a:lnTo>
                <a:lnTo>
                  <a:pt x="2013084" y="2262187"/>
                </a:lnTo>
                <a:lnTo>
                  <a:pt x="1974984" y="2338387"/>
                </a:lnTo>
                <a:lnTo>
                  <a:pt x="1903546" y="2419350"/>
                </a:lnTo>
                <a:lnTo>
                  <a:pt x="1746384" y="2462212"/>
                </a:lnTo>
                <a:cubicBezTo>
                  <a:pt x="1662427" y="2491844"/>
                  <a:pt x="1694040" y="2490787"/>
                  <a:pt x="1655896" y="2490787"/>
                </a:cubicBezTo>
                <a:lnTo>
                  <a:pt x="1484446" y="2500312"/>
                </a:lnTo>
                <a:lnTo>
                  <a:pt x="1384434" y="2505075"/>
                </a:lnTo>
                <a:lnTo>
                  <a:pt x="1317759" y="2466975"/>
                </a:lnTo>
                <a:lnTo>
                  <a:pt x="1193934" y="2509837"/>
                </a:lnTo>
                <a:cubicBezTo>
                  <a:pt x="1135751" y="2577717"/>
                  <a:pt x="1166056" y="2576512"/>
                  <a:pt x="1132021" y="2576512"/>
                </a:cubicBezTo>
                <a:cubicBezTo>
                  <a:pt x="1092799" y="2537290"/>
                  <a:pt x="1093921" y="2556373"/>
                  <a:pt x="1093921" y="2533650"/>
                </a:cubicBezTo>
                <a:lnTo>
                  <a:pt x="965334" y="2562225"/>
                </a:lnTo>
                <a:cubicBezTo>
                  <a:pt x="912042" y="2683342"/>
                  <a:pt x="943602" y="2650624"/>
                  <a:pt x="908184" y="2686050"/>
                </a:cubicBezTo>
                <a:lnTo>
                  <a:pt x="860559" y="2767012"/>
                </a:lnTo>
                <a:lnTo>
                  <a:pt x="841509" y="2771775"/>
                </a:lnTo>
                <a:lnTo>
                  <a:pt x="812934" y="2776537"/>
                </a:lnTo>
                <a:cubicBezTo>
                  <a:pt x="749855" y="2718310"/>
                  <a:pt x="751021" y="2747473"/>
                  <a:pt x="751021" y="2714625"/>
                </a:cubicBezTo>
                <a:lnTo>
                  <a:pt x="631959" y="2652712"/>
                </a:lnTo>
                <a:lnTo>
                  <a:pt x="550996" y="2600325"/>
                </a:lnTo>
                <a:cubicBezTo>
                  <a:pt x="482769" y="2585704"/>
                  <a:pt x="507051" y="2586037"/>
                  <a:pt x="479559" y="2586037"/>
                </a:cubicBezTo>
                <a:lnTo>
                  <a:pt x="174759" y="2262187"/>
                </a:lnTo>
                <a:cubicBezTo>
                  <a:pt x="248016" y="1703208"/>
                  <a:pt x="0" y="984467"/>
                  <a:pt x="398596" y="585787"/>
                </a:cubicBezTo>
                <a:lnTo>
                  <a:pt x="1679709" y="304800"/>
                </a:lnTo>
                <a:lnTo>
                  <a:pt x="2822709" y="85725"/>
                </a:lnTo>
                <a:lnTo>
                  <a:pt x="393713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Прямоугольник 13"/>
          <p:cNvSpPr>
            <a:spLocks noChangeArrowheads="1"/>
          </p:cNvSpPr>
          <p:nvPr/>
        </p:nvSpPr>
        <p:spPr bwMode="auto">
          <a:xfrm>
            <a:off x="-9525" y="0"/>
            <a:ext cx="9153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0825" eaLnBrk="0" hangingPunct="0">
              <a:buClr>
                <a:srgbClr val="C00000"/>
              </a:buClr>
            </a:pPr>
            <a:r>
              <a:rPr lang="ru-RU" sz="3000">
                <a:solidFill>
                  <a:srgbClr val="006DB3"/>
                </a:solidFill>
                <a:latin typeface="Open Sans" pitchFamily="34" charset="0"/>
                <a:cs typeface="Open Sans" pitchFamily="34" charset="0"/>
              </a:rPr>
              <a:t> ГЕНЕРАЛЬНЫЙ ПЛАН ГОРОДА ДО 2015 ГОДА</a:t>
            </a:r>
          </a:p>
        </p:txBody>
      </p:sp>
      <p:sp>
        <p:nvSpPr>
          <p:cNvPr id="3087" name="Прямоугольник 14"/>
          <p:cNvSpPr>
            <a:spLocks noChangeArrowheads="1"/>
          </p:cNvSpPr>
          <p:nvPr/>
        </p:nvSpPr>
        <p:spPr bwMode="auto">
          <a:xfrm>
            <a:off x="7213600" y="5237163"/>
            <a:ext cx="1739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i="1">
                <a:solidFill>
                  <a:srgbClr val="005DA4"/>
                </a:solidFill>
                <a:latin typeface="Open Sans" pitchFamily="34" charset="0"/>
                <a:cs typeface="Open Sans" pitchFamily="34" charset="0"/>
              </a:rPr>
              <a:t>Генплан разработан Российским научно-исследовательским проектным институтом Урбанистики (г.Санкт-Петербург)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4300" y="5326063"/>
            <a:ext cx="3171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+ 43% </a:t>
            </a:r>
            <a:r>
              <a:rPr lang="ru-RU" sz="2400">
                <a:solidFill>
                  <a:srgbClr val="006DB3"/>
                </a:solidFill>
                <a:latin typeface="Open Sans" pitchFamily="34" charset="0"/>
                <a:cs typeface="Open Sans" pitchFamily="34" charset="0"/>
              </a:rPr>
              <a:t>к площади города </a:t>
            </a:r>
          </a:p>
        </p:txBody>
      </p:sp>
      <p:sp>
        <p:nvSpPr>
          <p:cNvPr id="9224" name="Прямоугольник 12"/>
          <p:cNvSpPr>
            <a:spLocks noChangeArrowheads="1"/>
          </p:cNvSpPr>
          <p:nvPr/>
        </p:nvSpPr>
        <p:spPr bwMode="auto">
          <a:xfrm>
            <a:off x="-9525" y="1022350"/>
            <a:ext cx="317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solidFill>
                  <a:srgbClr val="006DB3"/>
                </a:solidFill>
                <a:latin typeface="Open Sans" pitchFamily="34" charset="0"/>
                <a:cs typeface="Open Sans" pitchFamily="34" charset="0"/>
              </a:rPr>
              <a:t>Площадь города</a:t>
            </a:r>
          </a:p>
          <a:p>
            <a:pPr algn="ctr" eaLnBrk="0" hangingPunct="0"/>
            <a:r>
              <a:rPr lang="ru-RU" sz="2400">
                <a:solidFill>
                  <a:srgbClr val="006DB3"/>
                </a:solidFill>
                <a:latin typeface="Open Sans" pitchFamily="34" charset="0"/>
                <a:cs typeface="Open Sans" pitchFamily="34" charset="0"/>
              </a:rPr>
              <a:t>11   тыс.га 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2022475" y="635000"/>
            <a:ext cx="5070475" cy="4667250"/>
          </a:xfrm>
          <a:custGeom>
            <a:avLst/>
            <a:gdLst>
              <a:gd name="connsiteX0" fmla="*/ 3813810 w 5101590"/>
              <a:gd name="connsiteY0" fmla="*/ 0 h 4767580"/>
              <a:gd name="connsiteX1" fmla="*/ 3448050 w 5101590"/>
              <a:gd name="connsiteY1" fmla="*/ 434340 h 4767580"/>
              <a:gd name="connsiteX2" fmla="*/ 3440430 w 5101590"/>
              <a:gd name="connsiteY2" fmla="*/ 556260 h 4767580"/>
              <a:gd name="connsiteX3" fmla="*/ 3158490 w 5101590"/>
              <a:gd name="connsiteY3" fmla="*/ 876300 h 4767580"/>
              <a:gd name="connsiteX4" fmla="*/ 3044190 w 5101590"/>
              <a:gd name="connsiteY4" fmla="*/ 883920 h 4767580"/>
              <a:gd name="connsiteX5" fmla="*/ 2899410 w 5101590"/>
              <a:gd name="connsiteY5" fmla="*/ 899160 h 4767580"/>
              <a:gd name="connsiteX6" fmla="*/ 2785110 w 5101590"/>
              <a:gd name="connsiteY6" fmla="*/ 1013460 h 4767580"/>
              <a:gd name="connsiteX7" fmla="*/ 2602230 w 5101590"/>
              <a:gd name="connsiteY7" fmla="*/ 1013460 h 4767580"/>
              <a:gd name="connsiteX8" fmla="*/ 2579370 w 5101590"/>
              <a:gd name="connsiteY8" fmla="*/ 1112520 h 4767580"/>
              <a:gd name="connsiteX9" fmla="*/ 2602230 w 5101590"/>
              <a:gd name="connsiteY9" fmla="*/ 1219200 h 4767580"/>
              <a:gd name="connsiteX10" fmla="*/ 2701290 w 5101590"/>
              <a:gd name="connsiteY10" fmla="*/ 1211580 h 4767580"/>
              <a:gd name="connsiteX11" fmla="*/ 2678430 w 5101590"/>
              <a:gd name="connsiteY11" fmla="*/ 1310640 h 4767580"/>
              <a:gd name="connsiteX12" fmla="*/ 2594610 w 5101590"/>
              <a:gd name="connsiteY12" fmla="*/ 1417320 h 4767580"/>
              <a:gd name="connsiteX13" fmla="*/ 2366010 w 5101590"/>
              <a:gd name="connsiteY13" fmla="*/ 1546860 h 4767580"/>
              <a:gd name="connsiteX14" fmla="*/ 2129790 w 5101590"/>
              <a:gd name="connsiteY14" fmla="*/ 1524000 h 4767580"/>
              <a:gd name="connsiteX15" fmla="*/ 1924050 w 5101590"/>
              <a:gd name="connsiteY15" fmla="*/ 1493520 h 4767580"/>
              <a:gd name="connsiteX16" fmla="*/ 1771650 w 5101590"/>
              <a:gd name="connsiteY16" fmla="*/ 1531620 h 4767580"/>
              <a:gd name="connsiteX17" fmla="*/ 1695450 w 5101590"/>
              <a:gd name="connsiteY17" fmla="*/ 1638300 h 4767580"/>
              <a:gd name="connsiteX18" fmla="*/ 1794510 w 5101590"/>
              <a:gd name="connsiteY18" fmla="*/ 1760220 h 4767580"/>
              <a:gd name="connsiteX19" fmla="*/ 1802130 w 5101590"/>
              <a:gd name="connsiteY19" fmla="*/ 1889760 h 4767580"/>
              <a:gd name="connsiteX20" fmla="*/ 1741170 w 5101590"/>
              <a:gd name="connsiteY20" fmla="*/ 1950720 h 4767580"/>
              <a:gd name="connsiteX21" fmla="*/ 1588770 w 5101590"/>
              <a:gd name="connsiteY21" fmla="*/ 2011680 h 4767580"/>
              <a:gd name="connsiteX22" fmla="*/ 1405890 w 5101590"/>
              <a:gd name="connsiteY22" fmla="*/ 2049780 h 4767580"/>
              <a:gd name="connsiteX23" fmla="*/ 1200150 w 5101590"/>
              <a:gd name="connsiteY23" fmla="*/ 2042160 h 4767580"/>
              <a:gd name="connsiteX24" fmla="*/ 1139190 w 5101590"/>
              <a:gd name="connsiteY24" fmla="*/ 2042160 h 4767580"/>
              <a:gd name="connsiteX25" fmla="*/ 1055370 w 5101590"/>
              <a:gd name="connsiteY25" fmla="*/ 2087880 h 4767580"/>
              <a:gd name="connsiteX26" fmla="*/ 1040130 w 5101590"/>
              <a:gd name="connsiteY26" fmla="*/ 2118360 h 4767580"/>
              <a:gd name="connsiteX27" fmla="*/ 1002030 w 5101590"/>
              <a:gd name="connsiteY27" fmla="*/ 2133600 h 4767580"/>
              <a:gd name="connsiteX28" fmla="*/ 979170 w 5101590"/>
              <a:gd name="connsiteY28" fmla="*/ 2080260 h 4767580"/>
              <a:gd name="connsiteX29" fmla="*/ 864870 w 5101590"/>
              <a:gd name="connsiteY29" fmla="*/ 2156460 h 4767580"/>
              <a:gd name="connsiteX30" fmla="*/ 826770 w 5101590"/>
              <a:gd name="connsiteY30" fmla="*/ 2240280 h 4767580"/>
              <a:gd name="connsiteX31" fmla="*/ 765810 w 5101590"/>
              <a:gd name="connsiteY31" fmla="*/ 2301240 h 4767580"/>
              <a:gd name="connsiteX32" fmla="*/ 468630 w 5101590"/>
              <a:gd name="connsiteY32" fmla="*/ 2156460 h 4767580"/>
              <a:gd name="connsiteX33" fmla="*/ 224790 w 5101590"/>
              <a:gd name="connsiteY33" fmla="*/ 2164080 h 4767580"/>
              <a:gd name="connsiteX34" fmla="*/ 110490 w 5101590"/>
              <a:gd name="connsiteY34" fmla="*/ 2209800 h 4767580"/>
              <a:gd name="connsiteX35" fmla="*/ 19050 w 5101590"/>
              <a:gd name="connsiteY35" fmla="*/ 2331720 h 4767580"/>
              <a:gd name="connsiteX36" fmla="*/ 19050 w 5101590"/>
              <a:gd name="connsiteY36" fmla="*/ 2453640 h 4767580"/>
              <a:gd name="connsiteX37" fmla="*/ 133350 w 5101590"/>
              <a:gd name="connsiteY37" fmla="*/ 2674620 h 4767580"/>
              <a:gd name="connsiteX38" fmla="*/ 247650 w 5101590"/>
              <a:gd name="connsiteY38" fmla="*/ 2644140 h 4767580"/>
              <a:gd name="connsiteX39" fmla="*/ 300990 w 5101590"/>
              <a:gd name="connsiteY39" fmla="*/ 2720340 h 4767580"/>
              <a:gd name="connsiteX40" fmla="*/ 400050 w 5101590"/>
              <a:gd name="connsiteY40" fmla="*/ 2720340 h 4767580"/>
              <a:gd name="connsiteX41" fmla="*/ 506730 w 5101590"/>
              <a:gd name="connsiteY41" fmla="*/ 2750820 h 4767580"/>
              <a:gd name="connsiteX42" fmla="*/ 537210 w 5101590"/>
              <a:gd name="connsiteY42" fmla="*/ 2811780 h 4767580"/>
              <a:gd name="connsiteX43" fmla="*/ 514350 w 5101590"/>
              <a:gd name="connsiteY43" fmla="*/ 2910840 h 4767580"/>
              <a:gd name="connsiteX44" fmla="*/ 499110 w 5101590"/>
              <a:gd name="connsiteY44" fmla="*/ 2948940 h 4767580"/>
              <a:gd name="connsiteX45" fmla="*/ 643890 w 5101590"/>
              <a:gd name="connsiteY45" fmla="*/ 2987040 h 4767580"/>
              <a:gd name="connsiteX46" fmla="*/ 803910 w 5101590"/>
              <a:gd name="connsiteY46" fmla="*/ 3002280 h 4767580"/>
              <a:gd name="connsiteX47" fmla="*/ 834390 w 5101590"/>
              <a:gd name="connsiteY47" fmla="*/ 2910840 h 4767580"/>
              <a:gd name="connsiteX48" fmla="*/ 1040130 w 5101590"/>
              <a:gd name="connsiteY48" fmla="*/ 2857500 h 4767580"/>
              <a:gd name="connsiteX49" fmla="*/ 1070610 w 5101590"/>
              <a:gd name="connsiteY49" fmla="*/ 3002280 h 4767580"/>
              <a:gd name="connsiteX50" fmla="*/ 1192530 w 5101590"/>
              <a:gd name="connsiteY50" fmla="*/ 3154680 h 4767580"/>
              <a:gd name="connsiteX51" fmla="*/ 1177290 w 5101590"/>
              <a:gd name="connsiteY51" fmla="*/ 3261360 h 4767580"/>
              <a:gd name="connsiteX52" fmla="*/ 1101090 w 5101590"/>
              <a:gd name="connsiteY52" fmla="*/ 3337560 h 4767580"/>
              <a:gd name="connsiteX53" fmla="*/ 1070610 w 5101590"/>
              <a:gd name="connsiteY53" fmla="*/ 3695700 h 4767580"/>
              <a:gd name="connsiteX54" fmla="*/ 880110 w 5101590"/>
              <a:gd name="connsiteY54" fmla="*/ 3764280 h 4767580"/>
              <a:gd name="connsiteX55" fmla="*/ 880110 w 5101590"/>
              <a:gd name="connsiteY55" fmla="*/ 4076700 h 4767580"/>
              <a:gd name="connsiteX56" fmla="*/ 697230 w 5101590"/>
              <a:gd name="connsiteY56" fmla="*/ 4145280 h 4767580"/>
              <a:gd name="connsiteX57" fmla="*/ 689610 w 5101590"/>
              <a:gd name="connsiteY57" fmla="*/ 4351020 h 4767580"/>
              <a:gd name="connsiteX58" fmla="*/ 773430 w 5101590"/>
              <a:gd name="connsiteY58" fmla="*/ 4320540 h 4767580"/>
              <a:gd name="connsiteX59" fmla="*/ 933450 w 5101590"/>
              <a:gd name="connsiteY59" fmla="*/ 4495800 h 4767580"/>
              <a:gd name="connsiteX60" fmla="*/ 1002030 w 5101590"/>
              <a:gd name="connsiteY60" fmla="*/ 4396740 h 4767580"/>
              <a:gd name="connsiteX61" fmla="*/ 1192530 w 5101590"/>
              <a:gd name="connsiteY61" fmla="*/ 4229100 h 4767580"/>
              <a:gd name="connsiteX62" fmla="*/ 1611630 w 5101590"/>
              <a:gd name="connsiteY62" fmla="*/ 4091940 h 4767580"/>
              <a:gd name="connsiteX63" fmla="*/ 1748790 w 5101590"/>
              <a:gd name="connsiteY63" fmla="*/ 4183380 h 4767580"/>
              <a:gd name="connsiteX64" fmla="*/ 1718310 w 5101590"/>
              <a:gd name="connsiteY64" fmla="*/ 4312920 h 4767580"/>
              <a:gd name="connsiteX65" fmla="*/ 1817370 w 5101590"/>
              <a:gd name="connsiteY65" fmla="*/ 4404360 h 4767580"/>
              <a:gd name="connsiteX66" fmla="*/ 2289810 w 5101590"/>
              <a:gd name="connsiteY66" fmla="*/ 4084320 h 4767580"/>
              <a:gd name="connsiteX67" fmla="*/ 3333750 w 5101590"/>
              <a:gd name="connsiteY67" fmla="*/ 4602480 h 4767580"/>
              <a:gd name="connsiteX68" fmla="*/ 3524250 w 5101590"/>
              <a:gd name="connsiteY68" fmla="*/ 4724400 h 4767580"/>
              <a:gd name="connsiteX69" fmla="*/ 3813810 w 5101590"/>
              <a:gd name="connsiteY69" fmla="*/ 4709160 h 4767580"/>
              <a:gd name="connsiteX70" fmla="*/ 4004310 w 5101590"/>
              <a:gd name="connsiteY70" fmla="*/ 4373880 h 4767580"/>
              <a:gd name="connsiteX71" fmla="*/ 4194810 w 5101590"/>
              <a:gd name="connsiteY71" fmla="*/ 4419600 h 4767580"/>
              <a:gd name="connsiteX72" fmla="*/ 4286250 w 5101590"/>
              <a:gd name="connsiteY72" fmla="*/ 4290060 h 4767580"/>
              <a:gd name="connsiteX73" fmla="*/ 4880610 w 5101590"/>
              <a:gd name="connsiteY73" fmla="*/ 4693920 h 4767580"/>
              <a:gd name="connsiteX74" fmla="*/ 5101590 w 5101590"/>
              <a:gd name="connsiteY74" fmla="*/ 4610100 h 476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101590" h="4767580">
                <a:moveTo>
                  <a:pt x="3813810" y="0"/>
                </a:moveTo>
                <a:cubicBezTo>
                  <a:pt x="3662045" y="170815"/>
                  <a:pt x="3510280" y="341630"/>
                  <a:pt x="3448050" y="434340"/>
                </a:cubicBezTo>
                <a:cubicBezTo>
                  <a:pt x="3385820" y="527050"/>
                  <a:pt x="3488690" y="482600"/>
                  <a:pt x="3440430" y="556260"/>
                </a:cubicBezTo>
                <a:cubicBezTo>
                  <a:pt x="3392170" y="629920"/>
                  <a:pt x="3224530" y="821690"/>
                  <a:pt x="3158490" y="876300"/>
                </a:cubicBezTo>
                <a:cubicBezTo>
                  <a:pt x="3092450" y="930910"/>
                  <a:pt x="3087370" y="880110"/>
                  <a:pt x="3044190" y="883920"/>
                </a:cubicBezTo>
                <a:cubicBezTo>
                  <a:pt x="3001010" y="887730"/>
                  <a:pt x="2942590" y="877570"/>
                  <a:pt x="2899410" y="899160"/>
                </a:cubicBezTo>
                <a:cubicBezTo>
                  <a:pt x="2856230" y="920750"/>
                  <a:pt x="2834640" y="994410"/>
                  <a:pt x="2785110" y="1013460"/>
                </a:cubicBezTo>
                <a:cubicBezTo>
                  <a:pt x="2735580" y="1032510"/>
                  <a:pt x="2636520" y="996950"/>
                  <a:pt x="2602230" y="1013460"/>
                </a:cubicBezTo>
                <a:cubicBezTo>
                  <a:pt x="2567940" y="1029970"/>
                  <a:pt x="2579370" y="1078230"/>
                  <a:pt x="2579370" y="1112520"/>
                </a:cubicBezTo>
                <a:cubicBezTo>
                  <a:pt x="2579370" y="1146810"/>
                  <a:pt x="2581910" y="1202690"/>
                  <a:pt x="2602230" y="1219200"/>
                </a:cubicBezTo>
                <a:cubicBezTo>
                  <a:pt x="2622550" y="1235710"/>
                  <a:pt x="2688590" y="1196340"/>
                  <a:pt x="2701290" y="1211580"/>
                </a:cubicBezTo>
                <a:cubicBezTo>
                  <a:pt x="2713990" y="1226820"/>
                  <a:pt x="2696210" y="1276350"/>
                  <a:pt x="2678430" y="1310640"/>
                </a:cubicBezTo>
                <a:cubicBezTo>
                  <a:pt x="2660650" y="1344930"/>
                  <a:pt x="2646680" y="1377950"/>
                  <a:pt x="2594610" y="1417320"/>
                </a:cubicBezTo>
                <a:cubicBezTo>
                  <a:pt x="2542540" y="1456690"/>
                  <a:pt x="2443480" y="1529080"/>
                  <a:pt x="2366010" y="1546860"/>
                </a:cubicBezTo>
                <a:cubicBezTo>
                  <a:pt x="2288540" y="1564640"/>
                  <a:pt x="2203450" y="1532890"/>
                  <a:pt x="2129790" y="1524000"/>
                </a:cubicBezTo>
                <a:cubicBezTo>
                  <a:pt x="2056130" y="1515110"/>
                  <a:pt x="1983740" y="1492250"/>
                  <a:pt x="1924050" y="1493520"/>
                </a:cubicBezTo>
                <a:cubicBezTo>
                  <a:pt x="1864360" y="1494790"/>
                  <a:pt x="1809750" y="1507490"/>
                  <a:pt x="1771650" y="1531620"/>
                </a:cubicBezTo>
                <a:cubicBezTo>
                  <a:pt x="1733550" y="1555750"/>
                  <a:pt x="1691640" y="1600200"/>
                  <a:pt x="1695450" y="1638300"/>
                </a:cubicBezTo>
                <a:cubicBezTo>
                  <a:pt x="1699260" y="1676400"/>
                  <a:pt x="1776730" y="1718310"/>
                  <a:pt x="1794510" y="1760220"/>
                </a:cubicBezTo>
                <a:cubicBezTo>
                  <a:pt x="1812290" y="1802130"/>
                  <a:pt x="1811020" y="1858010"/>
                  <a:pt x="1802130" y="1889760"/>
                </a:cubicBezTo>
                <a:cubicBezTo>
                  <a:pt x="1793240" y="1921510"/>
                  <a:pt x="1776730" y="1930400"/>
                  <a:pt x="1741170" y="1950720"/>
                </a:cubicBezTo>
                <a:cubicBezTo>
                  <a:pt x="1705610" y="1971040"/>
                  <a:pt x="1644650" y="1995170"/>
                  <a:pt x="1588770" y="2011680"/>
                </a:cubicBezTo>
                <a:cubicBezTo>
                  <a:pt x="1532890" y="2028190"/>
                  <a:pt x="1470660" y="2044700"/>
                  <a:pt x="1405890" y="2049780"/>
                </a:cubicBezTo>
                <a:cubicBezTo>
                  <a:pt x="1341120" y="2054860"/>
                  <a:pt x="1244600" y="2043430"/>
                  <a:pt x="1200150" y="2042160"/>
                </a:cubicBezTo>
                <a:cubicBezTo>
                  <a:pt x="1155700" y="2040890"/>
                  <a:pt x="1163320" y="2034540"/>
                  <a:pt x="1139190" y="2042160"/>
                </a:cubicBezTo>
                <a:cubicBezTo>
                  <a:pt x="1115060" y="2049780"/>
                  <a:pt x="1071880" y="2075180"/>
                  <a:pt x="1055370" y="2087880"/>
                </a:cubicBezTo>
                <a:cubicBezTo>
                  <a:pt x="1038860" y="2100580"/>
                  <a:pt x="1049020" y="2110740"/>
                  <a:pt x="1040130" y="2118360"/>
                </a:cubicBezTo>
                <a:cubicBezTo>
                  <a:pt x="1031240" y="2125980"/>
                  <a:pt x="1012190" y="2139950"/>
                  <a:pt x="1002030" y="2133600"/>
                </a:cubicBezTo>
                <a:cubicBezTo>
                  <a:pt x="991870" y="2127250"/>
                  <a:pt x="1002030" y="2076450"/>
                  <a:pt x="979170" y="2080260"/>
                </a:cubicBezTo>
                <a:cubicBezTo>
                  <a:pt x="956310" y="2084070"/>
                  <a:pt x="890270" y="2129790"/>
                  <a:pt x="864870" y="2156460"/>
                </a:cubicBezTo>
                <a:cubicBezTo>
                  <a:pt x="839470" y="2183130"/>
                  <a:pt x="843280" y="2216150"/>
                  <a:pt x="826770" y="2240280"/>
                </a:cubicBezTo>
                <a:cubicBezTo>
                  <a:pt x="810260" y="2264410"/>
                  <a:pt x="825500" y="2315210"/>
                  <a:pt x="765810" y="2301240"/>
                </a:cubicBezTo>
                <a:cubicBezTo>
                  <a:pt x="706120" y="2287270"/>
                  <a:pt x="558800" y="2179320"/>
                  <a:pt x="468630" y="2156460"/>
                </a:cubicBezTo>
                <a:cubicBezTo>
                  <a:pt x="378460" y="2133600"/>
                  <a:pt x="284480" y="2155190"/>
                  <a:pt x="224790" y="2164080"/>
                </a:cubicBezTo>
                <a:cubicBezTo>
                  <a:pt x="165100" y="2172970"/>
                  <a:pt x="144780" y="2181860"/>
                  <a:pt x="110490" y="2209800"/>
                </a:cubicBezTo>
                <a:cubicBezTo>
                  <a:pt x="76200" y="2237740"/>
                  <a:pt x="34290" y="2291080"/>
                  <a:pt x="19050" y="2331720"/>
                </a:cubicBezTo>
                <a:cubicBezTo>
                  <a:pt x="3810" y="2372360"/>
                  <a:pt x="0" y="2396490"/>
                  <a:pt x="19050" y="2453640"/>
                </a:cubicBezTo>
                <a:cubicBezTo>
                  <a:pt x="38100" y="2510790"/>
                  <a:pt x="95250" y="2642870"/>
                  <a:pt x="133350" y="2674620"/>
                </a:cubicBezTo>
                <a:cubicBezTo>
                  <a:pt x="171450" y="2706370"/>
                  <a:pt x="219710" y="2636520"/>
                  <a:pt x="247650" y="2644140"/>
                </a:cubicBezTo>
                <a:cubicBezTo>
                  <a:pt x="275590" y="2651760"/>
                  <a:pt x="275590" y="2707640"/>
                  <a:pt x="300990" y="2720340"/>
                </a:cubicBezTo>
                <a:cubicBezTo>
                  <a:pt x="326390" y="2733040"/>
                  <a:pt x="365760" y="2715260"/>
                  <a:pt x="400050" y="2720340"/>
                </a:cubicBezTo>
                <a:cubicBezTo>
                  <a:pt x="434340" y="2725420"/>
                  <a:pt x="483870" y="2735580"/>
                  <a:pt x="506730" y="2750820"/>
                </a:cubicBezTo>
                <a:cubicBezTo>
                  <a:pt x="529590" y="2766060"/>
                  <a:pt x="535940" y="2785110"/>
                  <a:pt x="537210" y="2811780"/>
                </a:cubicBezTo>
                <a:cubicBezTo>
                  <a:pt x="538480" y="2838450"/>
                  <a:pt x="520700" y="2887980"/>
                  <a:pt x="514350" y="2910840"/>
                </a:cubicBezTo>
                <a:cubicBezTo>
                  <a:pt x="508000" y="2933700"/>
                  <a:pt x="477520" y="2936240"/>
                  <a:pt x="499110" y="2948940"/>
                </a:cubicBezTo>
                <a:cubicBezTo>
                  <a:pt x="520700" y="2961640"/>
                  <a:pt x="593090" y="2978150"/>
                  <a:pt x="643890" y="2987040"/>
                </a:cubicBezTo>
                <a:cubicBezTo>
                  <a:pt x="694690" y="2995930"/>
                  <a:pt x="772160" y="3014980"/>
                  <a:pt x="803910" y="3002280"/>
                </a:cubicBezTo>
                <a:cubicBezTo>
                  <a:pt x="835660" y="2989580"/>
                  <a:pt x="795020" y="2934970"/>
                  <a:pt x="834390" y="2910840"/>
                </a:cubicBezTo>
                <a:cubicBezTo>
                  <a:pt x="873760" y="2886710"/>
                  <a:pt x="1000760" y="2842260"/>
                  <a:pt x="1040130" y="2857500"/>
                </a:cubicBezTo>
                <a:cubicBezTo>
                  <a:pt x="1079500" y="2872740"/>
                  <a:pt x="1045210" y="2952750"/>
                  <a:pt x="1070610" y="3002280"/>
                </a:cubicBezTo>
                <a:cubicBezTo>
                  <a:pt x="1096010" y="3051810"/>
                  <a:pt x="1174750" y="3111500"/>
                  <a:pt x="1192530" y="3154680"/>
                </a:cubicBezTo>
                <a:cubicBezTo>
                  <a:pt x="1210310" y="3197860"/>
                  <a:pt x="1192530" y="3230880"/>
                  <a:pt x="1177290" y="3261360"/>
                </a:cubicBezTo>
                <a:cubicBezTo>
                  <a:pt x="1162050" y="3291840"/>
                  <a:pt x="1118870" y="3265170"/>
                  <a:pt x="1101090" y="3337560"/>
                </a:cubicBezTo>
                <a:cubicBezTo>
                  <a:pt x="1083310" y="3409950"/>
                  <a:pt x="1107440" y="3624580"/>
                  <a:pt x="1070610" y="3695700"/>
                </a:cubicBezTo>
                <a:cubicBezTo>
                  <a:pt x="1033780" y="3766820"/>
                  <a:pt x="911860" y="3700780"/>
                  <a:pt x="880110" y="3764280"/>
                </a:cubicBezTo>
                <a:cubicBezTo>
                  <a:pt x="848360" y="3827780"/>
                  <a:pt x="910590" y="4013200"/>
                  <a:pt x="880110" y="4076700"/>
                </a:cubicBezTo>
                <a:cubicBezTo>
                  <a:pt x="849630" y="4140200"/>
                  <a:pt x="728980" y="4099560"/>
                  <a:pt x="697230" y="4145280"/>
                </a:cubicBezTo>
                <a:cubicBezTo>
                  <a:pt x="665480" y="4191000"/>
                  <a:pt x="676910" y="4321810"/>
                  <a:pt x="689610" y="4351020"/>
                </a:cubicBezTo>
                <a:cubicBezTo>
                  <a:pt x="702310" y="4380230"/>
                  <a:pt x="732790" y="4296410"/>
                  <a:pt x="773430" y="4320540"/>
                </a:cubicBezTo>
                <a:cubicBezTo>
                  <a:pt x="814070" y="4344670"/>
                  <a:pt x="895350" y="4483100"/>
                  <a:pt x="933450" y="4495800"/>
                </a:cubicBezTo>
                <a:cubicBezTo>
                  <a:pt x="971550" y="4508500"/>
                  <a:pt x="958850" y="4441190"/>
                  <a:pt x="1002030" y="4396740"/>
                </a:cubicBezTo>
                <a:cubicBezTo>
                  <a:pt x="1045210" y="4352290"/>
                  <a:pt x="1090930" y="4279900"/>
                  <a:pt x="1192530" y="4229100"/>
                </a:cubicBezTo>
                <a:cubicBezTo>
                  <a:pt x="1294130" y="4178300"/>
                  <a:pt x="1518920" y="4099560"/>
                  <a:pt x="1611630" y="4091940"/>
                </a:cubicBezTo>
                <a:cubicBezTo>
                  <a:pt x="1704340" y="4084320"/>
                  <a:pt x="1731010" y="4146550"/>
                  <a:pt x="1748790" y="4183380"/>
                </a:cubicBezTo>
                <a:cubicBezTo>
                  <a:pt x="1766570" y="4220210"/>
                  <a:pt x="1706880" y="4276090"/>
                  <a:pt x="1718310" y="4312920"/>
                </a:cubicBezTo>
                <a:cubicBezTo>
                  <a:pt x="1729740" y="4349750"/>
                  <a:pt x="1722120" y="4442460"/>
                  <a:pt x="1817370" y="4404360"/>
                </a:cubicBezTo>
                <a:cubicBezTo>
                  <a:pt x="1912620" y="4366260"/>
                  <a:pt x="2037080" y="4051300"/>
                  <a:pt x="2289810" y="4084320"/>
                </a:cubicBezTo>
                <a:cubicBezTo>
                  <a:pt x="2542540" y="4117340"/>
                  <a:pt x="3128010" y="4495800"/>
                  <a:pt x="3333750" y="4602480"/>
                </a:cubicBezTo>
                <a:cubicBezTo>
                  <a:pt x="3539490" y="4709160"/>
                  <a:pt x="3444240" y="4706620"/>
                  <a:pt x="3524250" y="4724400"/>
                </a:cubicBezTo>
                <a:cubicBezTo>
                  <a:pt x="3604260" y="4742180"/>
                  <a:pt x="3733800" y="4767580"/>
                  <a:pt x="3813810" y="4709160"/>
                </a:cubicBezTo>
                <a:cubicBezTo>
                  <a:pt x="3893820" y="4650740"/>
                  <a:pt x="3940810" y="4422140"/>
                  <a:pt x="4004310" y="4373880"/>
                </a:cubicBezTo>
                <a:cubicBezTo>
                  <a:pt x="4067810" y="4325620"/>
                  <a:pt x="4147820" y="4433570"/>
                  <a:pt x="4194810" y="4419600"/>
                </a:cubicBezTo>
                <a:cubicBezTo>
                  <a:pt x="4241800" y="4405630"/>
                  <a:pt x="4171950" y="4244340"/>
                  <a:pt x="4286250" y="4290060"/>
                </a:cubicBezTo>
                <a:cubicBezTo>
                  <a:pt x="4400550" y="4335780"/>
                  <a:pt x="4744720" y="4640580"/>
                  <a:pt x="4880610" y="4693920"/>
                </a:cubicBezTo>
                <a:cubicBezTo>
                  <a:pt x="5016500" y="4747260"/>
                  <a:pt x="5059045" y="4678680"/>
                  <a:pt x="5101590" y="4610100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610350" y="0"/>
            <a:ext cx="1095375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2035</a:t>
            </a:r>
            <a:endParaRPr lang="ru-RU" sz="3000">
              <a:solidFill>
                <a:srgbClr val="006DB3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807075" y="544513"/>
            <a:ext cx="1689100" cy="4598987"/>
          </a:xfrm>
          <a:custGeom>
            <a:avLst/>
            <a:gdLst>
              <a:gd name="connsiteX0" fmla="*/ 1295400 w 1690370"/>
              <a:gd name="connsiteY0" fmla="*/ 4598670 h 4598670"/>
              <a:gd name="connsiteX1" fmla="*/ 960120 w 1690370"/>
              <a:gd name="connsiteY1" fmla="*/ 4347210 h 4598670"/>
              <a:gd name="connsiteX2" fmla="*/ 1234440 w 1690370"/>
              <a:gd name="connsiteY2" fmla="*/ 4118610 h 4598670"/>
              <a:gd name="connsiteX3" fmla="*/ 1165860 w 1690370"/>
              <a:gd name="connsiteY3" fmla="*/ 4019550 h 4598670"/>
              <a:gd name="connsiteX4" fmla="*/ 1234440 w 1690370"/>
              <a:gd name="connsiteY4" fmla="*/ 3973830 h 4598670"/>
              <a:gd name="connsiteX5" fmla="*/ 1089660 w 1690370"/>
              <a:gd name="connsiteY5" fmla="*/ 3790950 h 4598670"/>
              <a:gd name="connsiteX6" fmla="*/ 1196340 w 1690370"/>
              <a:gd name="connsiteY6" fmla="*/ 3676650 h 4598670"/>
              <a:gd name="connsiteX7" fmla="*/ 1211580 w 1690370"/>
              <a:gd name="connsiteY7" fmla="*/ 3547110 h 4598670"/>
              <a:gd name="connsiteX8" fmla="*/ 1318260 w 1690370"/>
              <a:gd name="connsiteY8" fmla="*/ 3006090 h 4598670"/>
              <a:gd name="connsiteX9" fmla="*/ 1264920 w 1690370"/>
              <a:gd name="connsiteY9" fmla="*/ 2960370 h 4598670"/>
              <a:gd name="connsiteX10" fmla="*/ 1356360 w 1690370"/>
              <a:gd name="connsiteY10" fmla="*/ 2807970 h 4598670"/>
              <a:gd name="connsiteX11" fmla="*/ 1386840 w 1690370"/>
              <a:gd name="connsiteY11" fmla="*/ 2670810 h 4598670"/>
              <a:gd name="connsiteX12" fmla="*/ 1386840 w 1690370"/>
              <a:gd name="connsiteY12" fmla="*/ 2487930 h 4598670"/>
              <a:gd name="connsiteX13" fmla="*/ 1455420 w 1690370"/>
              <a:gd name="connsiteY13" fmla="*/ 2381250 h 4598670"/>
              <a:gd name="connsiteX14" fmla="*/ 1653540 w 1690370"/>
              <a:gd name="connsiteY14" fmla="*/ 2350770 h 4598670"/>
              <a:gd name="connsiteX15" fmla="*/ 1676400 w 1690370"/>
              <a:gd name="connsiteY15" fmla="*/ 2350770 h 4598670"/>
              <a:gd name="connsiteX16" fmla="*/ 1653540 w 1690370"/>
              <a:gd name="connsiteY16" fmla="*/ 2244090 h 4598670"/>
              <a:gd name="connsiteX17" fmla="*/ 1516380 w 1690370"/>
              <a:gd name="connsiteY17" fmla="*/ 2236470 h 4598670"/>
              <a:gd name="connsiteX18" fmla="*/ 1485900 w 1690370"/>
              <a:gd name="connsiteY18" fmla="*/ 2183130 h 4598670"/>
              <a:gd name="connsiteX19" fmla="*/ 1432560 w 1690370"/>
              <a:gd name="connsiteY19" fmla="*/ 2167890 h 4598670"/>
              <a:gd name="connsiteX20" fmla="*/ 1402080 w 1690370"/>
              <a:gd name="connsiteY20" fmla="*/ 2076450 h 4598670"/>
              <a:gd name="connsiteX21" fmla="*/ 1257300 w 1690370"/>
              <a:gd name="connsiteY21" fmla="*/ 2091690 h 4598670"/>
              <a:gd name="connsiteX22" fmla="*/ 1249680 w 1690370"/>
              <a:gd name="connsiteY22" fmla="*/ 1969770 h 4598670"/>
              <a:gd name="connsiteX23" fmla="*/ 563880 w 1690370"/>
              <a:gd name="connsiteY23" fmla="*/ 1969770 h 4598670"/>
              <a:gd name="connsiteX24" fmla="*/ 525780 w 1690370"/>
              <a:gd name="connsiteY24" fmla="*/ 1695450 h 4598670"/>
              <a:gd name="connsiteX25" fmla="*/ 541020 w 1690370"/>
              <a:gd name="connsiteY25" fmla="*/ 1520190 h 4598670"/>
              <a:gd name="connsiteX26" fmla="*/ 792480 w 1690370"/>
              <a:gd name="connsiteY26" fmla="*/ 1466850 h 4598670"/>
              <a:gd name="connsiteX27" fmla="*/ 1234440 w 1690370"/>
              <a:gd name="connsiteY27" fmla="*/ 1329690 h 4598670"/>
              <a:gd name="connsiteX28" fmla="*/ 1280160 w 1690370"/>
              <a:gd name="connsiteY28" fmla="*/ 1314450 h 4598670"/>
              <a:gd name="connsiteX29" fmla="*/ 1249680 w 1690370"/>
              <a:gd name="connsiteY29" fmla="*/ 1230630 h 4598670"/>
              <a:gd name="connsiteX30" fmla="*/ 655320 w 1690370"/>
              <a:gd name="connsiteY30" fmla="*/ 476250 h 4598670"/>
              <a:gd name="connsiteX31" fmla="*/ 609600 w 1690370"/>
              <a:gd name="connsiteY31" fmla="*/ 575310 h 4598670"/>
              <a:gd name="connsiteX32" fmla="*/ 381000 w 1690370"/>
              <a:gd name="connsiteY32" fmla="*/ 1040130 h 4598670"/>
              <a:gd name="connsiteX33" fmla="*/ 297180 w 1690370"/>
              <a:gd name="connsiteY33" fmla="*/ 544830 h 4598670"/>
              <a:gd name="connsiteX34" fmla="*/ 312420 w 1690370"/>
              <a:gd name="connsiteY34" fmla="*/ 316230 h 4598670"/>
              <a:gd name="connsiteX35" fmla="*/ 312420 w 1690370"/>
              <a:gd name="connsiteY35" fmla="*/ 262890 h 4598670"/>
              <a:gd name="connsiteX36" fmla="*/ 160020 w 1690370"/>
              <a:gd name="connsiteY36" fmla="*/ 179070 h 4598670"/>
              <a:gd name="connsiteX37" fmla="*/ 83820 w 1690370"/>
              <a:gd name="connsiteY37" fmla="*/ 95250 h 4598670"/>
              <a:gd name="connsiteX38" fmla="*/ 60960 w 1690370"/>
              <a:gd name="connsiteY38" fmla="*/ 3810 h 4598670"/>
              <a:gd name="connsiteX39" fmla="*/ 15240 w 1690370"/>
              <a:gd name="connsiteY39" fmla="*/ 72390 h 4598670"/>
              <a:gd name="connsiteX40" fmla="*/ 0 w 1690370"/>
              <a:gd name="connsiteY40" fmla="*/ 87630 h 45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90370" h="4598670">
                <a:moveTo>
                  <a:pt x="1295400" y="4598670"/>
                </a:moveTo>
                <a:cubicBezTo>
                  <a:pt x="1132840" y="4512945"/>
                  <a:pt x="970280" y="4427220"/>
                  <a:pt x="960120" y="4347210"/>
                </a:cubicBezTo>
                <a:cubicBezTo>
                  <a:pt x="949960" y="4267200"/>
                  <a:pt x="1200150" y="4173220"/>
                  <a:pt x="1234440" y="4118610"/>
                </a:cubicBezTo>
                <a:cubicBezTo>
                  <a:pt x="1268730" y="4064000"/>
                  <a:pt x="1165860" y="4043680"/>
                  <a:pt x="1165860" y="4019550"/>
                </a:cubicBezTo>
                <a:cubicBezTo>
                  <a:pt x="1165860" y="3995420"/>
                  <a:pt x="1247140" y="4011930"/>
                  <a:pt x="1234440" y="3973830"/>
                </a:cubicBezTo>
                <a:cubicBezTo>
                  <a:pt x="1221740" y="3935730"/>
                  <a:pt x="1096010" y="3840480"/>
                  <a:pt x="1089660" y="3790950"/>
                </a:cubicBezTo>
                <a:cubicBezTo>
                  <a:pt x="1083310" y="3741420"/>
                  <a:pt x="1176020" y="3717290"/>
                  <a:pt x="1196340" y="3676650"/>
                </a:cubicBezTo>
                <a:cubicBezTo>
                  <a:pt x="1216660" y="3636010"/>
                  <a:pt x="1191260" y="3658870"/>
                  <a:pt x="1211580" y="3547110"/>
                </a:cubicBezTo>
                <a:cubicBezTo>
                  <a:pt x="1231900" y="3435350"/>
                  <a:pt x="1309370" y="3103880"/>
                  <a:pt x="1318260" y="3006090"/>
                </a:cubicBezTo>
                <a:cubicBezTo>
                  <a:pt x="1327150" y="2908300"/>
                  <a:pt x="1258570" y="2993390"/>
                  <a:pt x="1264920" y="2960370"/>
                </a:cubicBezTo>
                <a:cubicBezTo>
                  <a:pt x="1271270" y="2927350"/>
                  <a:pt x="1336040" y="2856230"/>
                  <a:pt x="1356360" y="2807970"/>
                </a:cubicBezTo>
                <a:cubicBezTo>
                  <a:pt x="1376680" y="2759710"/>
                  <a:pt x="1381760" y="2724150"/>
                  <a:pt x="1386840" y="2670810"/>
                </a:cubicBezTo>
                <a:cubicBezTo>
                  <a:pt x="1391920" y="2617470"/>
                  <a:pt x="1375410" y="2536190"/>
                  <a:pt x="1386840" y="2487930"/>
                </a:cubicBezTo>
                <a:cubicBezTo>
                  <a:pt x="1398270" y="2439670"/>
                  <a:pt x="1410970" y="2404110"/>
                  <a:pt x="1455420" y="2381250"/>
                </a:cubicBezTo>
                <a:cubicBezTo>
                  <a:pt x="1499870" y="2358390"/>
                  <a:pt x="1616710" y="2355850"/>
                  <a:pt x="1653540" y="2350770"/>
                </a:cubicBezTo>
                <a:cubicBezTo>
                  <a:pt x="1690370" y="2345690"/>
                  <a:pt x="1676400" y="2368550"/>
                  <a:pt x="1676400" y="2350770"/>
                </a:cubicBezTo>
                <a:cubicBezTo>
                  <a:pt x="1676400" y="2332990"/>
                  <a:pt x="1680210" y="2263140"/>
                  <a:pt x="1653540" y="2244090"/>
                </a:cubicBezTo>
                <a:cubicBezTo>
                  <a:pt x="1626870" y="2225040"/>
                  <a:pt x="1544320" y="2246630"/>
                  <a:pt x="1516380" y="2236470"/>
                </a:cubicBezTo>
                <a:cubicBezTo>
                  <a:pt x="1488440" y="2226310"/>
                  <a:pt x="1499870" y="2194560"/>
                  <a:pt x="1485900" y="2183130"/>
                </a:cubicBezTo>
                <a:cubicBezTo>
                  <a:pt x="1471930" y="2171700"/>
                  <a:pt x="1446530" y="2185670"/>
                  <a:pt x="1432560" y="2167890"/>
                </a:cubicBezTo>
                <a:cubicBezTo>
                  <a:pt x="1418590" y="2150110"/>
                  <a:pt x="1431290" y="2089150"/>
                  <a:pt x="1402080" y="2076450"/>
                </a:cubicBezTo>
                <a:cubicBezTo>
                  <a:pt x="1372870" y="2063750"/>
                  <a:pt x="1282700" y="2109470"/>
                  <a:pt x="1257300" y="2091690"/>
                </a:cubicBezTo>
                <a:cubicBezTo>
                  <a:pt x="1231900" y="2073910"/>
                  <a:pt x="1365250" y="1990090"/>
                  <a:pt x="1249680" y="1969770"/>
                </a:cubicBezTo>
                <a:cubicBezTo>
                  <a:pt x="1134110" y="1949450"/>
                  <a:pt x="684530" y="2015490"/>
                  <a:pt x="563880" y="1969770"/>
                </a:cubicBezTo>
                <a:cubicBezTo>
                  <a:pt x="443230" y="1924050"/>
                  <a:pt x="529590" y="1770380"/>
                  <a:pt x="525780" y="1695450"/>
                </a:cubicBezTo>
                <a:cubicBezTo>
                  <a:pt x="521970" y="1620520"/>
                  <a:pt x="496570" y="1558290"/>
                  <a:pt x="541020" y="1520190"/>
                </a:cubicBezTo>
                <a:cubicBezTo>
                  <a:pt x="585470" y="1482090"/>
                  <a:pt x="676910" y="1498600"/>
                  <a:pt x="792480" y="1466850"/>
                </a:cubicBezTo>
                <a:cubicBezTo>
                  <a:pt x="908050" y="1435100"/>
                  <a:pt x="1153160" y="1355090"/>
                  <a:pt x="1234440" y="1329690"/>
                </a:cubicBezTo>
                <a:cubicBezTo>
                  <a:pt x="1315720" y="1304290"/>
                  <a:pt x="1277620" y="1330960"/>
                  <a:pt x="1280160" y="1314450"/>
                </a:cubicBezTo>
                <a:cubicBezTo>
                  <a:pt x="1282700" y="1297940"/>
                  <a:pt x="1353820" y="1370330"/>
                  <a:pt x="1249680" y="1230630"/>
                </a:cubicBezTo>
                <a:cubicBezTo>
                  <a:pt x="1145540" y="1090930"/>
                  <a:pt x="762000" y="585470"/>
                  <a:pt x="655320" y="476250"/>
                </a:cubicBezTo>
                <a:cubicBezTo>
                  <a:pt x="548640" y="367030"/>
                  <a:pt x="655320" y="481330"/>
                  <a:pt x="609600" y="575310"/>
                </a:cubicBezTo>
                <a:cubicBezTo>
                  <a:pt x="563880" y="669290"/>
                  <a:pt x="433070" y="1045210"/>
                  <a:pt x="381000" y="1040130"/>
                </a:cubicBezTo>
                <a:cubicBezTo>
                  <a:pt x="328930" y="1035050"/>
                  <a:pt x="308610" y="665480"/>
                  <a:pt x="297180" y="544830"/>
                </a:cubicBezTo>
                <a:cubicBezTo>
                  <a:pt x="285750" y="424180"/>
                  <a:pt x="309880" y="363220"/>
                  <a:pt x="312420" y="316230"/>
                </a:cubicBezTo>
                <a:cubicBezTo>
                  <a:pt x="314960" y="269240"/>
                  <a:pt x="337820" y="285750"/>
                  <a:pt x="312420" y="262890"/>
                </a:cubicBezTo>
                <a:cubicBezTo>
                  <a:pt x="287020" y="240030"/>
                  <a:pt x="198120" y="207010"/>
                  <a:pt x="160020" y="179070"/>
                </a:cubicBezTo>
                <a:cubicBezTo>
                  <a:pt x="121920" y="151130"/>
                  <a:pt x="100330" y="124460"/>
                  <a:pt x="83820" y="95250"/>
                </a:cubicBezTo>
                <a:cubicBezTo>
                  <a:pt x="67310" y="66040"/>
                  <a:pt x="72390" y="7620"/>
                  <a:pt x="60960" y="3810"/>
                </a:cubicBezTo>
                <a:cubicBezTo>
                  <a:pt x="49530" y="0"/>
                  <a:pt x="25400" y="58420"/>
                  <a:pt x="15240" y="72390"/>
                </a:cubicBezTo>
                <a:cubicBezTo>
                  <a:pt x="5080" y="86360"/>
                  <a:pt x="2540" y="86995"/>
                  <a:pt x="0" y="87630"/>
                </a:cubicBez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81025" y="1377950"/>
            <a:ext cx="838200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16,5</a:t>
            </a:r>
            <a:endParaRPr lang="ru-RU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9" grpId="0"/>
      <p:bldP spid="18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2542A-659F-419B-B6C0-C2489E33EA9D}" type="slidenum">
              <a:rPr lang="ru-RU" smtClean="0"/>
              <a:pPr/>
              <a:t>9</a:t>
            </a:fld>
            <a:endParaRPr lang="ru-RU" smtClean="0"/>
          </a:p>
        </p:txBody>
      </p:sp>
      <p:grpSp>
        <p:nvGrpSpPr>
          <p:cNvPr id="10243" name="Group 1"/>
          <p:cNvGrpSpPr>
            <a:grpSpLocks noChangeAspect="1"/>
          </p:cNvGrpSpPr>
          <p:nvPr/>
        </p:nvGrpSpPr>
        <p:grpSpPr bwMode="auto">
          <a:xfrm>
            <a:off x="141288" y="1522413"/>
            <a:ext cx="8845550" cy="4419600"/>
            <a:chOff x="872" y="1660"/>
            <a:chExt cx="15171" cy="7579"/>
          </a:xfrm>
        </p:grpSpPr>
        <p:sp>
          <p:nvSpPr>
            <p:cNvPr id="10246" name="AutoShape 93"/>
            <p:cNvSpPr>
              <a:spLocks noChangeAspect="1" noChangeArrowheads="1" noTextEdit="1"/>
            </p:cNvSpPr>
            <p:nvPr/>
          </p:nvSpPr>
          <p:spPr bwMode="auto">
            <a:xfrm>
              <a:off x="923" y="1679"/>
              <a:ext cx="15120" cy="7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7" name="Прямоугольник 10"/>
            <p:cNvGrpSpPr>
              <a:grpSpLocks/>
            </p:cNvGrpSpPr>
            <p:nvPr/>
          </p:nvGrpSpPr>
          <p:grpSpPr bwMode="auto">
            <a:xfrm>
              <a:off x="11794" y="3988"/>
              <a:ext cx="2089" cy="1528"/>
              <a:chOff x="4247" y="1820"/>
              <a:chExt cx="826" cy="615"/>
            </a:xfrm>
          </p:grpSpPr>
          <p:pic>
            <p:nvPicPr>
              <p:cNvPr id="10380" name="Прямоугольник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47" y="1820"/>
                <a:ext cx="826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71" name="Text Box 76"/>
              <p:cNvSpPr txBox="1">
                <a:spLocks noChangeArrowheads="1"/>
              </p:cNvSpPr>
              <p:nvPr/>
            </p:nvSpPr>
            <p:spPr bwMode="auto">
              <a:xfrm>
                <a:off x="4286" y="1842"/>
                <a:ext cx="726" cy="545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96" rIns="0" bIns="45796" anchor="ctr"/>
              <a:lstStyle/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КУЛЬТУРНАЯ СТОЛИЦА РУССКОГО  СЕВЕРА</a:t>
                </a:r>
              </a:p>
            </p:txBody>
          </p:sp>
        </p:grpSp>
        <p:grpSp>
          <p:nvGrpSpPr>
            <p:cNvPr id="10248" name="Прямоугольник 11"/>
            <p:cNvGrpSpPr>
              <a:grpSpLocks/>
            </p:cNvGrpSpPr>
            <p:nvPr/>
          </p:nvGrpSpPr>
          <p:grpSpPr bwMode="auto">
            <a:xfrm>
              <a:off x="11630" y="5448"/>
              <a:ext cx="2262" cy="1191"/>
              <a:chOff x="4201" y="2408"/>
              <a:chExt cx="895" cy="480"/>
            </a:xfrm>
          </p:grpSpPr>
          <p:pic>
            <p:nvPicPr>
              <p:cNvPr id="10376" name="Прямоугольник 11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01" y="2408"/>
                <a:ext cx="895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69" name="Text Box 73"/>
              <p:cNvSpPr txBox="1">
                <a:spLocks noChangeArrowheads="1"/>
              </p:cNvSpPr>
              <p:nvPr/>
            </p:nvSpPr>
            <p:spPr bwMode="auto">
              <a:xfrm>
                <a:off x="4286" y="2432"/>
                <a:ext cx="726" cy="408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96" rIns="0" bIns="45796" anchor="ctr"/>
              <a:lstStyle/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СТРОЯЩИЙСЯ ГОРОД</a:t>
                </a:r>
              </a:p>
            </p:txBody>
          </p:sp>
        </p:grpSp>
        <p:grpSp>
          <p:nvGrpSpPr>
            <p:cNvPr id="10249" name="Прямоугольник 12"/>
            <p:cNvGrpSpPr>
              <a:grpSpLocks/>
            </p:cNvGrpSpPr>
            <p:nvPr/>
          </p:nvGrpSpPr>
          <p:grpSpPr bwMode="auto">
            <a:xfrm>
              <a:off x="11622" y="6573"/>
              <a:ext cx="2270" cy="1191"/>
              <a:chOff x="4197" y="2861"/>
              <a:chExt cx="899" cy="480"/>
            </a:xfrm>
          </p:grpSpPr>
          <p:pic>
            <p:nvPicPr>
              <p:cNvPr id="10372" name="Прямоугольник 12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97" y="2861"/>
                <a:ext cx="899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67" name="Text Box 70"/>
              <p:cNvSpPr txBox="1">
                <a:spLocks noChangeArrowheads="1"/>
              </p:cNvSpPr>
              <p:nvPr/>
            </p:nvSpPr>
            <p:spPr bwMode="auto">
              <a:xfrm>
                <a:off x="4286" y="2887"/>
                <a:ext cx="726" cy="407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96" rIns="0" bIns="45796" anchor="ctr"/>
              <a:lstStyle/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БЛАГОПОЛУЧНЫЙ ГОРОД</a:t>
                </a:r>
              </a:p>
            </p:txBody>
          </p:sp>
        </p:grpSp>
        <p:grpSp>
          <p:nvGrpSpPr>
            <p:cNvPr id="10250" name="Прямоугольник 13"/>
            <p:cNvGrpSpPr>
              <a:grpSpLocks/>
            </p:cNvGrpSpPr>
            <p:nvPr/>
          </p:nvGrpSpPr>
          <p:grpSpPr bwMode="auto">
            <a:xfrm>
              <a:off x="9583" y="6573"/>
              <a:ext cx="2338" cy="1191"/>
              <a:chOff x="3391" y="2861"/>
              <a:chExt cx="925" cy="480"/>
            </a:xfrm>
          </p:grpSpPr>
          <p:pic>
            <p:nvPicPr>
              <p:cNvPr id="10368" name="Прямоугольник 13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91" y="2861"/>
                <a:ext cx="925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65" name="Text Box 67"/>
              <p:cNvSpPr txBox="1">
                <a:spLocks noChangeArrowheads="1"/>
              </p:cNvSpPr>
              <p:nvPr/>
            </p:nvSpPr>
            <p:spPr bwMode="auto">
              <a:xfrm>
                <a:off x="3469" y="2887"/>
                <a:ext cx="771" cy="407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96" rIns="0" bIns="45796" anchor="ctr"/>
              <a:lstStyle/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БЕЗОПАСНЫЙ</a:t>
                </a:r>
              </a:p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ГОРОД</a:t>
                </a:r>
              </a:p>
            </p:txBody>
          </p:sp>
        </p:grpSp>
        <p:grpSp>
          <p:nvGrpSpPr>
            <p:cNvPr id="10251" name="Прямоугольник 14"/>
            <p:cNvGrpSpPr>
              <a:grpSpLocks/>
            </p:cNvGrpSpPr>
            <p:nvPr/>
          </p:nvGrpSpPr>
          <p:grpSpPr bwMode="auto">
            <a:xfrm>
              <a:off x="7506" y="6573"/>
              <a:ext cx="2251" cy="1191"/>
              <a:chOff x="2569" y="2861"/>
              <a:chExt cx="891" cy="480"/>
            </a:xfrm>
          </p:grpSpPr>
          <p:pic>
            <p:nvPicPr>
              <p:cNvPr id="10364" name="Прямоугольник 14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69" y="2861"/>
                <a:ext cx="8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63" name="Text Box 64"/>
              <p:cNvSpPr txBox="1">
                <a:spLocks noChangeArrowheads="1"/>
              </p:cNvSpPr>
              <p:nvPr/>
            </p:nvSpPr>
            <p:spPr bwMode="auto">
              <a:xfrm>
                <a:off x="2608" y="2887"/>
                <a:ext cx="816" cy="407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96" rIns="0" bIns="45796" anchor="ctr"/>
              <a:lstStyle/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ТОРГОВЫЙ</a:t>
                </a:r>
              </a:p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ГОРОД</a:t>
                </a:r>
              </a:p>
            </p:txBody>
          </p:sp>
        </p:grpSp>
        <p:grpSp>
          <p:nvGrpSpPr>
            <p:cNvPr id="10252" name="Прямоугольник 15"/>
            <p:cNvGrpSpPr>
              <a:grpSpLocks/>
            </p:cNvGrpSpPr>
            <p:nvPr/>
          </p:nvGrpSpPr>
          <p:grpSpPr bwMode="auto">
            <a:xfrm>
              <a:off x="5447" y="6543"/>
              <a:ext cx="2127" cy="1221"/>
              <a:chOff x="1755" y="2849"/>
              <a:chExt cx="841" cy="492"/>
            </a:xfrm>
          </p:grpSpPr>
          <p:pic>
            <p:nvPicPr>
              <p:cNvPr id="10360" name="Прямоугольник 15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55" y="2849"/>
                <a:ext cx="841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61" name="Text Box 61"/>
              <p:cNvSpPr txBox="1">
                <a:spLocks noChangeArrowheads="1"/>
              </p:cNvSpPr>
              <p:nvPr/>
            </p:nvSpPr>
            <p:spPr bwMode="auto">
              <a:xfrm>
                <a:off x="1790" y="2887"/>
                <a:ext cx="772" cy="407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96" rIns="0" bIns="45796" anchor="ctr"/>
              <a:lstStyle/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ГОРОД  ДОБРЫХ ДЕЛ</a:t>
                </a:r>
              </a:p>
            </p:txBody>
          </p:sp>
        </p:grpSp>
        <p:grpSp>
          <p:nvGrpSpPr>
            <p:cNvPr id="10253" name="Прямоугольник 16"/>
            <p:cNvGrpSpPr>
              <a:grpSpLocks/>
            </p:cNvGrpSpPr>
            <p:nvPr/>
          </p:nvGrpSpPr>
          <p:grpSpPr bwMode="auto">
            <a:xfrm>
              <a:off x="3263" y="6573"/>
              <a:ext cx="2232" cy="1191"/>
              <a:chOff x="891" y="2861"/>
              <a:chExt cx="883" cy="480"/>
            </a:xfrm>
          </p:grpSpPr>
          <p:pic>
            <p:nvPicPr>
              <p:cNvPr id="10356" name="Прямоугольник 16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91" y="2861"/>
                <a:ext cx="883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59" name="Text Box 58"/>
              <p:cNvSpPr txBox="1">
                <a:spLocks noChangeArrowheads="1"/>
              </p:cNvSpPr>
              <p:nvPr/>
            </p:nvSpPr>
            <p:spPr bwMode="auto">
              <a:xfrm>
                <a:off x="931" y="2887"/>
                <a:ext cx="815" cy="407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96" rIns="0" bIns="45796" anchor="ctr"/>
              <a:lstStyle/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ИНФОРМАЦИОННО ОТКРЫТЫЙ ГОРОД</a:t>
                </a:r>
              </a:p>
            </p:txBody>
          </p:sp>
        </p:grpSp>
        <p:grpSp>
          <p:nvGrpSpPr>
            <p:cNvPr id="10254" name="Прямоугольник 17"/>
            <p:cNvGrpSpPr>
              <a:grpSpLocks/>
            </p:cNvGrpSpPr>
            <p:nvPr/>
          </p:nvGrpSpPr>
          <p:grpSpPr bwMode="auto">
            <a:xfrm>
              <a:off x="3125" y="5677"/>
              <a:ext cx="2496" cy="922"/>
              <a:chOff x="837" y="2500"/>
              <a:chExt cx="987" cy="388"/>
            </a:xfrm>
          </p:grpSpPr>
          <p:pic>
            <p:nvPicPr>
              <p:cNvPr id="10352" name="Прямоугольник 17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37" y="2500"/>
                <a:ext cx="987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57" name="Text Box 55"/>
              <p:cNvSpPr txBox="1">
                <a:spLocks noChangeArrowheads="1"/>
              </p:cNvSpPr>
              <p:nvPr/>
            </p:nvSpPr>
            <p:spPr bwMode="auto">
              <a:xfrm>
                <a:off x="930" y="2523"/>
                <a:ext cx="811" cy="316"/>
              </a:xfrm>
              <a:prstGeom prst="rect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96" rIns="0" bIns="45796" anchor="ctr"/>
              <a:lstStyle/>
              <a:p>
                <a:pPr algn="ctr" eaLnBrk="0" hangingPunct="0">
                  <a:defRPr/>
                </a:pPr>
                <a:r>
                  <a:rPr lang="ru-RU" sz="1000" dirty="0">
                    <a:solidFill>
                      <a:srgbClr val="FFFFFF"/>
                    </a:solidFill>
                    <a:cs typeface="Times New Roman" pitchFamily="18" charset="0"/>
                  </a:rPr>
                  <a:t>ГОРОД ПРОФЕССИО-НАЛОВ</a:t>
                </a:r>
              </a:p>
            </p:txBody>
          </p:sp>
        </p:grpSp>
        <p:sp>
          <p:nvSpPr>
            <p:cNvPr id="12308" name="Text Box 52"/>
            <p:cNvSpPr txBox="1">
              <a:spLocks noChangeArrowheads="1"/>
            </p:cNvSpPr>
            <p:nvPr/>
          </p:nvSpPr>
          <p:spPr bwMode="auto">
            <a:xfrm>
              <a:off x="3379" y="4831"/>
              <a:ext cx="2051" cy="801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45796" rIns="0" bIns="45796" anchor="ctr"/>
            <a:lstStyle/>
            <a:p>
              <a:pPr algn="ctr" eaLnBrk="0" hangingPunct="0">
                <a:defRPr/>
              </a:pPr>
              <a:r>
                <a:rPr lang="ru-RU" sz="1000" dirty="0">
                  <a:solidFill>
                    <a:srgbClr val="FFFFFF"/>
                  </a:solidFill>
                  <a:cs typeface="Times New Roman" pitchFamily="18" charset="0"/>
                </a:rPr>
                <a:t>ПЛОЩАДКА</a:t>
              </a:r>
            </a:p>
            <a:p>
              <a:pPr algn="ctr" eaLnBrk="0" hangingPunct="0">
                <a:defRPr/>
              </a:pPr>
              <a:r>
                <a:rPr lang="ru-RU" sz="1000" dirty="0">
                  <a:solidFill>
                    <a:srgbClr val="FFFFFF"/>
                  </a:solidFill>
                  <a:cs typeface="Times New Roman" pitchFamily="18" charset="0"/>
                </a:rPr>
                <a:t>ИННОВАЦИЙ</a:t>
              </a:r>
            </a:p>
          </p:txBody>
        </p:sp>
        <p:sp>
          <p:nvSpPr>
            <p:cNvPr id="12309" name="Text Box 49"/>
            <p:cNvSpPr txBox="1">
              <a:spLocks noChangeArrowheads="1"/>
            </p:cNvSpPr>
            <p:nvPr/>
          </p:nvSpPr>
          <p:spPr bwMode="auto">
            <a:xfrm>
              <a:off x="3361" y="4059"/>
              <a:ext cx="2051" cy="677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45796" rIns="0" bIns="45796" anchor="ctr"/>
            <a:lstStyle/>
            <a:p>
              <a:pPr algn="ctr" eaLnBrk="0" hangingPunct="0">
                <a:defRPr/>
              </a:pPr>
              <a:r>
                <a:rPr lang="ru-RU" sz="1000" dirty="0">
                  <a:solidFill>
                    <a:srgbClr val="FFFFFF"/>
                  </a:solidFill>
                  <a:cs typeface="Times New Roman" pitchFamily="18" charset="0"/>
                </a:rPr>
                <a:t>ГОРОД МАСТЕРОВ</a:t>
              </a:r>
            </a:p>
          </p:txBody>
        </p:sp>
        <p:cxnSp>
          <p:nvCxnSpPr>
            <p:cNvPr id="12310" name="Прямая со стрелкой 22"/>
            <p:cNvCxnSpPr>
              <a:cxnSpLocks noChangeShapeType="1"/>
              <a:stCxn id="36" idx="0"/>
            </p:cNvCxnSpPr>
            <p:nvPr/>
          </p:nvCxnSpPr>
          <p:spPr bwMode="auto">
            <a:xfrm rot="16200000" flipV="1">
              <a:off x="8075" y="4160"/>
              <a:ext cx="789" cy="329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11" name="Прямая со стрелкой 24"/>
            <p:cNvCxnSpPr>
              <a:cxnSpLocks noChangeShapeType="1"/>
            </p:cNvCxnSpPr>
            <p:nvPr/>
          </p:nvCxnSpPr>
          <p:spPr bwMode="auto">
            <a:xfrm rot="5400000" flipH="1" flipV="1">
              <a:off x="9732" y="4099"/>
              <a:ext cx="787" cy="455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12" name="Прямая со стрелкой 26"/>
            <p:cNvCxnSpPr>
              <a:cxnSpLocks noChangeShapeType="1"/>
            </p:cNvCxnSpPr>
            <p:nvPr/>
          </p:nvCxnSpPr>
          <p:spPr bwMode="auto">
            <a:xfrm flipV="1">
              <a:off x="10701" y="3933"/>
              <a:ext cx="1144" cy="898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13" name="Прямая со стрелкой 28"/>
            <p:cNvCxnSpPr>
              <a:cxnSpLocks noChangeShapeType="1"/>
            </p:cNvCxnSpPr>
            <p:nvPr/>
          </p:nvCxnSpPr>
          <p:spPr bwMode="auto">
            <a:xfrm flipV="1">
              <a:off x="10584" y="4720"/>
              <a:ext cx="1261" cy="449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14" name="Прямая со стрелкой 30"/>
            <p:cNvCxnSpPr>
              <a:cxnSpLocks noChangeShapeType="1"/>
            </p:cNvCxnSpPr>
            <p:nvPr/>
          </p:nvCxnSpPr>
          <p:spPr bwMode="auto">
            <a:xfrm>
              <a:off x="10584" y="5507"/>
              <a:ext cx="1261" cy="564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15" name="Прямая со стрелкой 37"/>
            <p:cNvCxnSpPr>
              <a:cxnSpLocks noChangeShapeType="1"/>
            </p:cNvCxnSpPr>
            <p:nvPr/>
          </p:nvCxnSpPr>
          <p:spPr bwMode="auto">
            <a:xfrm>
              <a:off x="10584" y="5961"/>
              <a:ext cx="1261" cy="672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16" name="Прямая со стрелкой 43"/>
            <p:cNvCxnSpPr>
              <a:cxnSpLocks noChangeShapeType="1"/>
            </p:cNvCxnSpPr>
            <p:nvPr/>
          </p:nvCxnSpPr>
          <p:spPr bwMode="auto">
            <a:xfrm rot="16200000" flipH="1">
              <a:off x="10163" y="6039"/>
              <a:ext cx="672" cy="517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17" name="Прямая со стрелкой 45"/>
            <p:cNvCxnSpPr>
              <a:cxnSpLocks noChangeShapeType="1"/>
            </p:cNvCxnSpPr>
            <p:nvPr/>
          </p:nvCxnSpPr>
          <p:spPr bwMode="auto">
            <a:xfrm rot="16200000" flipH="1">
              <a:off x="8297" y="6296"/>
              <a:ext cx="675" cy="0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18" name="Прямая со стрелкой 51"/>
            <p:cNvCxnSpPr>
              <a:cxnSpLocks noChangeShapeType="1"/>
            </p:cNvCxnSpPr>
            <p:nvPr/>
          </p:nvCxnSpPr>
          <p:spPr bwMode="auto">
            <a:xfrm rot="5400000">
              <a:off x="6437" y="6040"/>
              <a:ext cx="672" cy="515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19" name="Прямая со стрелкой 55"/>
            <p:cNvCxnSpPr>
              <a:cxnSpLocks noChangeShapeType="1"/>
            </p:cNvCxnSpPr>
            <p:nvPr/>
          </p:nvCxnSpPr>
          <p:spPr bwMode="auto">
            <a:xfrm rot="10800000" flipV="1">
              <a:off x="5413" y="5735"/>
              <a:ext cx="1157" cy="395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20" name="Прямая со стрелкой 57"/>
            <p:cNvCxnSpPr>
              <a:cxnSpLocks noChangeShapeType="1"/>
            </p:cNvCxnSpPr>
            <p:nvPr/>
          </p:nvCxnSpPr>
          <p:spPr bwMode="auto">
            <a:xfrm rot="10800000">
              <a:off x="5413" y="5229"/>
              <a:ext cx="1272" cy="166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21" name="Прямая со стрелкой 60"/>
            <p:cNvCxnSpPr>
              <a:cxnSpLocks noChangeShapeType="1"/>
            </p:cNvCxnSpPr>
            <p:nvPr/>
          </p:nvCxnSpPr>
          <p:spPr bwMode="auto">
            <a:xfrm rot="10800000">
              <a:off x="5413" y="4385"/>
              <a:ext cx="1157" cy="675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22" name="Прямая со стрелкой 62"/>
            <p:cNvCxnSpPr>
              <a:cxnSpLocks noChangeShapeType="1"/>
            </p:cNvCxnSpPr>
            <p:nvPr/>
          </p:nvCxnSpPr>
          <p:spPr bwMode="auto">
            <a:xfrm rot="10800000">
              <a:off x="5422" y="3933"/>
              <a:ext cx="1149" cy="898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23" name="Прямая со стрелкой 66"/>
            <p:cNvCxnSpPr>
              <a:cxnSpLocks noChangeShapeType="1"/>
            </p:cNvCxnSpPr>
            <p:nvPr/>
          </p:nvCxnSpPr>
          <p:spPr bwMode="auto">
            <a:xfrm rot="10800000">
              <a:off x="6620" y="3933"/>
              <a:ext cx="860" cy="787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36" name="Прямоугольник 4"/>
            <p:cNvSpPr/>
            <p:nvPr/>
          </p:nvSpPr>
          <p:spPr>
            <a:xfrm>
              <a:off x="6457" y="4721"/>
              <a:ext cx="4356" cy="123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ВОЛОГДА</a:t>
              </a:r>
            </a:p>
          </p:txBody>
        </p:sp>
        <p:sp>
          <p:nvSpPr>
            <p:cNvPr id="42" name="Прямоугольник 72"/>
            <p:cNvSpPr>
              <a:spLocks noChangeArrowheads="1"/>
            </p:cNvSpPr>
            <p:nvPr/>
          </p:nvSpPr>
          <p:spPr bwMode="auto">
            <a:xfrm>
              <a:off x="13933" y="4159"/>
              <a:ext cx="1930" cy="10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КУЛЬТУРЫ</a:t>
              </a:r>
            </a:p>
          </p:txBody>
        </p:sp>
        <p:sp>
          <p:nvSpPr>
            <p:cNvPr id="43" name="Прямоугольник 73"/>
            <p:cNvSpPr>
              <a:spLocks noChangeArrowheads="1"/>
            </p:cNvSpPr>
            <p:nvPr/>
          </p:nvSpPr>
          <p:spPr bwMode="auto">
            <a:xfrm>
              <a:off x="13911" y="5507"/>
              <a:ext cx="1952" cy="10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СТРОИТЕЛЬСТВА</a:t>
              </a:r>
            </a:p>
          </p:txBody>
        </p:sp>
        <p:sp>
          <p:nvSpPr>
            <p:cNvPr id="44" name="Прямоугольник 74"/>
            <p:cNvSpPr>
              <a:spLocks noChangeArrowheads="1"/>
            </p:cNvSpPr>
            <p:nvPr/>
          </p:nvSpPr>
          <p:spPr bwMode="auto">
            <a:xfrm>
              <a:off x="12969" y="8360"/>
              <a:ext cx="2867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ФИНАНСОВАЯ</a:t>
              </a:r>
            </a:p>
          </p:txBody>
        </p:sp>
        <p:sp>
          <p:nvSpPr>
            <p:cNvPr id="45" name="Прямоугольник 75"/>
            <p:cNvSpPr>
              <a:spLocks noChangeArrowheads="1"/>
            </p:cNvSpPr>
            <p:nvPr/>
          </p:nvSpPr>
          <p:spPr bwMode="auto">
            <a:xfrm>
              <a:off x="9854" y="8324"/>
              <a:ext cx="2867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БЕЗОПАСНОСТИ И ПРАВОПОРЯДКА</a:t>
              </a:r>
            </a:p>
          </p:txBody>
        </p:sp>
        <p:sp>
          <p:nvSpPr>
            <p:cNvPr id="46" name="Прямоугольник 76"/>
            <p:cNvSpPr>
              <a:spLocks noChangeArrowheads="1"/>
            </p:cNvSpPr>
            <p:nvPr/>
          </p:nvSpPr>
          <p:spPr bwMode="auto">
            <a:xfrm>
              <a:off x="6677" y="8324"/>
              <a:ext cx="2867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ТОРГОВЛИ И УСЛУГ</a:t>
              </a:r>
            </a:p>
          </p:txBody>
        </p:sp>
        <p:sp>
          <p:nvSpPr>
            <p:cNvPr id="47" name="Прямоугольник 77"/>
            <p:cNvSpPr>
              <a:spLocks noChangeArrowheads="1"/>
            </p:cNvSpPr>
            <p:nvPr/>
          </p:nvSpPr>
          <p:spPr bwMode="auto">
            <a:xfrm>
              <a:off x="4074" y="8324"/>
              <a:ext cx="2293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СОЦИАЛЬНОЙ ПОДДЕРЖКИ</a:t>
              </a:r>
            </a:p>
          </p:txBody>
        </p:sp>
        <p:sp>
          <p:nvSpPr>
            <p:cNvPr id="48" name="Прямоугольник 78"/>
            <p:cNvSpPr>
              <a:spLocks noChangeArrowheads="1"/>
            </p:cNvSpPr>
            <p:nvPr/>
          </p:nvSpPr>
          <p:spPr bwMode="auto">
            <a:xfrm>
              <a:off x="926" y="8324"/>
              <a:ext cx="2867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ИНФОРМАЦИОННЫХ КОММУНИКАЦИЙ</a:t>
              </a:r>
            </a:p>
          </p:txBody>
        </p:sp>
        <p:sp>
          <p:nvSpPr>
            <p:cNvPr id="49" name="Прямоугольник 79"/>
            <p:cNvSpPr>
              <a:spLocks noChangeArrowheads="1"/>
            </p:cNvSpPr>
            <p:nvPr/>
          </p:nvSpPr>
          <p:spPr bwMode="auto">
            <a:xfrm>
              <a:off x="924" y="5961"/>
              <a:ext cx="2208" cy="10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ОБРАЗОВАНИЯ</a:t>
              </a:r>
            </a:p>
          </p:txBody>
        </p:sp>
        <p:sp>
          <p:nvSpPr>
            <p:cNvPr id="50" name="Прямоугольник 80"/>
            <p:cNvSpPr>
              <a:spLocks noChangeArrowheads="1"/>
            </p:cNvSpPr>
            <p:nvPr/>
          </p:nvSpPr>
          <p:spPr bwMode="auto">
            <a:xfrm>
              <a:off x="924" y="4268"/>
              <a:ext cx="2208" cy="135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НАУЧНО-</a:t>
              </a:r>
            </a:p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ИННОВАЦИОН-НОЙ</a:t>
              </a:r>
            </a:p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ДЕЯТЕЛЬНОСТИ</a:t>
              </a:r>
            </a:p>
          </p:txBody>
        </p:sp>
        <p:cxnSp>
          <p:nvCxnSpPr>
            <p:cNvPr id="12334" name="Прямая со стрелкой 99"/>
            <p:cNvCxnSpPr>
              <a:cxnSpLocks noChangeShapeType="1"/>
            </p:cNvCxnSpPr>
            <p:nvPr/>
          </p:nvCxnSpPr>
          <p:spPr bwMode="auto">
            <a:xfrm rot="16200000" flipV="1">
              <a:off x="2940" y="1743"/>
              <a:ext cx="672" cy="1715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35" name="Прямая со стрелкой 101"/>
            <p:cNvCxnSpPr>
              <a:cxnSpLocks noChangeShapeType="1"/>
            </p:cNvCxnSpPr>
            <p:nvPr/>
          </p:nvCxnSpPr>
          <p:spPr bwMode="auto">
            <a:xfrm rot="16200000" flipV="1">
              <a:off x="5612" y="2256"/>
              <a:ext cx="672" cy="689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36" name="Прямая со стрелкой 105"/>
            <p:cNvCxnSpPr>
              <a:cxnSpLocks noChangeShapeType="1"/>
            </p:cNvCxnSpPr>
            <p:nvPr/>
          </p:nvCxnSpPr>
          <p:spPr bwMode="auto">
            <a:xfrm rot="5400000" flipH="1" flipV="1">
              <a:off x="8217" y="2399"/>
              <a:ext cx="672" cy="403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37" name="Прямая со стрелкой 107"/>
            <p:cNvCxnSpPr>
              <a:cxnSpLocks noChangeShapeType="1"/>
            </p:cNvCxnSpPr>
            <p:nvPr/>
          </p:nvCxnSpPr>
          <p:spPr bwMode="auto">
            <a:xfrm rot="5400000" flipH="1" flipV="1">
              <a:off x="10877" y="2228"/>
              <a:ext cx="672" cy="746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38" name="Прямая со стрелкой 109"/>
            <p:cNvCxnSpPr>
              <a:cxnSpLocks noChangeShapeType="1"/>
            </p:cNvCxnSpPr>
            <p:nvPr/>
          </p:nvCxnSpPr>
          <p:spPr bwMode="auto">
            <a:xfrm rot="5400000" flipH="1" flipV="1">
              <a:off x="13523" y="2026"/>
              <a:ext cx="672" cy="1149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39" name="Прямая со стрелкой 111"/>
            <p:cNvCxnSpPr>
              <a:cxnSpLocks noChangeShapeType="1"/>
            </p:cNvCxnSpPr>
            <p:nvPr/>
          </p:nvCxnSpPr>
          <p:spPr bwMode="auto">
            <a:xfrm flipV="1">
              <a:off x="13696" y="4663"/>
              <a:ext cx="229" cy="60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40" name="Прямая со стрелкой 113"/>
            <p:cNvCxnSpPr>
              <a:cxnSpLocks noChangeShapeType="1"/>
            </p:cNvCxnSpPr>
            <p:nvPr/>
          </p:nvCxnSpPr>
          <p:spPr bwMode="auto">
            <a:xfrm>
              <a:off x="13696" y="6010"/>
              <a:ext cx="229" cy="3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41" name="Прямая со стрелкой 115"/>
            <p:cNvCxnSpPr>
              <a:cxnSpLocks noChangeShapeType="1"/>
            </p:cNvCxnSpPr>
            <p:nvPr/>
          </p:nvCxnSpPr>
          <p:spPr bwMode="auto">
            <a:xfrm>
              <a:off x="13198" y="7630"/>
              <a:ext cx="1206" cy="672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42" name="Прямая со стрелкой 117"/>
            <p:cNvCxnSpPr>
              <a:cxnSpLocks noChangeShapeType="1"/>
            </p:cNvCxnSpPr>
            <p:nvPr/>
          </p:nvCxnSpPr>
          <p:spPr bwMode="auto">
            <a:xfrm rot="16200000" flipH="1">
              <a:off x="10807" y="7823"/>
              <a:ext cx="672" cy="286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 type="none" w="lg" len="lg"/>
              <a:tailEnd type="arrow" w="med" len="med"/>
            </a:ln>
          </p:spPr>
        </p:cxnSp>
        <p:cxnSp>
          <p:nvCxnSpPr>
            <p:cNvPr id="12343" name="Прямая со стрелкой 120"/>
            <p:cNvCxnSpPr>
              <a:cxnSpLocks noChangeShapeType="1"/>
            </p:cNvCxnSpPr>
            <p:nvPr/>
          </p:nvCxnSpPr>
          <p:spPr bwMode="auto">
            <a:xfrm rot="5400000">
              <a:off x="8089" y="7650"/>
              <a:ext cx="672" cy="632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44" name="Прямая со стрелкой 122"/>
            <p:cNvCxnSpPr>
              <a:cxnSpLocks noChangeShapeType="1"/>
            </p:cNvCxnSpPr>
            <p:nvPr/>
          </p:nvCxnSpPr>
          <p:spPr bwMode="auto">
            <a:xfrm rot="5400000">
              <a:off x="5484" y="7366"/>
              <a:ext cx="672" cy="1201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45" name="Прямая со стрелкой 124"/>
            <p:cNvCxnSpPr>
              <a:cxnSpLocks noChangeShapeType="1"/>
            </p:cNvCxnSpPr>
            <p:nvPr/>
          </p:nvCxnSpPr>
          <p:spPr bwMode="auto">
            <a:xfrm rot="5400000">
              <a:off x="2910" y="7081"/>
              <a:ext cx="672" cy="1770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46" name="Прямая со стрелкой 126"/>
            <p:cNvCxnSpPr>
              <a:cxnSpLocks noChangeShapeType="1"/>
            </p:cNvCxnSpPr>
            <p:nvPr/>
          </p:nvCxnSpPr>
          <p:spPr bwMode="auto">
            <a:xfrm rot="10800000" flipV="1">
              <a:off x="3137" y="6130"/>
              <a:ext cx="229" cy="338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47" name="Прямая со стрелкой 128"/>
            <p:cNvCxnSpPr>
              <a:cxnSpLocks noChangeShapeType="1"/>
            </p:cNvCxnSpPr>
            <p:nvPr/>
          </p:nvCxnSpPr>
          <p:spPr bwMode="auto">
            <a:xfrm rot="10800000">
              <a:off x="3118" y="4946"/>
              <a:ext cx="229" cy="112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48" name="Прямая со стрелкой 130"/>
            <p:cNvCxnSpPr>
              <a:cxnSpLocks noChangeShapeType="1"/>
            </p:cNvCxnSpPr>
            <p:nvPr/>
          </p:nvCxnSpPr>
          <p:spPr bwMode="auto">
            <a:xfrm rot="10800000">
              <a:off x="3132" y="3606"/>
              <a:ext cx="229" cy="512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2349" name="Прямая со стрелкой 133"/>
            <p:cNvCxnSpPr>
              <a:cxnSpLocks noChangeShapeType="1"/>
            </p:cNvCxnSpPr>
            <p:nvPr/>
          </p:nvCxnSpPr>
          <p:spPr bwMode="auto">
            <a:xfrm rot="10800000" flipV="1">
              <a:off x="5422" y="5961"/>
              <a:ext cx="1035" cy="672"/>
            </a:xfrm>
            <a:prstGeom prst="straightConnector1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133" name="Прямоугольник 67"/>
            <p:cNvSpPr>
              <a:spLocks noChangeArrowheads="1"/>
            </p:cNvSpPr>
            <p:nvPr/>
          </p:nvSpPr>
          <p:spPr bwMode="auto">
            <a:xfrm>
              <a:off x="872" y="1660"/>
              <a:ext cx="2981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АДМИНИСТРАТИВНАЯ</a:t>
              </a:r>
            </a:p>
          </p:txBody>
        </p:sp>
        <p:sp>
          <p:nvSpPr>
            <p:cNvPr id="134" name="Прямоугольник 68"/>
            <p:cNvSpPr>
              <a:spLocks noChangeArrowheads="1"/>
            </p:cNvSpPr>
            <p:nvPr/>
          </p:nvSpPr>
          <p:spPr bwMode="auto">
            <a:xfrm>
              <a:off x="4115" y="1679"/>
              <a:ext cx="2867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ЗДРАВООХРАНЕНИЯ</a:t>
              </a:r>
              <a:endParaRPr lang="ru-RU" dirty="0"/>
            </a:p>
          </p:txBody>
        </p:sp>
        <p:sp>
          <p:nvSpPr>
            <p:cNvPr id="135" name="Прямоугольник 69"/>
            <p:cNvSpPr>
              <a:spLocks noChangeArrowheads="1"/>
            </p:cNvSpPr>
            <p:nvPr/>
          </p:nvSpPr>
          <p:spPr bwMode="auto">
            <a:xfrm>
              <a:off x="7265" y="1679"/>
              <a:ext cx="2867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ФИЗКУЛЬТУРЫ И МАССОВОГО СПОРТА</a:t>
              </a:r>
            </a:p>
          </p:txBody>
        </p:sp>
        <p:sp>
          <p:nvSpPr>
            <p:cNvPr id="136" name="Прямоугольник 70"/>
            <p:cNvSpPr>
              <a:spLocks noChangeArrowheads="1"/>
            </p:cNvSpPr>
            <p:nvPr/>
          </p:nvSpPr>
          <p:spPr bwMode="auto">
            <a:xfrm>
              <a:off x="10440" y="1660"/>
              <a:ext cx="2181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ИНЖЕНЕРНАЯ</a:t>
              </a:r>
            </a:p>
          </p:txBody>
        </p:sp>
        <p:sp>
          <p:nvSpPr>
            <p:cNvPr id="137" name="Прямоугольник 71"/>
            <p:cNvSpPr>
              <a:spLocks noChangeArrowheads="1"/>
            </p:cNvSpPr>
            <p:nvPr/>
          </p:nvSpPr>
          <p:spPr bwMode="auto">
            <a:xfrm>
              <a:off x="12945" y="1660"/>
              <a:ext cx="2867" cy="56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ТРАНСПОРТНАЯ</a:t>
              </a:r>
            </a:p>
          </p:txBody>
        </p:sp>
        <p:sp>
          <p:nvSpPr>
            <p:cNvPr id="138" name="Прямоугольник 81"/>
            <p:cNvSpPr>
              <a:spLocks noChangeArrowheads="1"/>
            </p:cNvSpPr>
            <p:nvPr/>
          </p:nvSpPr>
          <p:spPr bwMode="auto">
            <a:xfrm>
              <a:off x="886" y="3010"/>
              <a:ext cx="2208" cy="101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ru-RU" sz="1100" dirty="0">
                  <a:solidFill>
                    <a:srgbClr val="FFFFFF"/>
                  </a:solidFill>
                  <a:cs typeface="Times New Roman" pitchFamily="18" charset="0"/>
                </a:rPr>
                <a:t>ПРОИЗВОДСТВЕН-НАЯ</a:t>
              </a:r>
            </a:p>
          </p:txBody>
        </p:sp>
        <p:sp>
          <p:nvSpPr>
            <p:cNvPr id="12299" name="Text Box 79"/>
            <p:cNvSpPr txBox="1">
              <a:spLocks noChangeArrowheads="1"/>
            </p:cNvSpPr>
            <p:nvPr/>
          </p:nvSpPr>
          <p:spPr bwMode="auto">
            <a:xfrm>
              <a:off x="11782" y="2919"/>
              <a:ext cx="1936" cy="1013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45796" rIns="0" bIns="45796" anchor="ctr"/>
            <a:lstStyle/>
            <a:p>
              <a:pPr algn="ctr" eaLnBrk="0" hangingPunct="0">
                <a:defRPr/>
              </a:pPr>
              <a:r>
                <a:rPr lang="ru-RU" sz="1000" dirty="0">
                  <a:solidFill>
                    <a:srgbClr val="FFFFFF"/>
                  </a:solidFill>
                  <a:cs typeface="Times New Roman" pitchFamily="18" charset="0"/>
                </a:rPr>
                <a:t>УДОБНЫЙ ГОРОД</a:t>
              </a:r>
            </a:p>
          </p:txBody>
        </p:sp>
        <p:sp>
          <p:nvSpPr>
            <p:cNvPr id="12298" name="Text Box 82"/>
            <p:cNvSpPr txBox="1">
              <a:spLocks noChangeArrowheads="1"/>
            </p:cNvSpPr>
            <p:nvPr/>
          </p:nvSpPr>
          <p:spPr bwMode="auto">
            <a:xfrm>
              <a:off x="9354" y="2919"/>
              <a:ext cx="2292" cy="1013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45796" rIns="0" bIns="45796" anchor="ctr"/>
            <a:lstStyle/>
            <a:p>
              <a:pPr algn="ctr" eaLnBrk="0" hangingPunct="0">
                <a:defRPr/>
              </a:pPr>
              <a:r>
                <a:rPr lang="ru-RU" sz="1000" dirty="0">
                  <a:solidFill>
                    <a:srgbClr val="FFFFFF"/>
                  </a:solidFill>
                  <a:cs typeface="Times New Roman" pitchFamily="18" charset="0"/>
                </a:rPr>
                <a:t>БЛАГОУСТРОЕННЫЙ ГОРОД</a:t>
              </a:r>
              <a:endParaRPr lang="ru-RU" sz="1000" dirty="0"/>
            </a:p>
          </p:txBody>
        </p:sp>
        <p:sp>
          <p:nvSpPr>
            <p:cNvPr id="12297" name="Text Box 85"/>
            <p:cNvSpPr txBox="1">
              <a:spLocks noChangeArrowheads="1"/>
            </p:cNvSpPr>
            <p:nvPr/>
          </p:nvSpPr>
          <p:spPr bwMode="auto">
            <a:xfrm>
              <a:off x="7370" y="2919"/>
              <a:ext cx="1838" cy="1013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45796" rIns="0" bIns="45796" anchor="ctr"/>
            <a:lstStyle/>
            <a:p>
              <a:pPr algn="ctr" eaLnBrk="0" hangingPunct="0">
                <a:defRPr/>
              </a:pPr>
              <a:r>
                <a:rPr lang="ru-RU" sz="1000" dirty="0">
                  <a:solidFill>
                    <a:srgbClr val="FFFFFF"/>
                  </a:solidFill>
                  <a:cs typeface="Times New Roman" pitchFamily="18" charset="0"/>
                </a:rPr>
                <a:t>СПОРТИВНЫЙ ГОРОД</a:t>
              </a:r>
            </a:p>
          </p:txBody>
        </p:sp>
        <p:sp>
          <p:nvSpPr>
            <p:cNvPr id="12296" name="Text Box 88"/>
            <p:cNvSpPr txBox="1">
              <a:spLocks noChangeArrowheads="1"/>
            </p:cNvSpPr>
            <p:nvPr/>
          </p:nvSpPr>
          <p:spPr bwMode="auto">
            <a:xfrm>
              <a:off x="5538" y="2900"/>
              <a:ext cx="1721" cy="1013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45796" rIns="0" bIns="45796" anchor="ctr"/>
            <a:lstStyle/>
            <a:p>
              <a:pPr algn="ctr" eaLnBrk="0" hangingPunct="0">
                <a:defRPr/>
              </a:pPr>
              <a:r>
                <a:rPr lang="ru-RU" sz="1000" dirty="0">
                  <a:solidFill>
                    <a:srgbClr val="FFFFFF"/>
                  </a:solidFill>
                  <a:cs typeface="Times New Roman" pitchFamily="18" charset="0"/>
                </a:rPr>
                <a:t>ЗДОРОВЫЙ ГОРОД</a:t>
              </a:r>
            </a:p>
          </p:txBody>
        </p:sp>
        <p:sp>
          <p:nvSpPr>
            <p:cNvPr id="12295" name="Text Box 91"/>
            <p:cNvSpPr txBox="1">
              <a:spLocks noChangeArrowheads="1"/>
            </p:cNvSpPr>
            <p:nvPr/>
          </p:nvSpPr>
          <p:spPr bwMode="auto">
            <a:xfrm>
              <a:off x="3361" y="2900"/>
              <a:ext cx="2051" cy="1013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45796" rIns="0" bIns="45796" anchor="ctr"/>
            <a:lstStyle/>
            <a:p>
              <a:pPr algn="ctr" eaLnBrk="0" hangingPunct="0">
                <a:defRPr/>
              </a:pPr>
              <a:r>
                <a:rPr lang="ru-RU" sz="1000" dirty="0">
                  <a:solidFill>
                    <a:srgbClr val="FFFFFF"/>
                  </a:solidFill>
                  <a:cs typeface="Times New Roman" pitchFamily="18" charset="0"/>
                </a:rPr>
                <a:t>ЭФФЕКТИВНОЕ УПРАВЛЕНИЕ ГОРОДОМ</a:t>
              </a:r>
            </a:p>
          </p:txBody>
        </p:sp>
      </p:grp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13" y="0"/>
            <a:ext cx="8604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Прямоугольник 99"/>
          <p:cNvSpPr/>
          <p:nvPr/>
        </p:nvSpPr>
        <p:spPr>
          <a:xfrm>
            <a:off x="504826" y="0"/>
            <a:ext cx="860107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52000" algn="ctr" eaLnBrk="0" hangingPunct="0">
              <a:buClr>
                <a:srgbClr val="C00000"/>
              </a:buClr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СОПОСТАВЛЕНИЕ СТРАТЕГИК РАЗВИТИЯ ГОРОДА С ИНФРАСТРУКТУРАМИ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16967</TotalTime>
  <Words>1198</Words>
  <Application>Microsoft Office PowerPoint</Application>
  <PresentationFormat>Экран (4:3)</PresentationFormat>
  <Paragraphs>387</Paragraphs>
  <Slides>20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Verdana</vt:lpstr>
      <vt:lpstr>Arial</vt:lpstr>
      <vt:lpstr>Calibri</vt:lpstr>
      <vt:lpstr>Batang</vt:lpstr>
      <vt:lpstr>Open Sans</vt:lpstr>
      <vt:lpstr>Times New Roman</vt:lpstr>
      <vt:lpstr>Georgia</vt:lpstr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onb</dc:creator>
  <cp:lastModifiedBy>Малков Илья Николаевич</cp:lastModifiedBy>
  <cp:revision>1728</cp:revision>
  <cp:lastPrinted>2013-02-04T06:40:50Z</cp:lastPrinted>
  <dcterms:created xsi:type="dcterms:W3CDTF">2012-05-03T08:06:12Z</dcterms:created>
  <dcterms:modified xsi:type="dcterms:W3CDTF">2014-10-09T13:27:37Z</dcterms:modified>
</cp:coreProperties>
</file>