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91" r:id="rId3"/>
    <p:sldMasterId id="2147484073" r:id="rId4"/>
    <p:sldMasterId id="2147484159" r:id="rId5"/>
    <p:sldMasterId id="2147484171" r:id="rId6"/>
    <p:sldMasterId id="2147484183" r:id="rId7"/>
    <p:sldMasterId id="2147484195" r:id="rId8"/>
    <p:sldMasterId id="2147484207" r:id="rId9"/>
  </p:sldMasterIdLst>
  <p:notesMasterIdLst>
    <p:notesMasterId r:id="rId60"/>
  </p:notesMasterIdLst>
  <p:handoutMasterIdLst>
    <p:handoutMasterId r:id="rId61"/>
  </p:handoutMasterIdLst>
  <p:sldIdLst>
    <p:sldId id="324" r:id="rId10"/>
    <p:sldId id="403" r:id="rId11"/>
    <p:sldId id="260" r:id="rId12"/>
    <p:sldId id="405" r:id="rId13"/>
    <p:sldId id="319" r:id="rId14"/>
    <p:sldId id="323" r:id="rId15"/>
    <p:sldId id="433" r:id="rId16"/>
    <p:sldId id="434" r:id="rId17"/>
    <p:sldId id="293" r:id="rId18"/>
    <p:sldId id="406" r:id="rId19"/>
    <p:sldId id="416" r:id="rId20"/>
    <p:sldId id="448" r:id="rId21"/>
    <p:sldId id="278" r:id="rId22"/>
    <p:sldId id="378" r:id="rId23"/>
    <p:sldId id="435" r:id="rId24"/>
    <p:sldId id="436" r:id="rId25"/>
    <p:sldId id="377" r:id="rId26"/>
    <p:sldId id="376" r:id="rId27"/>
    <p:sldId id="365" r:id="rId28"/>
    <p:sldId id="437" r:id="rId29"/>
    <p:sldId id="318" r:id="rId30"/>
    <p:sldId id="355" r:id="rId31"/>
    <p:sldId id="261" r:id="rId32"/>
    <p:sldId id="385" r:id="rId33"/>
    <p:sldId id="438" r:id="rId34"/>
    <p:sldId id="275" r:id="rId35"/>
    <p:sldId id="439" r:id="rId36"/>
    <p:sldId id="360" r:id="rId37"/>
    <p:sldId id="392" r:id="rId38"/>
    <p:sldId id="307" r:id="rId39"/>
    <p:sldId id="440" r:id="rId40"/>
    <p:sldId id="375" r:id="rId41"/>
    <p:sldId id="362" r:id="rId42"/>
    <p:sldId id="363" r:id="rId43"/>
    <p:sldId id="428" r:id="rId44"/>
    <p:sldId id="429" r:id="rId45"/>
    <p:sldId id="443" r:id="rId46"/>
    <p:sldId id="442" r:id="rId47"/>
    <p:sldId id="445" r:id="rId48"/>
    <p:sldId id="350" r:id="rId49"/>
    <p:sldId id="427" r:id="rId50"/>
    <p:sldId id="371" r:id="rId51"/>
    <p:sldId id="383" r:id="rId52"/>
    <p:sldId id="444" r:id="rId53"/>
    <p:sldId id="446" r:id="rId54"/>
    <p:sldId id="450" r:id="rId55"/>
    <p:sldId id="449" r:id="rId56"/>
    <p:sldId id="430" r:id="rId57"/>
    <p:sldId id="408" r:id="rId58"/>
    <p:sldId id="447" r:id="rId59"/>
  </p:sldIdLst>
  <p:sldSz cx="9144000" cy="6858000" type="screen4x3"/>
  <p:notesSz cx="6797675" cy="9926638"/>
  <p:defaultTextStyle>
    <a:defPPr>
      <a:defRPr lang="ru-RU"/>
    </a:defPPr>
    <a:lvl1pPr algn="l" rtl="0" eaLnBrk="0" fontAlgn="base" hangingPunct="0">
      <a:spcBef>
        <a:spcPct val="0"/>
      </a:spcBef>
      <a:spcAft>
        <a:spcPct val="0"/>
      </a:spcAft>
      <a:defRPr sz="3600" kern="1200">
        <a:solidFill>
          <a:schemeClr val="tx1"/>
        </a:solidFill>
        <a:latin typeface="Arial" charset="0"/>
        <a:ea typeface="+mn-ea"/>
        <a:cs typeface="+mn-cs"/>
      </a:defRPr>
    </a:lvl1pPr>
    <a:lvl2pPr marL="457200" algn="l" rtl="0" eaLnBrk="0" fontAlgn="base" hangingPunct="0">
      <a:spcBef>
        <a:spcPct val="0"/>
      </a:spcBef>
      <a:spcAft>
        <a:spcPct val="0"/>
      </a:spcAft>
      <a:defRPr sz="3600" kern="1200">
        <a:solidFill>
          <a:schemeClr val="tx1"/>
        </a:solidFill>
        <a:latin typeface="Arial" charset="0"/>
        <a:ea typeface="+mn-ea"/>
        <a:cs typeface="+mn-cs"/>
      </a:defRPr>
    </a:lvl2pPr>
    <a:lvl3pPr marL="914400" algn="l" rtl="0" eaLnBrk="0" fontAlgn="base" hangingPunct="0">
      <a:spcBef>
        <a:spcPct val="0"/>
      </a:spcBef>
      <a:spcAft>
        <a:spcPct val="0"/>
      </a:spcAft>
      <a:defRPr sz="3600" kern="1200">
        <a:solidFill>
          <a:schemeClr val="tx1"/>
        </a:solidFill>
        <a:latin typeface="Arial" charset="0"/>
        <a:ea typeface="+mn-ea"/>
        <a:cs typeface="+mn-cs"/>
      </a:defRPr>
    </a:lvl3pPr>
    <a:lvl4pPr marL="1371600" algn="l" rtl="0" eaLnBrk="0" fontAlgn="base" hangingPunct="0">
      <a:spcBef>
        <a:spcPct val="0"/>
      </a:spcBef>
      <a:spcAft>
        <a:spcPct val="0"/>
      </a:spcAft>
      <a:defRPr sz="3600" kern="1200">
        <a:solidFill>
          <a:schemeClr val="tx1"/>
        </a:solidFill>
        <a:latin typeface="Arial" charset="0"/>
        <a:ea typeface="+mn-ea"/>
        <a:cs typeface="+mn-cs"/>
      </a:defRPr>
    </a:lvl4pPr>
    <a:lvl5pPr marL="1828800" algn="l" rtl="0" eaLnBrk="0" fontAlgn="base" hangingPunct="0">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82EF3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6" autoAdjust="0"/>
    <p:restoredTop sz="88755" autoAdjust="0"/>
  </p:normalViewPr>
  <p:slideViewPr>
    <p:cSldViewPr>
      <p:cViewPr>
        <p:scale>
          <a:sx n="82" d="100"/>
          <a:sy n="82" d="100"/>
        </p:scale>
        <p:origin x="-1134" y="4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ru-RU"/>
          </a:p>
        </p:txBody>
      </p:sp>
      <p:sp>
        <p:nvSpPr>
          <p:cNvPr id="3" name="Дата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D36D7DA2-50C5-41B4-8D7B-93A292AD2FC8}" type="datetimeFigureOut">
              <a:rPr lang="ru-RU"/>
              <a:pPr>
                <a:defRPr/>
              </a:pPr>
              <a:t>05.04.2018</a:t>
            </a:fld>
            <a:endParaRPr lang="ru-RU"/>
          </a:p>
        </p:txBody>
      </p:sp>
      <p:sp>
        <p:nvSpPr>
          <p:cNvPr id="4" name="Нижний колонтитул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ru-RU"/>
          </a:p>
        </p:txBody>
      </p:sp>
      <p:sp>
        <p:nvSpPr>
          <p:cNvPr id="5" name="Номер слайда 4"/>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878F8B36-E193-49D3-AA31-4794734E9B9D}" type="slidenum">
              <a:rPr lang="ru-RU"/>
              <a:pPr>
                <a:defRPr/>
              </a:pPr>
              <a:t>‹#›</a:t>
            </a:fld>
            <a:endParaRPr lang="ru-RU"/>
          </a:p>
        </p:txBody>
      </p:sp>
    </p:spTree>
    <p:extLst>
      <p:ext uri="{BB962C8B-B14F-4D97-AF65-F5344CB8AC3E}">
        <p14:creationId xmlns:p14="http://schemas.microsoft.com/office/powerpoint/2010/main" val="359364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CBB9676E-D193-42EB-92EF-7E8CC08E21AC}" type="datetimeFigureOut">
              <a:rPr lang="ru-RU"/>
              <a:pPr>
                <a:defRPr/>
              </a:pPr>
              <a:t>05.04.2018</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0EE24D2-161B-4D86-A404-BC8351196736}" type="slidenum">
              <a:rPr lang="ru-RU"/>
              <a:pPr>
                <a:defRPr/>
              </a:pPr>
              <a:t>‹#›</a:t>
            </a:fld>
            <a:endParaRPr lang="ru-RU"/>
          </a:p>
        </p:txBody>
      </p:sp>
    </p:spTree>
    <p:extLst>
      <p:ext uri="{BB962C8B-B14F-4D97-AF65-F5344CB8AC3E}">
        <p14:creationId xmlns:p14="http://schemas.microsoft.com/office/powerpoint/2010/main" val="42035175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p:spPr>
      </p:sp>
      <p:sp>
        <p:nvSpPr>
          <p:cNvPr id="6758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67588" name="Номер слайда 3"/>
          <p:cNvSpPr>
            <a:spLocks noGrp="1"/>
          </p:cNvSpPr>
          <p:nvPr>
            <p:ph type="sldNum" sz="quarter" idx="5"/>
          </p:nvPr>
        </p:nvSpPr>
        <p:spPr bwMode="auto">
          <a:noFill/>
          <a:ln>
            <a:miter lim="800000"/>
            <a:headEnd/>
            <a:tailEnd/>
          </a:ln>
        </p:spPr>
        <p:txBody>
          <a:bodyPr/>
          <a:lstStyle/>
          <a:p>
            <a:fld id="{0705F615-0D87-498D-9ABD-F56303C2674B}" type="slidenum">
              <a:rPr lang="ru-RU"/>
              <a:pPr/>
              <a:t>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p:spPr>
      </p:sp>
      <p:sp>
        <p:nvSpPr>
          <p:cNvPr id="686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8612" name="Номер слайда 3"/>
          <p:cNvSpPr>
            <a:spLocks noGrp="1"/>
          </p:cNvSpPr>
          <p:nvPr>
            <p:ph type="sldNum" sz="quarter" idx="5"/>
          </p:nvPr>
        </p:nvSpPr>
        <p:spPr bwMode="auto">
          <a:noFill/>
          <a:ln>
            <a:miter lim="800000"/>
            <a:headEnd/>
            <a:tailEnd/>
          </a:ln>
        </p:spPr>
        <p:txBody>
          <a:bodyPr/>
          <a:lstStyle/>
          <a:p>
            <a:fld id="{0DB47AC8-37F2-4938-A024-98D5DF8C33EC}" type="slidenum">
              <a:rPr lang="ru-RU"/>
              <a:pPr/>
              <a:t>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p:spPr>
      </p:sp>
      <p:sp>
        <p:nvSpPr>
          <p:cNvPr id="696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9636" name="Номер слайда 3"/>
          <p:cNvSpPr>
            <a:spLocks noGrp="1"/>
          </p:cNvSpPr>
          <p:nvPr>
            <p:ph type="sldNum" sz="quarter" idx="5"/>
          </p:nvPr>
        </p:nvSpPr>
        <p:spPr bwMode="auto">
          <a:noFill/>
          <a:ln>
            <a:miter lim="800000"/>
            <a:headEnd/>
            <a:tailEnd/>
          </a:ln>
        </p:spPr>
        <p:txBody>
          <a:bodyPr/>
          <a:lstStyle/>
          <a:p>
            <a:fld id="{F35E77BB-46D5-4066-B57A-9955836DF25A}" type="slidenum">
              <a:rPr lang="ru-RU"/>
              <a:pPr/>
              <a:t>15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70660" name="Номер слайда 3"/>
          <p:cNvSpPr>
            <a:spLocks noGrp="1"/>
          </p:cNvSpPr>
          <p:nvPr>
            <p:ph type="sldNum" sz="quarter" idx="5"/>
          </p:nvPr>
        </p:nvSpPr>
        <p:spPr bwMode="auto">
          <a:noFill/>
          <a:ln>
            <a:miter lim="800000"/>
            <a:headEnd/>
            <a:tailEnd/>
          </a:ln>
        </p:spPr>
        <p:txBody>
          <a:bodyPr/>
          <a:lstStyle/>
          <a:p>
            <a:fld id="{68EFE436-698F-48D3-ACEA-8E29C5BEE7BA}" type="slidenum">
              <a:rPr lang="ru-RU"/>
              <a:pPr/>
              <a:t>21</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p:spPr>
      </p:sp>
      <p:sp>
        <p:nvSpPr>
          <p:cNvPr id="716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1684" name="Номер слайда 3"/>
          <p:cNvSpPr>
            <a:spLocks noGrp="1"/>
          </p:cNvSpPr>
          <p:nvPr>
            <p:ph type="sldNum" sz="quarter" idx="5"/>
          </p:nvPr>
        </p:nvSpPr>
        <p:spPr bwMode="auto">
          <a:noFill/>
          <a:ln>
            <a:miter lim="800000"/>
            <a:headEnd/>
            <a:tailEnd/>
          </a:ln>
        </p:spPr>
        <p:txBody>
          <a:bodyPr/>
          <a:lstStyle/>
          <a:p>
            <a:fld id="{3F23838E-8CFA-489E-BDE9-529509703597}" type="slidenum">
              <a:rPr lang="ru-RU"/>
              <a:pPr/>
              <a:t>27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2708" name="Номер слайда 3"/>
          <p:cNvSpPr>
            <a:spLocks noGrp="1"/>
          </p:cNvSpPr>
          <p:nvPr>
            <p:ph type="sldNum" sz="quarter" idx="5"/>
          </p:nvPr>
        </p:nvSpPr>
        <p:spPr bwMode="auto">
          <a:noFill/>
          <a:ln>
            <a:miter lim="800000"/>
            <a:headEnd/>
            <a:tailEnd/>
          </a:ln>
        </p:spPr>
        <p:txBody>
          <a:bodyPr/>
          <a:lstStyle/>
          <a:p>
            <a:fld id="{D113F7D2-2396-4559-B7E8-A3B60CB92E97}" type="slidenum">
              <a:rPr lang="ru-RU"/>
              <a:pPr/>
              <a:t>39</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p:spPr>
      </p:sp>
      <p:sp>
        <p:nvSpPr>
          <p:cNvPr id="737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3732" name="Номер слайда 3"/>
          <p:cNvSpPr>
            <a:spLocks noGrp="1"/>
          </p:cNvSpPr>
          <p:nvPr>
            <p:ph type="sldNum" sz="quarter" idx="5"/>
          </p:nvPr>
        </p:nvSpPr>
        <p:spPr bwMode="auto">
          <a:noFill/>
          <a:ln>
            <a:miter lim="800000"/>
            <a:headEnd/>
            <a:tailEnd/>
          </a:ln>
        </p:spPr>
        <p:txBody>
          <a:bodyPr/>
          <a:lstStyle/>
          <a:p>
            <a:fld id="{BD0FF50F-7BB9-4A6B-95C6-21649187E9A3}" type="slidenum">
              <a:rPr lang="ru-RU"/>
              <a:pPr/>
              <a:t>45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bwMode="auto">
          <a:noFill/>
          <a:ln>
            <a:solidFill>
              <a:srgbClr val="000000"/>
            </a:solidFill>
            <a:miter lim="800000"/>
            <a:headEnd/>
            <a:tailEnd/>
          </a:ln>
        </p:spPr>
      </p:sp>
      <p:sp>
        <p:nvSpPr>
          <p:cNvPr id="7475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74756" name="Номер слайда 3"/>
          <p:cNvSpPr>
            <a:spLocks noGrp="1"/>
          </p:cNvSpPr>
          <p:nvPr>
            <p:ph type="sldNum" sz="quarter" idx="5"/>
          </p:nvPr>
        </p:nvSpPr>
        <p:spPr bwMode="auto">
          <a:noFill/>
          <a:ln>
            <a:miter lim="800000"/>
            <a:headEnd/>
            <a:tailEnd/>
          </a:ln>
        </p:spPr>
        <p:txBody>
          <a:bodyPr/>
          <a:lstStyle/>
          <a:p>
            <a:fld id="{B76FAD0E-1A26-4CC8-A5E4-2637FA6CE42E}" type="slidenum">
              <a:rPr lang="ru-RU"/>
              <a:pPr/>
              <a:t>46</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p:spPr>
      </p:sp>
      <p:sp>
        <p:nvSpPr>
          <p:cNvPr id="7577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75780" name="Номер слайда 3"/>
          <p:cNvSpPr>
            <a:spLocks noGrp="1"/>
          </p:cNvSpPr>
          <p:nvPr>
            <p:ph type="sldNum" sz="quarter" idx="5"/>
          </p:nvPr>
        </p:nvSpPr>
        <p:spPr bwMode="auto">
          <a:noFill/>
          <a:ln>
            <a:miter lim="800000"/>
            <a:headEnd/>
            <a:tailEnd/>
          </a:ln>
        </p:spPr>
        <p:txBody>
          <a:bodyPr/>
          <a:lstStyle/>
          <a:p>
            <a:fld id="{BA700755-69D2-49C0-8A46-312314B4CD9D}" type="slidenum">
              <a:rPr lang="ru-RU"/>
              <a:pPr/>
              <a:t>47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A558BF6-028D-4086-80E5-A48C5B26856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5024663-FF80-4944-B3DF-CDCBC9A8B28C}"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BD56F7C-8320-4DA6-ACFF-C0322AEDD5C9}" type="slidenum">
              <a:rPr lang="ru-RU"/>
              <a:pPr>
                <a:defRPr/>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1"/>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7553C41-2932-42FB-83CD-205D0B222697}" type="slidenum">
              <a:rPr lang="ru-RU"/>
              <a:pPr>
                <a:defRPr/>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F4B5059-AF8E-40B1-9425-1BA60A661BC2}" type="slidenum">
              <a:rPr lang="ru-RU"/>
              <a:pPr>
                <a:defRPr/>
              </a:pPr>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B908448-F961-479B-8F70-CAA8E58197DB}"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0588EE0-46C1-4510-80BD-1BE8DFB0A28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418B84F-58D0-4642-87AE-324F022616C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93"/>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7DB68171-53B0-4F6D-BD3D-03DE9001E1FF}"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93"/>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93"/>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1536B08-825B-452C-91F0-82E180801854}"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620B42E-CF11-4388-A93E-A78C5CC6612A}"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93"/>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7C829BC-0AAA-4844-95D9-A95963D62363}"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5B144025-613A-4979-866D-C676055F0A9E}" type="slidenum">
              <a:rPr lang="ru-RU" altLang="ru-RU"/>
              <a:pPr>
                <a:defRPr/>
              </a:pPr>
              <a:t>‹#›</a:t>
            </a:fld>
            <a:endParaRPr lang="ru-RU" alt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3B9B745D-A0C5-4DA2-BCA1-05F977211C1C}" type="slidenum">
              <a:rPr lang="ru-RU" altLang="ru-RU"/>
              <a:pPr>
                <a:defRPr/>
              </a:pPr>
              <a:t>‹#›</a:t>
            </a:fld>
            <a:endParaRPr lang="ru-RU" alt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3"/>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6"/>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CF9A6D8F-AD83-493C-80AC-44F6FB07FCB6}" type="slidenum">
              <a:rPr lang="ru-RU" altLang="ru-RU"/>
              <a:pPr>
                <a:defRPr/>
              </a:pPr>
              <a:t>‹#›</a:t>
            </a:fld>
            <a:endParaRPr lang="ru-RU" alt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7A401A6B-6B4D-4B59-AD5F-777298E48FAF}"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B85B904-6FD3-4C7B-B101-6744DC043A67}"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4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46" y="2505076"/>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6"/>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8E865A72-6541-4971-96CF-278A490B504D}" type="slidenum">
              <a:rPr lang="ru-RU" altLang="ru-RU"/>
              <a:pPr>
                <a:defRPr/>
              </a:pPr>
              <a:t>‹#›</a:t>
            </a:fld>
            <a:endParaRPr lang="ru-RU" alt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82366DF9-CE46-4EF0-B14D-6BEF7C786AD2}" type="slidenum">
              <a:rPr lang="ru-RU" altLang="ru-RU"/>
              <a:pPr>
                <a:defRPr/>
              </a:pPr>
              <a:t>‹#›</a:t>
            </a:fld>
            <a:endParaRPr lang="ru-RU" alt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D3190E92-C23E-49DB-80E7-4068661A0E65}" type="slidenum">
              <a:rPr lang="ru-RU" altLang="ru-RU"/>
              <a:pPr>
                <a:defRPr/>
              </a:pPr>
              <a:t>‹#›</a:t>
            </a:fld>
            <a:endParaRPr lang="ru-RU" alt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3ACE00B7-7E1E-44E0-8190-8D693F483BA0}" type="slidenum">
              <a:rPr lang="ru-RU" altLang="ru-RU"/>
              <a:pPr>
                <a:defRPr/>
              </a:pPr>
              <a:t>‹#›</a:t>
            </a:fld>
            <a:endParaRPr lang="ru-RU" alt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7207930B-1490-4B23-ADAC-2223B5E85793}" type="slidenum">
              <a:rPr lang="ru-RU" altLang="ru-RU"/>
              <a:pPr>
                <a:defRPr/>
              </a:pPr>
              <a:t>‹#›</a:t>
            </a:fld>
            <a:endParaRPr lang="ru-RU" alt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69A3A3BA-65F6-4183-939A-0F741C687B54}" type="slidenum">
              <a:rPr lang="ru-RU" altLang="ru-RU"/>
              <a:pPr>
                <a:defRPr/>
              </a:pPr>
              <a:t>‹#›</a:t>
            </a:fld>
            <a:endParaRPr lang="ru-RU" alt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EE14949E-51F2-4A78-A1EA-BE326E8DC6A7}" type="slidenum">
              <a:rPr lang="ru-RU" altLang="ru-RU"/>
              <a:pPr>
                <a:defRPr/>
              </a:pPr>
              <a:t>‹#›</a:t>
            </a:fld>
            <a:endParaRPr lang="ru-RU" alt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6"/>
          <p:cNvSpPr/>
          <p:nvPr/>
        </p:nvSpPr>
        <p:spPr>
          <a:xfrm>
            <a:off x="0" y="762000"/>
            <a:ext cx="6856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6953250" y="762000"/>
            <a:ext cx="219392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lstStyle>
            <a:lvl1pPr algn="l">
              <a:defRPr sz="4425" spc="-75"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825011" y="4670246"/>
            <a:ext cx="5486400" cy="914400"/>
          </a:xfrm>
        </p:spPr>
        <p:txBody>
          <a:bodyPr anchor="t"/>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ru-RU" smtClean="0"/>
              <a:t>Образец подзаголовка</a:t>
            </a:r>
            <a:endParaRPr lang="en-US"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7C0E31-F159-4805-844A-44F739CE405B}" type="datetimeFigureOut">
              <a:rPr lang="ru-RU"/>
              <a:pPr>
                <a:defRPr/>
              </a:pPr>
              <a:t>05.04.2018</a:t>
            </a:fld>
            <a:endParaRPr lang="ru-RU"/>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8"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D9DDBF6E-1334-4978-B566-109C37B47050}"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F2E7E5-7E46-401F-ABE7-727688EC28CD}" type="datetimeFigureOut">
              <a:rPr lang="ru-RU"/>
              <a:pPr>
                <a:defRPr/>
              </a:pPr>
              <a:t>05.04.2018</a:t>
            </a:fld>
            <a:endParaRPr lang="ru-RU"/>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E7EE8D07-1E08-4AFE-A797-C94457DCA977}"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lstStyle>
            <a:lvl1pPr>
              <a:defRPr sz="4425" b="0" spc="-75" baseline="0">
                <a:solidFill>
                  <a:schemeClr val="tx1">
                    <a:lumMod val="65000"/>
                    <a:lumOff val="3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2914650" y="4672584"/>
            <a:ext cx="5486400" cy="914400"/>
          </a:xfrm>
        </p:spPr>
        <p:txBody>
          <a:bodyPr anchor="t"/>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1EB55-D7BF-421E-948B-AFB4DC2A162A}" type="datetimeFigureOut">
              <a:rPr lang="ru-RU"/>
              <a:pPr>
                <a:defRPr/>
              </a:pPr>
              <a:t>05.04.2018</a:t>
            </a:fld>
            <a:endParaRPr lang="ru-RU"/>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7BB1B09A-3B3A-4D0E-B471-3816358DC28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3"/>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6"/>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8982017-2FAA-425D-ADE8-7CF3DAFDBD22}"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7"/>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091C6D-ECE7-40C8-8088-DF7D976840CA}" type="datetimeFigureOut">
              <a:rPr lang="ru-RU"/>
              <a:pPr>
                <a:defRPr/>
              </a:pPr>
              <a:t>05.04.2018</a:t>
            </a:fld>
            <a:endParaRPr lang="ru-RU"/>
          </a:p>
        </p:txBody>
      </p:sp>
      <p:sp>
        <p:nvSpPr>
          <p:cNvPr id="6" name="Footer Placeholder 8"/>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7" name="Slide Number Placeholder 9"/>
          <p:cNvSpPr>
            <a:spLocks noGrp="1"/>
          </p:cNvSpPr>
          <p:nvPr>
            <p:ph type="sldNum" sz="quarter" idx="12"/>
          </p:nvPr>
        </p:nvSpPr>
        <p:spPr/>
        <p:txBody>
          <a:bodyPr/>
          <a:lstStyle>
            <a:lvl1pPr eaLnBrk="0" hangingPunct="0">
              <a:defRPr smtClean="0">
                <a:latin typeface="Arial" charset="0"/>
              </a:defRPr>
            </a:lvl1pPr>
          </a:lstStyle>
          <a:p>
            <a:pPr>
              <a:defRPr/>
            </a:pPr>
            <a:fld id="{B91F79FC-5DD4-4A12-97DD-1C2280373102}"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00934" y="1023586"/>
            <a:ext cx="2606040" cy="807720"/>
          </a:xfrm>
        </p:spPr>
        <p:txBody>
          <a:bodyPr anchor="b"/>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863847" y="1023587"/>
            <a:ext cx="2606040" cy="813172"/>
          </a:xfrm>
        </p:spPr>
        <p:txBody>
          <a:bodyPr anchor="b"/>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BB1366-FC6B-48C7-B500-DDC0E7F6512B}" type="datetimeFigureOut">
              <a:rPr lang="ru-RU"/>
              <a:pPr>
                <a:defRPr/>
              </a:pPr>
              <a:t>05.04.2018</a:t>
            </a:fld>
            <a:endParaRPr lang="ru-RU"/>
          </a:p>
        </p:txBody>
      </p:sp>
      <p:sp>
        <p:nvSpPr>
          <p:cNvPr id="8" name="Footer Placeholder 10"/>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9" name="Slide Number Placeholder 11"/>
          <p:cNvSpPr>
            <a:spLocks noGrp="1"/>
          </p:cNvSpPr>
          <p:nvPr>
            <p:ph type="sldNum" sz="quarter" idx="12"/>
          </p:nvPr>
        </p:nvSpPr>
        <p:spPr/>
        <p:txBody>
          <a:bodyPr/>
          <a:lstStyle>
            <a:lvl1pPr eaLnBrk="0" hangingPunct="0">
              <a:defRPr smtClean="0">
                <a:latin typeface="Arial" charset="0"/>
              </a:defRPr>
            </a:lvl1pPr>
          </a:lstStyle>
          <a:p>
            <a:pPr>
              <a:defRPr/>
            </a:pPr>
            <a:fld id="{3AC9F5DD-D350-4B00-B110-5567501322C2}"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FEB9AF2-7E18-4CA5-BF92-46D365F6A5B3}" type="datetimeFigureOut">
              <a:rPr lang="ru-RU"/>
              <a:pPr>
                <a:defRPr/>
              </a:pPr>
              <a:t>05.04.2018</a:t>
            </a:fld>
            <a:endParaRPr lang="ru-RU"/>
          </a:p>
        </p:txBody>
      </p:sp>
      <p:sp>
        <p:nvSpPr>
          <p:cNvPr id="4" name="Footer Placeholder 6"/>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5" name="Slide Number Placeholder 7"/>
          <p:cNvSpPr>
            <a:spLocks noGrp="1"/>
          </p:cNvSpPr>
          <p:nvPr>
            <p:ph type="sldNum" sz="quarter" idx="12"/>
          </p:nvPr>
        </p:nvSpPr>
        <p:spPr/>
        <p:txBody>
          <a:bodyPr/>
          <a:lstStyle>
            <a:lvl1pPr eaLnBrk="0" hangingPunct="0">
              <a:defRPr smtClean="0">
                <a:latin typeface="Arial" charset="0"/>
              </a:defRPr>
            </a:lvl1pPr>
          </a:lstStyle>
          <a:p>
            <a:pPr>
              <a:defRPr/>
            </a:pPr>
            <a:fld id="{32BB7A7A-4BCE-48EC-AB8A-860B55045182}"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283B61-86F7-4A01-B8F8-7DDF1A8A6734}" type="datetimeFigureOut">
              <a:rPr lang="ru-RU"/>
              <a:pPr>
                <a:defRPr/>
              </a:pPr>
              <a:t>05.04.2018</a:t>
            </a:fld>
            <a:endParaRPr lang="ru-RU"/>
          </a:p>
        </p:txBody>
      </p:sp>
      <p:sp>
        <p:nvSpPr>
          <p:cNvPr id="3"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4"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4093FF51-5CF1-423E-95E5-B6AD75BE81F8}"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lstStyle>
            <a:lvl1pPr>
              <a:defRPr sz="2400" b="0" baseline="0"/>
            </a:lvl1pPr>
          </a:lstStyle>
          <a:p>
            <a:r>
              <a:rPr lang="ru-RU" smtClean="0"/>
              <a:t>Образец заголовка</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2024" y="3494176"/>
            <a:ext cx="2125980" cy="2321990"/>
          </a:xfrm>
        </p:spPr>
        <p:txBody>
          <a:bodyPr anchor="t"/>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7"/>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0DF3F4-59CB-4B33-8C53-515B2402CA5B}" type="datetimeFigureOut">
              <a:rPr lang="ru-RU"/>
              <a:pPr>
                <a:defRPr/>
              </a:pPr>
              <a:t>05.04.2018</a:t>
            </a:fld>
            <a:endParaRPr lang="ru-RU"/>
          </a:p>
        </p:txBody>
      </p:sp>
      <p:sp>
        <p:nvSpPr>
          <p:cNvPr id="6" name="Footer Placeholder 8"/>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7" name="Slide Number Placeholder 9"/>
          <p:cNvSpPr>
            <a:spLocks noGrp="1"/>
          </p:cNvSpPr>
          <p:nvPr>
            <p:ph type="sldNum" sz="quarter" idx="12"/>
          </p:nvPr>
        </p:nvSpPr>
        <p:spPr/>
        <p:txBody>
          <a:bodyPr/>
          <a:lstStyle>
            <a:lvl1pPr eaLnBrk="0" hangingPunct="0">
              <a:defRPr smtClean="0">
                <a:latin typeface="Arial" charset="0"/>
              </a:defRPr>
            </a:lvl1pPr>
          </a:lstStyle>
          <a:p>
            <a:pPr>
              <a:defRPr/>
            </a:pPr>
            <a:fld id="{E50DD775-E3F5-4D48-9704-5D73679AF5AE}"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lstStyle>
            <a:lvl1pP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677991" y="767419"/>
            <a:ext cx="6086423" cy="5330952"/>
          </a:xfrm>
          <a:solidFill>
            <a:schemeClr val="bg1">
              <a:lumMod val="75000"/>
            </a:schemeClr>
          </a:solidFill>
        </p:spPr>
        <p:txBody>
          <a:bodyPr rtlCol="0" anchor="t">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2024" y="3493008"/>
            <a:ext cx="2125980" cy="2322576"/>
          </a:xfrm>
        </p:spPr>
        <p:txBody>
          <a:bodyPr anchor="t"/>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7"/>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B2A07F-01C0-4889-9170-4FF428AEEF12}" type="datetimeFigureOut">
              <a:rPr lang="ru-RU"/>
              <a:pPr>
                <a:defRPr/>
              </a:pPr>
              <a:t>05.04.2018</a:t>
            </a:fld>
            <a:endParaRPr lang="ru-RU"/>
          </a:p>
        </p:txBody>
      </p:sp>
      <p:sp>
        <p:nvSpPr>
          <p:cNvPr id="6" name="Footer Placeholder 8"/>
          <p:cNvSpPr>
            <a:spLocks noGrp="1"/>
          </p:cNvSpPr>
          <p:nvPr>
            <p:ph type="ftr" sz="quarter" idx="11"/>
          </p:nvPr>
        </p:nvSpPr>
        <p:spPr>
          <a:xfrm>
            <a:off x="2624138" y="6356350"/>
            <a:ext cx="4433887" cy="365125"/>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7" name="Slide Number Placeholder 9"/>
          <p:cNvSpPr>
            <a:spLocks noGrp="1"/>
          </p:cNvSpPr>
          <p:nvPr>
            <p:ph type="sldNum" sz="quarter" idx="12"/>
          </p:nvPr>
        </p:nvSpPr>
        <p:spPr/>
        <p:txBody>
          <a:bodyPr/>
          <a:lstStyle>
            <a:lvl1pPr eaLnBrk="0" hangingPunct="0">
              <a:defRPr smtClean="0">
                <a:latin typeface="Arial" charset="0"/>
              </a:defRPr>
            </a:lvl1pPr>
          </a:lstStyle>
          <a:p>
            <a:pPr>
              <a:defRPr/>
            </a:pPr>
            <a:fld id="{B419EE12-E250-4B29-94EA-2CFB461A6457}"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5C74EC6-01E1-4A23-B4C5-D44D8B2939C5}" type="datetimeFigureOut">
              <a:rPr lang="ru-RU"/>
              <a:pPr>
                <a:defRPr/>
              </a:pPr>
              <a:t>05.04.2018</a:t>
            </a:fld>
            <a:endParaRPr lang="ru-RU"/>
          </a:p>
        </p:txBody>
      </p:sp>
      <p:sp>
        <p:nvSpPr>
          <p:cNvPr id="5"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6"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F2640573-CED9-4292-850B-2DF3454ACB7C}" type="slidenum">
              <a:rPr lang="ru-RU"/>
              <a:pPr>
                <a:defRPr/>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1C27C8-324E-4E87-AF69-88641B0E0BC4}" type="datetimeFigureOut">
              <a:rPr lang="ru-RU"/>
              <a:pPr>
                <a:defRPr/>
              </a:pPr>
              <a:t>05.04.2018</a:t>
            </a:fld>
            <a:endParaRPr lang="ru-RU"/>
          </a:p>
        </p:txBody>
      </p:sp>
      <p:sp>
        <p:nvSpPr>
          <p:cNvPr id="5"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ru-RU"/>
          </a:p>
        </p:txBody>
      </p:sp>
      <p:sp>
        <p:nvSpPr>
          <p:cNvPr id="6"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086058D1-5FD5-4B3F-8C79-1DB0F3F65A81}" type="slidenum">
              <a:rPr lang="ru-RU"/>
              <a:pPr>
                <a:defRPr/>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1B82FE2-7A8C-4859-BBF5-8CF4F8401983}"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C9765B6-2109-40E8-9C71-77D10A0AB6A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D6275F9-6382-4504-A0DB-B4B843ED9089}"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3"/>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6"/>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E81CFFC-045F-48F4-BF1F-BD8D8AACC0EC}"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2E05830-CE83-4D08-B8D4-44B15FF03173}"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4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46" y="2505076"/>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6"/>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BCD90C6-19CE-4C51-BCE0-E51A00CB0436}" type="slidenum">
              <a:rPr lang="ru-RU"/>
              <a:pPr>
                <a:defRPr/>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A48E928-B7C7-41B5-B09A-E026B2F59318}" type="slidenum">
              <a:rPr lang="ru-RU"/>
              <a:pPr>
                <a:defRPr/>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81CF825-C0B0-4F56-98E8-AAC9572053C8}" type="slidenum">
              <a:rPr lang="ru-RU"/>
              <a:pPr>
                <a:defRPr/>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A927F01-679D-45D4-A0DB-B92E18F7D5D9}" type="slidenum">
              <a:rPr lang="ru-RU"/>
              <a:pPr>
                <a:defRPr/>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46F99A4-A308-4F8D-9BFA-5B07DFF7CBCA}" type="slidenum">
              <a:rPr lang="ru-RU"/>
              <a:pPr>
                <a:defRPr/>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4A6B946-3B5C-490F-85FA-D65988231575}"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7FC26AB-2D3C-4EFC-8EED-889C0D7E5CF9}" type="slidenum">
              <a:rPr lang="ru-RU"/>
              <a:pPr>
                <a:defRPr/>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smtClean="0"/>
            </a:lvl1pPr>
          </a:lstStyle>
          <a:p>
            <a:pPr>
              <a:defRPr/>
            </a:pPr>
            <a:fld id="{BB0AD463-4376-4098-BAC4-CEFE0D33D60E}" type="slidenum">
              <a:rPr lang="ru-RU"/>
              <a:pPr>
                <a:defRPr/>
              </a:pPr>
              <a:t>‹#›</a:t>
            </a:fld>
            <a:endParaRPr lang="ru-RU"/>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4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46" y="2505076"/>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6"/>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4ABDFA4-9B69-43D8-A229-94593576DCC6}"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0"/>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597EA73-361D-4ABF-A5BA-766781C25D6C}" type="slidenum">
              <a:rPr lang="ru-RU"/>
              <a:pPr>
                <a:defRPr/>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DCF39D-3FE1-4404-95AD-9CB48C8F7075}" type="slidenum">
              <a:rPr lang="ru-RU"/>
              <a:pPr>
                <a:defRPr/>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A11466B-DF7E-4EC9-B3DC-9695989FD26A}" type="slidenum">
              <a:rPr lang="ru-RU"/>
              <a:pPr>
                <a:defRPr/>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4DDB76E-AE60-4C66-AB49-FBCF31F84E57}" type="slidenum">
              <a:rPr lang="ru-RU"/>
              <a:pPr>
                <a:defRPr/>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ACBAA1A-C93B-4242-B6CE-5542CE1457EF}" type="slidenum">
              <a:rPr lang="ru-RU"/>
              <a:pPr>
                <a:defRPr/>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099E019-A449-44A6-A8A5-1F720E1DDC7F}" type="slidenum">
              <a:rPr lang="ru-RU"/>
              <a:pPr>
                <a:defRPr/>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DD2D175-49AA-4E1B-829A-65C3CA0680AE}" type="slidenum">
              <a:rPr lang="ru-RU"/>
              <a:pPr>
                <a:defRPr/>
              </a:pPr>
              <a:t>‹#›</a:t>
            </a:fld>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8" y="273052"/>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D61ACA9-4B9C-4F83-8896-96AD594496E3}" type="slidenum">
              <a:rPr lang="ru-RU"/>
              <a:pPr>
                <a:defRPr/>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8D890D9-E1EB-4B62-BB4E-8A960C692207}" type="slidenum">
              <a:rPr lang="ru-RU"/>
              <a:pPr>
                <a:defRPr/>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8D73066-96A4-4597-9AA1-B4A015D1A80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B358199-E638-4E8C-9D80-D0279746D68D}"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89216F-8D35-47AA-AF30-76AC791F92EB}"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2"/>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B8BFFD5-EAB4-4129-9428-017C1066103D}" type="slidenum">
              <a:rPr lang="ru-RU"/>
              <a:pPr>
                <a:defRPr/>
              </a:pPr>
              <a:t>‹#›</a:t>
            </a:fld>
            <a:endParaRPr lang="ru-RU"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8513E1B-01AA-48B3-AAC4-7FC80CD1524C}" type="slidenum">
              <a:rPr lang="ru-RU"/>
              <a:pPr>
                <a:defRPr/>
              </a:pPr>
              <a:t>‹#›</a:t>
            </a:fld>
            <a:endParaRPr lang="ru-RU"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55FEB51-FCAD-43DC-B695-B27EDCF7F9FB}" type="slidenum">
              <a:rPr lang="ru-RU"/>
              <a:pPr>
                <a:defRPr/>
              </a:pPr>
              <a:t>‹#›</a:t>
            </a:fld>
            <a:endParaRPr lang="ru-RU"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8F3C379-E7DF-4B26-98D1-A8751E56A829}" type="slidenum">
              <a:rPr lang="ru-RU"/>
              <a:pPr>
                <a:defRPr/>
              </a:pPr>
              <a:t>‹#›</a:t>
            </a:fld>
            <a:endParaRPr lang="ru-RU"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DFB2330-90B4-4B0B-B8CC-16BF2093627C}" type="slidenum">
              <a:rPr lang="ru-RU"/>
              <a:pPr>
                <a:defRPr/>
              </a:pPr>
              <a:t>‹#›</a:t>
            </a:fld>
            <a:endParaRPr lang="ru-RU"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52DD7A7-DCA8-4E7B-B22E-FF1FE043DE7A}" type="slidenum">
              <a:rPr lang="ru-RU"/>
              <a:pPr>
                <a:defRPr/>
              </a:pPr>
              <a:t>‹#›</a:t>
            </a:fld>
            <a:endParaRPr lang="ru-RU"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C2BC966-9D98-4C79-88CC-2C3C8FED799E}" type="slidenum">
              <a:rPr lang="ru-RU"/>
              <a:pPr>
                <a:defRPr/>
              </a:pPr>
              <a:t>‹#›</a:t>
            </a:fld>
            <a:endParaRPr lang="ru-RU"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0" y="273052"/>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4C2A64-B61A-4512-82D8-A67B1CC86CE7}" type="slidenum">
              <a:rPr lang="ru-RU"/>
              <a:pPr>
                <a:defRPr/>
              </a:pPr>
              <a:t>‹#›</a:t>
            </a:fld>
            <a:endParaRPr lang="ru-RU"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8A9A101-6316-44A2-B2EB-E03351B42387}"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EE9745A3-5ABF-4A41-BA52-5818A182D85A}" type="slidenum">
              <a:rPr lang="ru-RU"/>
              <a:pPr>
                <a:defRPr/>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7CB60AD-8C15-406D-94DF-02868F155310}" type="slidenum">
              <a:rPr lang="ru-RU"/>
              <a:pPr>
                <a:defRPr/>
              </a:pPr>
              <a:t>‹#›</a:t>
            </a:fld>
            <a:endParaRPr lang="ru-RU"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711698A-E95E-4ACD-A420-1488E73AF341}" type="slidenum">
              <a:rPr lang="ru-RU"/>
              <a:pPr>
                <a:defRPr/>
              </a:pPr>
              <a:t>‹#›</a:t>
            </a:fld>
            <a:endParaRPr lang="ru-RU"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9983EA4-887D-4E9C-A084-9C4459C5491E}" type="slidenum">
              <a:rPr lang="ru-RU"/>
              <a:pPr>
                <a:defRPr/>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69F68CD-86E2-4956-9D4E-1310A90FB3E3}" type="slidenum">
              <a:rPr lang="ru-RU"/>
              <a:pPr>
                <a:defRPr/>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1E62A3D-F3D2-4CCC-9045-79C2663F24D7}" type="slidenum">
              <a:rPr lang="ru-RU"/>
              <a:pPr>
                <a:defRPr/>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5CE0158-6B3C-4A26-A590-749DEF287EFA}" type="slidenum">
              <a:rPr lang="ru-RU"/>
              <a:pPr>
                <a:defRPr/>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CEC4B7B-A1BF-436A-B17E-7087F998081A}" type="slidenum">
              <a:rPr lang="ru-RU"/>
              <a:pPr>
                <a:defRPr/>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58644C6-CE18-4937-B6B1-A53A10346CF1}" type="slidenum">
              <a:rPr lang="ru-RU"/>
              <a:pPr>
                <a:defRPr/>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BDA999A-9584-4EB5-9CE7-F663AA2C20D2}" type="slidenum">
              <a:rPr lang="ru-RU"/>
              <a:pPr>
                <a:defRPr/>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52"/>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9C7BA21-6A53-4E5F-8C11-E7DFC5E029B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F4ECFB8-0352-4555-A48F-4BB701CDC80D}" type="slidenum">
              <a:rPr lang="ru-RU"/>
              <a:pPr>
                <a:defRPr/>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10E1534-EBDE-4ED8-824B-E4AAD6AF42C8}" type="slidenum">
              <a:rPr lang="ru-RU"/>
              <a:pPr>
                <a:defRPr/>
              </a:pPr>
              <a:t>‹#›</a:t>
            </a:fld>
            <a:endParaRPr lang="ru-R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F4BFD97-0300-48B9-9484-065535340E59}" type="slidenum">
              <a:rPr lang="ru-RU"/>
              <a:pPr>
                <a:defRPr/>
              </a:pPr>
              <a:t>‹#›</a:t>
            </a:fld>
            <a:endParaRPr lang="ru-RU"/>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C84CC25-013B-485A-84C4-F862C3549B3B}" type="slidenum">
              <a:rPr lang="ru-RU"/>
              <a:pPr>
                <a:defRPr/>
              </a:pPr>
              <a:t>‹#›</a:t>
            </a:fld>
            <a:endParaRPr lang="ru-R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6E034F4-E098-4D79-9C9A-353AF0223251}" type="slidenum">
              <a:rPr lang="ru-RU"/>
              <a:pPr>
                <a:defRPr/>
              </a:pPr>
              <a:t>‹#›</a:t>
            </a:fld>
            <a:endParaRPr lang="ru-RU"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81D6447-4510-4C04-82DA-E0EBE18132EC}" type="slidenum">
              <a:rPr lang="ru-RU"/>
              <a:pPr>
                <a:defRPr/>
              </a:pPr>
              <a:t>‹#›</a:t>
            </a:fld>
            <a:endParaRPr lang="ru-RU"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32CABD1-1AC6-4A42-B799-1FDB5D603061}" type="slidenum">
              <a:rPr lang="ru-RU"/>
              <a:pPr>
                <a:defRPr/>
              </a:pPr>
              <a:t>‹#›</a:t>
            </a:fld>
            <a:endParaRPr lang="ru-RU"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9B245A1-AF33-4B23-9F0E-22E6AFFD11EA}" type="slidenum">
              <a:rPr lang="ru-RU"/>
              <a:pPr>
                <a:defRPr/>
              </a:pPr>
              <a:t>‹#›</a:t>
            </a:fld>
            <a:endParaRPr lang="ru-RU"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FAF35B4-2FB7-437D-9E06-13DFEABED362}" type="slidenum">
              <a:rPr lang="ru-RU"/>
              <a:pPr>
                <a:defRPr/>
              </a:pPr>
              <a:t>‹#›</a:t>
            </a:fld>
            <a:endParaRPr lang="ru-RU"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30FF136-25D7-4ED2-A171-0D029AF7A0F7}" type="slidenum">
              <a:rPr lang="ru-RU"/>
              <a:pPr>
                <a:defRPr/>
              </a:pPr>
              <a:t>‹#›</a:t>
            </a:fld>
            <a:endParaRPr lang="ru-RU"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8493889-09EC-4C91-B3FD-28A5DEE498A9}"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6"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4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34DB252-9941-411B-B0D0-2CA871944416}"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52"/>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771A8D6-8776-4ABD-A2BE-DC3B87812412}" type="slidenum">
              <a:rPr lang="ru-RU"/>
              <a:pPr>
                <a:defRPr/>
              </a:pPr>
              <a:t>‹#›</a:t>
            </a:fld>
            <a:endParaRPr lang="ru-RU"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1449147-B85F-4DB4-A7F2-9076FE3871AA}" type="slidenum">
              <a:rPr lang="ru-RU"/>
              <a:pPr>
                <a:defRPr/>
              </a:pPr>
              <a:t>‹#›</a:t>
            </a:fld>
            <a:endParaRPr lang="ru-RU"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AAFE024-C559-4E23-9BED-D8F5381CC1F3}" type="slidenum">
              <a:rPr lang="ru-RU"/>
              <a:pPr>
                <a:defRPr/>
              </a:pPr>
              <a:t>‹#›</a:t>
            </a:fld>
            <a:endParaRPr lang="ru-RU"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86FCA2A-F863-4D65-86AF-4DB758A05377}" type="slidenum">
              <a:rPr lang="ru-RU"/>
              <a:pPr>
                <a:defRPr/>
              </a:pPr>
              <a:t>‹#›</a:t>
            </a:fld>
            <a:endParaRPr lang="ru-RU"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4DDC300-5482-492C-993D-5A2C52276B5D}" type="slidenum">
              <a:rPr lang="ru-RU"/>
              <a:pPr>
                <a:defRPr/>
              </a:pPr>
              <a:t>‹#›</a:t>
            </a:fld>
            <a:endParaRPr lang="ru-R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628316A-07BF-4BD1-87B3-04F90A45CC7D}" type="slidenum">
              <a:rPr lang="ru-RU"/>
              <a:pPr>
                <a:defRPr/>
              </a:pPr>
              <a:t>‹#›</a:t>
            </a:fld>
            <a:endParaRPr lang="ru-R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AFC1261-1DF7-4673-9BF9-D6A73126695A}" type="slidenum">
              <a:rPr lang="ru-RU"/>
              <a:pPr>
                <a:defRPr/>
              </a:pPr>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3EB255B-3483-46F4-B264-B599D0C87D00}" type="slidenum">
              <a:rPr lang="ru-RU"/>
              <a:pPr>
                <a:defRPr/>
              </a:pPr>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3BA3BC9-4CE2-4EEF-8D8D-CC78E1299544}" type="slidenum">
              <a:rPr lang="ru-RU"/>
              <a:pPr>
                <a:defRPr/>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3FCC908-B235-4352-9E08-AACC64293350}" type="datetime1">
              <a:rPr lang="ru-RU"/>
              <a:pPr>
                <a:defRPr/>
              </a:pPr>
              <a:t>05.04.2018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D87D24F-9EE7-46B4-AE8C-204AB1D1283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2.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0D61A21-2B41-481D-AB83-61BBD5934F4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8000"/>
            </a:gs>
            <a:gs pos="50000">
              <a:schemeClr val="bg1"/>
            </a:gs>
            <a:gs pos="100000">
              <a:srgbClr val="008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6926C631-B51B-491F-9812-51B34C735DF9}"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758825"/>
            <a:ext cx="2582863"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8913" y="1123950"/>
            <a:ext cx="2211387" cy="460057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8" name="Rectangle 37"/>
          <p:cNvSpPr/>
          <p:nvPr/>
        </p:nvSpPr>
        <p:spPr>
          <a:xfrm>
            <a:off x="8861425" y="758825"/>
            <a:ext cx="28892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7" name="Text Placeholder 2"/>
          <p:cNvSpPr>
            <a:spLocks noGrp="1"/>
          </p:cNvSpPr>
          <p:nvPr>
            <p:ph type="body" idx="1"/>
          </p:nvPr>
        </p:nvSpPr>
        <p:spPr bwMode="auto">
          <a:xfrm>
            <a:off x="2901950" y="863600"/>
            <a:ext cx="5486400" cy="5121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1968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prstClr val="black">
                    <a:lumMod val="50000"/>
                    <a:lumOff val="50000"/>
                  </a:prstClr>
                </a:solidFill>
                <a:latin typeface="Corbel" panose="020B0503020204020204"/>
              </a:defRPr>
            </a:lvl1pPr>
          </a:lstStyle>
          <a:p>
            <a:pPr>
              <a:defRPr/>
            </a:pPr>
            <a:fld id="{EBB9763D-DF4E-4038-9B9A-14F16112C22B}" type="datetimeFigureOut">
              <a:rPr lang="ru-RU"/>
              <a:pPr>
                <a:defRPr/>
              </a:pPr>
              <a:t>05.04.2018</a:t>
            </a:fld>
            <a:endParaRPr lang="ru-RU"/>
          </a:p>
        </p:txBody>
      </p:sp>
      <p:sp>
        <p:nvSpPr>
          <p:cNvPr id="5" name="Footer Placeholder 4"/>
          <p:cNvSpPr>
            <a:spLocks noGrp="1"/>
          </p:cNvSpPr>
          <p:nvPr>
            <p:ph type="ftr" sz="quarter" idx="3"/>
          </p:nvPr>
        </p:nvSpPr>
        <p:spPr>
          <a:xfrm>
            <a:off x="2901950" y="6356350"/>
            <a:ext cx="4433888"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prstClr val="black">
                    <a:lumMod val="50000"/>
                    <a:lumOff val="50000"/>
                  </a:prstClr>
                </a:solidFill>
                <a:latin typeface="Corbel" panose="020B0503020204020204"/>
              </a:defRPr>
            </a:lvl1pPr>
          </a:lstStyle>
          <a:p>
            <a:pPr>
              <a:defRPr/>
            </a:pPr>
            <a:endParaRPr lang="ru-RU"/>
          </a:p>
        </p:txBody>
      </p:sp>
      <p:sp>
        <p:nvSpPr>
          <p:cNvPr id="6" name="Slide Number Placeholder 5"/>
          <p:cNvSpPr>
            <a:spLocks noGrp="1"/>
          </p:cNvSpPr>
          <p:nvPr>
            <p:ph type="sldNum" sz="quarter" idx="4"/>
          </p:nvPr>
        </p:nvSpPr>
        <p:spPr>
          <a:xfrm>
            <a:off x="7975600" y="6356350"/>
            <a:ext cx="1147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smtClean="0">
                <a:solidFill>
                  <a:srgbClr val="549E39"/>
                </a:solidFill>
                <a:latin typeface="Corbel" pitchFamily="34" charset="0"/>
              </a:defRPr>
            </a:lvl1pPr>
          </a:lstStyle>
          <a:p>
            <a:pPr>
              <a:defRPr/>
            </a:pPr>
            <a:fld id="{C88D1116-BEA1-48C4-89E8-ADE63473FC4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l" defTabSz="685800" rtl="0" eaLnBrk="0" fontAlgn="base" hangingPunct="0">
        <a:lnSpc>
          <a:spcPct val="90000"/>
        </a:lnSpc>
        <a:spcBef>
          <a:spcPct val="0"/>
        </a:spcBef>
        <a:spcAft>
          <a:spcPct val="0"/>
        </a:spcAft>
        <a:defRPr sz="2700" kern="1200" spc="-45">
          <a:solidFill>
            <a:srgbClr val="FFFFFF"/>
          </a:solidFill>
          <a:latin typeface="+mj-lt"/>
          <a:ea typeface="+mj-ea"/>
          <a:cs typeface="+mj-cs"/>
        </a:defRPr>
      </a:lvl1pPr>
      <a:lvl2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2pPr>
      <a:lvl3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3pPr>
      <a:lvl4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4pPr>
      <a:lvl5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5pPr>
      <a:lvl6pPr marL="457200" algn="l" defTabSz="685800" rtl="0" fontAlgn="base">
        <a:lnSpc>
          <a:spcPct val="90000"/>
        </a:lnSpc>
        <a:spcBef>
          <a:spcPct val="0"/>
        </a:spcBef>
        <a:spcAft>
          <a:spcPct val="0"/>
        </a:spcAft>
        <a:defRPr sz="2700">
          <a:solidFill>
            <a:srgbClr val="FFFFFF"/>
          </a:solidFill>
          <a:latin typeface="Corbel" panose="020B0503020204020204" pitchFamily="34" charset="0"/>
        </a:defRPr>
      </a:lvl6pPr>
      <a:lvl7pPr marL="914400" algn="l" defTabSz="685800" rtl="0" fontAlgn="base">
        <a:lnSpc>
          <a:spcPct val="90000"/>
        </a:lnSpc>
        <a:spcBef>
          <a:spcPct val="0"/>
        </a:spcBef>
        <a:spcAft>
          <a:spcPct val="0"/>
        </a:spcAft>
        <a:defRPr sz="2700">
          <a:solidFill>
            <a:srgbClr val="FFFFFF"/>
          </a:solidFill>
          <a:latin typeface="Corbel" panose="020B0503020204020204" pitchFamily="34" charset="0"/>
        </a:defRPr>
      </a:lvl7pPr>
      <a:lvl8pPr marL="1371600" algn="l" defTabSz="685800" rtl="0" fontAlgn="base">
        <a:lnSpc>
          <a:spcPct val="90000"/>
        </a:lnSpc>
        <a:spcBef>
          <a:spcPct val="0"/>
        </a:spcBef>
        <a:spcAft>
          <a:spcPct val="0"/>
        </a:spcAft>
        <a:defRPr sz="2700">
          <a:solidFill>
            <a:srgbClr val="FFFFFF"/>
          </a:solidFill>
          <a:latin typeface="Corbel" panose="020B0503020204020204" pitchFamily="34" charset="0"/>
        </a:defRPr>
      </a:lvl8pPr>
      <a:lvl9pPr marL="1828800" algn="l" defTabSz="685800" rtl="0" fontAlgn="base">
        <a:lnSpc>
          <a:spcPct val="90000"/>
        </a:lnSpc>
        <a:spcBef>
          <a:spcPct val="0"/>
        </a:spcBef>
        <a:spcAft>
          <a:spcPct val="0"/>
        </a:spcAft>
        <a:defRPr sz="2700">
          <a:solidFill>
            <a:srgbClr val="FFFFFF"/>
          </a:solidFill>
          <a:latin typeface="Corbel" panose="020B0503020204020204" pitchFamily="34" charset="0"/>
        </a:defRPr>
      </a:lvl9pPr>
    </p:titleStyle>
    <p:bodyStyle>
      <a:lvl1pPr marL="136525" indent="-136525" algn="l" defTabSz="685800" rtl="0" eaLnBrk="0" fontAlgn="base" hangingPunct="0">
        <a:lnSpc>
          <a:spcPct val="90000"/>
        </a:lnSpc>
        <a:spcBef>
          <a:spcPts val="900"/>
        </a:spcBef>
        <a:spcAft>
          <a:spcPct val="0"/>
        </a:spcAft>
        <a:buClr>
          <a:schemeClr val="accent1"/>
        </a:buClr>
        <a:buFont typeface="Wingdings 2" pitchFamily="18" charset="2"/>
        <a:buChar char=""/>
        <a:defRPr sz="1500" kern="1200">
          <a:solidFill>
            <a:srgbClr val="595959"/>
          </a:solidFill>
          <a:latin typeface="+mn-lt"/>
          <a:ea typeface="+mn-ea"/>
          <a:cs typeface="+mn-cs"/>
        </a:defRPr>
      </a:lvl1pPr>
      <a:lvl2pPr marL="514350" indent="-136525" algn="l" defTabSz="685800" rtl="0" eaLnBrk="0" fontAlgn="base" hangingPunct="0">
        <a:lnSpc>
          <a:spcPct val="90000"/>
        </a:lnSpc>
        <a:spcBef>
          <a:spcPts val="188"/>
        </a:spcBef>
        <a:spcAft>
          <a:spcPts val="188"/>
        </a:spcAft>
        <a:buClr>
          <a:schemeClr val="accent1"/>
        </a:buClr>
        <a:buFont typeface="Wingdings 2" pitchFamily="18" charset="2"/>
        <a:buChar char=""/>
        <a:defRPr sz="1300" kern="1200">
          <a:solidFill>
            <a:srgbClr val="595959"/>
          </a:solidFill>
          <a:latin typeface="+mn-lt"/>
          <a:ea typeface="+mn-ea"/>
          <a:cs typeface="+mn-cs"/>
        </a:defRPr>
      </a:lvl2pPr>
      <a:lvl3pPr marL="857250" indent="-136525" algn="l" defTabSz="685800" rtl="0" eaLnBrk="0" fontAlgn="base" hangingPunct="0">
        <a:lnSpc>
          <a:spcPct val="90000"/>
        </a:lnSpc>
        <a:spcBef>
          <a:spcPts val="188"/>
        </a:spcBef>
        <a:spcAft>
          <a:spcPts val="188"/>
        </a:spcAft>
        <a:buClr>
          <a:schemeClr val="accent1"/>
        </a:buClr>
        <a:buFont typeface="Wingdings 2" pitchFamily="18" charset="2"/>
        <a:buChar char=""/>
        <a:defRPr sz="1200" kern="1200">
          <a:solidFill>
            <a:srgbClr val="595959"/>
          </a:solidFill>
          <a:latin typeface="+mn-lt"/>
          <a:ea typeface="+mn-ea"/>
          <a:cs typeface="+mn-cs"/>
        </a:defRPr>
      </a:lvl3pPr>
      <a:lvl4pPr marL="1200150" indent="-136525" algn="l" defTabSz="685800" rtl="0" eaLnBrk="0" fontAlgn="base" hangingPunct="0">
        <a:lnSpc>
          <a:spcPct val="90000"/>
        </a:lnSpc>
        <a:spcBef>
          <a:spcPts val="188"/>
        </a:spcBef>
        <a:spcAft>
          <a:spcPts val="188"/>
        </a:spcAft>
        <a:buClr>
          <a:schemeClr val="accent1"/>
        </a:buClr>
        <a:buFont typeface="Wingdings 2" pitchFamily="18" charset="2"/>
        <a:buChar char=""/>
        <a:defRPr sz="1000" kern="1200">
          <a:solidFill>
            <a:srgbClr val="595959"/>
          </a:solidFill>
          <a:latin typeface="+mn-lt"/>
          <a:ea typeface="+mn-ea"/>
          <a:cs typeface="+mn-cs"/>
        </a:defRPr>
      </a:lvl4pPr>
      <a:lvl5pPr marL="1543050" indent="-136525" algn="l" defTabSz="685800" rtl="0" eaLnBrk="0" fontAlgn="base" hangingPunct="0">
        <a:lnSpc>
          <a:spcPct val="90000"/>
        </a:lnSpc>
        <a:spcBef>
          <a:spcPts val="188"/>
        </a:spcBef>
        <a:spcAft>
          <a:spcPts val="188"/>
        </a:spcAft>
        <a:buClr>
          <a:schemeClr val="accent1"/>
        </a:buClr>
        <a:buFont typeface="Wingdings 2" pitchFamily="18" charset="2"/>
        <a:buChar char=""/>
        <a:defRPr sz="1000" kern="1200">
          <a:solidFill>
            <a:srgbClr val="595959"/>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00"/>
            </a:gs>
            <a:gs pos="50000">
              <a:schemeClr val="accent1"/>
            </a:gs>
            <a:gs pos="100000">
              <a:srgbClr val="CCCC00"/>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0B91BA99-E342-4B28-8294-C558D032496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33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1A1163B-D5BC-4D9B-B79B-176EADCAA4B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4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ACBB487-1CA0-4C96-A8C5-E52EDA20C175}"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7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8796D5A-25A4-440D-B49F-2D4DB09D97D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0C05D9-1016-4B75-9075-AA392A72E436}" type="datetime1">
              <a:rPr lang="ru-RU"/>
              <a:pPr>
                <a:defRPr/>
              </a:pPr>
              <a:t>05.04.2018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3010B73-6F05-47DE-BC77-770EAECB760C}"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921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13FCC908-B235-4352-9E08-AACC64293350}" type="datetime1">
              <a:rPr lang="ru-RU"/>
              <a:pPr>
                <a:defRPr/>
              </a:pPr>
              <a:t>05.04.2018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D06C522F-4F80-4A75-B067-35EE68B210A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6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2.xml"/><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9.xml"/><Relationship Id="rId5" Type="http://schemas.openxmlformats.org/officeDocument/2006/relationships/image" Target="../media/image99.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83.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9.xml"/><Relationship Id="rId5" Type="http://schemas.openxmlformats.org/officeDocument/2006/relationships/image" Target="../media/image113.jpeg"/><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12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1.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2708275"/>
            <a:ext cx="9144000" cy="1628775"/>
          </a:xfrm>
          <a:solidFill>
            <a:schemeClr val="folHlink"/>
          </a:solidFill>
          <a:ln>
            <a:solidFill>
              <a:schemeClr val="folHlink"/>
            </a:solidFill>
          </a:ln>
        </p:spPr>
        <p:txBody>
          <a:bodyPr anchor="ctr"/>
          <a:lstStyle/>
          <a:p>
            <a:pPr eaLnBrk="1" hangingPunct="1">
              <a:defRPr/>
            </a:pPr>
            <a:r>
              <a:rPr lang="ru-RU" altLang="ru-RU" sz="3000" dirty="0" smtClean="0">
                <a:effectLst>
                  <a:outerShdw blurRad="38100" dist="38100" dir="2700000" algn="tl">
                    <a:srgbClr val="000000">
                      <a:alpha val="43137"/>
                    </a:srgbClr>
                  </a:outerShdw>
                </a:effectLst>
              </a:rPr>
              <a:t>Об итогах реализации мероприятий Года экологии в муниципальных образованиях Союза городов Центра и </a:t>
            </a:r>
            <a:r>
              <a:rPr lang="ru-RU" altLang="ru-RU" sz="3000" dirty="0" err="1" smtClean="0">
                <a:effectLst>
                  <a:outerShdw blurRad="38100" dist="38100" dir="2700000" algn="tl">
                    <a:srgbClr val="000000">
                      <a:alpha val="43137"/>
                    </a:srgbClr>
                  </a:outerShdw>
                </a:effectLst>
              </a:rPr>
              <a:t>Северо-Запада</a:t>
            </a:r>
            <a:r>
              <a:rPr lang="ru-RU" altLang="ru-RU" sz="3000" dirty="0" smtClean="0">
                <a:effectLst>
                  <a:outerShdw blurRad="38100" dist="38100" dir="2700000" algn="tl">
                    <a:srgbClr val="000000">
                      <a:alpha val="43137"/>
                    </a:srgbClr>
                  </a:outerShdw>
                </a:effectLst>
              </a:rPr>
              <a:t> России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Ликвидация свалок</a:t>
            </a:r>
            <a:br>
              <a:rPr lang="ru-RU" dirty="0" smtClean="0"/>
            </a:br>
            <a:r>
              <a:rPr lang="ru-RU" dirty="0"/>
              <a:t/>
            </a:r>
            <a:br>
              <a:rPr lang="ru-RU" dirty="0"/>
            </a:br>
            <a:r>
              <a:rPr lang="ru-RU" dirty="0" smtClean="0"/>
              <a:t>убрано более 70 свалок </a:t>
            </a:r>
            <a:br>
              <a:rPr lang="ru-RU" dirty="0" smtClean="0"/>
            </a:br>
            <a:r>
              <a:rPr lang="ru-RU" dirty="0"/>
              <a:t/>
            </a:r>
            <a:br>
              <a:rPr lang="ru-RU" dirty="0"/>
            </a:br>
            <a:r>
              <a:rPr lang="ru-RU" dirty="0" smtClean="0"/>
              <a:t>около 2000 куб. м отходов</a:t>
            </a:r>
            <a:endParaRPr lang="ru-RU" dirty="0"/>
          </a:p>
        </p:txBody>
      </p:sp>
      <p:pic>
        <p:nvPicPr>
          <p:cNvPr id="31747" name="Объект 3"/>
          <p:cNvPicPr>
            <a:picLocks noGrp="1" noChangeAspect="1"/>
          </p:cNvPicPr>
          <p:nvPr>
            <p:ph idx="1"/>
          </p:nvPr>
        </p:nvPicPr>
        <p:blipFill>
          <a:blip r:embed="rId2"/>
          <a:srcRect/>
          <a:stretch>
            <a:fillRect/>
          </a:stretch>
        </p:blipFill>
        <p:spPr>
          <a:xfrm>
            <a:off x="3124200" y="165100"/>
            <a:ext cx="5486400" cy="4114800"/>
          </a:xfrm>
        </p:spPr>
      </p:pic>
      <p:pic>
        <p:nvPicPr>
          <p:cNvPr id="21508" name="Рисунок 4"/>
          <p:cNvPicPr>
            <a:picLocks noChangeAspect="1"/>
          </p:cNvPicPr>
          <p:nvPr/>
        </p:nvPicPr>
        <p:blipFill rotWithShape="1">
          <a:blip r:embed="rId3" cstate="print">
            <a:extLst/>
          </a:blip>
          <a:srcRect t="23062"/>
          <a:stretch/>
        </p:blipFill>
        <p:spPr bwMode="auto">
          <a:xfrm>
            <a:off x="5867400" y="4221091"/>
            <a:ext cx="2743200" cy="2404541"/>
          </a:xfrm>
          <a:prstGeom prst="rect">
            <a:avLst/>
          </a:prstGeom>
          <a:noFill/>
          <a:ln>
            <a:noFill/>
          </a:ln>
          <a:effectLst>
            <a:innerShdw blurRad="114300">
              <a:prstClr val="black"/>
            </a:innerShdw>
          </a:effectLst>
          <a:extLst/>
        </p:spPr>
      </p:pic>
      <p:pic>
        <p:nvPicPr>
          <p:cNvPr id="21509" name="Рисунок 5"/>
          <p:cNvPicPr>
            <a:picLocks noChangeAspect="1"/>
          </p:cNvPicPr>
          <p:nvPr/>
        </p:nvPicPr>
        <p:blipFill>
          <a:blip r:embed="rId4">
            <a:extLst/>
          </a:blip>
          <a:stretch>
            <a:fillRect/>
          </a:stretch>
        </p:blipFill>
        <p:spPr bwMode="auto">
          <a:xfrm>
            <a:off x="2751138" y="4288433"/>
            <a:ext cx="3116262" cy="2337196"/>
          </a:xfrm>
          <a:prstGeom prst="rect">
            <a:avLst/>
          </a:prstGeom>
          <a:noFill/>
          <a:ln>
            <a:noFill/>
          </a:ln>
          <a:effectLst>
            <a:innerShdw blurRad="114300">
              <a:prstClr val="black"/>
            </a:innerShdw>
          </a:effectLs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Объект 4"/>
          <p:cNvPicPr>
            <a:picLocks noGrp="1" noChangeAspect="1"/>
          </p:cNvPicPr>
          <p:nvPr>
            <p:ph sz="half" idx="1"/>
          </p:nvPr>
        </p:nvPicPr>
        <p:blipFill>
          <a:blip r:embed="rId2"/>
          <a:srcRect/>
          <a:stretch>
            <a:fillRect/>
          </a:stretch>
        </p:blipFill>
        <p:spPr>
          <a:xfrm>
            <a:off x="107950" y="134938"/>
            <a:ext cx="3840163" cy="2955925"/>
          </a:xfrm>
        </p:spPr>
      </p:pic>
      <p:pic>
        <p:nvPicPr>
          <p:cNvPr id="32771" name="Объект 7"/>
          <p:cNvPicPr>
            <a:picLocks noGrp="1" noChangeAspect="1"/>
          </p:cNvPicPr>
          <p:nvPr>
            <p:ph sz="half" idx="2"/>
          </p:nvPr>
        </p:nvPicPr>
        <p:blipFill>
          <a:blip r:embed="rId3"/>
          <a:srcRect/>
          <a:stretch>
            <a:fillRect/>
          </a:stretch>
        </p:blipFill>
        <p:spPr>
          <a:xfrm>
            <a:off x="4140200" y="134938"/>
            <a:ext cx="4932363" cy="2955925"/>
          </a:xfrm>
        </p:spPr>
      </p:pic>
      <p:pic>
        <p:nvPicPr>
          <p:cNvPr id="32772" name="Рисунок 9"/>
          <p:cNvPicPr>
            <a:picLocks noChangeAspect="1"/>
          </p:cNvPicPr>
          <p:nvPr/>
        </p:nvPicPr>
        <p:blipFill>
          <a:blip r:embed="rId4"/>
          <a:srcRect/>
          <a:stretch>
            <a:fillRect/>
          </a:stretch>
        </p:blipFill>
        <p:spPr bwMode="auto">
          <a:xfrm>
            <a:off x="107950" y="3838575"/>
            <a:ext cx="3840163" cy="2903538"/>
          </a:xfrm>
          <a:prstGeom prst="rect">
            <a:avLst/>
          </a:prstGeom>
          <a:noFill/>
          <a:ln w="9525">
            <a:noFill/>
            <a:miter lim="800000"/>
            <a:headEnd/>
            <a:tailEnd/>
          </a:ln>
        </p:spPr>
      </p:pic>
      <p:sp>
        <p:nvSpPr>
          <p:cNvPr id="32773" name="TextBox 10"/>
          <p:cNvSpPr txBox="1">
            <a:spLocks noChangeArrowheads="1"/>
          </p:cNvSpPr>
          <p:nvPr/>
        </p:nvSpPr>
        <p:spPr bwMode="auto">
          <a:xfrm>
            <a:off x="107950" y="3130550"/>
            <a:ext cx="8964613" cy="646113"/>
          </a:xfrm>
          <a:prstGeom prst="rect">
            <a:avLst/>
          </a:prstGeom>
          <a:solidFill>
            <a:schemeClr val="folHlink"/>
          </a:solidFill>
          <a:ln w="9525">
            <a:noFill/>
            <a:miter lim="800000"/>
            <a:headEnd/>
            <a:tailEnd/>
          </a:ln>
        </p:spPr>
        <p:txBody>
          <a:bodyPr>
            <a:spAutoFit/>
          </a:bodyPr>
          <a:lstStyle/>
          <a:p>
            <a:r>
              <a:rPr lang="ru-RU"/>
              <a:t>Свалки строительных отходов</a:t>
            </a:r>
          </a:p>
        </p:txBody>
      </p:sp>
      <p:pic>
        <p:nvPicPr>
          <p:cNvPr id="32774" name="Рисунок 12"/>
          <p:cNvPicPr>
            <a:picLocks noChangeAspect="1"/>
          </p:cNvPicPr>
          <p:nvPr/>
        </p:nvPicPr>
        <p:blipFill>
          <a:blip r:embed="rId5"/>
          <a:srcRect/>
          <a:stretch>
            <a:fillRect/>
          </a:stretch>
        </p:blipFill>
        <p:spPr bwMode="auto">
          <a:xfrm>
            <a:off x="4140200" y="3859213"/>
            <a:ext cx="4932363" cy="2882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0"/>
          <p:cNvSpPr txBox="1">
            <a:spLocks noChangeArrowheads="1"/>
          </p:cNvSpPr>
          <p:nvPr/>
        </p:nvSpPr>
        <p:spPr bwMode="auto">
          <a:xfrm>
            <a:off x="107950" y="3130550"/>
            <a:ext cx="8964613" cy="646113"/>
          </a:xfrm>
          <a:prstGeom prst="rect">
            <a:avLst/>
          </a:prstGeom>
          <a:solidFill>
            <a:schemeClr val="folHlink"/>
          </a:solidFill>
          <a:ln w="9525">
            <a:noFill/>
            <a:miter lim="800000"/>
            <a:headEnd/>
            <a:tailEnd/>
          </a:ln>
        </p:spPr>
        <p:txBody>
          <a:bodyPr>
            <a:spAutoFit/>
          </a:bodyPr>
          <a:lstStyle/>
          <a:p>
            <a:r>
              <a:rPr lang="ru-RU">
                <a:solidFill>
                  <a:srgbClr val="000000"/>
                </a:solidFill>
              </a:rPr>
              <a:t>Контроль за транспортировкой отходов</a:t>
            </a:r>
          </a:p>
        </p:txBody>
      </p:sp>
      <p:pic>
        <p:nvPicPr>
          <p:cNvPr id="33795" name="Picture 2" descr="C:\Users\Admin\Desktop\IMG_20171217_130451.jpg"/>
          <p:cNvPicPr>
            <a:picLocks noChangeAspect="1" noChangeArrowheads="1"/>
          </p:cNvPicPr>
          <p:nvPr/>
        </p:nvPicPr>
        <p:blipFill>
          <a:blip r:embed="rId2"/>
          <a:srcRect/>
          <a:stretch>
            <a:fillRect/>
          </a:stretch>
        </p:blipFill>
        <p:spPr bwMode="auto">
          <a:xfrm>
            <a:off x="142875" y="0"/>
            <a:ext cx="4071938" cy="3060700"/>
          </a:xfrm>
          <a:prstGeom prst="rect">
            <a:avLst/>
          </a:prstGeom>
          <a:noFill/>
          <a:ln w="9525">
            <a:noFill/>
            <a:miter lim="800000"/>
            <a:headEnd/>
            <a:tailEnd/>
          </a:ln>
        </p:spPr>
      </p:pic>
      <p:pic>
        <p:nvPicPr>
          <p:cNvPr id="33796" name="Picture 3" descr="C:\Users\Admin\Desktop\IMG_20171217_125142.jpg"/>
          <p:cNvPicPr>
            <a:picLocks noChangeAspect="1" noChangeArrowheads="1"/>
          </p:cNvPicPr>
          <p:nvPr/>
        </p:nvPicPr>
        <p:blipFill>
          <a:blip r:embed="rId3"/>
          <a:srcRect/>
          <a:stretch>
            <a:fillRect/>
          </a:stretch>
        </p:blipFill>
        <p:spPr bwMode="auto">
          <a:xfrm>
            <a:off x="4286250" y="0"/>
            <a:ext cx="2786063" cy="3071813"/>
          </a:xfrm>
          <a:prstGeom prst="rect">
            <a:avLst/>
          </a:prstGeom>
          <a:noFill/>
          <a:ln w="9525">
            <a:noFill/>
            <a:miter lim="800000"/>
            <a:headEnd/>
            <a:tailEnd/>
          </a:ln>
        </p:spPr>
      </p:pic>
      <p:pic>
        <p:nvPicPr>
          <p:cNvPr id="33797" name="Picture 4" descr="C:\Users\Admin\Desktop\IMG_20171217_125121.jpg"/>
          <p:cNvPicPr>
            <a:picLocks noChangeAspect="1" noChangeArrowheads="1"/>
          </p:cNvPicPr>
          <p:nvPr/>
        </p:nvPicPr>
        <p:blipFill>
          <a:blip r:embed="rId4"/>
          <a:srcRect/>
          <a:stretch>
            <a:fillRect/>
          </a:stretch>
        </p:blipFill>
        <p:spPr bwMode="auto">
          <a:xfrm>
            <a:off x="142875" y="3857625"/>
            <a:ext cx="3929063" cy="3000375"/>
          </a:xfrm>
          <a:prstGeom prst="rect">
            <a:avLst/>
          </a:prstGeom>
          <a:noFill/>
          <a:ln w="9525">
            <a:noFill/>
            <a:miter lim="800000"/>
            <a:headEnd/>
            <a:tailEnd/>
          </a:ln>
        </p:spPr>
      </p:pic>
      <p:pic>
        <p:nvPicPr>
          <p:cNvPr id="33798" name="Picture 5" descr="C:\Users\Admin\Desktop\IMG_20171209_162412.jpg"/>
          <p:cNvPicPr>
            <a:picLocks noChangeAspect="1" noChangeArrowheads="1"/>
          </p:cNvPicPr>
          <p:nvPr/>
        </p:nvPicPr>
        <p:blipFill>
          <a:blip r:embed="rId5"/>
          <a:srcRect/>
          <a:stretch>
            <a:fillRect/>
          </a:stretch>
        </p:blipFill>
        <p:spPr bwMode="auto">
          <a:xfrm>
            <a:off x="4357688" y="3808413"/>
            <a:ext cx="4071937" cy="304958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Rectangle 20"/>
          <p:cNvSpPr>
            <a:spLocks noGrp="1" noChangeArrowheads="1"/>
          </p:cNvSpPr>
          <p:nvPr>
            <p:ph type="title"/>
          </p:nvPr>
        </p:nvSpPr>
        <p:spPr>
          <a:xfrm>
            <a:off x="0" y="0"/>
            <a:ext cx="9144000" cy="404813"/>
          </a:xfrm>
          <a:solidFill>
            <a:schemeClr val="folHlink"/>
          </a:solidFill>
          <a:ln>
            <a:solidFill>
              <a:schemeClr val="folHlink"/>
            </a:solidFill>
          </a:ln>
        </p:spPr>
        <p:txBody>
          <a:bodyPr/>
          <a:lstStyle/>
          <a:p>
            <a:pPr eaLnBrk="1" hangingPunct="1"/>
            <a:r>
              <a:rPr lang="ru-RU" sz="2000" smtClean="0"/>
              <a:t>«Экомобиль» на территории Петрозаводска</a:t>
            </a:r>
          </a:p>
        </p:txBody>
      </p:sp>
      <p:pic>
        <p:nvPicPr>
          <p:cNvPr id="34819" name="Picture 16" descr="kMo7-J3dN6Y"/>
          <p:cNvPicPr>
            <a:picLocks noGrp="1" noChangeAspect="1" noChangeArrowheads="1"/>
          </p:cNvPicPr>
          <p:nvPr>
            <p:ph sz="quarter" idx="2"/>
          </p:nvPr>
        </p:nvPicPr>
        <p:blipFill>
          <a:blip r:embed="rId3"/>
          <a:srcRect/>
          <a:stretch>
            <a:fillRect/>
          </a:stretch>
        </p:blipFill>
        <p:spPr>
          <a:xfrm>
            <a:off x="6443663" y="5145088"/>
            <a:ext cx="2393950" cy="1624012"/>
          </a:xfrm>
          <a:noFill/>
        </p:spPr>
      </p:pic>
      <p:pic>
        <p:nvPicPr>
          <p:cNvPr id="34820" name="Picture 21" descr="UDIutQi8Pg8"/>
          <p:cNvPicPr>
            <a:picLocks noChangeAspect="1" noChangeArrowheads="1"/>
          </p:cNvPicPr>
          <p:nvPr/>
        </p:nvPicPr>
        <p:blipFill>
          <a:blip r:embed="rId4"/>
          <a:srcRect/>
          <a:stretch>
            <a:fillRect/>
          </a:stretch>
        </p:blipFill>
        <p:spPr bwMode="auto">
          <a:xfrm>
            <a:off x="179388" y="5145088"/>
            <a:ext cx="3187700" cy="1620837"/>
          </a:xfrm>
          <a:prstGeom prst="rect">
            <a:avLst/>
          </a:prstGeom>
          <a:noFill/>
          <a:ln w="9525">
            <a:noFill/>
            <a:miter lim="800000"/>
            <a:headEnd/>
            <a:tailEnd/>
          </a:ln>
        </p:spPr>
      </p:pic>
      <p:pic>
        <p:nvPicPr>
          <p:cNvPr id="34821" name="Рисунок 1"/>
          <p:cNvPicPr>
            <a:picLocks noChangeAspect="1"/>
          </p:cNvPicPr>
          <p:nvPr/>
        </p:nvPicPr>
        <p:blipFill>
          <a:blip r:embed="rId5"/>
          <a:srcRect/>
          <a:stretch>
            <a:fillRect/>
          </a:stretch>
        </p:blipFill>
        <p:spPr bwMode="auto">
          <a:xfrm>
            <a:off x="3527425" y="5183188"/>
            <a:ext cx="2755900" cy="1620837"/>
          </a:xfrm>
          <a:prstGeom prst="rect">
            <a:avLst/>
          </a:prstGeom>
          <a:noFill/>
          <a:ln w="9525">
            <a:noFill/>
            <a:miter lim="800000"/>
            <a:headEnd/>
            <a:tailEnd/>
          </a:ln>
        </p:spPr>
      </p:pic>
      <p:pic>
        <p:nvPicPr>
          <p:cNvPr id="34822" name="Объект 2"/>
          <p:cNvPicPr>
            <a:picLocks noGrp="1" noChangeAspect="1"/>
          </p:cNvPicPr>
          <p:nvPr>
            <p:ph sz="half" idx="1"/>
          </p:nvPr>
        </p:nvPicPr>
        <p:blipFill>
          <a:blip r:embed="rId6"/>
          <a:srcRect/>
          <a:stretch>
            <a:fillRect/>
          </a:stretch>
        </p:blipFill>
        <p:spPr>
          <a:xfrm>
            <a:off x="0" y="366713"/>
            <a:ext cx="9144000" cy="481647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4"/>
          <p:cNvPicPr>
            <a:picLocks noChangeAspect="1"/>
          </p:cNvPicPr>
          <p:nvPr/>
        </p:nvPicPr>
        <p:blipFill>
          <a:blip r:embed="rId2"/>
          <a:srcRect/>
          <a:stretch>
            <a:fillRect/>
          </a:stretch>
        </p:blipFill>
        <p:spPr bwMode="auto">
          <a:xfrm>
            <a:off x="33338" y="1484313"/>
            <a:ext cx="2536825" cy="4105275"/>
          </a:xfrm>
          <a:prstGeom prst="rect">
            <a:avLst/>
          </a:prstGeom>
          <a:noFill/>
          <a:ln w="9525">
            <a:noFill/>
            <a:miter lim="800000"/>
            <a:headEnd/>
            <a:tailEnd/>
          </a:ln>
        </p:spPr>
      </p:pic>
      <p:pic>
        <p:nvPicPr>
          <p:cNvPr id="35843" name="Объект 2"/>
          <p:cNvPicPr>
            <a:picLocks noGrp="1" noChangeAspect="1"/>
          </p:cNvPicPr>
          <p:nvPr>
            <p:ph idx="1"/>
          </p:nvPr>
        </p:nvPicPr>
        <p:blipFill>
          <a:blip r:embed="rId3"/>
          <a:srcRect/>
          <a:stretch>
            <a:fillRect/>
          </a:stretch>
        </p:blipFill>
        <p:spPr>
          <a:xfrm>
            <a:off x="2662238" y="765175"/>
            <a:ext cx="6097587" cy="532765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71550" y="115888"/>
            <a:ext cx="8032750" cy="576262"/>
          </a:xfrm>
        </p:spPr>
        <p:txBody>
          <a:bodyPr rtlCol="0">
            <a:normAutofit/>
          </a:bodyPr>
          <a:lstStyle/>
          <a:p>
            <a:pPr fontAlgn="auto">
              <a:spcAft>
                <a:spcPts val="0"/>
              </a:spcAft>
              <a:defRPr/>
            </a:pPr>
            <a:r>
              <a:rPr lang="ru-RU" sz="2400" b="1" dirty="0" smtClean="0">
                <a:solidFill>
                  <a:srgbClr val="C00000"/>
                </a:solidFill>
                <a:effectLst>
                  <a:outerShdw blurRad="38100" dist="38100" dir="2700000" algn="tl">
                    <a:srgbClr val="000000">
                      <a:alpha val="43137"/>
                    </a:srgbClr>
                  </a:outerShdw>
                </a:effectLst>
                <a:cs typeface="Times New Roman" pitchFamily="18" charset="0"/>
              </a:rPr>
              <a:t>Экологические акции по раздельному сбору отходов</a:t>
            </a:r>
            <a:endParaRPr lang="ru-RU" sz="2400" b="1" dirty="0">
              <a:solidFill>
                <a:srgbClr val="C00000"/>
              </a:solidFill>
              <a:effectLst>
                <a:outerShdw blurRad="38100" dist="38100" dir="2700000" algn="tl">
                  <a:srgbClr val="000000">
                    <a:alpha val="43137"/>
                  </a:srgbClr>
                </a:outerShdw>
              </a:effectLst>
              <a:cs typeface="Times New Roman" pitchFamily="18" charset="0"/>
            </a:endParaRPr>
          </a:p>
        </p:txBody>
      </p:sp>
      <p:sp>
        <p:nvSpPr>
          <p:cNvPr id="36867" name="Прямоугольник 9"/>
          <p:cNvSpPr>
            <a:spLocks noChangeArrowheads="1"/>
          </p:cNvSpPr>
          <p:nvPr/>
        </p:nvSpPr>
        <p:spPr bwMode="auto">
          <a:xfrm>
            <a:off x="4845050" y="4221163"/>
            <a:ext cx="4105275" cy="2462212"/>
          </a:xfrm>
          <a:prstGeom prst="rect">
            <a:avLst/>
          </a:prstGeom>
          <a:noFill/>
          <a:ln w="19050">
            <a:solidFill>
              <a:srgbClr val="A50021"/>
            </a:solidFill>
            <a:miter lim="800000"/>
            <a:headEnd/>
            <a:tailEnd/>
          </a:ln>
        </p:spPr>
        <p:txBody>
          <a:bodyPr>
            <a:spAutoFit/>
          </a:bodyPr>
          <a:lstStyle/>
          <a:p>
            <a:pPr algn="just"/>
            <a:r>
              <a:rPr lang="ru-RU" sz="1400">
                <a:latin typeface="Times New Roman" pitchFamily="18" charset="0"/>
                <a:cs typeface="Times New Roman" pitchFamily="18" charset="0"/>
              </a:rPr>
              <a:t>   Экологическим движением «РазДельный сбор»            г. Череповец» с участием управления образования, комитета охраны окружающей среды мэрии,                 ООО «Природоохранный Центр-Групп» проведены акции по приему вторичного сырья и опасных отходов от населения города. В результате их проведения собрано 36 299 кг макулатуры, 796,5 кг стекла, 136 кг металла, 267,2 кг пластика, 1828,5 кг отработанных батареек, 571 ртутьсодержащая лампа, 183 ртутьсодержащих градусника, 17,5 кг пакетов Тетрапак и 25,5 мешков одежды.</a:t>
            </a:r>
          </a:p>
        </p:txBody>
      </p:sp>
      <p:pic>
        <p:nvPicPr>
          <p:cNvPr id="36868" name="Рисунок 6"/>
          <p:cNvPicPr>
            <a:picLocks noChangeAspect="1" noChangeArrowheads="1"/>
          </p:cNvPicPr>
          <p:nvPr/>
        </p:nvPicPr>
        <p:blipFill>
          <a:blip r:embed="rId3"/>
          <a:srcRect l="4942" t="11896" r="2643" b="14137"/>
          <a:stretch>
            <a:fillRect/>
          </a:stretch>
        </p:blipFill>
        <p:spPr bwMode="auto">
          <a:xfrm>
            <a:off x="1116013" y="692150"/>
            <a:ext cx="3228975" cy="1873250"/>
          </a:xfrm>
          <a:prstGeom prst="rect">
            <a:avLst/>
          </a:prstGeom>
          <a:noFill/>
          <a:ln w="19050">
            <a:solidFill>
              <a:srgbClr val="A50021"/>
            </a:solidFill>
            <a:miter lim="800000"/>
            <a:headEnd/>
            <a:tailEnd/>
          </a:ln>
        </p:spPr>
      </p:pic>
      <p:pic>
        <p:nvPicPr>
          <p:cNvPr id="36869" name="Picture 3" descr="C:\Users\Public\Pictures\Sample Pictures\раздельный сбор 2.jpg"/>
          <p:cNvPicPr>
            <a:picLocks noChangeAspect="1" noChangeArrowheads="1"/>
          </p:cNvPicPr>
          <p:nvPr/>
        </p:nvPicPr>
        <p:blipFill>
          <a:blip r:embed="rId4"/>
          <a:srcRect/>
          <a:stretch>
            <a:fillRect/>
          </a:stretch>
        </p:blipFill>
        <p:spPr bwMode="auto">
          <a:xfrm>
            <a:off x="4845050" y="692150"/>
            <a:ext cx="4084638" cy="3259138"/>
          </a:xfrm>
          <a:prstGeom prst="rect">
            <a:avLst/>
          </a:prstGeom>
          <a:noFill/>
          <a:ln w="19050">
            <a:solidFill>
              <a:srgbClr val="A50021"/>
            </a:solidFill>
            <a:miter lim="800000"/>
            <a:headEnd/>
            <a:tailEnd/>
          </a:ln>
        </p:spPr>
      </p:pic>
      <p:pic>
        <p:nvPicPr>
          <p:cNvPr id="36870" name="Picture 4" descr="D:\___для работы\____   письма\СУББОТНИКИ\21 апреля (День Земли) с ТОС\наш субботник 21.04.2017\после\IMG_2183.JPG"/>
          <p:cNvPicPr>
            <a:picLocks noChangeAspect="1" noChangeArrowheads="1"/>
          </p:cNvPicPr>
          <p:nvPr/>
        </p:nvPicPr>
        <p:blipFill>
          <a:blip r:embed="rId5"/>
          <a:srcRect l="15730" t="23473" b="9862"/>
          <a:stretch>
            <a:fillRect/>
          </a:stretch>
        </p:blipFill>
        <p:spPr bwMode="auto">
          <a:xfrm>
            <a:off x="1116013" y="2852738"/>
            <a:ext cx="3233737" cy="1655762"/>
          </a:xfrm>
          <a:prstGeom prst="rect">
            <a:avLst/>
          </a:prstGeom>
          <a:noFill/>
          <a:ln w="19050">
            <a:solidFill>
              <a:srgbClr val="A50021"/>
            </a:solidFill>
            <a:miter lim="800000"/>
            <a:headEnd/>
            <a:tailEnd/>
          </a:ln>
        </p:spPr>
      </p:pic>
      <p:pic>
        <p:nvPicPr>
          <p:cNvPr id="36871" name="Picture 5" descr="D:\BARINOVA\ЭКОЛОГИЧЕСКИЕ АПРОГРАММЫ\ЭкоШтаб\ОТЧЕТЫ\ФОТО\РазДельный Сбор\kUcaZgC3PTg.jpg"/>
          <p:cNvPicPr>
            <a:picLocks noChangeAspect="1" noChangeArrowheads="1"/>
          </p:cNvPicPr>
          <p:nvPr/>
        </p:nvPicPr>
        <p:blipFill>
          <a:blip r:embed="rId6"/>
          <a:srcRect/>
          <a:stretch>
            <a:fillRect/>
          </a:stretch>
        </p:blipFill>
        <p:spPr bwMode="auto">
          <a:xfrm>
            <a:off x="1116013" y="4797425"/>
            <a:ext cx="3228975" cy="1871663"/>
          </a:xfrm>
          <a:prstGeom prst="rect">
            <a:avLst/>
          </a:prstGeom>
          <a:noFill/>
          <a:ln w="19050">
            <a:solidFill>
              <a:srgbClr val="A5002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p:cNvSpPr txBox="1">
            <a:spLocks noChangeArrowheads="1"/>
          </p:cNvSpPr>
          <p:nvPr/>
        </p:nvSpPr>
        <p:spPr bwMode="auto">
          <a:xfrm>
            <a:off x="0" y="403225"/>
            <a:ext cx="9144000" cy="339725"/>
          </a:xfrm>
          <a:prstGeom prst="rect">
            <a:avLst/>
          </a:prstGeom>
          <a:noFill/>
          <a:ln w="9525">
            <a:noFill/>
            <a:miter lim="800000"/>
            <a:headEnd/>
            <a:tailEnd/>
          </a:ln>
        </p:spPr>
        <p:txBody>
          <a:bodyPr>
            <a:spAutoFit/>
          </a:bodyPr>
          <a:lstStyle/>
          <a:p>
            <a:pPr algn="ctr"/>
            <a:r>
              <a:rPr lang="ru-RU" sz="1600" b="1">
                <a:solidFill>
                  <a:srgbClr val="0070C0"/>
                </a:solidFill>
                <a:latin typeface="Times New Roman" pitchFamily="18" charset="0"/>
                <a:cs typeface="Times New Roman" pitchFamily="18" charset="0"/>
              </a:rPr>
              <a:t>Экологическая акция «Батарейки, сдавайтесь!»</a:t>
            </a:r>
          </a:p>
        </p:txBody>
      </p:sp>
      <p:sp>
        <p:nvSpPr>
          <p:cNvPr id="37891" name="Объект 3"/>
          <p:cNvSpPr txBox="1">
            <a:spLocks/>
          </p:cNvSpPr>
          <p:nvPr/>
        </p:nvSpPr>
        <p:spPr bwMode="auto">
          <a:xfrm>
            <a:off x="4859338" y="1787525"/>
            <a:ext cx="4038600" cy="935038"/>
          </a:xfrm>
          <a:prstGeom prst="rect">
            <a:avLst/>
          </a:prstGeom>
          <a:noFill/>
          <a:ln w="9525">
            <a:noFill/>
            <a:miter lim="800000"/>
            <a:headEnd/>
            <a:tailEnd/>
          </a:ln>
        </p:spPr>
        <p:txBody>
          <a:bodyPr/>
          <a:lstStyle/>
          <a:p>
            <a:pPr algn="ctr">
              <a:spcBef>
                <a:spcPct val="20000"/>
              </a:spcBef>
              <a:buFont typeface="Arial" charset="0"/>
              <a:buNone/>
            </a:pPr>
            <a:r>
              <a:rPr lang="ru-RU" sz="1600">
                <a:latin typeface="Times New Roman" pitchFamily="18" charset="0"/>
                <a:cs typeface="Times New Roman" pitchFamily="18" charset="0"/>
              </a:rPr>
              <a:t>В 2017 в рамках проведения экологической акции «Батарейки, сдавайтесь!» </a:t>
            </a:r>
          </a:p>
          <a:p>
            <a:pPr algn="ctr">
              <a:spcBef>
                <a:spcPct val="20000"/>
              </a:spcBef>
              <a:buFont typeface="Arial" charset="0"/>
              <a:buNone/>
            </a:pPr>
            <a:r>
              <a:rPr lang="ru-RU" sz="1600">
                <a:latin typeface="Times New Roman" pitchFamily="18" charset="0"/>
                <a:cs typeface="Times New Roman" pitchFamily="18" charset="0"/>
              </a:rPr>
              <a:t>было собрано </a:t>
            </a:r>
          </a:p>
          <a:p>
            <a:pPr algn="ctr">
              <a:spcBef>
                <a:spcPct val="20000"/>
              </a:spcBef>
              <a:buFont typeface="Arial" charset="0"/>
              <a:buNone/>
            </a:pPr>
            <a:r>
              <a:rPr lang="ru-RU" sz="1600">
                <a:latin typeface="Times New Roman" pitchFamily="18" charset="0"/>
                <a:cs typeface="Times New Roman" pitchFamily="18" charset="0"/>
              </a:rPr>
              <a:t>более </a:t>
            </a:r>
            <a:r>
              <a:rPr lang="ru-RU" sz="1600" b="1">
                <a:solidFill>
                  <a:srgbClr val="FF0000"/>
                </a:solidFill>
                <a:latin typeface="Times New Roman" pitchFamily="18" charset="0"/>
                <a:cs typeface="Times New Roman" pitchFamily="18" charset="0"/>
              </a:rPr>
              <a:t>2,8 тонн батареек!!!</a:t>
            </a:r>
          </a:p>
        </p:txBody>
      </p:sp>
      <p:pic>
        <p:nvPicPr>
          <p:cNvPr id="9" name="Picture 26" descr="C:\Users\loginova\Desktop\zdute.jpg"/>
          <p:cNvPicPr>
            <a:picLocks noChangeAspect="1" noChangeArrowheads="1"/>
          </p:cNvPicPr>
          <p:nvPr/>
        </p:nvPicPr>
        <p:blipFill>
          <a:blip r:embed="rId2"/>
          <a:stretch>
            <a:fillRect/>
          </a:stretch>
        </p:blipFill>
        <p:spPr>
          <a:xfrm>
            <a:off x="4716463" y="3282950"/>
            <a:ext cx="4117975" cy="3171825"/>
          </a:xfrm>
          <a:prstGeom prst="rect">
            <a:avLst/>
          </a:prstGeom>
          <a:effectLst>
            <a:outerShdw blurRad="292100" dist="139700" dir="2700000" algn="tl" rotWithShape="0">
              <a:srgbClr val="333333">
                <a:alpha val="65000"/>
              </a:srgbClr>
            </a:outerShdw>
          </a:effectLst>
        </p:spPr>
      </p:pic>
      <p:sp>
        <p:nvSpPr>
          <p:cNvPr id="37893" name="Прямоугольник 9"/>
          <p:cNvSpPr>
            <a:spLocks noChangeArrowheads="1"/>
          </p:cNvSpPr>
          <p:nvPr/>
        </p:nvSpPr>
        <p:spPr bwMode="auto">
          <a:xfrm>
            <a:off x="0" y="750888"/>
            <a:ext cx="9144000" cy="830262"/>
          </a:xfrm>
          <a:prstGeom prst="rect">
            <a:avLst/>
          </a:prstGeom>
          <a:noFill/>
          <a:ln w="9525">
            <a:noFill/>
            <a:miter lim="800000"/>
            <a:headEnd/>
            <a:tailEnd/>
          </a:ln>
        </p:spPr>
        <p:txBody>
          <a:bodyPr>
            <a:spAutoFit/>
          </a:bodyPr>
          <a:lstStyle/>
          <a:p>
            <a:pPr algn="just"/>
            <a:r>
              <a:rPr lang="ru-RU" sz="1600">
                <a:latin typeface="Times New Roman" pitchFamily="18" charset="0"/>
                <a:cs typeface="Times New Roman" pitchFamily="18" charset="0"/>
              </a:rPr>
              <a:t>Утилизация отработанных батареек осуществляется в рамках ВЦП «Управление охраной окружающей среды и рациональным природопользованием в Ярославской области». Отработанные батарейки передаются на утилизацию организации, выбранной на конкурсной основе.</a:t>
            </a:r>
            <a:endParaRPr lang="ru-RU" sz="1600" b="1">
              <a:latin typeface="Times New Roman" pitchFamily="18" charset="0"/>
              <a:cs typeface="Times New Roman" pitchFamily="18" charset="0"/>
            </a:endParaRPr>
          </a:p>
        </p:txBody>
      </p:sp>
      <p:pic>
        <p:nvPicPr>
          <p:cNvPr id="37894" name="Рисунок 7" descr="лодл.jpg"/>
          <p:cNvPicPr>
            <a:picLocks noChangeAspect="1"/>
          </p:cNvPicPr>
          <p:nvPr/>
        </p:nvPicPr>
        <p:blipFill>
          <a:blip r:embed="rId3"/>
          <a:srcRect/>
          <a:stretch>
            <a:fillRect/>
          </a:stretch>
        </p:blipFill>
        <p:spPr bwMode="auto">
          <a:xfrm>
            <a:off x="71438" y="2305050"/>
            <a:ext cx="4572000" cy="40481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Проект </a:t>
            </a:r>
            <a:br>
              <a:rPr lang="ru-RU" dirty="0" smtClean="0"/>
            </a:br>
            <a:r>
              <a:rPr lang="ru-RU" dirty="0" smtClean="0"/>
              <a:t>по раздельному сбору отходов</a:t>
            </a:r>
            <a:br>
              <a:rPr lang="ru-RU" dirty="0" smtClean="0"/>
            </a:br>
            <a:r>
              <a:rPr lang="ru-RU" dirty="0" smtClean="0"/>
              <a:t/>
            </a:r>
            <a:br>
              <a:rPr lang="ru-RU" dirty="0" smtClean="0"/>
            </a:br>
            <a:r>
              <a:rPr lang="ru-RU" dirty="0" smtClean="0"/>
              <a:t>Карелия</a:t>
            </a:r>
            <a:endParaRPr lang="ru-RU" dirty="0"/>
          </a:p>
        </p:txBody>
      </p:sp>
      <p:pic>
        <p:nvPicPr>
          <p:cNvPr id="38915" name="Объект 3"/>
          <p:cNvPicPr>
            <a:picLocks noGrp="1" noChangeAspect="1"/>
          </p:cNvPicPr>
          <p:nvPr>
            <p:ph idx="1"/>
          </p:nvPr>
        </p:nvPicPr>
        <p:blipFill>
          <a:blip r:embed="rId2"/>
          <a:srcRect/>
          <a:stretch>
            <a:fillRect/>
          </a:stretch>
        </p:blipFill>
        <p:spPr>
          <a:xfrm>
            <a:off x="2700338" y="549275"/>
            <a:ext cx="5327650" cy="3778250"/>
          </a:xfrm>
        </p:spPr>
      </p:pic>
      <p:pic>
        <p:nvPicPr>
          <p:cNvPr id="38916" name="Рисунок 4"/>
          <p:cNvPicPr>
            <a:picLocks noChangeAspect="1"/>
          </p:cNvPicPr>
          <p:nvPr/>
        </p:nvPicPr>
        <p:blipFill>
          <a:blip r:embed="rId3"/>
          <a:srcRect l="703" t="41469" r="1627" b="-42285"/>
          <a:stretch>
            <a:fillRect/>
          </a:stretch>
        </p:blipFill>
        <p:spPr bwMode="auto">
          <a:xfrm>
            <a:off x="2700338" y="4292600"/>
            <a:ext cx="6156325"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2400" dirty="0" smtClean="0"/>
              <a:t>Мероприятия направленные </a:t>
            </a:r>
            <a:br>
              <a:rPr lang="ru-RU" sz="2400" dirty="0" smtClean="0"/>
            </a:br>
            <a:r>
              <a:rPr lang="ru-RU" sz="2400" dirty="0" smtClean="0"/>
              <a:t>на сокращение образования отходов</a:t>
            </a:r>
            <a:br>
              <a:rPr lang="ru-RU" sz="2400" dirty="0" smtClean="0"/>
            </a:br>
            <a:r>
              <a:rPr lang="ru-RU" sz="2400" dirty="0" smtClean="0"/>
              <a:t/>
            </a:r>
            <a:br>
              <a:rPr lang="ru-RU" sz="2400" dirty="0" smtClean="0"/>
            </a:br>
            <a:r>
              <a:rPr lang="ru-RU" sz="2400" dirty="0" smtClean="0"/>
              <a:t>Петрозаводск - Кондопога</a:t>
            </a:r>
            <a:endParaRPr lang="ru-RU" sz="2400" dirty="0"/>
          </a:p>
        </p:txBody>
      </p:sp>
      <p:pic>
        <p:nvPicPr>
          <p:cNvPr id="39939" name="Объект 3"/>
          <p:cNvPicPr>
            <a:picLocks noGrp="1" noChangeAspect="1"/>
          </p:cNvPicPr>
          <p:nvPr>
            <p:ph idx="1"/>
          </p:nvPr>
        </p:nvPicPr>
        <p:blipFill>
          <a:blip r:embed="rId2"/>
          <a:srcRect/>
          <a:stretch>
            <a:fillRect/>
          </a:stretch>
        </p:blipFill>
        <p:spPr>
          <a:xfrm>
            <a:off x="2627313" y="1916113"/>
            <a:ext cx="6342062" cy="3457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Проект </a:t>
            </a:r>
            <a:br>
              <a:rPr lang="ru-RU" dirty="0" smtClean="0"/>
            </a:br>
            <a:r>
              <a:rPr lang="ru-RU" dirty="0" smtClean="0"/>
              <a:t>по сбору макулатуры в учебных заведениях</a:t>
            </a:r>
            <a:endParaRPr lang="ru-RU" dirty="0"/>
          </a:p>
        </p:txBody>
      </p:sp>
      <p:pic>
        <p:nvPicPr>
          <p:cNvPr id="40963" name="Picture 5" descr="C:\Users\Admin\Desktop\Новая папка (2)\c19204c98b866aa030bc24ff1fdbc886.jpg"/>
          <p:cNvPicPr>
            <a:picLocks noChangeAspect="1" noChangeArrowheads="1"/>
          </p:cNvPicPr>
          <p:nvPr/>
        </p:nvPicPr>
        <p:blipFill>
          <a:blip r:embed="rId2"/>
          <a:srcRect/>
          <a:stretch>
            <a:fillRect/>
          </a:stretch>
        </p:blipFill>
        <p:spPr bwMode="auto">
          <a:xfrm>
            <a:off x="2643188" y="3643313"/>
            <a:ext cx="3949700" cy="3071812"/>
          </a:xfrm>
          <a:prstGeom prst="rect">
            <a:avLst/>
          </a:prstGeom>
          <a:noFill/>
          <a:ln w="9525">
            <a:noFill/>
            <a:miter lim="800000"/>
            <a:headEnd/>
            <a:tailEnd/>
          </a:ln>
        </p:spPr>
      </p:pic>
      <p:pic>
        <p:nvPicPr>
          <p:cNvPr id="40964" name="Picture 6" descr="C:\Users\Admin\Desktop\Новая папка (2)\inx960x640.jpg"/>
          <p:cNvPicPr>
            <a:picLocks noChangeAspect="1" noChangeArrowheads="1"/>
          </p:cNvPicPr>
          <p:nvPr/>
        </p:nvPicPr>
        <p:blipFill>
          <a:blip r:embed="rId3"/>
          <a:srcRect/>
          <a:stretch>
            <a:fillRect/>
          </a:stretch>
        </p:blipFill>
        <p:spPr bwMode="auto">
          <a:xfrm>
            <a:off x="3844925" y="214313"/>
            <a:ext cx="4822825" cy="321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Заголовок 3"/>
          <p:cNvSpPr>
            <a:spLocks noGrp="1"/>
          </p:cNvSpPr>
          <p:nvPr>
            <p:ph type="ctrTitle"/>
          </p:nvPr>
        </p:nvSpPr>
        <p:spPr>
          <a:xfrm>
            <a:off x="0" y="5157788"/>
            <a:ext cx="6516688" cy="1700212"/>
          </a:xfrm>
          <a:solidFill>
            <a:schemeClr val="bg1"/>
          </a:solidFill>
        </p:spPr>
        <p:txBody>
          <a:bodyPr/>
          <a:lstStyle/>
          <a:p>
            <a:r>
              <a:rPr lang="ru-RU" sz="2400" smtClean="0"/>
              <a:t>Проведение такого года, прежде всего, нацелено на сохранение биологического разнообразия, экологического развития и обеспечение экологической безопасности.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6350" y="407988"/>
            <a:ext cx="9144000" cy="338137"/>
          </a:xfrm>
          <a:prstGeom prst="rect">
            <a:avLst/>
          </a:prstGeom>
          <a:noFill/>
          <a:ln w="9525">
            <a:noFill/>
            <a:miter lim="800000"/>
            <a:headEnd/>
            <a:tailEnd/>
          </a:ln>
        </p:spPr>
        <p:txBody>
          <a:bodyPr>
            <a:spAutoFit/>
          </a:bodyPr>
          <a:lstStyle/>
          <a:p>
            <a:pPr algn="ctr"/>
            <a:r>
              <a:rPr lang="ru-RU" sz="1600" b="1">
                <a:solidFill>
                  <a:srgbClr val="0070C0"/>
                </a:solidFill>
                <a:latin typeface="Times New Roman" pitchFamily="18" charset="0"/>
                <a:cs typeface="Times New Roman" pitchFamily="18" charset="0"/>
              </a:rPr>
              <a:t>Организация сбора макулатуры </a:t>
            </a:r>
          </a:p>
        </p:txBody>
      </p:sp>
      <p:sp>
        <p:nvSpPr>
          <p:cNvPr id="41987" name="Прямоугольник 7"/>
          <p:cNvSpPr>
            <a:spLocks noChangeArrowheads="1"/>
          </p:cNvSpPr>
          <p:nvPr/>
        </p:nvSpPr>
        <p:spPr bwMode="auto">
          <a:xfrm>
            <a:off x="2627313" y="923925"/>
            <a:ext cx="3600450" cy="1384300"/>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Сбор макулатуры является частью раздельного сбора отходов на территории нашего города. Благодаря усилиям учащихся, родителей и педагогов городских школ удается отправить в переработку более 100 тонн макулатуры ежегодно.</a:t>
            </a:r>
          </a:p>
        </p:txBody>
      </p:sp>
      <p:pic>
        <p:nvPicPr>
          <p:cNvPr id="41988" name="Рисунок 8" descr="Безымянный.jpg"/>
          <p:cNvPicPr>
            <a:picLocks noChangeAspect="1"/>
          </p:cNvPicPr>
          <p:nvPr/>
        </p:nvPicPr>
        <p:blipFill>
          <a:blip r:embed="rId2"/>
          <a:srcRect/>
          <a:stretch>
            <a:fillRect/>
          </a:stretch>
        </p:blipFill>
        <p:spPr bwMode="auto">
          <a:xfrm>
            <a:off x="6207125" y="492125"/>
            <a:ext cx="2901950" cy="2419350"/>
          </a:xfrm>
          <a:prstGeom prst="rect">
            <a:avLst/>
          </a:prstGeom>
          <a:noFill/>
          <a:ln w="9525">
            <a:noFill/>
            <a:miter lim="800000"/>
            <a:headEnd/>
            <a:tailEnd/>
          </a:ln>
        </p:spPr>
      </p:pic>
      <p:pic>
        <p:nvPicPr>
          <p:cNvPr id="41989" name="Picture 8" descr="D:\profile\feyzullaeva_ev\Documents\Работа 2017\ФОТОГРАФИИ\2017-04-21 День дерева\DSC04108.JPG"/>
          <p:cNvPicPr>
            <a:picLocks noChangeAspect="1" noChangeArrowheads="1"/>
          </p:cNvPicPr>
          <p:nvPr/>
        </p:nvPicPr>
        <p:blipFill>
          <a:blip r:embed="rId3"/>
          <a:srcRect/>
          <a:stretch>
            <a:fillRect/>
          </a:stretch>
        </p:blipFill>
        <p:spPr bwMode="auto">
          <a:xfrm>
            <a:off x="107950" y="750888"/>
            <a:ext cx="2519363" cy="2009775"/>
          </a:xfrm>
          <a:prstGeom prst="rect">
            <a:avLst/>
          </a:prstGeom>
          <a:noFill/>
          <a:ln w="9525">
            <a:noFill/>
            <a:miter lim="800000"/>
            <a:headEnd/>
            <a:tailEnd/>
          </a:ln>
        </p:spPr>
      </p:pic>
      <p:sp>
        <p:nvSpPr>
          <p:cNvPr id="41990" name="TextBox 10"/>
          <p:cNvSpPr txBox="1">
            <a:spLocks noChangeArrowheads="1"/>
          </p:cNvSpPr>
          <p:nvPr/>
        </p:nvSpPr>
        <p:spPr bwMode="auto">
          <a:xfrm>
            <a:off x="90488" y="2822575"/>
            <a:ext cx="4337050" cy="523875"/>
          </a:xfrm>
          <a:prstGeom prst="rect">
            <a:avLst/>
          </a:prstGeom>
          <a:noFill/>
          <a:ln w="9525">
            <a:noFill/>
            <a:miter lim="800000"/>
            <a:headEnd/>
            <a:tailEnd/>
          </a:ln>
        </p:spPr>
        <p:txBody>
          <a:bodyPr wrap="none">
            <a:spAutoFit/>
          </a:bodyPr>
          <a:lstStyle/>
          <a:p>
            <a:pPr algn="ctr"/>
            <a:r>
              <a:rPr lang="ru-RU" sz="1400" b="1">
                <a:solidFill>
                  <a:srgbClr val="0070C0"/>
                </a:solidFill>
                <a:latin typeface="Times New Roman" pitchFamily="18" charset="0"/>
                <a:cs typeface="Times New Roman" pitchFamily="18" charset="0"/>
              </a:rPr>
              <a:t>Общегородская акция «День дерева»</a:t>
            </a:r>
          </a:p>
          <a:p>
            <a:pPr algn="ctr"/>
            <a:r>
              <a:rPr lang="ru-RU" sz="1400" b="1">
                <a:solidFill>
                  <a:srgbClr val="0070C0"/>
                </a:solidFill>
                <a:latin typeface="Times New Roman" pitchFamily="18" charset="0"/>
                <a:cs typeface="Times New Roman" pitchFamily="18" charset="0"/>
              </a:rPr>
              <a:t>по сбору макулатуры среди школ города Рыбинска</a:t>
            </a:r>
          </a:p>
        </p:txBody>
      </p:sp>
      <p:sp>
        <p:nvSpPr>
          <p:cNvPr id="41991" name="TextBox 11"/>
          <p:cNvSpPr txBox="1">
            <a:spLocks noChangeArrowheads="1"/>
          </p:cNvSpPr>
          <p:nvPr/>
        </p:nvSpPr>
        <p:spPr bwMode="auto">
          <a:xfrm>
            <a:off x="0" y="3286125"/>
            <a:ext cx="3903663" cy="554038"/>
          </a:xfrm>
          <a:prstGeom prst="rect">
            <a:avLst/>
          </a:prstGeom>
          <a:noFill/>
          <a:ln w="9525">
            <a:noFill/>
            <a:miter lim="800000"/>
            <a:headEnd/>
            <a:tailEnd/>
          </a:ln>
        </p:spPr>
        <p:txBody>
          <a:bodyPr wrap="none">
            <a:spAutoFit/>
          </a:bodyPr>
          <a:lstStyle/>
          <a:p>
            <a:r>
              <a:rPr lang="ru-RU" sz="3000" b="1">
                <a:solidFill>
                  <a:srgbClr val="FF0000"/>
                </a:solidFill>
                <a:latin typeface="Times New Roman" pitchFamily="18" charset="0"/>
                <a:cs typeface="Times New Roman" pitchFamily="18" charset="0"/>
              </a:rPr>
              <a:t>СОБРАНО 68 ТОНН </a:t>
            </a:r>
          </a:p>
        </p:txBody>
      </p:sp>
      <p:sp>
        <p:nvSpPr>
          <p:cNvPr id="41992" name="TextBox 12"/>
          <p:cNvSpPr txBox="1">
            <a:spLocks noChangeArrowheads="1"/>
          </p:cNvSpPr>
          <p:nvPr/>
        </p:nvSpPr>
        <p:spPr bwMode="auto">
          <a:xfrm>
            <a:off x="4500563" y="3286125"/>
            <a:ext cx="4181475" cy="554038"/>
          </a:xfrm>
          <a:prstGeom prst="rect">
            <a:avLst/>
          </a:prstGeom>
          <a:noFill/>
          <a:ln w="9525">
            <a:noFill/>
            <a:miter lim="800000"/>
            <a:headEnd/>
            <a:tailEnd/>
          </a:ln>
        </p:spPr>
        <p:txBody>
          <a:bodyPr wrap="none">
            <a:spAutoFit/>
          </a:bodyPr>
          <a:lstStyle/>
          <a:p>
            <a:r>
              <a:rPr lang="ru-RU" sz="3000" b="1">
                <a:solidFill>
                  <a:srgbClr val="FF0000"/>
                </a:solidFill>
                <a:latin typeface="Times New Roman" pitchFamily="18" charset="0"/>
                <a:cs typeface="Times New Roman" pitchFamily="18" charset="0"/>
              </a:rPr>
              <a:t>СОБРАНО 61 ТОННА </a:t>
            </a:r>
          </a:p>
        </p:txBody>
      </p:sp>
      <p:sp>
        <p:nvSpPr>
          <p:cNvPr id="41993" name="Прямоугольник 13"/>
          <p:cNvSpPr>
            <a:spLocks noChangeArrowheads="1"/>
          </p:cNvSpPr>
          <p:nvPr/>
        </p:nvSpPr>
        <p:spPr bwMode="auto">
          <a:xfrm>
            <a:off x="4572000" y="4983163"/>
            <a:ext cx="4572000" cy="1385887"/>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12 января в Рыбинске состоялась премьера короткометражного фильма «Ванька-адмирал», снятого в рамках проекта «Киноуроки в школах России». Фильм посвящен памяти нашего земляка адмирала Федора Ушакова. Для подготовки фильма школьники Рыбинска собрали 61 тонну макулатуры.</a:t>
            </a:r>
          </a:p>
        </p:txBody>
      </p:sp>
      <p:pic>
        <p:nvPicPr>
          <p:cNvPr id="41994" name="Рисунок 14" descr="makulatura_09_2017.jpg"/>
          <p:cNvPicPr>
            <a:picLocks noChangeAspect="1"/>
          </p:cNvPicPr>
          <p:nvPr/>
        </p:nvPicPr>
        <p:blipFill>
          <a:blip r:embed="rId4"/>
          <a:srcRect/>
          <a:stretch>
            <a:fillRect/>
          </a:stretch>
        </p:blipFill>
        <p:spPr bwMode="auto">
          <a:xfrm>
            <a:off x="7077075" y="3789363"/>
            <a:ext cx="1376363" cy="1270000"/>
          </a:xfrm>
          <a:prstGeom prst="rect">
            <a:avLst/>
          </a:prstGeom>
          <a:noFill/>
          <a:ln w="9525">
            <a:noFill/>
            <a:miter lim="800000"/>
            <a:headEnd/>
            <a:tailEnd/>
          </a:ln>
        </p:spPr>
      </p:pic>
      <p:sp>
        <p:nvSpPr>
          <p:cNvPr id="41995" name="TextBox 15"/>
          <p:cNvSpPr txBox="1">
            <a:spLocks noChangeArrowheads="1"/>
          </p:cNvSpPr>
          <p:nvPr/>
        </p:nvSpPr>
        <p:spPr bwMode="auto">
          <a:xfrm>
            <a:off x="4716463" y="2822575"/>
            <a:ext cx="4337050" cy="739775"/>
          </a:xfrm>
          <a:prstGeom prst="rect">
            <a:avLst/>
          </a:prstGeom>
          <a:noFill/>
          <a:ln w="9525">
            <a:noFill/>
            <a:miter lim="800000"/>
            <a:headEnd/>
            <a:tailEnd/>
          </a:ln>
        </p:spPr>
        <p:txBody>
          <a:bodyPr wrap="none">
            <a:spAutoFit/>
          </a:bodyPr>
          <a:lstStyle/>
          <a:p>
            <a:pPr algn="ctr"/>
            <a:r>
              <a:rPr lang="ru-RU" sz="1400" b="1">
                <a:solidFill>
                  <a:srgbClr val="0070C0"/>
                </a:solidFill>
                <a:latin typeface="Times New Roman" pitchFamily="18" charset="0"/>
                <a:cs typeface="Times New Roman" pitchFamily="18" charset="0"/>
              </a:rPr>
              <a:t>Акция «Киноэкология»</a:t>
            </a:r>
          </a:p>
          <a:p>
            <a:pPr algn="ctr"/>
            <a:r>
              <a:rPr lang="ru-RU" sz="1400" b="1">
                <a:solidFill>
                  <a:srgbClr val="0070C0"/>
                </a:solidFill>
                <a:latin typeface="Times New Roman" pitchFamily="18" charset="0"/>
                <a:cs typeface="Times New Roman" pitchFamily="18" charset="0"/>
              </a:rPr>
              <a:t>по сбору макулатуры среди школ города Рыбинска</a:t>
            </a:r>
          </a:p>
          <a:p>
            <a:pPr algn="ctr"/>
            <a:endParaRPr lang="ru-RU" sz="1400" b="1">
              <a:solidFill>
                <a:srgbClr val="0070C0"/>
              </a:solidFill>
              <a:latin typeface="Times New Roman" pitchFamily="18" charset="0"/>
              <a:cs typeface="Times New Roman" pitchFamily="18" charset="0"/>
            </a:endParaRPr>
          </a:p>
        </p:txBody>
      </p:sp>
      <p:pic>
        <p:nvPicPr>
          <p:cNvPr id="41996" name="Рисунок 16" descr="853164_e13fb32c22414f41aa719608ea712de5_mv2.png"/>
          <p:cNvPicPr>
            <a:picLocks noChangeAspect="1"/>
          </p:cNvPicPr>
          <p:nvPr/>
        </p:nvPicPr>
        <p:blipFill>
          <a:blip r:embed="rId5"/>
          <a:srcRect/>
          <a:stretch>
            <a:fillRect/>
          </a:stretch>
        </p:blipFill>
        <p:spPr bwMode="auto">
          <a:xfrm>
            <a:off x="4926013" y="3514725"/>
            <a:ext cx="1662112" cy="1847850"/>
          </a:xfrm>
          <a:prstGeom prst="rect">
            <a:avLst/>
          </a:prstGeom>
          <a:noFill/>
          <a:ln w="9525">
            <a:noFill/>
            <a:miter lim="800000"/>
            <a:headEnd/>
            <a:tailEnd/>
          </a:ln>
        </p:spPr>
      </p:pic>
      <p:pic>
        <p:nvPicPr>
          <p:cNvPr id="41997" name="Picture 8" descr="http://rybinsk.ru/images/stories/department/nature/foto/news/2017/05/deder.jpg"/>
          <p:cNvPicPr>
            <a:picLocks noChangeAspect="1" noChangeArrowheads="1"/>
          </p:cNvPicPr>
          <p:nvPr/>
        </p:nvPicPr>
        <p:blipFill>
          <a:blip r:embed="rId6"/>
          <a:srcRect/>
          <a:stretch>
            <a:fillRect/>
          </a:stretch>
        </p:blipFill>
        <p:spPr bwMode="auto">
          <a:xfrm>
            <a:off x="1908175" y="3773488"/>
            <a:ext cx="1619250" cy="1249362"/>
          </a:xfrm>
          <a:prstGeom prst="rect">
            <a:avLst/>
          </a:prstGeom>
          <a:noFill/>
          <a:ln w="9525">
            <a:noFill/>
            <a:miter lim="800000"/>
            <a:headEnd/>
            <a:tailEnd/>
          </a:ln>
        </p:spPr>
      </p:pic>
      <p:pic>
        <p:nvPicPr>
          <p:cNvPr id="41998" name="Picture 2" descr="D:\profile\feyzullaeva_ev\Documents\Работа 2017\ГОД ЭКОЛОГИИ\21.04.2017 День дерева\znachok.jpg"/>
          <p:cNvPicPr>
            <a:picLocks noChangeAspect="1" noChangeArrowheads="1"/>
          </p:cNvPicPr>
          <p:nvPr/>
        </p:nvPicPr>
        <p:blipFill>
          <a:blip r:embed="rId7"/>
          <a:srcRect/>
          <a:stretch>
            <a:fillRect/>
          </a:stretch>
        </p:blipFill>
        <p:spPr bwMode="auto">
          <a:xfrm>
            <a:off x="468313" y="3773488"/>
            <a:ext cx="1212850" cy="1296987"/>
          </a:xfrm>
          <a:prstGeom prst="rect">
            <a:avLst/>
          </a:prstGeom>
          <a:noFill/>
          <a:ln w="9525">
            <a:noFill/>
            <a:miter lim="800000"/>
            <a:headEnd/>
            <a:tailEnd/>
          </a:ln>
        </p:spPr>
      </p:pic>
      <p:sp>
        <p:nvSpPr>
          <p:cNvPr id="41999" name="Прямоугольник 19"/>
          <p:cNvSpPr>
            <a:spLocks noChangeArrowheads="1"/>
          </p:cNvSpPr>
          <p:nvPr/>
        </p:nvSpPr>
        <p:spPr bwMode="auto">
          <a:xfrm>
            <a:off x="0" y="5049838"/>
            <a:ext cx="4500563" cy="1385887"/>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21 апреля 2017 года состоялся  единовременный сбор макулатуры педагогами и учениками школ города. В акции приняли участие более 18000 человек из 27 школ города Рыбинска. Общими усилиями удалось собрать 68 тонн макулатуры. Самые активные школьники и педагоги были отмечены памятными подарками.</a:t>
            </a:r>
            <a:endParaRPr lang="ru-RU" sz="14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2"/>
          <p:cNvPicPr>
            <a:picLocks noChangeAspect="1"/>
          </p:cNvPicPr>
          <p:nvPr/>
        </p:nvPicPr>
        <p:blipFill>
          <a:blip r:embed="rId3"/>
          <a:srcRect/>
          <a:stretch>
            <a:fillRect/>
          </a:stretch>
        </p:blipFill>
        <p:spPr bwMode="auto">
          <a:xfrm>
            <a:off x="131763" y="4371975"/>
            <a:ext cx="2368550" cy="1577975"/>
          </a:xfrm>
          <a:prstGeom prst="rect">
            <a:avLst/>
          </a:prstGeom>
          <a:noFill/>
          <a:ln w="9525">
            <a:noFill/>
            <a:miter lim="800000"/>
            <a:headEnd/>
            <a:tailEnd/>
          </a:ln>
        </p:spPr>
      </p:pic>
      <p:pic>
        <p:nvPicPr>
          <p:cNvPr id="33795" name="Рисунок 7"/>
          <p:cNvPicPr>
            <a:picLocks noChangeAspect="1"/>
          </p:cNvPicPr>
          <p:nvPr/>
        </p:nvPicPr>
        <p:blipFill>
          <a:blip r:embed="rId4"/>
          <a:srcRect/>
          <a:stretch>
            <a:fillRect/>
          </a:stretch>
        </p:blipFill>
        <p:spPr bwMode="auto">
          <a:xfrm>
            <a:off x="2593975" y="1427163"/>
            <a:ext cx="2689225" cy="4313237"/>
          </a:xfrm>
          <a:prstGeom prst="rect">
            <a:avLst/>
          </a:prstGeom>
          <a:noFill/>
          <a:ln>
            <a:noFill/>
          </a:ln>
          <a:effectLst>
            <a:outerShdw blurRad="50800" dist="38100" dir="2700000" algn="tl" rotWithShape="0">
              <a:prstClr val="black">
                <a:alpha val="40000"/>
              </a:prstClr>
            </a:outerShdw>
          </a:effectLst>
          <a:extLst/>
        </p:spPr>
      </p:pic>
      <p:pic>
        <p:nvPicPr>
          <p:cNvPr id="43012" name="Рисунок 8"/>
          <p:cNvPicPr>
            <a:picLocks noChangeAspect="1"/>
          </p:cNvPicPr>
          <p:nvPr/>
        </p:nvPicPr>
        <p:blipFill>
          <a:blip r:embed="rId5"/>
          <a:srcRect/>
          <a:stretch>
            <a:fillRect/>
          </a:stretch>
        </p:blipFill>
        <p:spPr bwMode="auto">
          <a:xfrm>
            <a:off x="65088" y="896938"/>
            <a:ext cx="2376487" cy="1584325"/>
          </a:xfrm>
          <a:prstGeom prst="rect">
            <a:avLst/>
          </a:prstGeom>
          <a:noFill/>
          <a:ln w="9525">
            <a:noFill/>
            <a:miter lim="800000"/>
            <a:headEnd/>
            <a:tailEnd/>
          </a:ln>
        </p:spPr>
      </p:pic>
      <p:pic>
        <p:nvPicPr>
          <p:cNvPr id="33797" name="Рисунок 9"/>
          <p:cNvPicPr>
            <a:picLocks noChangeAspect="1"/>
          </p:cNvPicPr>
          <p:nvPr/>
        </p:nvPicPr>
        <p:blipFill>
          <a:blip r:embed="rId6"/>
          <a:srcRect/>
          <a:stretch>
            <a:fillRect/>
          </a:stretch>
        </p:blipFill>
        <p:spPr bwMode="auto">
          <a:xfrm>
            <a:off x="5408613" y="3630613"/>
            <a:ext cx="3165475" cy="2109787"/>
          </a:xfrm>
          <a:prstGeom prst="rect">
            <a:avLst/>
          </a:prstGeom>
          <a:noFill/>
          <a:ln>
            <a:noFill/>
          </a:ln>
          <a:effectLst>
            <a:outerShdw blurRad="50800" dist="38100" dir="2700000" algn="tl" rotWithShape="0">
              <a:prstClr val="black">
                <a:alpha val="40000"/>
              </a:prstClr>
            </a:outerShdw>
          </a:effectLst>
          <a:extLst/>
        </p:spPr>
      </p:pic>
      <p:pic>
        <p:nvPicPr>
          <p:cNvPr id="33798" name="Рисунок 10"/>
          <p:cNvPicPr>
            <a:picLocks noChangeAspect="1"/>
          </p:cNvPicPr>
          <p:nvPr/>
        </p:nvPicPr>
        <p:blipFill>
          <a:blip r:embed="rId7"/>
          <a:srcRect/>
          <a:stretch>
            <a:fillRect/>
          </a:stretch>
        </p:blipFill>
        <p:spPr bwMode="auto">
          <a:xfrm>
            <a:off x="5408613" y="1427163"/>
            <a:ext cx="3165475" cy="2109787"/>
          </a:xfrm>
          <a:prstGeom prst="rect">
            <a:avLst/>
          </a:prstGeom>
          <a:noFill/>
          <a:ln>
            <a:noFill/>
          </a:ln>
          <a:effectLst>
            <a:outerShdw blurRad="50800" dist="38100" dir="2700000" algn="tl" rotWithShape="0">
              <a:prstClr val="black">
                <a:alpha val="40000"/>
              </a:prstClr>
            </a:outerShdw>
          </a:effectLst>
          <a:extLst/>
        </p:spPr>
      </p:pic>
      <p:sp>
        <p:nvSpPr>
          <p:cNvPr id="43015" name="TextBox 12"/>
          <p:cNvSpPr txBox="1">
            <a:spLocks noChangeArrowheads="1"/>
          </p:cNvSpPr>
          <p:nvPr/>
        </p:nvSpPr>
        <p:spPr bwMode="auto">
          <a:xfrm>
            <a:off x="101600" y="2882900"/>
            <a:ext cx="2305050" cy="1016000"/>
          </a:xfrm>
          <a:prstGeom prst="rect">
            <a:avLst/>
          </a:prstGeom>
          <a:noFill/>
          <a:ln w="9525">
            <a:noFill/>
            <a:miter lim="800000"/>
            <a:headEnd/>
            <a:tailEnd/>
          </a:ln>
        </p:spPr>
        <p:txBody>
          <a:bodyPr>
            <a:spAutoFit/>
          </a:bodyPr>
          <a:lstStyle/>
          <a:p>
            <a:pPr algn="ctr" eaLnBrk="1" hangingPunct="1"/>
            <a:r>
              <a:rPr lang="ru-RU" sz="2000">
                <a:solidFill>
                  <a:srgbClr val="000000"/>
                </a:solidFill>
                <a:latin typeface="Corbel" pitchFamily="34" charset="0"/>
              </a:rPr>
              <a:t>Акция </a:t>
            </a:r>
          </a:p>
          <a:p>
            <a:pPr algn="ctr" eaLnBrk="1" hangingPunct="1"/>
            <a:r>
              <a:rPr lang="ru-RU" sz="2000">
                <a:solidFill>
                  <a:srgbClr val="000000"/>
                </a:solidFill>
                <a:latin typeface="Corbel" pitchFamily="34" charset="0"/>
              </a:rPr>
              <a:t>«Стоп рекламе вне закона!»</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4034" name="Объект 4"/>
          <p:cNvPicPr>
            <a:picLocks noChangeAspect="1"/>
          </p:cNvPicPr>
          <p:nvPr/>
        </p:nvPicPr>
        <p:blipFill>
          <a:blip r:embed="rId3"/>
          <a:srcRect/>
          <a:stretch>
            <a:fillRect/>
          </a:stretch>
        </p:blipFill>
        <p:spPr bwMode="auto">
          <a:xfrm>
            <a:off x="6215063" y="2286000"/>
            <a:ext cx="2928937" cy="1714500"/>
          </a:xfrm>
          <a:prstGeom prst="rect">
            <a:avLst/>
          </a:prstGeom>
          <a:noFill/>
          <a:ln w="9525">
            <a:noFill/>
            <a:miter lim="800000"/>
            <a:headEnd/>
            <a:tailEnd/>
          </a:ln>
        </p:spPr>
      </p:pic>
      <p:pic>
        <p:nvPicPr>
          <p:cNvPr id="44035" name="Объект 5"/>
          <p:cNvPicPr>
            <a:picLocks noChangeAspect="1"/>
          </p:cNvPicPr>
          <p:nvPr/>
        </p:nvPicPr>
        <p:blipFill>
          <a:blip r:embed="rId4"/>
          <a:srcRect/>
          <a:stretch>
            <a:fillRect/>
          </a:stretch>
        </p:blipFill>
        <p:spPr bwMode="auto">
          <a:xfrm>
            <a:off x="6215063" y="142875"/>
            <a:ext cx="2928937" cy="207168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5300663"/>
            <a:ext cx="9144000" cy="1557337"/>
          </a:xfrm>
          <a:solidFill>
            <a:schemeClr val="folHlink"/>
          </a:solidFill>
          <a:ln>
            <a:solidFill>
              <a:schemeClr val="folHlink"/>
            </a:solidFill>
          </a:ln>
        </p:spPr>
        <p:txBody>
          <a:bodyPr/>
          <a:lstStyle/>
          <a:p>
            <a:pPr eaLnBrk="1" hangingPunct="1"/>
            <a:r>
              <a:rPr lang="ru-RU" smtClean="0"/>
              <a:t>Посадка деревьев и благоустройство парков</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206375" y="244475"/>
            <a:ext cx="8651875" cy="1041400"/>
          </a:xfrm>
        </p:spPr>
        <p:txBody>
          <a:bodyPr/>
          <a:lstStyle/>
          <a:p>
            <a:r>
              <a:rPr lang="ru-RU" sz="2600" smtClean="0"/>
              <a:t>Мероприятия по закреплению статуса и границ зелёных зон Петрозаводск</a:t>
            </a:r>
          </a:p>
        </p:txBody>
      </p:sp>
      <p:pic>
        <p:nvPicPr>
          <p:cNvPr id="46083" name="Объект 4"/>
          <p:cNvPicPr>
            <a:picLocks noGrp="1" noChangeAspect="1"/>
          </p:cNvPicPr>
          <p:nvPr>
            <p:ph idx="1"/>
          </p:nvPr>
        </p:nvPicPr>
        <p:blipFill>
          <a:blip r:embed="rId2"/>
          <a:srcRect/>
          <a:stretch>
            <a:fillRect/>
          </a:stretch>
        </p:blipFill>
        <p:spPr>
          <a:xfrm>
            <a:off x="4284663" y="1844675"/>
            <a:ext cx="4629150" cy="4629150"/>
          </a:xfrm>
        </p:spPr>
      </p:pic>
      <p:sp>
        <p:nvSpPr>
          <p:cNvPr id="46084" name="Текст 3"/>
          <p:cNvSpPr>
            <a:spLocks noGrp="1"/>
          </p:cNvSpPr>
          <p:nvPr>
            <p:ph type="body" sz="half" idx="2"/>
          </p:nvPr>
        </p:nvSpPr>
        <p:spPr>
          <a:xfrm>
            <a:off x="630238" y="2057400"/>
            <a:ext cx="2949575" cy="3811588"/>
          </a:xfrm>
        </p:spPr>
        <p:txBody>
          <a:bodyPr/>
          <a:lstStyle/>
          <a:p>
            <a:r>
              <a:rPr lang="ru-RU" smtClean="0"/>
              <a:t>ПЕРЕЧЕНЬ</a:t>
            </a:r>
          </a:p>
          <a:p>
            <a:r>
              <a:rPr lang="ru-RU" smtClean="0"/>
              <a:t>ПАРКОВ, БУЛЬВАРОВ, ЛЕСОПАРКОВ, ЗАКАЗНИКОВ, СКВЕРОВ, САДОВ</a:t>
            </a:r>
          </a:p>
          <a:p>
            <a:r>
              <a:rPr lang="ru-RU" smtClean="0"/>
              <a:t>И АЛЛЕЙ НА ТЕРРИТОРИИ ПЕТРОЗАВОДСКОГО ГОРОДСКОГО ОКРУГА</a:t>
            </a:r>
          </a:p>
          <a:p>
            <a:endParaRPr lang="ru-RU" smtClean="0"/>
          </a:p>
          <a:p>
            <a:r>
              <a:rPr lang="ru-RU" smtClean="0"/>
              <a:t>Поддержка общественной инициативы по созданию Зелёного пояса – Зеленого щита  вокруг Петрозаводского городского округа</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5"/>
          <p:cNvSpPr>
            <a:spLocks noGrp="1"/>
          </p:cNvSpPr>
          <p:nvPr>
            <p:ph type="title"/>
          </p:nvPr>
        </p:nvSpPr>
        <p:spPr/>
        <p:txBody>
          <a:bodyPr/>
          <a:lstStyle/>
          <a:p>
            <a:r>
              <a:rPr lang="ru-RU" sz="3500" smtClean="0"/>
              <a:t>Электронный путеводитель «Парки, сады и скверы Пскова»</a:t>
            </a:r>
          </a:p>
        </p:txBody>
      </p:sp>
      <p:pic>
        <p:nvPicPr>
          <p:cNvPr id="47107" name="Содержимое 4" descr="1.jpg"/>
          <p:cNvPicPr>
            <a:picLocks noGrp="1" noChangeAspect="1"/>
          </p:cNvPicPr>
          <p:nvPr>
            <p:ph idx="1"/>
          </p:nvPr>
        </p:nvPicPr>
        <p:blipFill>
          <a:blip r:embed="rId2"/>
          <a:srcRect/>
          <a:stretch>
            <a:fillRect/>
          </a:stretch>
        </p:blipFill>
        <p:spPr>
          <a:xfrm>
            <a:off x="457200" y="1752600"/>
            <a:ext cx="8229600" cy="42211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8130" name="Rectangle 5"/>
          <p:cNvSpPr>
            <a:spLocks noChangeArrowheads="1"/>
          </p:cNvSpPr>
          <p:nvPr/>
        </p:nvSpPr>
        <p:spPr bwMode="auto">
          <a:xfrm>
            <a:off x="0" y="5373688"/>
            <a:ext cx="9144000" cy="1484312"/>
          </a:xfrm>
          <a:prstGeom prst="rect">
            <a:avLst/>
          </a:prstGeom>
          <a:solidFill>
            <a:schemeClr val="folHlink"/>
          </a:solidFill>
          <a:ln w="9525">
            <a:solidFill>
              <a:schemeClr val="folHlink"/>
            </a:solidFill>
            <a:miter lim="800000"/>
            <a:headEnd/>
            <a:tailEnd/>
          </a:ln>
        </p:spPr>
        <p:txBody>
          <a:bodyPr anchor="ctr"/>
          <a:lstStyle/>
          <a:p>
            <a:pPr algn="ctr" eaLnBrk="1" hangingPunct="1"/>
            <a:r>
              <a:rPr lang="ru-RU" sz="2800">
                <a:solidFill>
                  <a:schemeClr val="tx2"/>
                </a:solidFill>
              </a:rPr>
              <a:t>Акция «Петрозаводску – 100 тысяч деревьев»</a:t>
            </a:r>
            <a:br>
              <a:rPr lang="ru-RU" sz="2800">
                <a:solidFill>
                  <a:schemeClr val="tx2"/>
                </a:solidFill>
              </a:rPr>
            </a:br>
            <a:r>
              <a:rPr lang="ru-RU" sz="2800">
                <a:solidFill>
                  <a:schemeClr val="tx2"/>
                </a:solidFill>
              </a:rPr>
              <a:t>с 2012 года проведено более 50 акций по посадке </a:t>
            </a:r>
            <a:br>
              <a:rPr lang="ru-RU" sz="2800">
                <a:solidFill>
                  <a:schemeClr val="tx2"/>
                </a:solidFill>
              </a:rPr>
            </a:br>
            <a:r>
              <a:rPr lang="ru-RU" sz="2800">
                <a:solidFill>
                  <a:schemeClr val="tx2"/>
                </a:solidFill>
              </a:rPr>
              <a:t>Более 4000 деревьев</a:t>
            </a:r>
          </a:p>
        </p:txBody>
      </p:sp>
      <p:pic>
        <p:nvPicPr>
          <p:cNvPr id="48131" name="Picture 6" descr="yy1v4yyDB4g"/>
          <p:cNvPicPr>
            <a:picLocks noChangeAspect="1" noChangeArrowheads="1"/>
          </p:cNvPicPr>
          <p:nvPr/>
        </p:nvPicPr>
        <p:blipFill>
          <a:blip r:embed="rId2"/>
          <a:srcRect/>
          <a:stretch>
            <a:fillRect/>
          </a:stretch>
        </p:blipFill>
        <p:spPr bwMode="auto">
          <a:xfrm>
            <a:off x="285750" y="142875"/>
            <a:ext cx="3784600" cy="2525713"/>
          </a:xfrm>
          <a:prstGeom prst="rect">
            <a:avLst/>
          </a:prstGeom>
          <a:noFill/>
          <a:ln w="9525">
            <a:noFill/>
            <a:miter lim="800000"/>
            <a:headEnd/>
            <a:tailEnd/>
          </a:ln>
        </p:spPr>
      </p:pic>
      <p:pic>
        <p:nvPicPr>
          <p:cNvPr id="48132" name="Picture 7" descr="посадки"/>
          <p:cNvPicPr>
            <a:picLocks noChangeAspect="1" noChangeArrowheads="1"/>
          </p:cNvPicPr>
          <p:nvPr/>
        </p:nvPicPr>
        <p:blipFill>
          <a:blip r:embed="rId3"/>
          <a:srcRect/>
          <a:stretch>
            <a:fillRect/>
          </a:stretch>
        </p:blipFill>
        <p:spPr bwMode="auto">
          <a:xfrm>
            <a:off x="4000500" y="2714625"/>
            <a:ext cx="4500563" cy="2714625"/>
          </a:xfrm>
          <a:prstGeom prst="rect">
            <a:avLst/>
          </a:prstGeom>
          <a:noFill/>
          <a:ln w="9525">
            <a:noFill/>
            <a:miter lim="800000"/>
            <a:headEnd/>
            <a:tailEnd/>
          </a:ln>
        </p:spPr>
      </p:pic>
      <p:pic>
        <p:nvPicPr>
          <p:cNvPr id="48133" name="Picture 9" descr="9315114_1905357"/>
          <p:cNvPicPr>
            <a:picLocks noGrp="1" noChangeAspect="1" noChangeArrowheads="1"/>
          </p:cNvPicPr>
          <p:nvPr>
            <p:ph sz="quarter" idx="1"/>
          </p:nvPr>
        </p:nvPicPr>
        <p:blipFill>
          <a:blip r:embed="rId4"/>
          <a:srcRect/>
          <a:stretch>
            <a:fillRect/>
          </a:stretch>
        </p:blipFill>
        <p:spPr>
          <a:xfrm>
            <a:off x="285750" y="2714625"/>
            <a:ext cx="3643313" cy="2732088"/>
          </a:xfrm>
          <a:noFill/>
        </p:spPr>
      </p:pic>
      <p:pic>
        <p:nvPicPr>
          <p:cNvPr id="48134" name="Picture 11" descr="O3hEj0XSklc"/>
          <p:cNvPicPr>
            <a:picLocks noChangeAspect="1" noChangeArrowheads="1"/>
          </p:cNvPicPr>
          <p:nvPr/>
        </p:nvPicPr>
        <p:blipFill>
          <a:blip r:embed="rId5"/>
          <a:srcRect/>
          <a:stretch>
            <a:fillRect/>
          </a:stretch>
        </p:blipFill>
        <p:spPr bwMode="auto">
          <a:xfrm>
            <a:off x="4143375" y="142875"/>
            <a:ext cx="4357688" cy="250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71550" y="115888"/>
            <a:ext cx="8032750" cy="576262"/>
          </a:xfrm>
        </p:spPr>
        <p:txBody>
          <a:bodyPr rtlCol="0">
            <a:normAutofit/>
          </a:bodyPr>
          <a:lstStyle/>
          <a:p>
            <a:pPr fontAlgn="auto">
              <a:spcAft>
                <a:spcPts val="0"/>
              </a:spcAft>
              <a:defRPr/>
            </a:pPr>
            <a:r>
              <a:rPr lang="ru-RU" sz="2400" b="1" dirty="0" smtClean="0">
                <a:solidFill>
                  <a:srgbClr val="C00000"/>
                </a:solidFill>
                <a:effectLst>
                  <a:outerShdw blurRad="38100" dist="38100" dir="2700000" algn="tl">
                    <a:srgbClr val="000000">
                      <a:alpha val="43137"/>
                    </a:srgbClr>
                  </a:outerShdw>
                </a:effectLst>
                <a:cs typeface="Times New Roman" pitchFamily="18" charset="0"/>
              </a:rPr>
              <a:t>Экологические акции по озеленению города Череповца</a:t>
            </a:r>
            <a:endParaRPr lang="ru-RU" sz="2400" b="1" dirty="0">
              <a:solidFill>
                <a:srgbClr val="C00000"/>
              </a:solidFill>
              <a:effectLst>
                <a:outerShdw blurRad="38100" dist="38100" dir="2700000" algn="tl">
                  <a:srgbClr val="000000">
                    <a:alpha val="43137"/>
                  </a:srgbClr>
                </a:outerShdw>
              </a:effectLst>
              <a:cs typeface="Times New Roman" pitchFamily="18" charset="0"/>
            </a:endParaRPr>
          </a:p>
        </p:txBody>
      </p:sp>
      <p:pic>
        <p:nvPicPr>
          <p:cNvPr id="49155" name="Рисунок 1"/>
          <p:cNvPicPr>
            <a:picLocks noChangeAspect="1" noChangeArrowheads="1"/>
          </p:cNvPicPr>
          <p:nvPr/>
        </p:nvPicPr>
        <p:blipFill>
          <a:blip r:embed="rId3"/>
          <a:srcRect l="10960" t="16165" r="11453" b="19179"/>
          <a:stretch>
            <a:fillRect/>
          </a:stretch>
        </p:blipFill>
        <p:spPr bwMode="auto">
          <a:xfrm>
            <a:off x="755650" y="2149475"/>
            <a:ext cx="2232025" cy="1639888"/>
          </a:xfrm>
          <a:prstGeom prst="rect">
            <a:avLst/>
          </a:prstGeom>
          <a:noFill/>
          <a:ln w="19050">
            <a:solidFill>
              <a:srgbClr val="009900"/>
            </a:solidFill>
            <a:miter lim="800000"/>
            <a:headEnd/>
            <a:tailEnd/>
          </a:ln>
        </p:spPr>
      </p:pic>
      <p:pic>
        <p:nvPicPr>
          <p:cNvPr id="49156" name="Рисунок 2"/>
          <p:cNvPicPr>
            <a:picLocks noChangeAspect="1" noChangeArrowheads="1"/>
          </p:cNvPicPr>
          <p:nvPr/>
        </p:nvPicPr>
        <p:blipFill>
          <a:blip r:embed="rId4"/>
          <a:srcRect l="4684" t="15549" r="1111" b="15089"/>
          <a:stretch>
            <a:fillRect/>
          </a:stretch>
        </p:blipFill>
        <p:spPr bwMode="auto">
          <a:xfrm>
            <a:off x="6588125" y="2151063"/>
            <a:ext cx="2365375" cy="1638300"/>
          </a:xfrm>
          <a:prstGeom prst="rect">
            <a:avLst/>
          </a:prstGeom>
          <a:noFill/>
          <a:ln w="19050">
            <a:solidFill>
              <a:srgbClr val="009900"/>
            </a:solidFill>
            <a:miter lim="800000"/>
            <a:headEnd/>
            <a:tailEnd/>
          </a:ln>
        </p:spPr>
      </p:pic>
      <p:sp>
        <p:nvSpPr>
          <p:cNvPr id="49157" name="Rectangle 3"/>
          <p:cNvSpPr>
            <a:spLocks noChangeArrowheads="1"/>
          </p:cNvSpPr>
          <p:nvPr/>
        </p:nvSpPr>
        <p:spPr bwMode="auto">
          <a:xfrm>
            <a:off x="0" y="0"/>
            <a:ext cx="184150" cy="646113"/>
          </a:xfrm>
          <a:prstGeom prst="rect">
            <a:avLst/>
          </a:prstGeom>
          <a:noFill/>
          <a:ln w="9525">
            <a:noFill/>
            <a:miter lim="800000"/>
            <a:headEnd/>
            <a:tailEnd/>
          </a:ln>
        </p:spPr>
        <p:txBody>
          <a:bodyPr wrap="none" anchor="ctr">
            <a:spAutoFit/>
          </a:bodyPr>
          <a:lstStyle/>
          <a:p>
            <a:endParaRPr lang="ru-RU"/>
          </a:p>
        </p:txBody>
      </p:sp>
      <p:sp>
        <p:nvSpPr>
          <p:cNvPr id="49158" name="Rectangle 4"/>
          <p:cNvSpPr>
            <a:spLocks noChangeArrowheads="1"/>
          </p:cNvSpPr>
          <p:nvPr/>
        </p:nvSpPr>
        <p:spPr bwMode="auto">
          <a:xfrm>
            <a:off x="0" y="2295525"/>
            <a:ext cx="184150" cy="369888"/>
          </a:xfrm>
          <a:prstGeom prst="rect">
            <a:avLst/>
          </a:prstGeom>
          <a:noFill/>
          <a:ln w="9525">
            <a:noFill/>
            <a:miter lim="800000"/>
            <a:headEnd/>
            <a:tailEnd/>
          </a:ln>
        </p:spPr>
        <p:txBody>
          <a:bodyPr wrap="none" anchor="ctr">
            <a:spAutoFit/>
          </a:bodyPr>
          <a:lstStyle/>
          <a:p>
            <a:pPr eaLnBrk="1" hangingPunct="1"/>
            <a:endParaRPr lang="ru-RU" altLang="ru-RU" sz="1800">
              <a:cs typeface="Arial" charset="0"/>
            </a:endParaRPr>
          </a:p>
        </p:txBody>
      </p:sp>
      <p:sp>
        <p:nvSpPr>
          <p:cNvPr id="49159" name="Rectangle 5"/>
          <p:cNvSpPr>
            <a:spLocks noChangeArrowheads="1"/>
          </p:cNvSpPr>
          <p:nvPr/>
        </p:nvSpPr>
        <p:spPr bwMode="auto">
          <a:xfrm>
            <a:off x="0" y="3905250"/>
            <a:ext cx="260350" cy="276225"/>
          </a:xfrm>
          <a:prstGeom prst="rect">
            <a:avLst/>
          </a:prstGeom>
          <a:noFill/>
          <a:ln w="9525">
            <a:noFill/>
            <a:miter lim="800000"/>
            <a:headEnd/>
            <a:tailEnd/>
          </a:ln>
        </p:spPr>
        <p:txBody>
          <a:bodyPr wrap="none" anchor="ctr">
            <a:spAutoFit/>
          </a:bodyPr>
          <a:lstStyle/>
          <a:p>
            <a:pPr eaLnBrk="1" hangingPunct="1"/>
            <a:r>
              <a:rPr lang="ru-RU" altLang="ru-RU" sz="1200">
                <a:ea typeface="Times New Roman" pitchFamily="18" charset="0"/>
                <a:cs typeface="Arial" charset="0"/>
              </a:rPr>
              <a:t> </a:t>
            </a:r>
            <a:r>
              <a:rPr lang="ru-RU" altLang="ru-RU" sz="900">
                <a:ea typeface="Times New Roman" pitchFamily="18" charset="0"/>
                <a:cs typeface="Arial" charset="0"/>
              </a:rPr>
              <a:t> </a:t>
            </a:r>
            <a:endParaRPr lang="ru-RU" altLang="ru-RU" sz="1800">
              <a:ea typeface="Times New Roman" pitchFamily="18" charset="0"/>
              <a:cs typeface="Arial" charset="0"/>
            </a:endParaRPr>
          </a:p>
        </p:txBody>
      </p:sp>
      <p:sp>
        <p:nvSpPr>
          <p:cNvPr id="49160" name="Прямоугольник 5"/>
          <p:cNvSpPr>
            <a:spLocks noChangeArrowheads="1"/>
          </p:cNvSpPr>
          <p:nvPr/>
        </p:nvSpPr>
        <p:spPr bwMode="auto">
          <a:xfrm>
            <a:off x="755650" y="704850"/>
            <a:ext cx="8197850" cy="1385888"/>
          </a:xfrm>
          <a:prstGeom prst="rect">
            <a:avLst/>
          </a:prstGeom>
          <a:noFill/>
          <a:ln w="19050">
            <a:solidFill>
              <a:srgbClr val="009900"/>
            </a:solidFill>
            <a:miter lim="800000"/>
            <a:headEnd/>
            <a:tailEnd/>
          </a:ln>
        </p:spPr>
        <p:txBody>
          <a:bodyPr>
            <a:spAutoFit/>
          </a:bodyPr>
          <a:lstStyle/>
          <a:p>
            <a:pPr algn="just"/>
            <a:r>
              <a:rPr lang="ru-RU" sz="1400">
                <a:latin typeface="Times New Roman" pitchFamily="18" charset="0"/>
                <a:cs typeface="Times New Roman" pitchFamily="18" charset="0"/>
              </a:rPr>
              <a:t>   14 мая 2017 года состоялась акция «Зеленый марафон», в результате которой на территории города высажено более 500 саженцев деревьев и кустарников (береза, липа, сирень, голубая ель).      </a:t>
            </a:r>
          </a:p>
          <a:p>
            <a:pPr algn="just"/>
            <a:r>
              <a:rPr lang="ru-RU" sz="1400">
                <a:latin typeface="Times New Roman" pitchFamily="18" charset="0"/>
                <a:cs typeface="Times New Roman" pitchFamily="18" charset="0"/>
              </a:rPr>
              <a:t>   Организаторами акции стали инициативная группа проекта «Народная роща» и Автономная некоммерческая организация поддержки социально ориентированных инициатив «Синяя птица» при поддержке мэрии города. В рамках акции прошел рок-концерт. Всего в «Зеленом марафоне» приняли участие около 3 000 человек. </a:t>
            </a:r>
          </a:p>
        </p:txBody>
      </p:sp>
      <p:pic>
        <p:nvPicPr>
          <p:cNvPr id="49161" name="Рисунок 15"/>
          <p:cNvPicPr>
            <a:picLocks noChangeAspect="1" noChangeArrowheads="1"/>
          </p:cNvPicPr>
          <p:nvPr/>
        </p:nvPicPr>
        <p:blipFill>
          <a:blip r:embed="rId5"/>
          <a:srcRect t="14626" b="26106"/>
          <a:stretch>
            <a:fillRect/>
          </a:stretch>
        </p:blipFill>
        <p:spPr bwMode="auto">
          <a:xfrm>
            <a:off x="3132138" y="2149475"/>
            <a:ext cx="3311525" cy="1639888"/>
          </a:xfrm>
          <a:prstGeom prst="rect">
            <a:avLst/>
          </a:prstGeom>
          <a:noFill/>
          <a:ln w="19050">
            <a:solidFill>
              <a:srgbClr val="009900"/>
            </a:solidFill>
            <a:miter lim="800000"/>
            <a:headEnd/>
            <a:tailEnd/>
          </a:ln>
        </p:spPr>
      </p:pic>
      <p:sp>
        <p:nvSpPr>
          <p:cNvPr id="49162" name="Прямоугольник 16"/>
          <p:cNvSpPr>
            <a:spLocks noChangeArrowheads="1"/>
          </p:cNvSpPr>
          <p:nvPr/>
        </p:nvSpPr>
        <p:spPr bwMode="auto">
          <a:xfrm>
            <a:off x="755650" y="3860800"/>
            <a:ext cx="8197850" cy="1169988"/>
          </a:xfrm>
          <a:prstGeom prst="rect">
            <a:avLst/>
          </a:prstGeom>
          <a:noFill/>
          <a:ln w="19050">
            <a:solidFill>
              <a:srgbClr val="9933FF"/>
            </a:solidFill>
            <a:miter lim="800000"/>
            <a:headEnd/>
            <a:tailEnd/>
          </a:ln>
        </p:spPr>
        <p:txBody>
          <a:bodyPr>
            <a:spAutoFit/>
          </a:bodyPr>
          <a:lstStyle/>
          <a:p>
            <a:pPr algn="just"/>
            <a:r>
              <a:rPr lang="ru-RU" sz="1400">
                <a:latin typeface="Times New Roman" pitchFamily="18" charset="0"/>
                <a:cs typeface="Times New Roman" pitchFamily="18" charset="0"/>
              </a:rPr>
              <a:t>     Вот уже пятый год в Череповце силами инициативной группы проекта «Народная роща» при поддержке мэрии города реализуется акция «Сирень Победы». В далеком 1945 году героев встречали ветками сирени. Эти ароматные цветы стали своего рода символом Победы. </a:t>
            </a:r>
          </a:p>
          <a:p>
            <a:pPr algn="just"/>
            <a:r>
              <a:rPr lang="ru-RU" sz="1400">
                <a:latin typeface="Times New Roman" pitchFamily="18" charset="0"/>
                <a:cs typeface="Times New Roman" pitchFamily="18" charset="0"/>
              </a:rPr>
              <a:t>    5 мая 2017 года на территории средней общеобразовательной школы №6 высадили 30 кустов сирени. Участниками акции стали около 200 человек.</a:t>
            </a:r>
          </a:p>
        </p:txBody>
      </p:sp>
      <p:pic>
        <p:nvPicPr>
          <p:cNvPr id="49163" name="Рисунок 4"/>
          <p:cNvPicPr>
            <a:picLocks noChangeAspect="1" noChangeArrowheads="1"/>
          </p:cNvPicPr>
          <p:nvPr/>
        </p:nvPicPr>
        <p:blipFill>
          <a:blip r:embed="rId6"/>
          <a:srcRect l="14902" t="16473" r="2834" b="15639"/>
          <a:stretch>
            <a:fillRect/>
          </a:stretch>
        </p:blipFill>
        <p:spPr bwMode="auto">
          <a:xfrm>
            <a:off x="6372225" y="5157788"/>
            <a:ext cx="2573338" cy="1584325"/>
          </a:xfrm>
          <a:prstGeom prst="rect">
            <a:avLst/>
          </a:prstGeom>
          <a:noFill/>
          <a:ln w="19050">
            <a:solidFill>
              <a:srgbClr val="9933FF"/>
            </a:solidFill>
            <a:miter lim="800000"/>
            <a:headEnd/>
            <a:tailEnd/>
          </a:ln>
        </p:spPr>
      </p:pic>
      <p:pic>
        <p:nvPicPr>
          <p:cNvPr id="49164" name="Рисунок 5" descr="http://www.rinf.ru/img/images/IMG_6432.JPG"/>
          <p:cNvPicPr>
            <a:picLocks noChangeAspect="1" noChangeArrowheads="1"/>
          </p:cNvPicPr>
          <p:nvPr/>
        </p:nvPicPr>
        <p:blipFill>
          <a:blip r:embed="rId7"/>
          <a:srcRect t="7571"/>
          <a:stretch>
            <a:fillRect/>
          </a:stretch>
        </p:blipFill>
        <p:spPr bwMode="auto">
          <a:xfrm>
            <a:off x="755650" y="5157788"/>
            <a:ext cx="2592388" cy="1584325"/>
          </a:xfrm>
          <a:prstGeom prst="rect">
            <a:avLst/>
          </a:prstGeom>
          <a:noFill/>
          <a:ln w="19050">
            <a:solidFill>
              <a:srgbClr val="9933FF"/>
            </a:solidFill>
            <a:miter lim="800000"/>
            <a:headEnd/>
            <a:tailEnd/>
          </a:ln>
        </p:spPr>
      </p:pic>
      <p:sp>
        <p:nvSpPr>
          <p:cNvPr id="49165" name="Rectangle 10"/>
          <p:cNvSpPr>
            <a:spLocks noChangeArrowheads="1"/>
          </p:cNvSpPr>
          <p:nvPr/>
        </p:nvSpPr>
        <p:spPr bwMode="auto">
          <a:xfrm>
            <a:off x="0" y="0"/>
            <a:ext cx="184150" cy="646113"/>
          </a:xfrm>
          <a:prstGeom prst="rect">
            <a:avLst/>
          </a:prstGeom>
          <a:noFill/>
          <a:ln w="9525">
            <a:noFill/>
            <a:miter lim="800000"/>
            <a:headEnd/>
            <a:tailEnd/>
          </a:ln>
        </p:spPr>
        <p:txBody>
          <a:bodyPr wrap="none" anchor="ctr">
            <a:spAutoFit/>
          </a:bodyPr>
          <a:lstStyle/>
          <a:p>
            <a:endParaRPr lang="ru-RU"/>
          </a:p>
        </p:txBody>
      </p:sp>
      <p:sp>
        <p:nvSpPr>
          <p:cNvPr id="49166" name="Rectangle 11"/>
          <p:cNvSpPr>
            <a:spLocks noChangeArrowheads="1"/>
          </p:cNvSpPr>
          <p:nvPr/>
        </p:nvSpPr>
        <p:spPr bwMode="auto">
          <a:xfrm>
            <a:off x="0" y="1762125"/>
            <a:ext cx="231775" cy="292100"/>
          </a:xfrm>
          <a:prstGeom prst="rect">
            <a:avLst/>
          </a:prstGeom>
          <a:noFill/>
          <a:ln w="9525">
            <a:noFill/>
            <a:miter lim="800000"/>
            <a:headEnd/>
            <a:tailEnd/>
          </a:ln>
        </p:spPr>
        <p:txBody>
          <a:bodyPr wrap="none" anchor="ctr">
            <a:spAutoFit/>
          </a:bodyPr>
          <a:lstStyle/>
          <a:p>
            <a:pPr algn="just" eaLnBrk="1" hangingPunct="1"/>
            <a:r>
              <a:rPr lang="ru-RU" altLang="ru-RU" sz="1300">
                <a:ea typeface="Times New Roman" pitchFamily="18" charset="0"/>
                <a:cs typeface="Arial" charset="0"/>
              </a:rPr>
              <a:t> </a:t>
            </a:r>
            <a:endParaRPr lang="ru-RU" altLang="ru-RU" sz="1800">
              <a:ea typeface="Times New Roman" pitchFamily="18" charset="0"/>
              <a:cs typeface="Arial" charset="0"/>
            </a:endParaRPr>
          </a:p>
        </p:txBody>
      </p:sp>
      <p:sp>
        <p:nvSpPr>
          <p:cNvPr id="49167" name="Rectangle 12"/>
          <p:cNvSpPr>
            <a:spLocks noChangeArrowheads="1"/>
          </p:cNvSpPr>
          <p:nvPr/>
        </p:nvSpPr>
        <p:spPr bwMode="auto">
          <a:xfrm>
            <a:off x="0" y="3429000"/>
            <a:ext cx="184150" cy="369888"/>
          </a:xfrm>
          <a:prstGeom prst="rect">
            <a:avLst/>
          </a:prstGeom>
          <a:noFill/>
          <a:ln w="9525">
            <a:noFill/>
            <a:miter lim="800000"/>
            <a:headEnd/>
            <a:tailEnd/>
          </a:ln>
        </p:spPr>
        <p:txBody>
          <a:bodyPr wrap="none" anchor="ctr">
            <a:spAutoFit/>
          </a:bodyPr>
          <a:lstStyle/>
          <a:p>
            <a:pPr eaLnBrk="1" hangingPunct="1"/>
            <a:endParaRPr lang="ru-RU" altLang="ru-RU" sz="1800">
              <a:cs typeface="Arial" charset="0"/>
            </a:endParaRPr>
          </a:p>
        </p:txBody>
      </p:sp>
      <p:pic>
        <p:nvPicPr>
          <p:cNvPr id="49168" name="Picture 14" descr="http://kartinki-cvetov.ru/images/siren/siren-9.jpg"/>
          <p:cNvPicPr>
            <a:picLocks noChangeAspect="1" noChangeArrowheads="1"/>
          </p:cNvPicPr>
          <p:nvPr/>
        </p:nvPicPr>
        <p:blipFill>
          <a:blip r:embed="rId8"/>
          <a:srcRect/>
          <a:stretch>
            <a:fillRect/>
          </a:stretch>
        </p:blipFill>
        <p:spPr bwMode="auto">
          <a:xfrm>
            <a:off x="3563938" y="5157788"/>
            <a:ext cx="2592387" cy="1584325"/>
          </a:xfrm>
          <a:prstGeom prst="rect">
            <a:avLst/>
          </a:prstGeom>
          <a:noFill/>
          <a:ln w="19050">
            <a:solidFill>
              <a:srgbClr val="9933FF"/>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3000" b="-13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0178" name="Заголовок 4"/>
          <p:cNvSpPr>
            <a:spLocks noGrp="1"/>
          </p:cNvSpPr>
          <p:nvPr>
            <p:ph type="title"/>
          </p:nvPr>
        </p:nvSpPr>
        <p:spPr>
          <a:xfrm>
            <a:off x="488950" y="-315913"/>
            <a:ext cx="8229600" cy="1143001"/>
          </a:xfrm>
        </p:spPr>
        <p:txBody>
          <a:bodyPr/>
          <a:lstStyle/>
          <a:p>
            <a:r>
              <a:rPr lang="ru-RU" smtClean="0"/>
              <a:t>Обучающий модуль</a:t>
            </a:r>
          </a:p>
        </p:txBody>
      </p:sp>
      <p:pic>
        <p:nvPicPr>
          <p:cNvPr id="50179" name="Объект 7"/>
          <p:cNvPicPr>
            <a:picLocks noGrp="1" noChangeAspect="1"/>
          </p:cNvPicPr>
          <p:nvPr>
            <p:ph sz="half" idx="1"/>
          </p:nvPr>
        </p:nvPicPr>
        <p:blipFill>
          <a:blip r:embed="rId2"/>
          <a:srcRect/>
          <a:stretch>
            <a:fillRect/>
          </a:stretch>
        </p:blipFill>
        <p:spPr>
          <a:xfrm>
            <a:off x="4248150" y="3835400"/>
            <a:ext cx="4694238" cy="3028950"/>
          </a:xfrm>
        </p:spPr>
      </p:pic>
      <p:pic>
        <p:nvPicPr>
          <p:cNvPr id="50180" name="Объект 8"/>
          <p:cNvPicPr>
            <a:picLocks noGrp="1" noChangeAspect="1"/>
          </p:cNvPicPr>
          <p:nvPr>
            <p:ph sz="half" idx="2"/>
          </p:nvPr>
        </p:nvPicPr>
        <p:blipFill>
          <a:blip r:embed="rId3"/>
          <a:srcRect/>
          <a:stretch>
            <a:fillRect/>
          </a:stretch>
        </p:blipFill>
        <p:spPr>
          <a:xfrm>
            <a:off x="4248150" y="687388"/>
            <a:ext cx="4711700" cy="3028950"/>
          </a:xfrm>
        </p:spPr>
      </p:pic>
      <p:pic>
        <p:nvPicPr>
          <p:cNvPr id="50181" name="Рисунок 1"/>
          <p:cNvPicPr>
            <a:picLocks noChangeAspect="1"/>
          </p:cNvPicPr>
          <p:nvPr/>
        </p:nvPicPr>
        <p:blipFill>
          <a:blip r:embed="rId4"/>
          <a:srcRect/>
          <a:stretch>
            <a:fillRect/>
          </a:stretch>
        </p:blipFill>
        <p:spPr bwMode="auto">
          <a:xfrm>
            <a:off x="179388" y="719138"/>
            <a:ext cx="3965575" cy="594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12875"/>
          </a:xfrm>
          <a:solidFill>
            <a:schemeClr val="folHlink"/>
          </a:solidFill>
          <a:ln>
            <a:solidFill>
              <a:schemeClr val="folHlink"/>
            </a:solidFill>
          </a:ln>
        </p:spPr>
        <p:txBody>
          <a:bodyPr/>
          <a:lstStyle/>
          <a:p>
            <a:pPr eaLnBrk="1" hangingPunct="1"/>
            <a:r>
              <a:rPr lang="ru-RU" smtClean="0"/>
              <a:t>Уборка городов</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23813" y="5908675"/>
            <a:ext cx="9144001" cy="836613"/>
          </a:xfrm>
          <a:prstGeom prst="rect">
            <a:avLst/>
          </a:prstGeom>
          <a:solidFill>
            <a:schemeClr val="folHlink"/>
          </a:solidFill>
          <a:ln w="9525">
            <a:solidFill>
              <a:schemeClr val="folHlink"/>
            </a:solidFill>
            <a:miter lim="800000"/>
            <a:headEnd/>
            <a:tailEnd/>
          </a:ln>
        </p:spPr>
        <p:txBody>
          <a:bodyPr anchor="ctr"/>
          <a:lstStyle/>
          <a:p>
            <a:pPr algn="ctr" eaLnBrk="1" hangingPunct="1"/>
            <a:r>
              <a:rPr lang="ru-RU" sz="2400">
                <a:solidFill>
                  <a:schemeClr val="tx2"/>
                </a:solidFill>
              </a:rPr>
              <a:t>посадка ив шаровидных в аллею в подшефтном парке Зеленый берег</a:t>
            </a:r>
          </a:p>
        </p:txBody>
      </p:sp>
      <p:pic>
        <p:nvPicPr>
          <p:cNvPr id="51203" name="Рисунок 1"/>
          <p:cNvPicPr>
            <a:picLocks noChangeAspect="1"/>
          </p:cNvPicPr>
          <p:nvPr/>
        </p:nvPicPr>
        <p:blipFill>
          <a:blip r:embed="rId2"/>
          <a:srcRect/>
          <a:stretch>
            <a:fillRect/>
          </a:stretch>
        </p:blipFill>
        <p:spPr bwMode="auto">
          <a:xfrm>
            <a:off x="82550" y="87313"/>
            <a:ext cx="4505325" cy="2990850"/>
          </a:xfrm>
          <a:prstGeom prst="rect">
            <a:avLst/>
          </a:prstGeom>
          <a:noFill/>
          <a:ln w="9525">
            <a:noFill/>
            <a:miter lim="800000"/>
            <a:headEnd/>
            <a:tailEnd/>
          </a:ln>
        </p:spPr>
      </p:pic>
      <p:pic>
        <p:nvPicPr>
          <p:cNvPr id="51204" name="Рисунок 2"/>
          <p:cNvPicPr>
            <a:picLocks noChangeAspect="1"/>
          </p:cNvPicPr>
          <p:nvPr/>
        </p:nvPicPr>
        <p:blipFill>
          <a:blip r:embed="rId3"/>
          <a:srcRect/>
          <a:stretch>
            <a:fillRect/>
          </a:stretch>
        </p:blipFill>
        <p:spPr bwMode="auto">
          <a:xfrm>
            <a:off x="4608513" y="57150"/>
            <a:ext cx="4548187" cy="3021013"/>
          </a:xfrm>
          <a:prstGeom prst="rect">
            <a:avLst/>
          </a:prstGeom>
          <a:noFill/>
          <a:ln w="9525">
            <a:noFill/>
            <a:miter lim="800000"/>
            <a:headEnd/>
            <a:tailEnd/>
          </a:ln>
        </p:spPr>
      </p:pic>
      <p:pic>
        <p:nvPicPr>
          <p:cNvPr id="51205" name="Рисунок 3"/>
          <p:cNvPicPr>
            <a:picLocks noChangeAspect="1"/>
          </p:cNvPicPr>
          <p:nvPr/>
        </p:nvPicPr>
        <p:blipFill>
          <a:blip r:embed="rId4"/>
          <a:srcRect/>
          <a:stretch>
            <a:fillRect/>
          </a:stretch>
        </p:blipFill>
        <p:spPr bwMode="auto">
          <a:xfrm>
            <a:off x="4608513" y="3076575"/>
            <a:ext cx="4511675" cy="2832100"/>
          </a:xfrm>
          <a:prstGeom prst="rect">
            <a:avLst/>
          </a:prstGeom>
          <a:noFill/>
          <a:ln w="9525">
            <a:noFill/>
            <a:miter lim="800000"/>
            <a:headEnd/>
            <a:tailEnd/>
          </a:ln>
        </p:spPr>
      </p:pic>
      <p:pic>
        <p:nvPicPr>
          <p:cNvPr id="51206" name="Рисунок 4"/>
          <p:cNvPicPr>
            <a:picLocks noChangeAspect="1"/>
          </p:cNvPicPr>
          <p:nvPr/>
        </p:nvPicPr>
        <p:blipFill>
          <a:blip r:embed="rId5"/>
          <a:srcRect/>
          <a:stretch>
            <a:fillRect/>
          </a:stretch>
        </p:blipFill>
        <p:spPr bwMode="auto">
          <a:xfrm>
            <a:off x="82550" y="3076575"/>
            <a:ext cx="4505325" cy="2840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0"/>
          <p:cNvSpPr txBox="1">
            <a:spLocks noChangeArrowheads="1"/>
          </p:cNvSpPr>
          <p:nvPr/>
        </p:nvSpPr>
        <p:spPr bwMode="auto">
          <a:xfrm>
            <a:off x="179388" y="3090863"/>
            <a:ext cx="8964612" cy="646112"/>
          </a:xfrm>
          <a:prstGeom prst="rect">
            <a:avLst/>
          </a:prstGeom>
          <a:solidFill>
            <a:schemeClr val="folHlink"/>
          </a:solidFill>
          <a:ln w="9525">
            <a:noFill/>
            <a:miter lim="800000"/>
            <a:headEnd/>
            <a:tailEnd/>
          </a:ln>
        </p:spPr>
        <p:txBody>
          <a:bodyPr>
            <a:spAutoFit/>
          </a:bodyPr>
          <a:lstStyle/>
          <a:p>
            <a:r>
              <a:rPr lang="ru-RU"/>
              <a:t>Всероссийские уроки</a:t>
            </a:r>
          </a:p>
        </p:txBody>
      </p:sp>
      <p:pic>
        <p:nvPicPr>
          <p:cNvPr id="52227" name="Picture 6" descr="C:\Users\Admin\Desktop\Новая папка (2)\6d8b3cafe86100c2c77c302171690640.jpg"/>
          <p:cNvPicPr>
            <a:picLocks noChangeAspect="1" noChangeArrowheads="1"/>
          </p:cNvPicPr>
          <p:nvPr/>
        </p:nvPicPr>
        <p:blipFill>
          <a:blip r:embed="rId2"/>
          <a:srcRect/>
          <a:stretch>
            <a:fillRect/>
          </a:stretch>
        </p:blipFill>
        <p:spPr bwMode="auto">
          <a:xfrm>
            <a:off x="0" y="0"/>
            <a:ext cx="5041900" cy="3071813"/>
          </a:xfrm>
          <a:prstGeom prst="rect">
            <a:avLst/>
          </a:prstGeom>
          <a:noFill/>
          <a:ln w="9525">
            <a:noFill/>
            <a:miter lim="800000"/>
            <a:headEnd/>
            <a:tailEnd/>
          </a:ln>
        </p:spPr>
      </p:pic>
      <p:pic>
        <p:nvPicPr>
          <p:cNvPr id="52228" name="Picture 7" descr="C:\Users\Admin\Desktop\Новая папка (2)\48bca7f03019d32dc774699b823962d5.jpg"/>
          <p:cNvPicPr>
            <a:picLocks noChangeAspect="1" noChangeArrowheads="1"/>
          </p:cNvPicPr>
          <p:nvPr/>
        </p:nvPicPr>
        <p:blipFill>
          <a:blip r:embed="rId3"/>
          <a:srcRect/>
          <a:stretch>
            <a:fillRect/>
          </a:stretch>
        </p:blipFill>
        <p:spPr bwMode="auto">
          <a:xfrm>
            <a:off x="5143500" y="0"/>
            <a:ext cx="4000500" cy="3071813"/>
          </a:xfrm>
          <a:prstGeom prst="rect">
            <a:avLst/>
          </a:prstGeom>
          <a:noFill/>
          <a:ln w="9525">
            <a:noFill/>
            <a:miter lim="800000"/>
            <a:headEnd/>
            <a:tailEnd/>
          </a:ln>
        </p:spPr>
      </p:pic>
      <p:pic>
        <p:nvPicPr>
          <p:cNvPr id="52229" name="Picture 8" descr="C:\Users\Admin\Desktop\Новая папка (2)\vvvv.jpg"/>
          <p:cNvPicPr>
            <a:picLocks noChangeAspect="1" noChangeArrowheads="1"/>
          </p:cNvPicPr>
          <p:nvPr/>
        </p:nvPicPr>
        <p:blipFill>
          <a:blip r:embed="rId4"/>
          <a:srcRect/>
          <a:stretch>
            <a:fillRect/>
          </a:stretch>
        </p:blipFill>
        <p:spPr bwMode="auto">
          <a:xfrm>
            <a:off x="0" y="3786188"/>
            <a:ext cx="5172075" cy="3071812"/>
          </a:xfrm>
          <a:prstGeom prst="rect">
            <a:avLst/>
          </a:prstGeom>
          <a:noFill/>
          <a:ln w="9525">
            <a:noFill/>
            <a:miter lim="800000"/>
            <a:headEnd/>
            <a:tailEnd/>
          </a:ln>
        </p:spPr>
      </p:pic>
      <p:pic>
        <p:nvPicPr>
          <p:cNvPr id="52230" name="Picture 9" descr="C:\Users\Admin\Desktop\Новая папка (2)\image_image_2553876.jpg"/>
          <p:cNvPicPr>
            <a:picLocks noChangeAspect="1" noChangeArrowheads="1"/>
          </p:cNvPicPr>
          <p:nvPr/>
        </p:nvPicPr>
        <p:blipFill>
          <a:blip r:embed="rId5"/>
          <a:srcRect/>
          <a:stretch>
            <a:fillRect/>
          </a:stretch>
        </p:blipFill>
        <p:spPr bwMode="auto">
          <a:xfrm>
            <a:off x="5214938" y="3786188"/>
            <a:ext cx="3929062" cy="30718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3250" name="Рисунок 4"/>
          <p:cNvPicPr>
            <a:picLocks noChangeAspect="1"/>
          </p:cNvPicPr>
          <p:nvPr/>
        </p:nvPicPr>
        <p:blipFill>
          <a:blip r:embed="rId2"/>
          <a:srcRect/>
          <a:stretch>
            <a:fillRect/>
          </a:stretch>
        </p:blipFill>
        <p:spPr bwMode="auto">
          <a:xfrm>
            <a:off x="1116013" y="333375"/>
            <a:ext cx="6911975" cy="4046538"/>
          </a:xfrm>
          <a:prstGeom prst="rect">
            <a:avLst/>
          </a:prstGeom>
          <a:noFill/>
          <a:ln w="9525">
            <a:noFill/>
            <a:miter lim="800000"/>
            <a:headEnd/>
            <a:tailEnd/>
          </a:ln>
        </p:spPr>
      </p:pic>
      <p:pic>
        <p:nvPicPr>
          <p:cNvPr id="53251" name="Рисунок 5"/>
          <p:cNvPicPr>
            <a:picLocks noChangeAspect="1"/>
          </p:cNvPicPr>
          <p:nvPr/>
        </p:nvPicPr>
        <p:blipFill>
          <a:blip r:embed="rId3"/>
          <a:srcRect/>
          <a:stretch>
            <a:fillRect/>
          </a:stretch>
        </p:blipFill>
        <p:spPr bwMode="auto">
          <a:xfrm>
            <a:off x="0" y="3729038"/>
            <a:ext cx="4972050" cy="3128962"/>
          </a:xfrm>
          <a:prstGeom prst="rect">
            <a:avLst/>
          </a:prstGeom>
          <a:noFill/>
          <a:ln w="9525">
            <a:noFill/>
            <a:miter lim="800000"/>
            <a:headEnd/>
            <a:tailEnd/>
          </a:ln>
        </p:spPr>
      </p:pic>
      <p:pic>
        <p:nvPicPr>
          <p:cNvPr id="53252" name="Рисунок 6"/>
          <p:cNvPicPr>
            <a:picLocks noChangeAspect="1"/>
          </p:cNvPicPr>
          <p:nvPr/>
        </p:nvPicPr>
        <p:blipFill>
          <a:blip r:embed="rId4"/>
          <a:srcRect/>
          <a:stretch>
            <a:fillRect/>
          </a:stretch>
        </p:blipFill>
        <p:spPr bwMode="auto">
          <a:xfrm>
            <a:off x="4972050" y="3729038"/>
            <a:ext cx="4178300" cy="312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Прямоугольник 4"/>
          <p:cNvSpPr>
            <a:spLocks noChangeArrowheads="1"/>
          </p:cNvSpPr>
          <p:nvPr/>
        </p:nvSpPr>
        <p:spPr bwMode="auto">
          <a:xfrm>
            <a:off x="34925" y="482600"/>
            <a:ext cx="9109075" cy="1600200"/>
          </a:xfrm>
          <a:prstGeom prst="rect">
            <a:avLst/>
          </a:prstGeom>
          <a:noFill/>
          <a:ln w="9525">
            <a:noFill/>
            <a:miter lim="800000"/>
            <a:headEnd/>
            <a:tailEnd/>
          </a:ln>
        </p:spPr>
        <p:txBody>
          <a:bodyPr>
            <a:spAutoFit/>
          </a:bodyPr>
          <a:lstStyle/>
          <a:p>
            <a:pPr algn="ctr"/>
            <a:r>
              <a:rPr lang="ru-RU" sz="1400" b="1">
                <a:solidFill>
                  <a:srgbClr val="0070C0"/>
                </a:solidFill>
                <a:latin typeface="Times New Roman" pitchFamily="18" charset="0"/>
                <a:cs typeface="Times New Roman" pitchFamily="18" charset="0"/>
              </a:rPr>
              <a:t>Экологический фестиваль в Рыбинске</a:t>
            </a:r>
          </a:p>
          <a:p>
            <a:pPr algn="just"/>
            <a:r>
              <a:rPr lang="ru-RU" sz="1400">
                <a:latin typeface="Times New Roman" pitchFamily="18" charset="0"/>
                <a:cs typeface="Times New Roman" pitchFamily="18" charset="0"/>
              </a:rPr>
              <a:t>5 августа 2017 года в День города Рыбинска на площади Дерунова состоялся экологический фестиваль, посвященный Году экологии в России.</a:t>
            </a:r>
          </a:p>
          <a:p>
            <a:pPr algn="just"/>
            <a:r>
              <a:rPr lang="ru-RU" sz="1400" b="1">
                <a:latin typeface="Times New Roman" pitchFamily="18" charset="0"/>
                <a:cs typeface="Times New Roman" pitchFamily="18" charset="0"/>
              </a:rPr>
              <a:t>Детский сектор состоял из нескольких площадок:</a:t>
            </a:r>
            <a:endParaRPr lang="ru-RU" sz="1400">
              <a:latin typeface="Times New Roman" pitchFamily="18" charset="0"/>
              <a:cs typeface="Times New Roman" pitchFamily="18" charset="0"/>
            </a:endParaRPr>
          </a:p>
          <a:p>
            <a:pPr algn="just"/>
            <a:r>
              <a:rPr lang="ru-RU" sz="1400">
                <a:latin typeface="Times New Roman" pitchFamily="18" charset="0"/>
                <a:cs typeface="Times New Roman" pitchFamily="18" charset="0"/>
              </a:rPr>
              <a:t>площадка отдела по охране окружающей среды Администрации городского округа город Рыбинск;</a:t>
            </a:r>
          </a:p>
          <a:p>
            <a:pPr algn="just"/>
            <a:r>
              <a:rPr lang="ru-RU" sz="1400">
                <a:latin typeface="Times New Roman" pitchFamily="18" charset="0"/>
                <a:cs typeface="Times New Roman" pitchFamily="18" charset="0"/>
              </a:rPr>
              <a:t>площадка МБУ ДО «Центр детского и юношеского туризма и экскурсий» им. Е. П. Балагурова;</a:t>
            </a:r>
          </a:p>
          <a:p>
            <a:pPr algn="just"/>
            <a:r>
              <a:rPr lang="ru-RU" sz="1400">
                <a:latin typeface="Times New Roman" pitchFamily="18" charset="0"/>
                <a:cs typeface="Times New Roman" pitchFamily="18" charset="0"/>
              </a:rPr>
              <a:t>площадка ЦБС «Радуга» и другие.</a:t>
            </a:r>
          </a:p>
        </p:txBody>
      </p:sp>
      <p:pic>
        <p:nvPicPr>
          <p:cNvPr id="54275" name="Picture 2" descr="http://rybinsk.ru/images/stories/department/nature/foto/news/2017/08/dg2.jpg"/>
          <p:cNvPicPr>
            <a:picLocks noChangeAspect="1" noChangeArrowheads="1"/>
          </p:cNvPicPr>
          <p:nvPr/>
        </p:nvPicPr>
        <p:blipFill>
          <a:blip r:embed="rId2"/>
          <a:srcRect/>
          <a:stretch>
            <a:fillRect/>
          </a:stretch>
        </p:blipFill>
        <p:spPr bwMode="auto">
          <a:xfrm>
            <a:off x="6045200" y="2478088"/>
            <a:ext cx="3063875" cy="2454275"/>
          </a:xfrm>
          <a:prstGeom prst="rect">
            <a:avLst/>
          </a:prstGeom>
          <a:noFill/>
          <a:ln w="9525">
            <a:noFill/>
            <a:miter lim="800000"/>
            <a:headEnd/>
            <a:tailEnd/>
          </a:ln>
        </p:spPr>
      </p:pic>
      <p:pic>
        <p:nvPicPr>
          <p:cNvPr id="54276" name="Picture 4" descr="http://rybinsk.ru/images/stories/department/nature/foto/news/2017/08/dg1.jpg"/>
          <p:cNvPicPr>
            <a:picLocks noChangeAspect="1" noChangeArrowheads="1"/>
          </p:cNvPicPr>
          <p:nvPr/>
        </p:nvPicPr>
        <p:blipFill>
          <a:blip r:embed="rId3"/>
          <a:srcRect/>
          <a:stretch>
            <a:fillRect/>
          </a:stretch>
        </p:blipFill>
        <p:spPr bwMode="auto">
          <a:xfrm>
            <a:off x="87313" y="2651125"/>
            <a:ext cx="3176587" cy="2284413"/>
          </a:xfrm>
          <a:prstGeom prst="rect">
            <a:avLst/>
          </a:prstGeom>
          <a:noFill/>
          <a:ln w="9525">
            <a:noFill/>
            <a:miter lim="800000"/>
            <a:headEnd/>
            <a:tailEnd/>
          </a:ln>
        </p:spPr>
      </p:pic>
      <p:pic>
        <p:nvPicPr>
          <p:cNvPr id="54277" name="Picture 6" descr="http://rybinsk.ru/images/stories/department/nature/foto/news/2017/08/dg5.jpg"/>
          <p:cNvPicPr>
            <a:picLocks noChangeAspect="1" noChangeArrowheads="1"/>
          </p:cNvPicPr>
          <p:nvPr/>
        </p:nvPicPr>
        <p:blipFill>
          <a:blip r:embed="rId4"/>
          <a:srcRect/>
          <a:stretch>
            <a:fillRect/>
          </a:stretch>
        </p:blipFill>
        <p:spPr bwMode="auto">
          <a:xfrm>
            <a:off x="2944813" y="2305050"/>
            <a:ext cx="3282950" cy="2362200"/>
          </a:xfrm>
          <a:prstGeom prst="rect">
            <a:avLst/>
          </a:prstGeom>
          <a:noFill/>
          <a:ln w="9525">
            <a:noFill/>
            <a:miter lim="800000"/>
            <a:headEnd/>
            <a:tailEnd/>
          </a:ln>
        </p:spPr>
      </p:pic>
      <p:sp>
        <p:nvSpPr>
          <p:cNvPr id="54278" name="Прямоугольник 8"/>
          <p:cNvSpPr>
            <a:spLocks noChangeArrowheads="1"/>
          </p:cNvSpPr>
          <p:nvPr/>
        </p:nvSpPr>
        <p:spPr bwMode="auto">
          <a:xfrm>
            <a:off x="0" y="4983163"/>
            <a:ext cx="9144000" cy="1385887"/>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Специалисты отдела по охране окружающей среды организовали площадку с контейнерами для раздельного сбора отходов: стекла, бумаги и пластика, а также опасных ртутьсодержащих отходов.</a:t>
            </a:r>
          </a:p>
          <a:p>
            <a:pPr algn="just"/>
            <a:r>
              <a:rPr lang="ru-RU" sz="1400">
                <a:latin typeface="Times New Roman" pitchFamily="18" charset="0"/>
                <a:cs typeface="Times New Roman" pitchFamily="18" charset="0"/>
              </a:rPr>
              <a:t>Ростовые куклы–«экобоксики» рассказывали жителям города о правильной утилизации ртутьсодержащих отходов. Гостям праздника были выданы памятки, которые помогут рассчитать финансовую экономию при использовании в быту энергосберегающих ламп по отношению к лампам накаливания, а так же указаны адреса расположения экобоксов в Рыбинске.</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0"/>
          <p:cNvSpPr txBox="1">
            <a:spLocks noChangeArrowheads="1"/>
          </p:cNvSpPr>
          <p:nvPr/>
        </p:nvSpPr>
        <p:spPr bwMode="auto">
          <a:xfrm>
            <a:off x="179388" y="3214688"/>
            <a:ext cx="8964612" cy="646112"/>
          </a:xfrm>
          <a:prstGeom prst="rect">
            <a:avLst/>
          </a:prstGeom>
          <a:solidFill>
            <a:schemeClr val="folHlink"/>
          </a:solidFill>
          <a:ln w="9525">
            <a:noFill/>
            <a:miter lim="800000"/>
            <a:headEnd/>
            <a:tailEnd/>
          </a:ln>
        </p:spPr>
        <p:txBody>
          <a:bodyPr>
            <a:spAutoFit/>
          </a:bodyPr>
          <a:lstStyle/>
          <a:p>
            <a:r>
              <a:rPr lang="ru-RU"/>
              <a:t>Городская инфраструктура</a:t>
            </a:r>
          </a:p>
        </p:txBody>
      </p:sp>
      <p:pic>
        <p:nvPicPr>
          <p:cNvPr id="55299" name="Picture 2" descr="C:\Users\Admin\Desktop\флешка\презентация2018\к докладу по Союзу городов\main_890x400.jpg"/>
          <p:cNvPicPr>
            <a:picLocks noChangeAspect="1" noChangeArrowheads="1"/>
          </p:cNvPicPr>
          <p:nvPr/>
        </p:nvPicPr>
        <p:blipFill>
          <a:blip r:embed="rId2"/>
          <a:srcRect/>
          <a:stretch>
            <a:fillRect/>
          </a:stretch>
        </p:blipFill>
        <p:spPr bwMode="auto">
          <a:xfrm>
            <a:off x="142875" y="0"/>
            <a:ext cx="5403850" cy="2428875"/>
          </a:xfrm>
          <a:prstGeom prst="rect">
            <a:avLst/>
          </a:prstGeom>
          <a:noFill/>
          <a:ln w="9525">
            <a:noFill/>
            <a:miter lim="800000"/>
            <a:headEnd/>
            <a:tailEnd/>
          </a:ln>
        </p:spPr>
      </p:pic>
      <p:pic>
        <p:nvPicPr>
          <p:cNvPr id="55300" name="Picture 3" descr="C:\Users\Admin\Desktop\Новая папка (2)\f048a91d4b367bb_570.f106ae46ae_g-middle.jpg"/>
          <p:cNvPicPr>
            <a:picLocks noChangeAspect="1" noChangeArrowheads="1"/>
          </p:cNvPicPr>
          <p:nvPr/>
        </p:nvPicPr>
        <p:blipFill>
          <a:blip r:embed="rId3"/>
          <a:srcRect/>
          <a:stretch>
            <a:fillRect/>
          </a:stretch>
        </p:blipFill>
        <p:spPr bwMode="auto">
          <a:xfrm>
            <a:off x="5643563" y="0"/>
            <a:ext cx="3500437" cy="2451100"/>
          </a:xfrm>
          <a:prstGeom prst="rect">
            <a:avLst/>
          </a:prstGeom>
          <a:noFill/>
          <a:ln w="9525">
            <a:noFill/>
            <a:miter lim="800000"/>
            <a:headEnd/>
            <a:tailEnd/>
          </a:ln>
        </p:spPr>
      </p:pic>
      <p:pic>
        <p:nvPicPr>
          <p:cNvPr id="55301" name="Picture 5" descr="ÐÐ°ÑÑÐ¸Ð½ÐºÐ¸ Ð¿Ð¾ Ð·Ð°Ð¿ÑÐ¾ÑÑ Ð½Ð¾Ð²Ð³Ð¾ÑÐ¾Ð´ Ð¿Ð¾Ð»Ð¸Ð³Ð¾Ð½ Ð¢ÐÐ Ð²ÑÐ¾ÑÐ°Ñ Ð¾ÑÐµÑÐµÐ´Ñ"/>
          <p:cNvPicPr>
            <a:picLocks noChangeAspect="1" noChangeArrowheads="1"/>
          </p:cNvPicPr>
          <p:nvPr/>
        </p:nvPicPr>
        <p:blipFill>
          <a:blip r:embed="rId4"/>
          <a:srcRect/>
          <a:stretch>
            <a:fillRect/>
          </a:stretch>
        </p:blipFill>
        <p:spPr bwMode="auto">
          <a:xfrm>
            <a:off x="357188" y="4000500"/>
            <a:ext cx="3289300" cy="2571750"/>
          </a:xfrm>
          <a:prstGeom prst="rect">
            <a:avLst/>
          </a:prstGeom>
          <a:noFill/>
          <a:ln w="9525">
            <a:noFill/>
            <a:miter lim="800000"/>
            <a:headEnd/>
            <a:tailEnd/>
          </a:ln>
        </p:spPr>
      </p:pic>
      <p:pic>
        <p:nvPicPr>
          <p:cNvPr id="55302" name="Picture 7" descr="ÐÐ°ÑÑÐ¸Ð½ÐºÐ¸ Ð¿Ð¾ Ð·Ð°Ð¿ÑÐ¾ÑÑ Ð½Ð¾Ð²Ð³Ð¾ÑÐ¾Ð´ Ð¿Ð¾Ð»Ð¸Ð³Ð¾Ð½ Ð¢ÐÐ Ð²ÑÐ¾ÑÐ°Ñ Ð¾ÑÐµÑÐµÐ´Ñ"/>
          <p:cNvPicPr>
            <a:picLocks noChangeAspect="1" noChangeArrowheads="1"/>
          </p:cNvPicPr>
          <p:nvPr/>
        </p:nvPicPr>
        <p:blipFill>
          <a:blip r:embed="rId5"/>
          <a:srcRect/>
          <a:stretch>
            <a:fillRect/>
          </a:stretch>
        </p:blipFill>
        <p:spPr bwMode="auto">
          <a:xfrm>
            <a:off x="3714750" y="3929063"/>
            <a:ext cx="3176588" cy="2643187"/>
          </a:xfrm>
          <a:prstGeom prst="rect">
            <a:avLst/>
          </a:prstGeom>
          <a:noFill/>
          <a:ln w="9525">
            <a:noFill/>
            <a:miter lim="800000"/>
            <a:headEnd/>
            <a:tailEnd/>
          </a:ln>
        </p:spPr>
      </p:pic>
      <p:sp>
        <p:nvSpPr>
          <p:cNvPr id="55303" name="TextBox 10"/>
          <p:cNvSpPr txBox="1">
            <a:spLocks noChangeArrowheads="1"/>
          </p:cNvSpPr>
          <p:nvPr/>
        </p:nvSpPr>
        <p:spPr bwMode="auto">
          <a:xfrm>
            <a:off x="571500" y="2500313"/>
            <a:ext cx="7858125" cy="461962"/>
          </a:xfrm>
          <a:prstGeom prst="rect">
            <a:avLst/>
          </a:prstGeom>
          <a:noFill/>
          <a:ln w="9525">
            <a:noFill/>
            <a:miter lim="800000"/>
            <a:headEnd/>
            <a:tailEnd/>
          </a:ln>
        </p:spPr>
        <p:txBody>
          <a:bodyPr>
            <a:spAutoFit/>
          </a:bodyPr>
          <a:lstStyle/>
          <a:p>
            <a:r>
              <a:rPr lang="ru-RU" sz="2400"/>
              <a:t>Реконструкция КОС Петрозаводска</a:t>
            </a:r>
          </a:p>
        </p:txBody>
      </p:sp>
      <p:sp>
        <p:nvSpPr>
          <p:cNvPr id="55304" name="TextBox 11"/>
          <p:cNvSpPr txBox="1">
            <a:spLocks noChangeArrowheads="1"/>
          </p:cNvSpPr>
          <p:nvPr/>
        </p:nvSpPr>
        <p:spPr bwMode="auto">
          <a:xfrm>
            <a:off x="7000875" y="4071938"/>
            <a:ext cx="2000250" cy="1938337"/>
          </a:xfrm>
          <a:prstGeom prst="rect">
            <a:avLst/>
          </a:prstGeom>
          <a:noFill/>
          <a:ln w="9525">
            <a:noFill/>
            <a:miter lim="800000"/>
            <a:headEnd/>
            <a:tailEnd/>
          </a:ln>
        </p:spPr>
        <p:txBody>
          <a:bodyPr>
            <a:spAutoFit/>
          </a:bodyPr>
          <a:lstStyle/>
          <a:p>
            <a:r>
              <a:rPr lang="ru-RU" sz="2000"/>
              <a:t>Строительство второй очереди полигона ТКО Великий Новгород</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088" y="115888"/>
            <a:ext cx="8177212" cy="649287"/>
          </a:xfrm>
        </p:spPr>
        <p:txBody>
          <a:bodyPr>
            <a:normAutofit/>
          </a:bodyPr>
          <a:lstStyle/>
          <a:p>
            <a:pPr>
              <a:defRPr/>
            </a:pPr>
            <a:r>
              <a:rPr lang="ru-RU" sz="2400" b="1" dirty="0" smtClean="0">
                <a:solidFill>
                  <a:srgbClr val="C00000"/>
                </a:solidFill>
                <a:effectLst>
                  <a:outerShdw blurRad="38100" dist="38100" dir="2700000" algn="tl">
                    <a:srgbClr val="000000">
                      <a:alpha val="43137"/>
                    </a:srgbClr>
                  </a:outerShdw>
                </a:effectLst>
                <a:cs typeface="Times New Roman" pitchFamily="18" charset="0"/>
              </a:rPr>
              <a:t>Экологические акции ПАО «Северсталь»</a:t>
            </a:r>
            <a:endParaRPr lang="ru-RU" sz="2400" b="1" dirty="0">
              <a:solidFill>
                <a:srgbClr val="C00000"/>
              </a:solidFill>
              <a:effectLst>
                <a:outerShdw blurRad="38100" dist="38100" dir="2700000" algn="tl">
                  <a:srgbClr val="000000">
                    <a:alpha val="43137"/>
                  </a:srgbClr>
                </a:outerShdw>
              </a:effectLst>
              <a:cs typeface="Times New Roman" pitchFamily="18" charset="0"/>
            </a:endParaRPr>
          </a:p>
        </p:txBody>
      </p:sp>
      <p:sp>
        <p:nvSpPr>
          <p:cNvPr id="56323" name="Rectangle 3"/>
          <p:cNvSpPr>
            <a:spLocks noChangeArrowheads="1"/>
          </p:cNvSpPr>
          <p:nvPr/>
        </p:nvSpPr>
        <p:spPr bwMode="auto">
          <a:xfrm>
            <a:off x="857250" y="4357688"/>
            <a:ext cx="8072438" cy="2246312"/>
          </a:xfrm>
          <a:prstGeom prst="rect">
            <a:avLst/>
          </a:prstGeom>
          <a:noFill/>
          <a:ln w="19050">
            <a:solidFill>
              <a:srgbClr val="7030A0"/>
            </a:solidFill>
            <a:miter lim="800000"/>
            <a:headEnd/>
            <a:tailEnd/>
          </a:ln>
        </p:spPr>
        <p:txBody>
          <a:bodyPr>
            <a:spAutoFit/>
          </a:bodyPr>
          <a:lstStyle/>
          <a:p>
            <a:pPr algn="just"/>
            <a:r>
              <a:rPr lang="ru-RU" sz="1400">
                <a:solidFill>
                  <a:srgbClr val="000000"/>
                </a:solidFill>
                <a:latin typeface="Times New Roman" pitchFamily="18" charset="0"/>
                <a:cs typeface="Times New Roman" pitchFamily="18" charset="0"/>
              </a:rPr>
              <a:t>    В июле 2017 года н</a:t>
            </a:r>
            <a:r>
              <a:rPr lang="ru-RU" sz="1400">
                <a:latin typeface="Times New Roman" pitchFamily="18" charset="0"/>
                <a:cs typeface="Times New Roman" pitchFamily="18" charset="0"/>
              </a:rPr>
              <a:t>а Череповецком металлургическом комбинате  торжественно запущен в промышленную эксплуатацию агрегат комплексной обработки стали – установка «печь-ковш №2» (УПК-2). </a:t>
            </a:r>
          </a:p>
          <a:p>
            <a:pPr algn="just"/>
            <a:r>
              <a:rPr lang="ru-RU" sz="1400">
                <a:latin typeface="Times New Roman" pitchFamily="18" charset="0"/>
                <a:cs typeface="Times New Roman" pitchFamily="18" charset="0"/>
              </a:rPr>
              <a:t>    При его проектировании использованы лучшие мировые практики, которые обеспечивают содержание пыли в отводимых газах не более 10 мг/м</a:t>
            </a:r>
            <a:r>
              <a:rPr lang="ru-RU" sz="1400" baseline="30000">
                <a:latin typeface="Times New Roman" pitchFamily="18" charset="0"/>
                <a:cs typeface="Times New Roman" pitchFamily="18" charset="0"/>
              </a:rPr>
              <a:t>3</a:t>
            </a:r>
            <a:r>
              <a:rPr lang="ru-RU" sz="1400">
                <a:latin typeface="Times New Roman" pitchFamily="18" charset="0"/>
                <a:cs typeface="Times New Roman" pitchFamily="18" charset="0"/>
              </a:rPr>
              <a:t> на трубе и безопасные условия труда на рабочих площадках. </a:t>
            </a:r>
          </a:p>
          <a:p>
            <a:pPr algn="just"/>
            <a:r>
              <a:rPr lang="ru-RU" sz="1400">
                <a:latin typeface="Times New Roman" pitchFamily="18" charset="0"/>
                <a:cs typeface="Times New Roman" pitchFamily="18" charset="0"/>
              </a:rPr>
              <a:t>    Новая установка увеличит производство конвертерной стали до 10 млн. тонн в год и обеспечит 100% обработку плавки на одном агрегате. </a:t>
            </a:r>
          </a:p>
          <a:p>
            <a:pPr algn="just"/>
            <a:r>
              <a:rPr lang="ru-RU" sz="1400">
                <a:latin typeface="Times New Roman" pitchFamily="18" charset="0"/>
                <a:cs typeface="Times New Roman" pitchFamily="18" charset="0"/>
              </a:rPr>
              <a:t>    Газоочистка также будет очищать отходящие газы от существующего агрегата – установки доводки металла, таким образом увеличен экологический эффект инвестиционного проекта.</a:t>
            </a:r>
          </a:p>
        </p:txBody>
      </p:sp>
      <p:pic>
        <p:nvPicPr>
          <p:cNvPr id="56324" name="Picture 2" descr="https://sdelanounas.ru/i/d/m/9/f_dm9sb2dkYS1vYmxhc3QucnUvdXBsb2FkL2libG9jay9mMDUvaW1hZ2UtMTItMDctMTctMDEtNTQtMTYuanBlZz9fX2lkPTk1ODEw.jpeg"/>
          <p:cNvPicPr>
            <a:picLocks noChangeAspect="1" noChangeArrowheads="1"/>
          </p:cNvPicPr>
          <p:nvPr/>
        </p:nvPicPr>
        <p:blipFill>
          <a:blip r:embed="rId3"/>
          <a:srcRect/>
          <a:stretch>
            <a:fillRect/>
          </a:stretch>
        </p:blipFill>
        <p:spPr bwMode="auto">
          <a:xfrm>
            <a:off x="2357438" y="785813"/>
            <a:ext cx="4891087" cy="3357562"/>
          </a:xfrm>
          <a:prstGeom prst="rect">
            <a:avLst/>
          </a:prstGeom>
          <a:noFill/>
          <a:ln w="19050">
            <a:solidFill>
              <a:srgbClr val="7030A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0"/>
          <p:cNvSpPr txBox="1">
            <a:spLocks noChangeArrowheads="1"/>
          </p:cNvSpPr>
          <p:nvPr/>
        </p:nvSpPr>
        <p:spPr bwMode="auto">
          <a:xfrm>
            <a:off x="179388" y="3090863"/>
            <a:ext cx="8964612" cy="646112"/>
          </a:xfrm>
          <a:prstGeom prst="rect">
            <a:avLst/>
          </a:prstGeom>
          <a:solidFill>
            <a:schemeClr val="folHlink"/>
          </a:solidFill>
          <a:ln w="9525">
            <a:noFill/>
            <a:miter lim="800000"/>
            <a:headEnd/>
            <a:tailEnd/>
          </a:ln>
        </p:spPr>
        <p:txBody>
          <a:bodyPr>
            <a:spAutoFit/>
          </a:bodyPr>
          <a:lstStyle/>
          <a:p>
            <a:r>
              <a:rPr lang="ru-RU"/>
              <a:t>Всероссийские акции</a:t>
            </a:r>
          </a:p>
        </p:txBody>
      </p:sp>
      <p:pic>
        <p:nvPicPr>
          <p:cNvPr id="25603" name="Picture 7" descr="C:\Users\Admin\Desktop\флешка\презентация2018\к докладу по Союзу городов\flbn8vwk0tu.jpg"/>
          <p:cNvPicPr>
            <a:picLocks noChangeAspect="1" noChangeArrowheads="1"/>
          </p:cNvPicPr>
          <p:nvPr/>
        </p:nvPicPr>
        <p:blipFill>
          <a:blip r:embed="rId2"/>
          <a:srcRect/>
          <a:stretch>
            <a:fillRect/>
          </a:stretch>
        </p:blipFill>
        <p:spPr bwMode="auto">
          <a:xfrm>
            <a:off x="142875" y="142875"/>
            <a:ext cx="4937125" cy="2857500"/>
          </a:xfrm>
          <a:prstGeom prst="rect">
            <a:avLst/>
          </a:prstGeom>
          <a:noFill/>
          <a:ln w="9525">
            <a:noFill/>
            <a:miter lim="800000"/>
            <a:headEnd/>
            <a:tailEnd/>
          </a:ln>
        </p:spPr>
      </p:pic>
      <p:pic>
        <p:nvPicPr>
          <p:cNvPr id="25604" name="Picture 8" descr="C:\Users\Admin\Desktop\Новая папка (2)\_bezymyannyy.jpg"/>
          <p:cNvPicPr>
            <a:picLocks noChangeAspect="1" noChangeArrowheads="1"/>
          </p:cNvPicPr>
          <p:nvPr/>
        </p:nvPicPr>
        <p:blipFill>
          <a:blip r:embed="rId3"/>
          <a:srcRect/>
          <a:stretch>
            <a:fillRect/>
          </a:stretch>
        </p:blipFill>
        <p:spPr bwMode="auto">
          <a:xfrm>
            <a:off x="214313" y="3714750"/>
            <a:ext cx="3762375" cy="2857500"/>
          </a:xfrm>
          <a:prstGeom prst="rect">
            <a:avLst/>
          </a:prstGeom>
          <a:noFill/>
          <a:ln w="9525">
            <a:noFill/>
            <a:miter lim="800000"/>
            <a:headEnd/>
            <a:tailEnd/>
          </a:ln>
        </p:spPr>
      </p:pic>
      <p:pic>
        <p:nvPicPr>
          <p:cNvPr id="25605" name="Picture 9" descr="C:\Users\Admin\Desktop\Новая папка (2)\83774.jpg"/>
          <p:cNvPicPr>
            <a:picLocks noChangeAspect="1" noChangeArrowheads="1"/>
          </p:cNvPicPr>
          <p:nvPr/>
        </p:nvPicPr>
        <p:blipFill>
          <a:blip r:embed="rId4"/>
          <a:srcRect/>
          <a:stretch>
            <a:fillRect/>
          </a:stretch>
        </p:blipFill>
        <p:spPr bwMode="auto">
          <a:xfrm>
            <a:off x="5143500" y="142875"/>
            <a:ext cx="3857625" cy="2928938"/>
          </a:xfrm>
          <a:prstGeom prst="rect">
            <a:avLst/>
          </a:prstGeom>
          <a:noFill/>
          <a:ln w="9525">
            <a:noFill/>
            <a:miter lim="800000"/>
            <a:headEnd/>
            <a:tailEnd/>
          </a:ln>
        </p:spPr>
      </p:pic>
      <p:pic>
        <p:nvPicPr>
          <p:cNvPr id="25606" name="Picture 11" descr="C:\Users\Admin\Desktop\Новая папка (2)\chistye_berega.png"/>
          <p:cNvPicPr>
            <a:picLocks noChangeAspect="1" noChangeArrowheads="1"/>
          </p:cNvPicPr>
          <p:nvPr/>
        </p:nvPicPr>
        <p:blipFill>
          <a:blip r:embed="rId5"/>
          <a:srcRect/>
          <a:stretch>
            <a:fillRect/>
          </a:stretch>
        </p:blipFill>
        <p:spPr bwMode="auto">
          <a:xfrm>
            <a:off x="4071938" y="3714750"/>
            <a:ext cx="4929187" cy="28575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6"/>
          <p:cNvSpPr>
            <a:spLocks noGrp="1"/>
          </p:cNvSpPr>
          <p:nvPr>
            <p:ph type="title"/>
          </p:nvPr>
        </p:nvSpPr>
        <p:spPr>
          <a:xfrm>
            <a:off x="428625" y="571500"/>
            <a:ext cx="8229600" cy="1143000"/>
          </a:xfrm>
        </p:spPr>
        <p:txBody>
          <a:bodyPr/>
          <a:lstStyle/>
          <a:p>
            <a:r>
              <a:rPr lang="ru-RU" smtClean="0"/>
              <a:t>Новые рекреационные зоны Петрозаводска</a:t>
            </a:r>
            <a:br>
              <a:rPr lang="ru-RU" smtClean="0"/>
            </a:br>
            <a:r>
              <a:rPr lang="ru-RU" sz="1000" smtClean="0"/>
              <a:t/>
            </a:r>
            <a:br>
              <a:rPr lang="ru-RU" sz="1000" smtClean="0"/>
            </a:br>
            <a:r>
              <a:rPr lang="ru-RU" sz="2800" smtClean="0"/>
              <a:t>Лососинский парк</a:t>
            </a:r>
          </a:p>
        </p:txBody>
      </p:sp>
      <p:pic>
        <p:nvPicPr>
          <p:cNvPr id="57347" name="Объект 9"/>
          <p:cNvPicPr>
            <a:picLocks noGrp="1" noChangeAspect="1"/>
          </p:cNvPicPr>
          <p:nvPr>
            <p:ph sz="half" idx="1"/>
          </p:nvPr>
        </p:nvPicPr>
        <p:blipFill>
          <a:blip r:embed="rId2"/>
          <a:srcRect/>
          <a:stretch>
            <a:fillRect/>
          </a:stretch>
        </p:blipFill>
        <p:spPr>
          <a:xfrm>
            <a:off x="179388" y="2276475"/>
            <a:ext cx="4021137" cy="3455988"/>
          </a:xfrm>
        </p:spPr>
      </p:pic>
      <p:pic>
        <p:nvPicPr>
          <p:cNvPr id="57348" name="Объект 10"/>
          <p:cNvPicPr>
            <a:picLocks noGrp="1" noChangeAspect="1"/>
          </p:cNvPicPr>
          <p:nvPr>
            <p:ph sz="half" idx="2"/>
          </p:nvPr>
        </p:nvPicPr>
        <p:blipFill>
          <a:blip r:embed="rId3"/>
          <a:srcRect/>
          <a:stretch>
            <a:fillRect/>
          </a:stretch>
        </p:blipFill>
        <p:spPr>
          <a:xfrm>
            <a:off x="4356100" y="2276475"/>
            <a:ext cx="4605338" cy="3455988"/>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5589588"/>
            <a:ext cx="9180513" cy="12684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8371" name="TextBox 2"/>
          <p:cNvSpPr txBox="1">
            <a:spLocks noChangeArrowheads="1"/>
          </p:cNvSpPr>
          <p:nvPr/>
        </p:nvSpPr>
        <p:spPr bwMode="auto">
          <a:xfrm>
            <a:off x="1042988" y="5805488"/>
            <a:ext cx="7705725" cy="646112"/>
          </a:xfrm>
          <a:prstGeom prst="rect">
            <a:avLst/>
          </a:prstGeom>
          <a:noFill/>
          <a:ln w="9525">
            <a:noFill/>
            <a:miter lim="800000"/>
            <a:headEnd/>
            <a:tailEnd/>
          </a:ln>
        </p:spPr>
        <p:txBody>
          <a:bodyPr>
            <a:spAutoFit/>
          </a:bodyPr>
          <a:lstStyle/>
          <a:p>
            <a:r>
              <a:rPr lang="ru-RU"/>
              <a:t>Городские «Велопарады»</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C:\Users\Admin\Desktop\флешка\презентация2018\к докладу по Союзу городов\4dff177d-120a-4ba3-9dea-149d8ba0df78.jpg"/>
          <p:cNvPicPr>
            <a:picLocks noChangeAspect="1" noChangeArrowheads="1"/>
          </p:cNvPicPr>
          <p:nvPr/>
        </p:nvPicPr>
        <p:blipFill>
          <a:blip r:embed="rId2"/>
          <a:srcRect/>
          <a:stretch>
            <a:fillRect/>
          </a:stretch>
        </p:blipFill>
        <p:spPr bwMode="auto">
          <a:xfrm>
            <a:off x="214313" y="142875"/>
            <a:ext cx="4522787" cy="3143250"/>
          </a:xfrm>
          <a:prstGeom prst="rect">
            <a:avLst/>
          </a:prstGeom>
          <a:noFill/>
          <a:ln w="9525">
            <a:noFill/>
            <a:miter lim="800000"/>
            <a:headEnd/>
            <a:tailEnd/>
          </a:ln>
        </p:spPr>
      </p:pic>
      <p:pic>
        <p:nvPicPr>
          <p:cNvPr id="59395" name="Picture 4" descr="C:\Users\Admin\Desktop\Новая папка (2)\2hHDR1495981177.JPG"/>
          <p:cNvPicPr>
            <a:picLocks noChangeAspect="1" noChangeArrowheads="1"/>
          </p:cNvPicPr>
          <p:nvPr/>
        </p:nvPicPr>
        <p:blipFill>
          <a:blip r:embed="rId3" cstate="print"/>
          <a:srcRect/>
          <a:stretch>
            <a:fillRect/>
          </a:stretch>
        </p:blipFill>
        <p:spPr bwMode="auto">
          <a:xfrm>
            <a:off x="142875" y="3500438"/>
            <a:ext cx="4929188" cy="3252787"/>
          </a:xfrm>
          <a:prstGeom prst="rect">
            <a:avLst/>
          </a:prstGeom>
          <a:noFill/>
          <a:ln w="9525">
            <a:noFill/>
            <a:miter lim="800000"/>
            <a:headEnd/>
            <a:tailEnd/>
          </a:ln>
        </p:spPr>
      </p:pic>
      <p:pic>
        <p:nvPicPr>
          <p:cNvPr id="59396" name="Picture 5" descr="C:\Users\Admin\Desktop\Новая папка (2)\pw8lglzvy4w.jpg"/>
          <p:cNvPicPr>
            <a:picLocks noChangeAspect="1" noChangeArrowheads="1"/>
          </p:cNvPicPr>
          <p:nvPr/>
        </p:nvPicPr>
        <p:blipFill>
          <a:blip r:embed="rId4"/>
          <a:srcRect/>
          <a:stretch>
            <a:fillRect/>
          </a:stretch>
        </p:blipFill>
        <p:spPr bwMode="auto">
          <a:xfrm>
            <a:off x="4774700" y="142875"/>
            <a:ext cx="4259263" cy="3143250"/>
          </a:xfrm>
          <a:prstGeom prst="rect">
            <a:avLst/>
          </a:prstGeom>
          <a:noFill/>
          <a:ln w="9525">
            <a:noFill/>
            <a:miter lim="800000"/>
            <a:headEnd/>
            <a:tailEnd/>
          </a:ln>
        </p:spPr>
      </p:pic>
      <p:sp>
        <p:nvSpPr>
          <p:cNvPr id="59397" name="TextBox 5"/>
          <p:cNvSpPr txBox="1">
            <a:spLocks noChangeArrowheads="1"/>
          </p:cNvSpPr>
          <p:nvPr/>
        </p:nvSpPr>
        <p:spPr bwMode="auto">
          <a:xfrm>
            <a:off x="1928813" y="2714625"/>
            <a:ext cx="2500312" cy="400110"/>
          </a:xfrm>
          <a:prstGeom prst="rect">
            <a:avLst/>
          </a:prstGeom>
          <a:noFill/>
          <a:ln w="9525">
            <a:noFill/>
            <a:miter lim="800000"/>
            <a:headEnd/>
            <a:tailEnd/>
          </a:ln>
        </p:spPr>
        <p:txBody>
          <a:bodyPr>
            <a:spAutoFit/>
          </a:bodyPr>
          <a:lstStyle/>
          <a:p>
            <a:r>
              <a:rPr lang="ru-RU" sz="2000" dirty="0" smtClean="0">
                <a:solidFill>
                  <a:schemeClr val="bg1"/>
                </a:solidFill>
              </a:rPr>
              <a:t>Великий Новгород</a:t>
            </a:r>
            <a:endParaRPr lang="ru-RU" sz="2000" dirty="0">
              <a:solidFill>
                <a:schemeClr val="bg1"/>
              </a:solidFill>
            </a:endParaRPr>
          </a:p>
        </p:txBody>
      </p:sp>
      <p:sp>
        <p:nvSpPr>
          <p:cNvPr id="59398" name="TextBox 6"/>
          <p:cNvSpPr txBox="1">
            <a:spLocks noChangeArrowheads="1"/>
          </p:cNvSpPr>
          <p:nvPr/>
        </p:nvSpPr>
        <p:spPr bwMode="auto">
          <a:xfrm>
            <a:off x="6715125" y="2714625"/>
            <a:ext cx="2286000" cy="400050"/>
          </a:xfrm>
          <a:prstGeom prst="rect">
            <a:avLst/>
          </a:prstGeom>
          <a:noFill/>
          <a:ln w="9525">
            <a:noFill/>
            <a:miter lim="800000"/>
            <a:headEnd/>
            <a:tailEnd/>
          </a:ln>
        </p:spPr>
        <p:txBody>
          <a:bodyPr>
            <a:spAutoFit/>
          </a:bodyPr>
          <a:lstStyle/>
          <a:p>
            <a:r>
              <a:rPr lang="ru-RU" sz="2000">
                <a:solidFill>
                  <a:schemeClr val="bg1"/>
                </a:solidFill>
              </a:rPr>
              <a:t>Ярославль</a:t>
            </a:r>
          </a:p>
        </p:txBody>
      </p:sp>
      <p:sp>
        <p:nvSpPr>
          <p:cNvPr id="59399" name="TextBox 7"/>
          <p:cNvSpPr txBox="1">
            <a:spLocks noChangeArrowheads="1"/>
          </p:cNvSpPr>
          <p:nvPr/>
        </p:nvSpPr>
        <p:spPr bwMode="auto">
          <a:xfrm>
            <a:off x="3214688" y="6143625"/>
            <a:ext cx="1643062" cy="400050"/>
          </a:xfrm>
          <a:prstGeom prst="rect">
            <a:avLst/>
          </a:prstGeom>
          <a:noFill/>
          <a:ln w="9525">
            <a:noFill/>
            <a:miter lim="800000"/>
            <a:headEnd/>
            <a:tailEnd/>
          </a:ln>
        </p:spPr>
        <p:txBody>
          <a:bodyPr>
            <a:spAutoFit/>
          </a:bodyPr>
          <a:lstStyle/>
          <a:p>
            <a:r>
              <a:rPr lang="ru-RU" sz="2000">
                <a:solidFill>
                  <a:schemeClr val="bg1"/>
                </a:solidFill>
              </a:rPr>
              <a:t>Псков</a:t>
            </a:r>
          </a:p>
        </p:txBody>
      </p:sp>
      <p:pic>
        <p:nvPicPr>
          <p:cNvPr id="59400" name="Picture 7" descr="ÐÐ°ÑÑÐ¸Ð½ÐºÐ¸ Ð¿Ð¾ Ð·Ð°Ð¿ÑÐ¾ÑÑ Ð¿ÐµÑÑÐ¾Ð·Ð°Ð²Ð¾Ð´ÑÐº velove"/>
          <p:cNvPicPr>
            <a:picLocks noChangeAspect="1" noChangeArrowheads="1"/>
          </p:cNvPicPr>
          <p:nvPr/>
        </p:nvPicPr>
        <p:blipFill>
          <a:blip r:embed="rId5"/>
          <a:srcRect/>
          <a:stretch>
            <a:fillRect/>
          </a:stretch>
        </p:blipFill>
        <p:spPr bwMode="auto">
          <a:xfrm>
            <a:off x="5099010" y="3492239"/>
            <a:ext cx="3857625" cy="3214687"/>
          </a:xfrm>
          <a:prstGeom prst="rect">
            <a:avLst/>
          </a:prstGeom>
          <a:noFill/>
          <a:ln w="9525">
            <a:noFill/>
            <a:miter lim="800000"/>
            <a:headEnd/>
            <a:tailEnd/>
          </a:ln>
        </p:spPr>
      </p:pic>
      <p:sp>
        <p:nvSpPr>
          <p:cNvPr id="59401" name="TextBox 10"/>
          <p:cNvSpPr txBox="1">
            <a:spLocks noChangeArrowheads="1"/>
          </p:cNvSpPr>
          <p:nvPr/>
        </p:nvSpPr>
        <p:spPr bwMode="auto">
          <a:xfrm>
            <a:off x="6286500" y="6143625"/>
            <a:ext cx="2071688" cy="400050"/>
          </a:xfrm>
          <a:prstGeom prst="rect">
            <a:avLst/>
          </a:prstGeom>
          <a:noFill/>
          <a:ln w="9525">
            <a:noFill/>
            <a:miter lim="800000"/>
            <a:headEnd/>
            <a:tailEnd/>
          </a:ln>
        </p:spPr>
        <p:txBody>
          <a:bodyPr>
            <a:spAutoFit/>
          </a:bodyPr>
          <a:lstStyle/>
          <a:p>
            <a:r>
              <a:rPr lang="ru-RU" sz="2000" dirty="0">
                <a:solidFill>
                  <a:schemeClr val="bg1"/>
                </a:solidFill>
              </a:rPr>
              <a:t>Петрозаводск</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088" y="115888"/>
            <a:ext cx="8177212" cy="1027112"/>
          </a:xfrm>
        </p:spPr>
        <p:txBody>
          <a:bodyPr rtlCol="0">
            <a:normAutofit/>
          </a:bodyPr>
          <a:lstStyle/>
          <a:p>
            <a:pPr fontAlgn="auto">
              <a:spcAft>
                <a:spcPts val="0"/>
              </a:spcAft>
              <a:defRPr/>
            </a:pPr>
            <a:r>
              <a:rPr lang="ru-RU" sz="2400" b="1" dirty="0" smtClean="0">
                <a:solidFill>
                  <a:srgbClr val="C00000"/>
                </a:solidFill>
                <a:effectLst>
                  <a:outerShdw blurRad="38100" dist="38100" dir="2700000" algn="tl">
                    <a:srgbClr val="000000">
                      <a:alpha val="43137"/>
                    </a:srgbClr>
                  </a:outerShdw>
                </a:effectLst>
                <a:cs typeface="Times New Roman" pitchFamily="18" charset="0"/>
              </a:rPr>
              <a:t>Комитетом организованы и проведены на территории города Череповца Всероссийские экологические акции</a:t>
            </a:r>
            <a:endParaRPr lang="ru-RU" sz="2400" b="1" dirty="0">
              <a:solidFill>
                <a:srgbClr val="C00000"/>
              </a:solidFill>
              <a:effectLst>
                <a:outerShdw blurRad="38100" dist="38100" dir="2700000" algn="tl">
                  <a:srgbClr val="000000">
                    <a:alpha val="43137"/>
                  </a:srgbClr>
                </a:outerShdw>
              </a:effectLst>
              <a:cs typeface="Times New Roman" pitchFamily="18" charset="0"/>
            </a:endParaRPr>
          </a:p>
        </p:txBody>
      </p:sp>
      <p:sp>
        <p:nvSpPr>
          <p:cNvPr id="60419" name="Прямоугольник 9"/>
          <p:cNvSpPr>
            <a:spLocks noChangeArrowheads="1"/>
          </p:cNvSpPr>
          <p:nvPr/>
        </p:nvSpPr>
        <p:spPr bwMode="auto">
          <a:xfrm>
            <a:off x="714375" y="4292600"/>
            <a:ext cx="8215313" cy="2247900"/>
          </a:xfrm>
          <a:prstGeom prst="rect">
            <a:avLst/>
          </a:prstGeom>
          <a:noFill/>
          <a:ln w="19050">
            <a:solidFill>
              <a:srgbClr val="A50021"/>
            </a:solidFill>
            <a:miter lim="800000"/>
            <a:headEnd/>
            <a:tailEnd/>
          </a:ln>
        </p:spPr>
        <p:txBody>
          <a:bodyPr>
            <a:spAutoFit/>
          </a:bodyPr>
          <a:lstStyle/>
          <a:p>
            <a:pPr algn="just"/>
            <a:r>
              <a:rPr lang="ru-RU" sz="1400">
                <a:latin typeface="Times New Roman" pitchFamily="18" charset="0"/>
                <a:cs typeface="Times New Roman" pitchFamily="18" charset="0"/>
              </a:rPr>
              <a:t>   30 сентября 2017 года комитетом охраны окружающей среды мэрии совместно с комитетом по физической культуре и спорту мэрии проведен велопробег, приуроченный Всероссийской акции «Всемирный день без автомобиля». </a:t>
            </a:r>
          </a:p>
          <a:p>
            <a:pPr algn="just"/>
            <a:r>
              <a:rPr lang="ru-RU" sz="1400">
                <a:latin typeface="Times New Roman" pitchFamily="18" charset="0"/>
                <a:cs typeface="Times New Roman" pitchFamily="18" charset="0"/>
              </a:rPr>
              <a:t>   В акции приняли участие около 300 человек. На старт вышли владельцы экзотических велосипедов, в том числе трехместных и велоквадроциклов. Всем участникам выдана атрибутика акции, озвучены основные проблемы, связанные с загрязнением атмосферного воздуха выхлопными газами от автомобилей. </a:t>
            </a:r>
          </a:p>
          <a:p>
            <a:pPr algn="just"/>
            <a:r>
              <a:rPr lang="ru-RU" sz="1400">
                <a:latin typeface="Times New Roman" pitchFamily="18" charset="0"/>
                <a:cs typeface="Times New Roman" pitchFamily="18" charset="0"/>
              </a:rPr>
              <a:t>   Велопробег прошел по улицам Ленина, Металлургов, Горького и завершился на площади Металлургов, где состоялась общая зарядка  и награждение активных участников велопробега по различным номинациям.</a:t>
            </a:r>
          </a:p>
        </p:txBody>
      </p:sp>
      <p:pic>
        <p:nvPicPr>
          <p:cNvPr id="60420" name="Picture 2" descr="D:\___для работы\____   письма\КРУГЛЫЕ столы и рабоч группы\День без автомобиля__22.09.2017\30.09.2017__велопробег\IMG_2700.JPG"/>
          <p:cNvPicPr>
            <a:picLocks noChangeAspect="1" noChangeArrowheads="1"/>
          </p:cNvPicPr>
          <p:nvPr/>
        </p:nvPicPr>
        <p:blipFill>
          <a:blip r:embed="rId3"/>
          <a:srcRect/>
          <a:stretch>
            <a:fillRect/>
          </a:stretch>
        </p:blipFill>
        <p:spPr bwMode="auto">
          <a:xfrm>
            <a:off x="714375" y="1125538"/>
            <a:ext cx="3797300" cy="2847975"/>
          </a:xfrm>
          <a:prstGeom prst="rect">
            <a:avLst/>
          </a:prstGeom>
          <a:noFill/>
          <a:ln w="9525">
            <a:solidFill>
              <a:srgbClr val="A50021"/>
            </a:solidFill>
            <a:miter lim="800000"/>
            <a:headEnd/>
            <a:tailEnd/>
          </a:ln>
        </p:spPr>
      </p:pic>
      <p:pic>
        <p:nvPicPr>
          <p:cNvPr id="60421" name="Picture 4" descr="https://st.cherinfo.ru/image_big/veloporbeg-7421.jpg"/>
          <p:cNvPicPr>
            <a:picLocks noChangeAspect="1" noChangeArrowheads="1"/>
          </p:cNvPicPr>
          <p:nvPr/>
        </p:nvPicPr>
        <p:blipFill>
          <a:blip r:embed="rId4"/>
          <a:srcRect/>
          <a:stretch>
            <a:fillRect/>
          </a:stretch>
        </p:blipFill>
        <p:spPr bwMode="auto">
          <a:xfrm>
            <a:off x="4638675" y="1112838"/>
            <a:ext cx="4291013" cy="2860675"/>
          </a:xfrm>
          <a:prstGeom prst="rect">
            <a:avLst/>
          </a:prstGeom>
          <a:noFill/>
          <a:ln w="9525">
            <a:solidFill>
              <a:srgbClr val="A5002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0"/>
          <p:cNvSpPr txBox="1">
            <a:spLocks noChangeArrowheads="1"/>
          </p:cNvSpPr>
          <p:nvPr/>
        </p:nvSpPr>
        <p:spPr bwMode="auto">
          <a:xfrm>
            <a:off x="0" y="3090863"/>
            <a:ext cx="9144000" cy="1200150"/>
          </a:xfrm>
          <a:prstGeom prst="rect">
            <a:avLst/>
          </a:prstGeom>
          <a:solidFill>
            <a:schemeClr val="folHlink"/>
          </a:solidFill>
          <a:ln w="9525">
            <a:noFill/>
            <a:miter lim="800000"/>
            <a:headEnd/>
            <a:tailEnd/>
          </a:ln>
        </p:spPr>
        <p:txBody>
          <a:bodyPr>
            <a:spAutoFit/>
          </a:bodyPr>
          <a:lstStyle/>
          <a:p>
            <a:r>
              <a:rPr lang="ru-RU"/>
              <a:t>Проблемы требующие дальнейшего решения</a:t>
            </a:r>
          </a:p>
        </p:txBody>
      </p:sp>
      <p:pic>
        <p:nvPicPr>
          <p:cNvPr id="61443" name="Picture 4" descr="C:\Users\Admin\Desktop\Новая папка (2)\y6vddnt5tgg.jpg"/>
          <p:cNvPicPr>
            <a:picLocks noChangeAspect="1" noChangeArrowheads="1"/>
          </p:cNvPicPr>
          <p:nvPr/>
        </p:nvPicPr>
        <p:blipFill>
          <a:blip r:embed="rId3"/>
          <a:srcRect/>
          <a:stretch>
            <a:fillRect/>
          </a:stretch>
        </p:blipFill>
        <p:spPr bwMode="auto">
          <a:xfrm>
            <a:off x="0" y="0"/>
            <a:ext cx="3322638" cy="3071813"/>
          </a:xfrm>
          <a:prstGeom prst="rect">
            <a:avLst/>
          </a:prstGeom>
          <a:noFill/>
          <a:ln w="9525">
            <a:noFill/>
            <a:miter lim="800000"/>
            <a:headEnd/>
            <a:tailEnd/>
          </a:ln>
        </p:spPr>
      </p:pic>
      <p:pic>
        <p:nvPicPr>
          <p:cNvPr id="61444" name="Picture 5" descr="C:\Users\Admin\Desktop\Новая папка (2)\26-3-1_0.jpg"/>
          <p:cNvPicPr>
            <a:picLocks noChangeAspect="1" noChangeArrowheads="1"/>
          </p:cNvPicPr>
          <p:nvPr/>
        </p:nvPicPr>
        <p:blipFill>
          <a:blip r:embed="rId4"/>
          <a:srcRect/>
          <a:stretch>
            <a:fillRect/>
          </a:stretch>
        </p:blipFill>
        <p:spPr bwMode="auto">
          <a:xfrm>
            <a:off x="3357563" y="0"/>
            <a:ext cx="3962400" cy="3071813"/>
          </a:xfrm>
          <a:prstGeom prst="rect">
            <a:avLst/>
          </a:prstGeom>
          <a:noFill/>
          <a:ln w="9525">
            <a:noFill/>
            <a:miter lim="800000"/>
            <a:headEnd/>
            <a:tailEnd/>
          </a:ln>
        </p:spPr>
      </p:pic>
      <p:pic>
        <p:nvPicPr>
          <p:cNvPr id="61445" name="Picture 6" descr="C:\Users\Admin\Desktop\Новая папка (2)\4-10.jpg"/>
          <p:cNvPicPr>
            <a:picLocks noChangeAspect="1" noChangeArrowheads="1"/>
          </p:cNvPicPr>
          <p:nvPr/>
        </p:nvPicPr>
        <p:blipFill>
          <a:blip r:embed="rId5"/>
          <a:srcRect/>
          <a:stretch>
            <a:fillRect/>
          </a:stretch>
        </p:blipFill>
        <p:spPr bwMode="auto">
          <a:xfrm>
            <a:off x="5588000" y="0"/>
            <a:ext cx="3556000" cy="3143250"/>
          </a:xfrm>
          <a:prstGeom prst="rect">
            <a:avLst/>
          </a:prstGeom>
          <a:noFill/>
          <a:ln w="9525">
            <a:noFill/>
            <a:miter lim="800000"/>
            <a:headEnd/>
            <a:tailEnd/>
          </a:ln>
        </p:spPr>
      </p:pic>
      <p:pic>
        <p:nvPicPr>
          <p:cNvPr id="61446" name="Picture 8" descr="ÐÐ¾ÑÐ¾Ð¶ÐµÐµ Ð¸Ð·Ð¾Ð±ÑÐ°Ð¶ÐµÐ½Ð¸Ðµ"/>
          <p:cNvPicPr>
            <a:picLocks noChangeAspect="1" noChangeArrowheads="1"/>
          </p:cNvPicPr>
          <p:nvPr/>
        </p:nvPicPr>
        <p:blipFill>
          <a:blip r:embed="rId6"/>
          <a:srcRect/>
          <a:stretch>
            <a:fillRect/>
          </a:stretch>
        </p:blipFill>
        <p:spPr bwMode="auto">
          <a:xfrm>
            <a:off x="4572000" y="4286250"/>
            <a:ext cx="4572000" cy="2547938"/>
          </a:xfrm>
          <a:prstGeom prst="rect">
            <a:avLst/>
          </a:prstGeom>
          <a:noFill/>
          <a:ln w="9525">
            <a:noFill/>
            <a:miter lim="800000"/>
            <a:headEnd/>
            <a:tailEnd/>
          </a:ln>
        </p:spPr>
      </p:pic>
      <p:pic>
        <p:nvPicPr>
          <p:cNvPr id="61447" name="Picture 10" descr="ÐÐ°ÑÑÐ¸Ð½ÐºÐ¸ Ð¿Ð¾ Ð·Ð°Ð¿ÑÐ¾ÑÑ ÑÐ¾ÑÑÐ¸ÑÐ¾Ð²Ð¾ÑÐ½ÑÐµ Ð»Ð¸Ð½Ð¸Ð¸ ÑÐ±Ð¾"/>
          <p:cNvPicPr>
            <a:picLocks noChangeAspect="1" noChangeArrowheads="1"/>
          </p:cNvPicPr>
          <p:nvPr/>
        </p:nvPicPr>
        <p:blipFill>
          <a:blip r:embed="rId7"/>
          <a:srcRect/>
          <a:stretch>
            <a:fillRect/>
          </a:stretch>
        </p:blipFill>
        <p:spPr bwMode="auto">
          <a:xfrm>
            <a:off x="0" y="4286250"/>
            <a:ext cx="4572000" cy="25717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a:xfrm>
            <a:off x="0" y="0"/>
            <a:ext cx="9144000" cy="2046288"/>
          </a:xfrm>
        </p:spPr>
        <p:txBody>
          <a:bodyPr/>
          <a:lstStyle/>
          <a:p>
            <a:r>
              <a:rPr lang="ru-RU" sz="1600" b="1" smtClean="0">
                <a:solidFill>
                  <a:srgbClr val="0070C0"/>
                </a:solidFill>
                <a:latin typeface="Times New Roman" pitchFamily="18" charset="0"/>
                <a:cs typeface="Times New Roman" pitchFamily="18" charset="0"/>
              </a:rPr>
              <a:t>Областная целевая программа </a:t>
            </a:r>
            <a:br>
              <a:rPr lang="ru-RU" sz="1600" b="1" smtClean="0">
                <a:solidFill>
                  <a:srgbClr val="0070C0"/>
                </a:solidFill>
                <a:latin typeface="Times New Roman" pitchFamily="18" charset="0"/>
                <a:cs typeface="Times New Roman" pitchFamily="18" charset="0"/>
              </a:rPr>
            </a:br>
            <a:r>
              <a:rPr lang="ru-RU" sz="1600" b="1" smtClean="0">
                <a:solidFill>
                  <a:srgbClr val="0070C0"/>
                </a:solidFill>
                <a:latin typeface="Times New Roman" pitchFamily="18" charset="0"/>
                <a:cs typeface="Times New Roman" pitchFamily="18" charset="0"/>
              </a:rPr>
              <a:t>«Обращение с ТБО на территории Ярославской области» на 2011-2014 годы </a:t>
            </a:r>
            <a:br>
              <a:rPr lang="ru-RU" sz="1600" b="1" smtClean="0">
                <a:solidFill>
                  <a:srgbClr val="0070C0"/>
                </a:solidFill>
                <a:latin typeface="Times New Roman" pitchFamily="18" charset="0"/>
                <a:cs typeface="Times New Roman" pitchFamily="18" charset="0"/>
              </a:rPr>
            </a:br>
            <a:r>
              <a:rPr lang="ru-RU" sz="1600" b="1" smtClean="0">
                <a:solidFill>
                  <a:srgbClr val="0070C0"/>
                </a:solidFill>
                <a:latin typeface="Times New Roman" pitchFamily="18" charset="0"/>
                <a:cs typeface="Times New Roman" pitchFamily="18" charset="0"/>
              </a:rPr>
              <a:t>Городская целевая программа «Проведение эксперимента по раздельному сбору ТБО на территории городского округа город Рыбинск в 2013-2014 году»</a:t>
            </a:r>
            <a:endParaRPr lang="ru-RU" sz="1600" smtClean="0">
              <a:solidFill>
                <a:srgbClr val="0070C0"/>
              </a:solidFill>
              <a:latin typeface="Times New Roman" pitchFamily="18" charset="0"/>
              <a:cs typeface="Times New Roman" pitchFamily="18" charset="0"/>
            </a:endParaRPr>
          </a:p>
        </p:txBody>
      </p:sp>
      <p:pic>
        <p:nvPicPr>
          <p:cNvPr id="62467" name="Picture 5" descr="C:\Users\loginova\Desktop\ул. Качалова 32.jpg"/>
          <p:cNvPicPr>
            <a:picLocks noGrp="1" noChangeAspect="1" noChangeArrowheads="1"/>
          </p:cNvPicPr>
          <p:nvPr>
            <p:ph idx="1"/>
          </p:nvPr>
        </p:nvPicPr>
        <p:blipFill>
          <a:blip r:embed="rId3"/>
          <a:srcRect/>
          <a:stretch>
            <a:fillRect/>
          </a:stretch>
        </p:blipFill>
        <p:spPr>
          <a:xfrm>
            <a:off x="5795963" y="1730375"/>
            <a:ext cx="3168650" cy="1919288"/>
          </a:xfrm>
        </p:spPr>
      </p:pic>
      <p:sp>
        <p:nvSpPr>
          <p:cNvPr id="8" name="Прямоугольник 7"/>
          <p:cNvSpPr/>
          <p:nvPr/>
        </p:nvSpPr>
        <p:spPr>
          <a:xfrm>
            <a:off x="0" y="3667125"/>
            <a:ext cx="9144000" cy="1169988"/>
          </a:xfrm>
          <a:prstGeom prst="rect">
            <a:avLst/>
          </a:prstGeom>
        </p:spPr>
        <p:txBody>
          <a:bodyPr>
            <a:spAutoFit/>
          </a:bodyPr>
          <a:lstStyle/>
          <a:p>
            <a:pPr marL="285750" indent="-285750" algn="just">
              <a:buFont typeface="Wingdings" pitchFamily="2" charset="2"/>
              <a:buChar char="ü"/>
              <a:defRPr/>
            </a:pPr>
            <a:r>
              <a:rPr lang="ru-RU" sz="1400" dirty="0">
                <a:solidFill>
                  <a:schemeClr val="bg1">
                    <a:lumMod val="25000"/>
                  </a:schemeClr>
                </a:solidFill>
                <a:latin typeface="Times New Roman" panose="02020603050405020304" pitchFamily="18" charset="0"/>
                <a:cs typeface="Times New Roman" panose="02020603050405020304" pitchFamily="18" charset="0"/>
              </a:rPr>
              <a:t>В рамках реализации программы в разных микрорайонах городах  закуплено и установлено 23 специализированных контейнера «ЭКОБОКСА»;</a:t>
            </a:r>
          </a:p>
          <a:p>
            <a:pPr marL="285750" indent="-285750" algn="just">
              <a:buFont typeface="Wingdings" pitchFamily="2" charset="2"/>
              <a:buChar char="ü"/>
              <a:defRPr/>
            </a:pPr>
            <a:r>
              <a:rPr lang="ru-RU" sz="1400" dirty="0">
                <a:solidFill>
                  <a:schemeClr val="bg1">
                    <a:lumMod val="25000"/>
                  </a:schemeClr>
                </a:solidFill>
                <a:latin typeface="Times New Roman" panose="02020603050405020304" pitchFamily="18" charset="0"/>
                <a:cs typeface="Times New Roman" panose="02020603050405020304" pitchFamily="18" charset="0"/>
              </a:rPr>
              <a:t>Разработан и утвержден «Прядок сбора отработанных ртутьсодержащих ламп на территории городского округа город Рыбинск»;</a:t>
            </a:r>
          </a:p>
          <a:p>
            <a:pPr marL="285750" indent="-285750" algn="just">
              <a:buFont typeface="Wingdings" pitchFamily="2" charset="2"/>
              <a:buChar char="ü"/>
              <a:defRPr/>
            </a:pPr>
            <a:r>
              <a:rPr lang="ru-RU" sz="1400" dirty="0">
                <a:solidFill>
                  <a:schemeClr val="bg1">
                    <a:lumMod val="25000"/>
                  </a:schemeClr>
                </a:solidFill>
                <a:latin typeface="Times New Roman" panose="02020603050405020304" pitchFamily="18" charset="0"/>
                <a:cs typeface="Times New Roman" panose="02020603050405020304" pitchFamily="18" charset="0"/>
              </a:rPr>
              <a:t>Места установки «ЭКОБОКСОВ» утверждены Комиссией по содержанию контейнерных площадок.</a:t>
            </a:r>
          </a:p>
        </p:txBody>
      </p:sp>
      <p:pic>
        <p:nvPicPr>
          <p:cNvPr id="62469" name="Рисунок 5" descr="сторона 1.jpg"/>
          <p:cNvPicPr>
            <a:picLocks noChangeAspect="1" noChangeArrowheads="1"/>
          </p:cNvPicPr>
          <p:nvPr/>
        </p:nvPicPr>
        <p:blipFill>
          <a:blip r:embed="rId4"/>
          <a:srcRect/>
          <a:stretch>
            <a:fillRect/>
          </a:stretch>
        </p:blipFill>
        <p:spPr bwMode="auto">
          <a:xfrm>
            <a:off x="2987675" y="1730375"/>
            <a:ext cx="2447925" cy="1957388"/>
          </a:xfrm>
          <a:prstGeom prst="rect">
            <a:avLst/>
          </a:prstGeom>
          <a:noFill/>
          <a:ln w="9525">
            <a:noFill/>
            <a:miter lim="800000"/>
            <a:headEnd/>
            <a:tailEnd/>
          </a:ln>
        </p:spPr>
      </p:pic>
      <p:pic>
        <p:nvPicPr>
          <p:cNvPr id="62470" name="Picture 2" descr="C:\Users\loginova\Pictures\2013\2013-08-28 установка экобокса\установка экобокса 006.JPG"/>
          <p:cNvPicPr>
            <a:picLocks noChangeAspect="1" noChangeArrowheads="1"/>
          </p:cNvPicPr>
          <p:nvPr/>
        </p:nvPicPr>
        <p:blipFill>
          <a:blip r:embed="rId5"/>
          <a:srcRect/>
          <a:stretch>
            <a:fillRect/>
          </a:stretch>
        </p:blipFill>
        <p:spPr bwMode="auto">
          <a:xfrm>
            <a:off x="107950" y="1730375"/>
            <a:ext cx="2536825" cy="1900238"/>
          </a:xfrm>
          <a:prstGeom prst="rect">
            <a:avLst/>
          </a:prstGeom>
          <a:noFill/>
          <a:ln w="9525">
            <a:noFill/>
            <a:miter lim="800000"/>
            <a:headEnd/>
            <a:tailEnd/>
          </a:ln>
        </p:spPr>
      </p:pic>
      <p:pic>
        <p:nvPicPr>
          <p:cNvPr id="62471" name="Picture 7" descr="C:\Users\loginova\Desktop\газель3.jpg"/>
          <p:cNvPicPr>
            <a:picLocks noChangeAspect="1" noChangeArrowheads="1"/>
          </p:cNvPicPr>
          <p:nvPr/>
        </p:nvPicPr>
        <p:blipFill>
          <a:blip r:embed="rId6"/>
          <a:srcRect/>
          <a:stretch>
            <a:fillRect/>
          </a:stretch>
        </p:blipFill>
        <p:spPr bwMode="auto">
          <a:xfrm>
            <a:off x="1042988" y="5059363"/>
            <a:ext cx="2016125" cy="1512887"/>
          </a:xfrm>
          <a:prstGeom prst="rect">
            <a:avLst/>
          </a:prstGeom>
          <a:noFill/>
          <a:ln w="9525">
            <a:noFill/>
            <a:miter lim="800000"/>
            <a:headEnd/>
            <a:tailEnd/>
          </a:ln>
        </p:spPr>
      </p:pic>
      <p:sp>
        <p:nvSpPr>
          <p:cNvPr id="10" name="Стрелка вправо 9"/>
          <p:cNvSpPr/>
          <p:nvPr/>
        </p:nvSpPr>
        <p:spPr>
          <a:xfrm flipH="1">
            <a:off x="3276600" y="4983163"/>
            <a:ext cx="5327650" cy="1643062"/>
          </a:xfrm>
          <a:prstGeom prst="rightArrow">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bg1">
                    <a:lumMod val="25000"/>
                  </a:schemeClr>
                </a:solidFill>
                <a:latin typeface="Times New Roman" panose="02020603050405020304" pitchFamily="18" charset="0"/>
                <a:cs typeface="Times New Roman" panose="02020603050405020304" pitchFamily="18" charset="0"/>
              </a:rPr>
              <a:t>Приобретение специализированного автотранспорта для перевозки опасных грузов (класс опасности -1) </a:t>
            </a:r>
          </a:p>
          <a:p>
            <a:pPr algn="ctr">
              <a:defRPr/>
            </a:pPr>
            <a:r>
              <a:rPr lang="ru-RU" sz="1400" dirty="0">
                <a:solidFill>
                  <a:schemeClr val="bg1">
                    <a:lumMod val="25000"/>
                  </a:schemeClr>
                </a:solidFill>
                <a:latin typeface="Times New Roman" panose="02020603050405020304" pitchFamily="18" charset="0"/>
                <a:cs typeface="Times New Roman" panose="02020603050405020304" pitchFamily="18" charset="0"/>
              </a:rPr>
              <a:t>на базе ГАЗ-3302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Стрелка вправо 1"/>
          <p:cNvSpPr/>
          <p:nvPr/>
        </p:nvSpPr>
        <p:spPr>
          <a:xfrm rot="12458334">
            <a:off x="7874000" y="1352550"/>
            <a:ext cx="781050" cy="4556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Стрелка вниз 1"/>
          <p:cNvSpPr/>
          <p:nvPr/>
        </p:nvSpPr>
        <p:spPr>
          <a:xfrm>
            <a:off x="3348038" y="3644900"/>
            <a:ext cx="576262" cy="7921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 name="Стрелка вверх 3"/>
          <p:cNvSpPr/>
          <p:nvPr/>
        </p:nvSpPr>
        <p:spPr>
          <a:xfrm>
            <a:off x="7524750" y="5157788"/>
            <a:ext cx="503238" cy="172402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1"/>
          <p:cNvPicPr>
            <a:picLocks noChangeAspect="1"/>
          </p:cNvPicPr>
          <p:nvPr/>
        </p:nvPicPr>
        <p:blipFill>
          <a:blip r:embed="rId3"/>
          <a:srcRect/>
          <a:stretch>
            <a:fillRect/>
          </a:stretch>
        </p:blipFill>
        <p:spPr bwMode="auto">
          <a:xfrm>
            <a:off x="0" y="428625"/>
            <a:ext cx="2571750" cy="3606800"/>
          </a:xfrm>
          <a:prstGeom prst="rect">
            <a:avLst/>
          </a:prstGeom>
          <a:noFill/>
          <a:ln w="9525">
            <a:noFill/>
            <a:miter lim="800000"/>
            <a:headEnd/>
            <a:tailEnd/>
          </a:ln>
        </p:spPr>
      </p:pic>
      <p:pic>
        <p:nvPicPr>
          <p:cNvPr id="22531" name="Рисунок 2"/>
          <p:cNvPicPr>
            <a:picLocks noChangeAspect="1"/>
          </p:cNvPicPr>
          <p:nvPr/>
        </p:nvPicPr>
        <p:blipFill>
          <a:blip r:embed="rId4"/>
          <a:srcRect/>
          <a:stretch>
            <a:fillRect/>
          </a:stretch>
        </p:blipFill>
        <p:spPr bwMode="auto">
          <a:xfrm>
            <a:off x="6000750" y="3783013"/>
            <a:ext cx="2808288" cy="2789237"/>
          </a:xfrm>
          <a:prstGeom prst="rect">
            <a:avLst/>
          </a:prstGeom>
          <a:noFill/>
          <a:ln>
            <a:noFill/>
          </a:ln>
          <a:effectLst>
            <a:outerShdw blurRad="50800" dist="38100" dir="13500000" algn="br" rotWithShape="0">
              <a:prstClr val="black">
                <a:alpha val="40000"/>
              </a:prstClr>
            </a:outerShdw>
          </a:effectLst>
          <a:extLst/>
        </p:spPr>
      </p:pic>
      <p:pic>
        <p:nvPicPr>
          <p:cNvPr id="26628" name="Рисунок 9"/>
          <p:cNvPicPr>
            <a:picLocks noChangeAspect="1"/>
          </p:cNvPicPr>
          <p:nvPr/>
        </p:nvPicPr>
        <p:blipFill>
          <a:blip r:embed="rId5"/>
          <a:srcRect/>
          <a:stretch>
            <a:fillRect/>
          </a:stretch>
        </p:blipFill>
        <p:spPr bwMode="auto">
          <a:xfrm>
            <a:off x="3000375" y="3786188"/>
            <a:ext cx="2286000" cy="2849562"/>
          </a:xfrm>
          <a:prstGeom prst="rect">
            <a:avLst/>
          </a:prstGeom>
          <a:noFill/>
          <a:ln w="9525">
            <a:noFill/>
            <a:miter lim="800000"/>
            <a:headEnd/>
            <a:tailEnd/>
          </a:ln>
        </p:spPr>
      </p:pic>
      <p:pic>
        <p:nvPicPr>
          <p:cNvPr id="26629" name="Объект 3"/>
          <p:cNvPicPr>
            <a:picLocks noGrp="1" noChangeAspect="1"/>
          </p:cNvPicPr>
          <p:nvPr>
            <p:ph idx="1"/>
          </p:nvPr>
        </p:nvPicPr>
        <p:blipFill>
          <a:blip r:embed="rId6"/>
          <a:srcRect/>
          <a:stretch>
            <a:fillRect/>
          </a:stretch>
        </p:blipFill>
        <p:spPr>
          <a:xfrm>
            <a:off x="2643188" y="214313"/>
            <a:ext cx="6072187" cy="2806700"/>
          </a:xfrm>
        </p:spPr>
      </p:pic>
      <p:pic>
        <p:nvPicPr>
          <p:cNvPr id="26630" name="Объект 3"/>
          <p:cNvPicPr>
            <a:picLocks noChangeAspect="1"/>
          </p:cNvPicPr>
          <p:nvPr/>
        </p:nvPicPr>
        <p:blipFill>
          <a:blip r:embed="rId7"/>
          <a:srcRect/>
          <a:stretch>
            <a:fillRect/>
          </a:stretch>
        </p:blipFill>
        <p:spPr bwMode="auto">
          <a:xfrm>
            <a:off x="0" y="4143375"/>
            <a:ext cx="2928938" cy="2305050"/>
          </a:xfrm>
          <a:prstGeom prst="rect">
            <a:avLst/>
          </a:prstGeom>
          <a:noFill/>
          <a:ln w="9525">
            <a:noFill/>
            <a:miter lim="800000"/>
            <a:headEnd/>
            <a:tailEnd/>
          </a:ln>
        </p:spPr>
      </p:pic>
      <p:sp>
        <p:nvSpPr>
          <p:cNvPr id="26631" name="TextBox 10"/>
          <p:cNvSpPr txBox="1">
            <a:spLocks noChangeArrowheads="1"/>
          </p:cNvSpPr>
          <p:nvPr/>
        </p:nvSpPr>
        <p:spPr bwMode="auto">
          <a:xfrm>
            <a:off x="3071813" y="3143250"/>
            <a:ext cx="5572125" cy="461963"/>
          </a:xfrm>
          <a:prstGeom prst="rect">
            <a:avLst/>
          </a:prstGeom>
          <a:noFill/>
          <a:ln w="9525">
            <a:noFill/>
            <a:miter lim="800000"/>
            <a:headEnd/>
            <a:tailEnd/>
          </a:ln>
        </p:spPr>
        <p:txBody>
          <a:bodyPr>
            <a:spAutoFit/>
          </a:bodyPr>
          <a:lstStyle/>
          <a:p>
            <a:r>
              <a:rPr lang="ru-RU" sz="2400"/>
              <a:t>Тематические субботники - праздники</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2643188"/>
            <a:ext cx="9144000" cy="2143125"/>
          </a:xfrm>
          <a:solidFill>
            <a:schemeClr val="folHlink"/>
          </a:solidFill>
          <a:ln>
            <a:solidFill>
              <a:schemeClr val="folHlink"/>
            </a:solidFill>
          </a:ln>
        </p:spPr>
        <p:txBody>
          <a:bodyPr anchor="ctr"/>
          <a:lstStyle/>
          <a:p>
            <a:pPr eaLnBrk="1" hangingPunct="1">
              <a:defRPr/>
            </a:pPr>
            <a:r>
              <a:rPr lang="ru-RU" altLang="ru-RU" sz="3000" dirty="0" smtClean="0">
                <a:effectLst>
                  <a:outerShdw blurRad="38100" dist="38100" dir="2700000" algn="tl">
                    <a:srgbClr val="000000">
                      <a:alpha val="43137"/>
                    </a:srgbClr>
                  </a:outerShdw>
                </a:effectLst>
              </a:rPr>
              <a:t>Спасибо за внимание!</a:t>
            </a:r>
            <a:br>
              <a:rPr lang="ru-RU" altLang="ru-RU" sz="3000" dirty="0" smtClean="0">
                <a:effectLst>
                  <a:outerShdw blurRad="38100" dist="38100" dir="2700000" algn="tl">
                    <a:srgbClr val="000000">
                      <a:alpha val="43137"/>
                    </a:srgbClr>
                  </a:outerShdw>
                </a:effectLst>
              </a:rPr>
            </a:br>
            <a:r>
              <a:rPr lang="ru-RU" altLang="ru-RU" sz="3000" dirty="0" smtClean="0">
                <a:effectLst>
                  <a:outerShdw blurRad="38100" dist="38100" dir="2700000" algn="tl">
                    <a:srgbClr val="000000">
                      <a:alpha val="43137"/>
                    </a:srgbClr>
                  </a:outerShdw>
                </a:effectLst>
              </a:rPr>
              <a:t/>
            </a:r>
            <a:br>
              <a:rPr lang="ru-RU" altLang="ru-RU" sz="3000" dirty="0" smtClean="0">
                <a:effectLst>
                  <a:outerShdw blurRad="38100" dist="38100" dir="2700000" algn="tl">
                    <a:srgbClr val="000000">
                      <a:alpha val="43137"/>
                    </a:srgbClr>
                  </a:outerShdw>
                </a:effectLst>
              </a:rPr>
            </a:br>
            <a:r>
              <a:rPr lang="ru-RU" altLang="ru-RU" sz="2400" dirty="0" err="1" smtClean="0">
                <a:effectLst>
                  <a:outerShdw blurRad="38100" dist="38100" dir="2700000" algn="tl">
                    <a:srgbClr val="000000">
                      <a:alpha val="43137"/>
                    </a:srgbClr>
                  </a:outerShdw>
                </a:effectLst>
              </a:rPr>
              <a:t>Дудырина</a:t>
            </a:r>
            <a:r>
              <a:rPr lang="ru-RU" altLang="ru-RU" sz="2400" dirty="0" smtClean="0">
                <a:effectLst>
                  <a:outerShdw blurRad="38100" dist="38100" dir="2700000" algn="tl">
                    <a:srgbClr val="000000">
                      <a:alpha val="43137"/>
                    </a:srgbClr>
                  </a:outerShdw>
                </a:effectLst>
              </a:rPr>
              <a:t> А.В. – начальник управления благоустройства и экологии КЖКХ Администрации Петрозаводского городского округа</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
          <p:cNvPicPr>
            <a:picLocks noChangeAspect="1"/>
          </p:cNvPicPr>
          <p:nvPr/>
        </p:nvPicPr>
        <p:blipFill>
          <a:blip r:embed="rId2"/>
          <a:srcRect/>
          <a:stretch>
            <a:fillRect/>
          </a:stretch>
        </p:blipFill>
        <p:spPr bwMode="auto">
          <a:xfrm>
            <a:off x="50800" y="1601788"/>
            <a:ext cx="2470150" cy="3497262"/>
          </a:xfrm>
          <a:prstGeom prst="rect">
            <a:avLst/>
          </a:prstGeom>
          <a:noFill/>
          <a:ln w="9525">
            <a:noFill/>
            <a:miter lim="800000"/>
            <a:headEnd/>
            <a:tailEnd/>
          </a:ln>
        </p:spPr>
      </p:pic>
      <p:pic>
        <p:nvPicPr>
          <p:cNvPr id="27651" name="Рисунок 8"/>
          <p:cNvPicPr>
            <a:picLocks noChangeAspect="1"/>
          </p:cNvPicPr>
          <p:nvPr/>
        </p:nvPicPr>
        <p:blipFill>
          <a:blip r:embed="rId3"/>
          <a:srcRect r="17554" b="806"/>
          <a:stretch>
            <a:fillRect/>
          </a:stretch>
        </p:blipFill>
        <p:spPr bwMode="auto">
          <a:xfrm>
            <a:off x="2652713" y="3789363"/>
            <a:ext cx="2563812" cy="3068637"/>
          </a:xfrm>
          <a:prstGeom prst="rect">
            <a:avLst/>
          </a:prstGeom>
          <a:noFill/>
          <a:ln w="9525">
            <a:noFill/>
            <a:miter lim="800000"/>
            <a:headEnd/>
            <a:tailEnd/>
          </a:ln>
        </p:spPr>
      </p:pic>
      <p:pic>
        <p:nvPicPr>
          <p:cNvPr id="27652" name="Рисунок 9"/>
          <p:cNvPicPr>
            <a:picLocks noChangeAspect="1"/>
          </p:cNvPicPr>
          <p:nvPr/>
        </p:nvPicPr>
        <p:blipFill>
          <a:blip r:embed="rId4"/>
          <a:srcRect/>
          <a:stretch>
            <a:fillRect/>
          </a:stretch>
        </p:blipFill>
        <p:spPr bwMode="auto">
          <a:xfrm>
            <a:off x="2627313" y="765175"/>
            <a:ext cx="4321175" cy="2879725"/>
          </a:xfrm>
          <a:prstGeom prst="rect">
            <a:avLst/>
          </a:prstGeom>
          <a:noFill/>
          <a:ln w="9525">
            <a:noFill/>
            <a:miter lim="800000"/>
            <a:headEnd/>
            <a:tailEnd/>
          </a:ln>
        </p:spPr>
      </p:pic>
      <p:pic>
        <p:nvPicPr>
          <p:cNvPr id="27653" name="Рисунок 10"/>
          <p:cNvPicPr>
            <a:picLocks noChangeAspect="1"/>
          </p:cNvPicPr>
          <p:nvPr/>
        </p:nvPicPr>
        <p:blipFill>
          <a:blip r:embed="rId5"/>
          <a:srcRect/>
          <a:stretch>
            <a:fillRect/>
          </a:stretch>
        </p:blipFill>
        <p:spPr bwMode="auto">
          <a:xfrm>
            <a:off x="5219700" y="4435475"/>
            <a:ext cx="3670300" cy="2449513"/>
          </a:xfrm>
          <a:prstGeom prst="rect">
            <a:avLst/>
          </a:prstGeom>
          <a:noFill/>
          <a:ln w="9525">
            <a:noFill/>
            <a:miter lim="800000"/>
            <a:headEnd/>
            <a:tailEnd/>
          </a:ln>
        </p:spPr>
      </p:pic>
      <p:pic>
        <p:nvPicPr>
          <p:cNvPr id="27654" name="Рисунок 11"/>
          <p:cNvPicPr>
            <a:picLocks noChangeAspect="1"/>
          </p:cNvPicPr>
          <p:nvPr/>
        </p:nvPicPr>
        <p:blipFill>
          <a:blip r:embed="rId6"/>
          <a:srcRect l="21095" t="2496"/>
          <a:stretch>
            <a:fillRect/>
          </a:stretch>
        </p:blipFill>
        <p:spPr bwMode="auto">
          <a:xfrm>
            <a:off x="5770563" y="1844675"/>
            <a:ext cx="3113087" cy="256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088" y="115888"/>
            <a:ext cx="8177212" cy="1027112"/>
          </a:xfrm>
        </p:spPr>
        <p:txBody>
          <a:bodyPr rtlCol="0">
            <a:normAutofit/>
          </a:bodyPr>
          <a:lstStyle/>
          <a:p>
            <a:pPr fontAlgn="auto">
              <a:spcAft>
                <a:spcPts val="0"/>
              </a:spcAft>
              <a:defRPr/>
            </a:pPr>
            <a:r>
              <a:rPr lang="ru-RU" sz="2400" b="1" dirty="0" smtClean="0">
                <a:solidFill>
                  <a:srgbClr val="C00000"/>
                </a:solidFill>
                <a:effectLst>
                  <a:outerShdw blurRad="38100" dist="38100" dir="2700000" algn="tl">
                    <a:srgbClr val="000000">
                      <a:alpha val="43137"/>
                    </a:srgbClr>
                  </a:outerShdw>
                </a:effectLst>
                <a:cs typeface="Times New Roman" pitchFamily="18" charset="0"/>
              </a:rPr>
              <a:t>Комитетом организованы и проведены на территории города Череповца Всероссийские экологические акции</a:t>
            </a:r>
            <a:endParaRPr lang="ru-RU" sz="2400" b="1" dirty="0">
              <a:solidFill>
                <a:srgbClr val="C00000"/>
              </a:solidFill>
              <a:effectLst>
                <a:outerShdw blurRad="38100" dist="38100" dir="2700000" algn="tl">
                  <a:srgbClr val="000000">
                    <a:alpha val="43137"/>
                  </a:srgbClr>
                </a:outerShdw>
              </a:effectLst>
              <a:cs typeface="Times New Roman" pitchFamily="18" charset="0"/>
            </a:endParaRPr>
          </a:p>
        </p:txBody>
      </p:sp>
      <p:pic>
        <p:nvPicPr>
          <p:cNvPr id="28675" name="Рисунок 4" descr="http://voda.org.ru/upload/iblock/96d/96d2cde0791387265da2a3b955a59ba1.png"/>
          <p:cNvPicPr>
            <a:picLocks noChangeAspect="1" noChangeArrowheads="1"/>
          </p:cNvPicPr>
          <p:nvPr/>
        </p:nvPicPr>
        <p:blipFill>
          <a:blip r:embed="rId3"/>
          <a:srcRect/>
          <a:stretch>
            <a:fillRect/>
          </a:stretch>
        </p:blipFill>
        <p:spPr bwMode="auto">
          <a:xfrm>
            <a:off x="3643313" y="1285875"/>
            <a:ext cx="2143125" cy="1357313"/>
          </a:xfrm>
          <a:prstGeom prst="rect">
            <a:avLst/>
          </a:prstGeom>
          <a:noFill/>
          <a:ln w="9525">
            <a:solidFill>
              <a:srgbClr val="A50021"/>
            </a:solidFill>
            <a:miter lim="800000"/>
            <a:headEnd/>
            <a:tailEnd/>
          </a:ln>
        </p:spPr>
      </p:pic>
      <p:pic>
        <p:nvPicPr>
          <p:cNvPr id="28676" name="Picture 3" descr="C:\Users\B215~1\AppData\Local\Temp\Rar$DIa0.697\Zelenaya_Vesna_2017.png"/>
          <p:cNvPicPr>
            <a:picLocks noChangeAspect="1" noChangeArrowheads="1"/>
          </p:cNvPicPr>
          <p:nvPr/>
        </p:nvPicPr>
        <p:blipFill>
          <a:blip r:embed="rId4"/>
          <a:srcRect l="3671" t="4443" r="2728" b="8888"/>
          <a:stretch>
            <a:fillRect/>
          </a:stretch>
        </p:blipFill>
        <p:spPr bwMode="auto">
          <a:xfrm>
            <a:off x="1014413" y="1285875"/>
            <a:ext cx="2287587" cy="1357313"/>
          </a:xfrm>
          <a:prstGeom prst="rect">
            <a:avLst/>
          </a:prstGeom>
          <a:noFill/>
          <a:ln w="9525">
            <a:solidFill>
              <a:srgbClr val="A50021"/>
            </a:solidFill>
            <a:miter lim="800000"/>
            <a:headEnd/>
            <a:tailEnd/>
          </a:ln>
        </p:spPr>
      </p:pic>
      <p:sp>
        <p:nvSpPr>
          <p:cNvPr id="28677" name="Прямоугольник 9"/>
          <p:cNvSpPr>
            <a:spLocks noChangeArrowheads="1"/>
          </p:cNvSpPr>
          <p:nvPr/>
        </p:nvSpPr>
        <p:spPr bwMode="auto">
          <a:xfrm>
            <a:off x="714375" y="2786063"/>
            <a:ext cx="8215313" cy="1816100"/>
          </a:xfrm>
          <a:prstGeom prst="rect">
            <a:avLst/>
          </a:prstGeom>
          <a:noFill/>
          <a:ln w="19050">
            <a:solidFill>
              <a:srgbClr val="A50021"/>
            </a:solidFill>
            <a:miter lim="800000"/>
            <a:headEnd/>
            <a:tailEnd/>
          </a:ln>
        </p:spPr>
        <p:txBody>
          <a:bodyPr>
            <a:spAutoFit/>
          </a:bodyPr>
          <a:lstStyle/>
          <a:p>
            <a:pPr algn="just"/>
            <a:r>
              <a:rPr lang="ru-RU" sz="1400">
                <a:latin typeface="Times New Roman" pitchFamily="18" charset="0"/>
                <a:cs typeface="Times New Roman" pitchFamily="18" charset="0"/>
              </a:rPr>
              <a:t>     В рамках Всероссийского экологического субботника «Зеленая весна – 2017» в уборке городских территорий приняли участие 35 091 человек. По итогам акции собрано 132 кг стекла, 28 кг пластика и более 44 м</a:t>
            </a:r>
            <a:r>
              <a:rPr lang="ru-RU" sz="1400" baseline="30000">
                <a:latin typeface="Times New Roman" pitchFamily="18" charset="0"/>
                <a:cs typeface="Times New Roman" pitchFamily="18" charset="0"/>
              </a:rPr>
              <a:t>3</a:t>
            </a:r>
            <a:r>
              <a:rPr lang="ru-RU" sz="1400">
                <a:latin typeface="Times New Roman" pitchFamily="18" charset="0"/>
                <a:cs typeface="Times New Roman" pitchFamily="18" charset="0"/>
              </a:rPr>
              <a:t> прочего мусора.</a:t>
            </a:r>
          </a:p>
          <a:p>
            <a:pPr algn="just"/>
            <a:r>
              <a:rPr lang="ru-RU" sz="1400">
                <a:latin typeface="Times New Roman" pitchFamily="18" charset="0"/>
                <a:cs typeface="Times New Roman" pitchFamily="18" charset="0"/>
              </a:rPr>
              <a:t>     В ежегодной Общероссийской акции по очистке берегов малых рек и водоемов «Вода России» по городу Череповцу приняли участие 1 417 человек, собравшие 277,9 м</a:t>
            </a:r>
            <a:r>
              <a:rPr lang="ru-RU" sz="1400" baseline="30000">
                <a:latin typeface="Times New Roman" pitchFamily="18" charset="0"/>
                <a:cs typeface="Times New Roman" pitchFamily="18" charset="0"/>
              </a:rPr>
              <a:t>3</a:t>
            </a:r>
            <a:r>
              <a:rPr lang="ru-RU" sz="1400">
                <a:latin typeface="Times New Roman" pitchFamily="18" charset="0"/>
                <a:cs typeface="Times New Roman" pitchFamily="18" charset="0"/>
              </a:rPr>
              <a:t> мусора.</a:t>
            </a:r>
          </a:p>
          <a:p>
            <a:pPr algn="just"/>
            <a:r>
              <a:rPr lang="ru-RU" sz="1400">
                <a:latin typeface="Times New Roman" pitchFamily="18" charset="0"/>
                <a:cs typeface="Times New Roman" pitchFamily="18" charset="0"/>
              </a:rPr>
              <a:t>     В рамках ежегодного Всероссийского экологического субботника «Зеленая Россия» на территории города Череповца в уборке городских территорий и берегов рек Шексна и Ягорба приняли участие 11 023 человека. На общей площади  125 830 м</a:t>
            </a:r>
            <a:r>
              <a:rPr lang="ru-RU" sz="1400" baseline="30000">
                <a:latin typeface="Times New Roman" pitchFamily="18" charset="0"/>
                <a:cs typeface="Times New Roman" pitchFamily="18" charset="0"/>
              </a:rPr>
              <a:t>2</a:t>
            </a:r>
            <a:r>
              <a:rPr lang="ru-RU" sz="1400">
                <a:latin typeface="Times New Roman" pitchFamily="18" charset="0"/>
                <a:cs typeface="Times New Roman" pitchFamily="18" charset="0"/>
              </a:rPr>
              <a:t> в ходе проведения акции собрано более 194,7 м</a:t>
            </a:r>
            <a:r>
              <a:rPr lang="ru-RU" sz="1400" baseline="30000">
                <a:latin typeface="Times New Roman" pitchFamily="18" charset="0"/>
                <a:cs typeface="Times New Roman" pitchFamily="18" charset="0"/>
              </a:rPr>
              <a:t>3</a:t>
            </a:r>
            <a:r>
              <a:rPr lang="ru-RU" sz="1400">
                <a:latin typeface="Times New Roman" pitchFamily="18" charset="0"/>
                <a:cs typeface="Times New Roman" pitchFamily="18" charset="0"/>
              </a:rPr>
              <a:t> мусора.</a:t>
            </a:r>
          </a:p>
        </p:txBody>
      </p:sp>
      <p:pic>
        <p:nvPicPr>
          <p:cNvPr id="28678" name="Рисунок 7"/>
          <p:cNvPicPr>
            <a:picLocks noChangeAspect="1" noChangeArrowheads="1"/>
          </p:cNvPicPr>
          <p:nvPr/>
        </p:nvPicPr>
        <p:blipFill>
          <a:blip r:embed="rId5"/>
          <a:srcRect l="3455" t="27795" b="6413"/>
          <a:stretch>
            <a:fillRect/>
          </a:stretch>
        </p:blipFill>
        <p:spPr bwMode="auto">
          <a:xfrm>
            <a:off x="714375" y="4822825"/>
            <a:ext cx="2887663" cy="1779588"/>
          </a:xfrm>
          <a:prstGeom prst="rect">
            <a:avLst/>
          </a:prstGeom>
          <a:noFill/>
          <a:ln w="9525">
            <a:solidFill>
              <a:srgbClr val="A50021"/>
            </a:solidFill>
            <a:miter lim="800000"/>
            <a:headEnd/>
            <a:tailEnd/>
          </a:ln>
        </p:spPr>
      </p:pic>
      <p:pic>
        <p:nvPicPr>
          <p:cNvPr id="28679" name="Рисунок 8"/>
          <p:cNvPicPr>
            <a:picLocks noChangeAspect="1" noChangeArrowheads="1"/>
          </p:cNvPicPr>
          <p:nvPr/>
        </p:nvPicPr>
        <p:blipFill>
          <a:blip r:embed="rId6"/>
          <a:srcRect l="68047" t="75082" r="4588" b="15575"/>
          <a:stretch>
            <a:fillRect/>
          </a:stretch>
        </p:blipFill>
        <p:spPr bwMode="auto">
          <a:xfrm>
            <a:off x="2668588" y="6270625"/>
            <a:ext cx="768350" cy="220663"/>
          </a:xfrm>
          <a:prstGeom prst="rect">
            <a:avLst/>
          </a:prstGeom>
          <a:noFill/>
          <a:ln w="19050" algn="ctr">
            <a:noFill/>
            <a:miter lim="800000"/>
            <a:headEnd/>
            <a:tailEnd/>
          </a:ln>
        </p:spPr>
      </p:pic>
      <p:pic>
        <p:nvPicPr>
          <p:cNvPr id="28680" name="Picture 3" descr="D:\___для работы\____   письма\СУББОТНИКИ\Ягорба  06.09.2017\субботник на Ягорбе__06.09.2017\во время субботника\IMG_2540.JPG"/>
          <p:cNvPicPr>
            <a:picLocks noChangeAspect="1" noChangeArrowheads="1"/>
          </p:cNvPicPr>
          <p:nvPr/>
        </p:nvPicPr>
        <p:blipFill>
          <a:blip r:embed="rId7"/>
          <a:srcRect/>
          <a:stretch>
            <a:fillRect/>
          </a:stretch>
        </p:blipFill>
        <p:spPr bwMode="auto">
          <a:xfrm>
            <a:off x="6323013" y="4822825"/>
            <a:ext cx="2563812" cy="1779588"/>
          </a:xfrm>
          <a:prstGeom prst="rect">
            <a:avLst/>
          </a:prstGeom>
          <a:noFill/>
          <a:ln w="9525">
            <a:solidFill>
              <a:srgbClr val="A50021"/>
            </a:solidFill>
            <a:miter lim="800000"/>
            <a:headEnd/>
            <a:tailEnd/>
          </a:ln>
        </p:spPr>
      </p:pic>
      <p:pic>
        <p:nvPicPr>
          <p:cNvPr id="28681" name="Picture 4" descr="D:\___для работы\____   письма\СУББОТНИКИ\9 июня__пруд ниже Адониса\фото_09.06.2017 у Адониса\IMG_9644.JPG"/>
          <p:cNvPicPr>
            <a:picLocks noChangeAspect="1" noChangeArrowheads="1"/>
          </p:cNvPicPr>
          <p:nvPr/>
        </p:nvPicPr>
        <p:blipFill>
          <a:blip r:embed="rId8"/>
          <a:srcRect/>
          <a:stretch>
            <a:fillRect/>
          </a:stretch>
        </p:blipFill>
        <p:spPr bwMode="auto">
          <a:xfrm>
            <a:off x="3708400" y="4822825"/>
            <a:ext cx="2544763" cy="1779588"/>
          </a:xfrm>
          <a:prstGeom prst="rect">
            <a:avLst/>
          </a:prstGeom>
          <a:noFill/>
          <a:ln w="9525">
            <a:solidFill>
              <a:srgbClr val="A50021"/>
            </a:solidFill>
            <a:miter lim="800000"/>
            <a:headEnd/>
            <a:tailEnd/>
          </a:ln>
        </p:spPr>
      </p:pic>
      <p:pic>
        <p:nvPicPr>
          <p:cNvPr id="28682" name="Рисунок 12" descr="C:\Users\murzagalinaem\AppData\Local\Microsoft\Windows\Temporary Internet Files\Content.Word\Макет баннера_6x3.jpg"/>
          <p:cNvPicPr>
            <a:picLocks noChangeAspect="1" noChangeArrowheads="1"/>
          </p:cNvPicPr>
          <p:nvPr/>
        </p:nvPicPr>
        <p:blipFill>
          <a:blip r:embed="rId9"/>
          <a:srcRect/>
          <a:stretch>
            <a:fillRect/>
          </a:stretch>
        </p:blipFill>
        <p:spPr bwMode="auto">
          <a:xfrm>
            <a:off x="6156325" y="1281113"/>
            <a:ext cx="2514600" cy="1362075"/>
          </a:xfrm>
          <a:prstGeom prst="rect">
            <a:avLst/>
          </a:prstGeom>
          <a:noFill/>
          <a:ln w="9525">
            <a:solidFill>
              <a:srgbClr val="A50021"/>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rybinsk.ru/images/stories/department/nature/foto/news/2017/04/zkjf.jpg"/>
          <p:cNvPicPr>
            <a:picLocks noChangeAspect="1" noChangeArrowheads="1"/>
          </p:cNvPicPr>
          <p:nvPr/>
        </p:nvPicPr>
        <p:blipFill>
          <a:blip r:embed="rId2"/>
          <a:srcRect/>
          <a:stretch>
            <a:fillRect/>
          </a:stretch>
        </p:blipFill>
        <p:spPr bwMode="auto">
          <a:xfrm>
            <a:off x="6516688" y="492125"/>
            <a:ext cx="2555875" cy="3311525"/>
          </a:xfrm>
          <a:prstGeom prst="rect">
            <a:avLst/>
          </a:prstGeom>
          <a:noFill/>
          <a:ln w="9525">
            <a:solidFill>
              <a:srgbClr val="008000"/>
            </a:solidFill>
            <a:miter lim="800000"/>
            <a:headEnd/>
            <a:tailEnd/>
          </a:ln>
        </p:spPr>
      </p:pic>
      <p:pic>
        <p:nvPicPr>
          <p:cNvPr id="29699" name="Picture 4" descr="http://rybinsk.ru/images/stories/department/nature/foto/news/2017/04/zvt.jpg"/>
          <p:cNvPicPr>
            <a:picLocks noChangeAspect="1" noChangeArrowheads="1"/>
          </p:cNvPicPr>
          <p:nvPr/>
        </p:nvPicPr>
        <p:blipFill>
          <a:blip r:embed="rId3"/>
          <a:srcRect/>
          <a:stretch>
            <a:fillRect/>
          </a:stretch>
        </p:blipFill>
        <p:spPr bwMode="auto">
          <a:xfrm>
            <a:off x="611188" y="3895725"/>
            <a:ext cx="3600450" cy="2654300"/>
          </a:xfrm>
          <a:prstGeom prst="rect">
            <a:avLst/>
          </a:prstGeom>
          <a:noFill/>
          <a:ln w="9525">
            <a:noFill/>
            <a:miter lim="800000"/>
            <a:headEnd/>
            <a:tailEnd/>
          </a:ln>
        </p:spPr>
      </p:pic>
      <p:pic>
        <p:nvPicPr>
          <p:cNvPr id="29700" name="Picture 8" descr="http://rybinsk.ru/images/stories/department/nature/foto/news/2017/04/z.jpg"/>
          <p:cNvPicPr>
            <a:picLocks noChangeAspect="1" noChangeArrowheads="1"/>
          </p:cNvPicPr>
          <p:nvPr/>
        </p:nvPicPr>
        <p:blipFill>
          <a:blip r:embed="rId4"/>
          <a:srcRect/>
          <a:stretch>
            <a:fillRect/>
          </a:stretch>
        </p:blipFill>
        <p:spPr bwMode="auto">
          <a:xfrm>
            <a:off x="4859338" y="3860800"/>
            <a:ext cx="3600450" cy="2682875"/>
          </a:xfrm>
          <a:prstGeom prst="rect">
            <a:avLst/>
          </a:prstGeom>
          <a:noFill/>
          <a:ln w="9525">
            <a:noFill/>
            <a:miter lim="800000"/>
            <a:headEnd/>
            <a:tailEnd/>
          </a:ln>
        </p:spPr>
      </p:pic>
      <p:sp>
        <p:nvSpPr>
          <p:cNvPr id="29701" name="Прямоугольник 13"/>
          <p:cNvSpPr>
            <a:spLocks noChangeArrowheads="1"/>
          </p:cNvSpPr>
          <p:nvPr/>
        </p:nvSpPr>
        <p:spPr bwMode="auto">
          <a:xfrm>
            <a:off x="0" y="492125"/>
            <a:ext cx="6516688" cy="2708275"/>
          </a:xfrm>
          <a:prstGeom prst="rect">
            <a:avLst/>
          </a:prstGeom>
          <a:noFill/>
          <a:ln w="9525">
            <a:noFill/>
            <a:miter lim="800000"/>
            <a:headEnd/>
            <a:tailEnd/>
          </a:ln>
        </p:spPr>
        <p:txBody>
          <a:bodyPr>
            <a:spAutoFit/>
          </a:bodyPr>
          <a:lstStyle/>
          <a:p>
            <a:pPr algn="ctr"/>
            <a:r>
              <a:rPr lang="ru-RU" sz="1600" b="1">
                <a:solidFill>
                  <a:srgbClr val="0070C0"/>
                </a:solidFill>
                <a:latin typeface="Times New Roman" pitchFamily="18" charset="0"/>
                <a:cs typeface="Times New Roman" pitchFamily="18" charset="0"/>
              </a:rPr>
              <a:t>Всероссийский экологический субботник - «Зелёная весна – 2017»!</a:t>
            </a:r>
          </a:p>
          <a:p>
            <a:pPr algn="ctr"/>
            <a:endParaRPr lang="ru-RU" sz="1400" b="1">
              <a:latin typeface="Times New Roman" pitchFamily="18" charset="0"/>
              <a:cs typeface="Times New Roman" pitchFamily="18" charset="0"/>
            </a:endParaRPr>
          </a:p>
          <a:p>
            <a:pPr algn="just"/>
            <a:r>
              <a:rPr lang="ru-RU" sz="1400">
                <a:latin typeface="Times New Roman" pitchFamily="18" charset="0"/>
                <a:cs typeface="Times New Roman" pitchFamily="18" charset="0"/>
              </a:rPr>
              <a:t>26 апреля в Рыбинске состоялся Всероссийский экологический субботник  «Зеленая Весна - 2017», организованный Неправительственным экологическим фондом имени В.И. Вернадского совместно с различными общественными организациями России.</a:t>
            </a:r>
          </a:p>
          <a:p>
            <a:pPr algn="just"/>
            <a:r>
              <a:rPr lang="ru-RU" sz="1400">
                <a:latin typeface="Times New Roman" pitchFamily="18" charset="0"/>
                <a:cs typeface="Times New Roman" pitchFamily="18" charset="0"/>
              </a:rPr>
              <a:t>Специалисты отдела по охране окружающей среды Администрации ГО г. Рыбинск совместно с учениками 1 «В» класса СОШ №28 и. А.А. Суркова в рамках Всероссийского субботника провели экологический квест «Пришло время собирать...». </a:t>
            </a:r>
          </a:p>
          <a:p>
            <a:pPr algn="just"/>
            <a:r>
              <a:rPr lang="ru-RU" sz="1400">
                <a:latin typeface="Times New Roman" pitchFamily="18" charset="0"/>
                <a:cs typeface="Times New Roman" pitchFamily="18" charset="0"/>
              </a:rPr>
              <a:t>В итоге, первоклассники получили не только теоретические, но и практические знания в области обращения с отходами.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4581525"/>
            <a:ext cx="9144000" cy="2276475"/>
          </a:xfrm>
          <a:prstGeom prst="rect">
            <a:avLst/>
          </a:prstGeom>
          <a:solidFill>
            <a:schemeClr val="folHlink"/>
          </a:solidFill>
          <a:ln w="9525">
            <a:solidFill>
              <a:schemeClr val="folHlink"/>
            </a:solidFill>
            <a:miter lim="800000"/>
            <a:headEnd/>
            <a:tailEnd/>
          </a:ln>
        </p:spPr>
        <p:txBody>
          <a:bodyPr anchor="ctr"/>
          <a:lstStyle/>
          <a:p>
            <a:pPr algn="ctr" eaLnBrk="1" hangingPunct="1"/>
            <a:r>
              <a:rPr lang="ru-RU" sz="3200">
                <a:solidFill>
                  <a:schemeClr val="tx2"/>
                </a:solidFill>
              </a:rPr>
              <a:t>Ежегодно Администрации городов тратят около 4-6 миллионов рублей на уборку несанкционированных свалок</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Рама">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Рама">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Рама">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4.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2723</TotalTime>
  <Words>954</Words>
  <Application>Microsoft Office PowerPoint</Application>
  <PresentationFormat>Экран (4:3)</PresentationFormat>
  <Paragraphs>103</Paragraphs>
  <Slides>50</Slides>
  <Notes>9</Notes>
  <HiddenSlides>0</HiddenSlides>
  <MMClips>0</MMClips>
  <ScaleCrop>false</ScaleCrop>
  <HeadingPairs>
    <vt:vector size="4" baseType="variant">
      <vt:variant>
        <vt:lpstr>Тема</vt:lpstr>
      </vt:variant>
      <vt:variant>
        <vt:i4>9</vt:i4>
      </vt:variant>
      <vt:variant>
        <vt:lpstr>Заголовки слайдов</vt:lpstr>
      </vt:variant>
      <vt:variant>
        <vt:i4>50</vt:i4>
      </vt:variant>
    </vt:vector>
  </HeadingPairs>
  <TitlesOfParts>
    <vt:vector size="59" baseType="lpstr">
      <vt:lpstr>Оформление по умолчанию</vt:lpstr>
      <vt:lpstr>1_Оформление по умолчанию</vt:lpstr>
      <vt:lpstr>Рама</vt:lpstr>
      <vt:lpstr>2_Оформление по умолчанию</vt:lpstr>
      <vt:lpstr>1_Тема Office</vt:lpstr>
      <vt:lpstr>Тема Office</vt:lpstr>
      <vt:lpstr>2_Тема Office</vt:lpstr>
      <vt:lpstr>3_Тема Office</vt:lpstr>
      <vt:lpstr>4_Тема Office</vt:lpstr>
      <vt:lpstr>Об итогах реализации мероприятий Года экологии в муниципальных образованиях Союза городов Центра и Северо-Запада России</vt:lpstr>
      <vt:lpstr>Проведение такого года, прежде всего, нацелено на сохранение биологического разнообразия, экологического развития и обеспечение экологической безопасности.</vt:lpstr>
      <vt:lpstr>Уборка городов</vt:lpstr>
      <vt:lpstr>Презентация PowerPoint</vt:lpstr>
      <vt:lpstr>Презентация PowerPoint</vt:lpstr>
      <vt:lpstr>Презентация PowerPoint</vt:lpstr>
      <vt:lpstr>Комитетом организованы и проведены на территории города Череповца Всероссийские экологические акции</vt:lpstr>
      <vt:lpstr>Презентация PowerPoint</vt:lpstr>
      <vt:lpstr>Презентация PowerPoint</vt:lpstr>
      <vt:lpstr>Ликвидация свалок  убрано более 70 свалок   около 2000 куб. м отходов</vt:lpstr>
      <vt:lpstr>Презентация PowerPoint</vt:lpstr>
      <vt:lpstr>Презентация PowerPoint</vt:lpstr>
      <vt:lpstr>«Экомобиль» на территории Петрозаводска</vt:lpstr>
      <vt:lpstr>Презентация PowerPoint</vt:lpstr>
      <vt:lpstr>Экологические акции по раздельному сбору отходов</vt:lpstr>
      <vt:lpstr>Презентация PowerPoint</vt:lpstr>
      <vt:lpstr>Проект  по раздельному сбору отходов  Карелия</vt:lpstr>
      <vt:lpstr>Мероприятия направленные  на сокращение образования отходов  Петрозаводск - Кондопога</vt:lpstr>
      <vt:lpstr>Проект  по сбору макулатуры в учебных заведениях</vt:lpstr>
      <vt:lpstr>Презентация PowerPoint</vt:lpstr>
      <vt:lpstr>Презентация PowerPoint</vt:lpstr>
      <vt:lpstr>Презентация PowerPoint</vt:lpstr>
      <vt:lpstr>Посадка деревьев и благоустройство парков</vt:lpstr>
      <vt:lpstr>Мероприятия по закреплению статуса и границ зелёных зон Петрозаводск</vt:lpstr>
      <vt:lpstr>Электронный путеводитель «Парки, сады и скверы Пскова»</vt:lpstr>
      <vt:lpstr>Презентация PowerPoint</vt:lpstr>
      <vt:lpstr>Экологические акции по озеленению города Череповца</vt:lpstr>
      <vt:lpstr>Презентация PowerPoint</vt:lpstr>
      <vt:lpstr>Обучающий модуль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Экологические акции ПАО «Северсталь»</vt:lpstr>
      <vt:lpstr>Презентация PowerPoint</vt:lpstr>
      <vt:lpstr>Новые рекреационные зоны Петрозаводска  Лососинский парк</vt:lpstr>
      <vt:lpstr>Презентация PowerPoint</vt:lpstr>
      <vt:lpstr>Презентация PowerPoint</vt:lpstr>
      <vt:lpstr>Презентация PowerPoint</vt:lpstr>
      <vt:lpstr>Комитетом организованы и проведены на территории города Череповца Всероссийские экологические акции</vt:lpstr>
      <vt:lpstr>Презентация PowerPoint</vt:lpstr>
      <vt:lpstr>Областная целевая программа  «Обращение с ТБО на территории Ярославской области» на 2011-2014 годы  Городская целевая программа «Проведение эксперимента по раздельному сбору ТБО на территории городского округа город Рыбинск в 2013-2014 году»</vt:lpstr>
      <vt:lpstr>Презентация PowerPoint</vt:lpstr>
      <vt:lpstr>Презентация PowerPoint</vt:lpstr>
      <vt:lpstr>Спасибо за внимание!  Дудырина А.В. – начальник управления благоустройства и экологии КЖКХ Администрации Петрозаводского городского округа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Зеленые инициативы  на благо города</dc:title>
  <dc:creator>ANN</dc:creator>
  <cp:lastModifiedBy>adm</cp:lastModifiedBy>
  <cp:revision>94</cp:revision>
  <cp:lastPrinted>2017-11-24T05:30:10Z</cp:lastPrinted>
  <dcterms:created xsi:type="dcterms:W3CDTF">2015-11-26T19:08:03Z</dcterms:created>
  <dcterms:modified xsi:type="dcterms:W3CDTF">2018-04-05T05:56:00Z</dcterms:modified>
</cp:coreProperties>
</file>