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19"/>
  </p:notesMasterIdLst>
  <p:handoutMasterIdLst>
    <p:handoutMasterId r:id="rId20"/>
  </p:handoutMasterIdLst>
  <p:sldIdLst>
    <p:sldId id="256" r:id="rId2"/>
    <p:sldId id="459" r:id="rId3"/>
    <p:sldId id="461" r:id="rId4"/>
    <p:sldId id="484" r:id="rId5"/>
    <p:sldId id="490" r:id="rId6"/>
    <p:sldId id="488" r:id="rId7"/>
    <p:sldId id="487" r:id="rId8"/>
    <p:sldId id="462" r:id="rId9"/>
    <p:sldId id="463" r:id="rId10"/>
    <p:sldId id="464" r:id="rId11"/>
    <p:sldId id="465" r:id="rId12"/>
    <p:sldId id="466" r:id="rId13"/>
    <p:sldId id="473" r:id="rId14"/>
    <p:sldId id="467" r:id="rId15"/>
    <p:sldId id="472" r:id="rId16"/>
    <p:sldId id="491" r:id="rId17"/>
    <p:sldId id="489" r:id="rId18"/>
  </p:sldIdLst>
  <p:sldSz cx="10691813" cy="7559675"/>
  <p:notesSz cx="6797675" cy="9928225"/>
  <p:defaultTextStyle>
    <a:defPPr marL="0" marR="0" indent="0" algn="l" defTabSz="57695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8996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333639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288476" algn="l" defTabSz="8996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333639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576950" algn="l" defTabSz="8996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333639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865425" algn="l" defTabSz="8996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333639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153900" algn="l" defTabSz="8996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333639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1442377" algn="l" defTabSz="8996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333639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1730852" algn="l" defTabSz="8996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333639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2019326" algn="l" defTabSz="8996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333639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2307802" algn="l" defTabSz="8996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333639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1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B8E1"/>
    <a:srgbClr val="0ABEE2"/>
    <a:srgbClr val="6A6EA6"/>
    <a:srgbClr val="8AB2E2"/>
    <a:srgbClr val="8EB4E3"/>
    <a:srgbClr val="A8C6EA"/>
    <a:srgbClr val="E0DCE8"/>
    <a:srgbClr val="E6B9B8"/>
    <a:srgbClr val="2C69B2"/>
    <a:srgbClr val="B3D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333639"/>
        </a:fontRef>
        <a:srgbClr val="333639"/>
      </a:tcTxStyle>
      <a:tcStyle>
        <a:tcBdr>
          <a:left>
            <a:ln w="12700" cap="flat">
              <a:solidFill>
                <a:srgbClr val="F4F5FC"/>
              </a:solidFill>
              <a:prstDash val="solid"/>
              <a:round/>
            </a:ln>
          </a:left>
          <a:right>
            <a:ln w="12700" cap="flat">
              <a:solidFill>
                <a:srgbClr val="F4F5FC"/>
              </a:solidFill>
              <a:prstDash val="solid"/>
              <a:round/>
            </a:ln>
          </a:right>
          <a:top>
            <a:ln w="12700" cap="flat">
              <a:solidFill>
                <a:srgbClr val="F4F5FC"/>
              </a:solidFill>
              <a:prstDash val="solid"/>
              <a:round/>
            </a:ln>
          </a:top>
          <a:bottom>
            <a:ln w="12700" cap="flat">
              <a:solidFill>
                <a:srgbClr val="F4F5FC"/>
              </a:solidFill>
              <a:prstDash val="solid"/>
              <a:round/>
            </a:ln>
          </a:bottom>
          <a:insideH>
            <a:ln w="12700" cap="flat">
              <a:solidFill>
                <a:srgbClr val="F4F5FC"/>
              </a:solidFill>
              <a:prstDash val="solid"/>
              <a:round/>
            </a:ln>
          </a:insideH>
          <a:insideV>
            <a:ln w="12700" cap="flat">
              <a:solidFill>
                <a:srgbClr val="F4F5FC"/>
              </a:solidFill>
              <a:prstDash val="solid"/>
              <a:round/>
            </a:ln>
          </a:insideV>
        </a:tcBdr>
        <a:fill>
          <a:solidFill>
            <a:srgbClr val="F8CFCC"/>
          </a:solidFill>
        </a:fill>
      </a:tcStyle>
    </a:wholeTbl>
    <a:band2H>
      <a:tcTxStyle/>
      <a:tcStyle>
        <a:tcBdr/>
        <a:fill>
          <a:solidFill>
            <a:srgbClr val="FCE8E7"/>
          </a:solidFill>
        </a:fill>
      </a:tcStyle>
    </a:band2H>
    <a:firstCol>
      <a:tcTxStyle b="on" i="off">
        <a:fontRef idx="minor">
          <a:srgbClr val="F4F5FC"/>
        </a:fontRef>
        <a:srgbClr val="F4F5FC"/>
      </a:tcTxStyle>
      <a:tcStyle>
        <a:tcBdr>
          <a:left>
            <a:ln w="12700" cap="flat">
              <a:solidFill>
                <a:srgbClr val="F4F5FC"/>
              </a:solidFill>
              <a:prstDash val="solid"/>
              <a:round/>
            </a:ln>
          </a:left>
          <a:right>
            <a:ln w="12700" cap="flat">
              <a:solidFill>
                <a:srgbClr val="F4F5FC"/>
              </a:solidFill>
              <a:prstDash val="solid"/>
              <a:round/>
            </a:ln>
          </a:right>
          <a:top>
            <a:ln w="12700" cap="flat">
              <a:solidFill>
                <a:srgbClr val="F4F5FC"/>
              </a:solidFill>
              <a:prstDash val="solid"/>
              <a:round/>
            </a:ln>
          </a:top>
          <a:bottom>
            <a:ln w="12700" cap="flat">
              <a:solidFill>
                <a:srgbClr val="F4F5FC"/>
              </a:solidFill>
              <a:prstDash val="solid"/>
              <a:round/>
            </a:ln>
          </a:bottom>
          <a:insideH>
            <a:ln w="12700" cap="flat">
              <a:solidFill>
                <a:srgbClr val="F4F5FC"/>
              </a:solidFill>
              <a:prstDash val="solid"/>
              <a:round/>
            </a:ln>
          </a:insideH>
          <a:insideV>
            <a:ln w="12700" cap="flat">
              <a:solidFill>
                <a:srgbClr val="F4F5F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4F5FC"/>
        </a:fontRef>
        <a:srgbClr val="F4F5FC"/>
      </a:tcTxStyle>
      <a:tcStyle>
        <a:tcBdr>
          <a:left>
            <a:ln w="12700" cap="flat">
              <a:solidFill>
                <a:srgbClr val="F4F5FC"/>
              </a:solidFill>
              <a:prstDash val="solid"/>
              <a:round/>
            </a:ln>
          </a:left>
          <a:right>
            <a:ln w="12700" cap="flat">
              <a:solidFill>
                <a:srgbClr val="F4F5FC"/>
              </a:solidFill>
              <a:prstDash val="solid"/>
              <a:round/>
            </a:ln>
          </a:right>
          <a:top>
            <a:ln w="38100" cap="flat">
              <a:solidFill>
                <a:srgbClr val="F4F5FC"/>
              </a:solidFill>
              <a:prstDash val="solid"/>
              <a:round/>
            </a:ln>
          </a:top>
          <a:bottom>
            <a:ln w="12700" cap="flat">
              <a:solidFill>
                <a:srgbClr val="F4F5FC"/>
              </a:solidFill>
              <a:prstDash val="solid"/>
              <a:round/>
            </a:ln>
          </a:bottom>
          <a:insideH>
            <a:ln w="12700" cap="flat">
              <a:solidFill>
                <a:srgbClr val="F4F5FC"/>
              </a:solidFill>
              <a:prstDash val="solid"/>
              <a:round/>
            </a:ln>
          </a:insideH>
          <a:insideV>
            <a:ln w="12700" cap="flat">
              <a:solidFill>
                <a:srgbClr val="F4F5F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4F5FC"/>
        </a:fontRef>
        <a:srgbClr val="F4F5FC"/>
      </a:tcTxStyle>
      <a:tcStyle>
        <a:tcBdr>
          <a:left>
            <a:ln w="12700" cap="flat">
              <a:solidFill>
                <a:srgbClr val="F4F5FC"/>
              </a:solidFill>
              <a:prstDash val="solid"/>
              <a:round/>
            </a:ln>
          </a:left>
          <a:right>
            <a:ln w="12700" cap="flat">
              <a:solidFill>
                <a:srgbClr val="F4F5FC"/>
              </a:solidFill>
              <a:prstDash val="solid"/>
              <a:round/>
            </a:ln>
          </a:right>
          <a:top>
            <a:ln w="12700" cap="flat">
              <a:solidFill>
                <a:srgbClr val="F4F5FC"/>
              </a:solidFill>
              <a:prstDash val="solid"/>
              <a:round/>
            </a:ln>
          </a:top>
          <a:bottom>
            <a:ln w="38100" cap="flat">
              <a:solidFill>
                <a:srgbClr val="F4F5FC"/>
              </a:solidFill>
              <a:prstDash val="solid"/>
              <a:round/>
            </a:ln>
          </a:bottom>
          <a:insideH>
            <a:ln w="12700" cap="flat">
              <a:solidFill>
                <a:srgbClr val="F4F5FC"/>
              </a:solidFill>
              <a:prstDash val="solid"/>
              <a:round/>
            </a:ln>
          </a:insideH>
          <a:insideV>
            <a:ln w="12700" cap="flat">
              <a:solidFill>
                <a:srgbClr val="F4F5FC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333639"/>
        </a:fontRef>
        <a:srgbClr val="333639"/>
      </a:tcTxStyle>
      <a:tcStyle>
        <a:tcBdr>
          <a:left>
            <a:ln w="12700" cap="flat">
              <a:solidFill>
                <a:srgbClr val="F4F5FC"/>
              </a:solidFill>
              <a:prstDash val="solid"/>
              <a:round/>
            </a:ln>
          </a:left>
          <a:right>
            <a:ln w="12700" cap="flat">
              <a:solidFill>
                <a:srgbClr val="F4F5FC"/>
              </a:solidFill>
              <a:prstDash val="solid"/>
              <a:round/>
            </a:ln>
          </a:right>
          <a:top>
            <a:ln w="12700" cap="flat">
              <a:solidFill>
                <a:srgbClr val="F4F5FC"/>
              </a:solidFill>
              <a:prstDash val="solid"/>
              <a:round/>
            </a:ln>
          </a:top>
          <a:bottom>
            <a:ln w="12700" cap="flat">
              <a:solidFill>
                <a:srgbClr val="F4F5FC"/>
              </a:solidFill>
              <a:prstDash val="solid"/>
              <a:round/>
            </a:ln>
          </a:bottom>
          <a:insideH>
            <a:ln w="12700" cap="flat">
              <a:solidFill>
                <a:srgbClr val="F4F5FC"/>
              </a:solidFill>
              <a:prstDash val="solid"/>
              <a:round/>
            </a:ln>
          </a:insideH>
          <a:insideV>
            <a:ln w="12700" cap="flat">
              <a:solidFill>
                <a:srgbClr val="F4F5FC"/>
              </a:solidFill>
              <a:prstDash val="solid"/>
              <a:round/>
            </a:ln>
          </a:insideV>
        </a:tcBdr>
        <a:fill>
          <a:solidFill>
            <a:srgbClr val="CFE7D4"/>
          </a:solidFill>
        </a:fill>
      </a:tcStyle>
    </a:wholeTbl>
    <a:band2H>
      <a:tcTxStyle/>
      <a:tcStyle>
        <a:tcBdr/>
        <a:fill>
          <a:solidFill>
            <a:srgbClr val="E9F3EB"/>
          </a:solidFill>
        </a:fill>
      </a:tcStyle>
    </a:band2H>
    <a:firstCol>
      <a:tcTxStyle b="on" i="off">
        <a:fontRef idx="minor">
          <a:srgbClr val="F4F5FC"/>
        </a:fontRef>
        <a:srgbClr val="F4F5FC"/>
      </a:tcTxStyle>
      <a:tcStyle>
        <a:tcBdr>
          <a:left>
            <a:ln w="12700" cap="flat">
              <a:solidFill>
                <a:srgbClr val="F4F5FC"/>
              </a:solidFill>
              <a:prstDash val="solid"/>
              <a:round/>
            </a:ln>
          </a:left>
          <a:right>
            <a:ln w="12700" cap="flat">
              <a:solidFill>
                <a:srgbClr val="F4F5FC"/>
              </a:solidFill>
              <a:prstDash val="solid"/>
              <a:round/>
            </a:ln>
          </a:right>
          <a:top>
            <a:ln w="12700" cap="flat">
              <a:solidFill>
                <a:srgbClr val="F4F5FC"/>
              </a:solidFill>
              <a:prstDash val="solid"/>
              <a:round/>
            </a:ln>
          </a:top>
          <a:bottom>
            <a:ln w="12700" cap="flat">
              <a:solidFill>
                <a:srgbClr val="F4F5FC"/>
              </a:solidFill>
              <a:prstDash val="solid"/>
              <a:round/>
            </a:ln>
          </a:bottom>
          <a:insideH>
            <a:ln w="12700" cap="flat">
              <a:solidFill>
                <a:srgbClr val="F4F5FC"/>
              </a:solidFill>
              <a:prstDash val="solid"/>
              <a:round/>
            </a:ln>
          </a:insideH>
          <a:insideV>
            <a:ln w="12700" cap="flat">
              <a:solidFill>
                <a:srgbClr val="F4F5FC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4F5FC"/>
        </a:fontRef>
        <a:srgbClr val="F4F5FC"/>
      </a:tcTxStyle>
      <a:tcStyle>
        <a:tcBdr>
          <a:left>
            <a:ln w="12700" cap="flat">
              <a:solidFill>
                <a:srgbClr val="F4F5FC"/>
              </a:solidFill>
              <a:prstDash val="solid"/>
              <a:round/>
            </a:ln>
          </a:left>
          <a:right>
            <a:ln w="12700" cap="flat">
              <a:solidFill>
                <a:srgbClr val="F4F5FC"/>
              </a:solidFill>
              <a:prstDash val="solid"/>
              <a:round/>
            </a:ln>
          </a:right>
          <a:top>
            <a:ln w="38100" cap="flat">
              <a:solidFill>
                <a:srgbClr val="F4F5FC"/>
              </a:solidFill>
              <a:prstDash val="solid"/>
              <a:round/>
            </a:ln>
          </a:top>
          <a:bottom>
            <a:ln w="12700" cap="flat">
              <a:solidFill>
                <a:srgbClr val="F4F5FC"/>
              </a:solidFill>
              <a:prstDash val="solid"/>
              <a:round/>
            </a:ln>
          </a:bottom>
          <a:insideH>
            <a:ln w="12700" cap="flat">
              <a:solidFill>
                <a:srgbClr val="F4F5FC"/>
              </a:solidFill>
              <a:prstDash val="solid"/>
              <a:round/>
            </a:ln>
          </a:insideH>
          <a:insideV>
            <a:ln w="12700" cap="flat">
              <a:solidFill>
                <a:srgbClr val="F4F5FC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4F5FC"/>
        </a:fontRef>
        <a:srgbClr val="F4F5FC"/>
      </a:tcTxStyle>
      <a:tcStyle>
        <a:tcBdr>
          <a:left>
            <a:ln w="12700" cap="flat">
              <a:solidFill>
                <a:srgbClr val="F4F5FC"/>
              </a:solidFill>
              <a:prstDash val="solid"/>
              <a:round/>
            </a:ln>
          </a:left>
          <a:right>
            <a:ln w="12700" cap="flat">
              <a:solidFill>
                <a:srgbClr val="F4F5FC"/>
              </a:solidFill>
              <a:prstDash val="solid"/>
              <a:round/>
            </a:ln>
          </a:right>
          <a:top>
            <a:ln w="12700" cap="flat">
              <a:solidFill>
                <a:srgbClr val="F4F5FC"/>
              </a:solidFill>
              <a:prstDash val="solid"/>
              <a:round/>
            </a:ln>
          </a:top>
          <a:bottom>
            <a:ln w="38100" cap="flat">
              <a:solidFill>
                <a:srgbClr val="F4F5FC"/>
              </a:solidFill>
              <a:prstDash val="solid"/>
              <a:round/>
            </a:ln>
          </a:bottom>
          <a:insideH>
            <a:ln w="12700" cap="flat">
              <a:solidFill>
                <a:srgbClr val="F4F5FC"/>
              </a:solidFill>
              <a:prstDash val="solid"/>
              <a:round/>
            </a:ln>
          </a:insideH>
          <a:insideV>
            <a:ln w="12700" cap="flat">
              <a:solidFill>
                <a:srgbClr val="F4F5FC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333639"/>
        </a:fontRef>
        <a:srgbClr val="333639"/>
      </a:tcTxStyle>
      <a:tcStyle>
        <a:tcBdr>
          <a:left>
            <a:ln w="12700" cap="flat">
              <a:solidFill>
                <a:srgbClr val="F4F5FC"/>
              </a:solidFill>
              <a:prstDash val="solid"/>
              <a:round/>
            </a:ln>
          </a:left>
          <a:right>
            <a:ln w="12700" cap="flat">
              <a:solidFill>
                <a:srgbClr val="F4F5FC"/>
              </a:solidFill>
              <a:prstDash val="solid"/>
              <a:round/>
            </a:ln>
          </a:right>
          <a:top>
            <a:ln w="12700" cap="flat">
              <a:solidFill>
                <a:srgbClr val="F4F5FC"/>
              </a:solidFill>
              <a:prstDash val="solid"/>
              <a:round/>
            </a:ln>
          </a:top>
          <a:bottom>
            <a:ln w="12700" cap="flat">
              <a:solidFill>
                <a:srgbClr val="F4F5FC"/>
              </a:solidFill>
              <a:prstDash val="solid"/>
              <a:round/>
            </a:ln>
          </a:bottom>
          <a:insideH>
            <a:ln w="12700" cap="flat">
              <a:solidFill>
                <a:srgbClr val="F4F5FC"/>
              </a:solidFill>
              <a:prstDash val="solid"/>
              <a:round/>
            </a:ln>
          </a:insideH>
          <a:insideV>
            <a:ln w="12700" cap="flat">
              <a:solidFill>
                <a:srgbClr val="F4F5FC"/>
              </a:solidFill>
              <a:prstDash val="solid"/>
              <a:round/>
            </a:ln>
          </a:insideV>
        </a:tcBdr>
        <a:fill>
          <a:solidFill>
            <a:srgbClr val="E2E4E7"/>
          </a:solidFill>
        </a:fill>
      </a:tcStyle>
    </a:wholeTbl>
    <a:band2H>
      <a:tcTxStyle/>
      <a:tcStyle>
        <a:tcBdr/>
        <a:fill>
          <a:solidFill>
            <a:srgbClr val="F1F2F4"/>
          </a:solidFill>
        </a:fill>
      </a:tcStyle>
    </a:band2H>
    <a:firstCol>
      <a:tcTxStyle b="on" i="off">
        <a:fontRef idx="minor">
          <a:srgbClr val="F4F5FC"/>
        </a:fontRef>
        <a:srgbClr val="F4F5FC"/>
      </a:tcTxStyle>
      <a:tcStyle>
        <a:tcBdr>
          <a:left>
            <a:ln w="12700" cap="flat">
              <a:solidFill>
                <a:srgbClr val="F4F5FC"/>
              </a:solidFill>
              <a:prstDash val="solid"/>
              <a:round/>
            </a:ln>
          </a:left>
          <a:right>
            <a:ln w="12700" cap="flat">
              <a:solidFill>
                <a:srgbClr val="F4F5FC"/>
              </a:solidFill>
              <a:prstDash val="solid"/>
              <a:round/>
            </a:ln>
          </a:right>
          <a:top>
            <a:ln w="12700" cap="flat">
              <a:solidFill>
                <a:srgbClr val="F4F5FC"/>
              </a:solidFill>
              <a:prstDash val="solid"/>
              <a:round/>
            </a:ln>
          </a:top>
          <a:bottom>
            <a:ln w="12700" cap="flat">
              <a:solidFill>
                <a:srgbClr val="F4F5FC"/>
              </a:solidFill>
              <a:prstDash val="solid"/>
              <a:round/>
            </a:ln>
          </a:bottom>
          <a:insideH>
            <a:ln w="12700" cap="flat">
              <a:solidFill>
                <a:srgbClr val="F4F5FC"/>
              </a:solidFill>
              <a:prstDash val="solid"/>
              <a:round/>
            </a:ln>
          </a:insideH>
          <a:insideV>
            <a:ln w="12700" cap="flat">
              <a:solidFill>
                <a:srgbClr val="F4F5FC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4F5FC"/>
        </a:fontRef>
        <a:srgbClr val="F4F5FC"/>
      </a:tcTxStyle>
      <a:tcStyle>
        <a:tcBdr>
          <a:left>
            <a:ln w="12700" cap="flat">
              <a:solidFill>
                <a:srgbClr val="F4F5FC"/>
              </a:solidFill>
              <a:prstDash val="solid"/>
              <a:round/>
            </a:ln>
          </a:left>
          <a:right>
            <a:ln w="12700" cap="flat">
              <a:solidFill>
                <a:srgbClr val="F4F5FC"/>
              </a:solidFill>
              <a:prstDash val="solid"/>
              <a:round/>
            </a:ln>
          </a:right>
          <a:top>
            <a:ln w="38100" cap="flat">
              <a:solidFill>
                <a:srgbClr val="F4F5FC"/>
              </a:solidFill>
              <a:prstDash val="solid"/>
              <a:round/>
            </a:ln>
          </a:top>
          <a:bottom>
            <a:ln w="12700" cap="flat">
              <a:solidFill>
                <a:srgbClr val="F4F5FC"/>
              </a:solidFill>
              <a:prstDash val="solid"/>
              <a:round/>
            </a:ln>
          </a:bottom>
          <a:insideH>
            <a:ln w="12700" cap="flat">
              <a:solidFill>
                <a:srgbClr val="F4F5FC"/>
              </a:solidFill>
              <a:prstDash val="solid"/>
              <a:round/>
            </a:ln>
          </a:insideH>
          <a:insideV>
            <a:ln w="12700" cap="flat">
              <a:solidFill>
                <a:srgbClr val="F4F5FC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4F5FC"/>
        </a:fontRef>
        <a:srgbClr val="F4F5FC"/>
      </a:tcTxStyle>
      <a:tcStyle>
        <a:tcBdr>
          <a:left>
            <a:ln w="12700" cap="flat">
              <a:solidFill>
                <a:srgbClr val="F4F5FC"/>
              </a:solidFill>
              <a:prstDash val="solid"/>
              <a:round/>
            </a:ln>
          </a:left>
          <a:right>
            <a:ln w="12700" cap="flat">
              <a:solidFill>
                <a:srgbClr val="F4F5FC"/>
              </a:solidFill>
              <a:prstDash val="solid"/>
              <a:round/>
            </a:ln>
          </a:right>
          <a:top>
            <a:ln w="12700" cap="flat">
              <a:solidFill>
                <a:srgbClr val="F4F5FC"/>
              </a:solidFill>
              <a:prstDash val="solid"/>
              <a:round/>
            </a:ln>
          </a:top>
          <a:bottom>
            <a:ln w="38100" cap="flat">
              <a:solidFill>
                <a:srgbClr val="F4F5FC"/>
              </a:solidFill>
              <a:prstDash val="solid"/>
              <a:round/>
            </a:ln>
          </a:bottom>
          <a:insideH>
            <a:ln w="12700" cap="flat">
              <a:solidFill>
                <a:srgbClr val="F4F5FC"/>
              </a:solidFill>
              <a:prstDash val="solid"/>
              <a:round/>
            </a:ln>
          </a:insideH>
          <a:insideV>
            <a:ln w="12700" cap="flat">
              <a:solidFill>
                <a:srgbClr val="F4F5FC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333639"/>
        </a:fontRef>
        <a:srgbClr val="33363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/>
      <a:tcStyle>
        <a:tcBdr/>
        <a:fill>
          <a:solidFill>
            <a:srgbClr val="F4F5FC"/>
          </a:solidFill>
        </a:fill>
      </a:tcStyle>
    </a:band2H>
    <a:firstCol>
      <a:tcTxStyle b="on" i="off">
        <a:fontRef idx="minor">
          <a:srgbClr val="F4F5FC"/>
        </a:fontRef>
        <a:srgbClr val="F4F5F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333639"/>
        </a:fontRef>
        <a:srgbClr val="33363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333639"/>
              </a:solidFill>
              <a:prstDash val="solid"/>
              <a:round/>
            </a:ln>
          </a:top>
          <a:bottom>
            <a:ln w="25400" cap="flat">
              <a:solidFill>
                <a:srgbClr val="333639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4F5FC"/>
          </a:solidFill>
        </a:fill>
      </a:tcStyle>
    </a:lastRow>
    <a:firstRow>
      <a:tcTxStyle b="on" i="off">
        <a:fontRef idx="minor">
          <a:srgbClr val="F4F5FC"/>
        </a:fontRef>
        <a:srgbClr val="F4F5F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333639"/>
              </a:solidFill>
              <a:prstDash val="solid"/>
              <a:round/>
            </a:ln>
          </a:top>
          <a:bottom>
            <a:ln w="25400" cap="flat">
              <a:solidFill>
                <a:srgbClr val="333639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333639"/>
        </a:fontRef>
        <a:srgbClr val="333639"/>
      </a:tcTxStyle>
      <a:tcStyle>
        <a:tcBdr>
          <a:left>
            <a:ln w="12700" cap="flat">
              <a:solidFill>
                <a:srgbClr val="F4F5FC"/>
              </a:solidFill>
              <a:prstDash val="solid"/>
              <a:round/>
            </a:ln>
          </a:left>
          <a:right>
            <a:ln w="12700" cap="flat">
              <a:solidFill>
                <a:srgbClr val="F4F5FC"/>
              </a:solidFill>
              <a:prstDash val="solid"/>
              <a:round/>
            </a:ln>
          </a:right>
          <a:top>
            <a:ln w="12700" cap="flat">
              <a:solidFill>
                <a:srgbClr val="F4F5FC"/>
              </a:solidFill>
              <a:prstDash val="solid"/>
              <a:round/>
            </a:ln>
          </a:top>
          <a:bottom>
            <a:ln w="12700" cap="flat">
              <a:solidFill>
                <a:srgbClr val="F4F5FC"/>
              </a:solidFill>
              <a:prstDash val="solid"/>
              <a:round/>
            </a:ln>
          </a:bottom>
          <a:insideH>
            <a:ln w="12700" cap="flat">
              <a:solidFill>
                <a:srgbClr val="F4F5FC"/>
              </a:solidFill>
              <a:prstDash val="solid"/>
              <a:round/>
            </a:ln>
          </a:insideH>
          <a:insideV>
            <a:ln w="12700" cap="flat">
              <a:solidFill>
                <a:srgbClr val="F4F5FC"/>
              </a:solidFill>
              <a:prstDash val="solid"/>
              <a:round/>
            </a:ln>
          </a:insideV>
        </a:tcBdr>
        <a:fill>
          <a:solidFill>
            <a:srgbClr val="CCCCCC"/>
          </a:solidFill>
        </a:fill>
      </a:tcStyle>
    </a:wholeTbl>
    <a:band2H>
      <a:tcTxStyle/>
      <a:tcStyle>
        <a:tcBdr/>
        <a:fill>
          <a:solidFill>
            <a:srgbClr val="E7E7E7"/>
          </a:solidFill>
        </a:fill>
      </a:tcStyle>
    </a:band2H>
    <a:firstCol>
      <a:tcTxStyle b="on" i="off">
        <a:fontRef idx="minor">
          <a:srgbClr val="F4F5FC"/>
        </a:fontRef>
        <a:srgbClr val="F4F5FC"/>
      </a:tcTxStyle>
      <a:tcStyle>
        <a:tcBdr>
          <a:left>
            <a:ln w="12700" cap="flat">
              <a:solidFill>
                <a:srgbClr val="F4F5FC"/>
              </a:solidFill>
              <a:prstDash val="solid"/>
              <a:round/>
            </a:ln>
          </a:left>
          <a:right>
            <a:ln w="12700" cap="flat">
              <a:solidFill>
                <a:srgbClr val="F4F5FC"/>
              </a:solidFill>
              <a:prstDash val="solid"/>
              <a:round/>
            </a:ln>
          </a:right>
          <a:top>
            <a:ln w="12700" cap="flat">
              <a:solidFill>
                <a:srgbClr val="F4F5FC"/>
              </a:solidFill>
              <a:prstDash val="solid"/>
              <a:round/>
            </a:ln>
          </a:top>
          <a:bottom>
            <a:ln w="12700" cap="flat">
              <a:solidFill>
                <a:srgbClr val="F4F5FC"/>
              </a:solidFill>
              <a:prstDash val="solid"/>
              <a:round/>
            </a:ln>
          </a:bottom>
          <a:insideH>
            <a:ln w="12700" cap="flat">
              <a:solidFill>
                <a:srgbClr val="F4F5FC"/>
              </a:solidFill>
              <a:prstDash val="solid"/>
              <a:round/>
            </a:ln>
          </a:insideH>
          <a:insideV>
            <a:ln w="12700" cap="flat">
              <a:solidFill>
                <a:srgbClr val="F4F5FC"/>
              </a:solidFill>
              <a:prstDash val="solid"/>
              <a:round/>
            </a:ln>
          </a:insideV>
        </a:tcBdr>
        <a:fill>
          <a:solidFill>
            <a:srgbClr val="333639"/>
          </a:solidFill>
        </a:fill>
      </a:tcStyle>
    </a:firstCol>
    <a:lastRow>
      <a:tcTxStyle b="on" i="off">
        <a:fontRef idx="minor">
          <a:srgbClr val="F4F5FC"/>
        </a:fontRef>
        <a:srgbClr val="F4F5FC"/>
      </a:tcTxStyle>
      <a:tcStyle>
        <a:tcBdr>
          <a:left>
            <a:ln w="12700" cap="flat">
              <a:solidFill>
                <a:srgbClr val="F4F5FC"/>
              </a:solidFill>
              <a:prstDash val="solid"/>
              <a:round/>
            </a:ln>
          </a:left>
          <a:right>
            <a:ln w="12700" cap="flat">
              <a:solidFill>
                <a:srgbClr val="F4F5FC"/>
              </a:solidFill>
              <a:prstDash val="solid"/>
              <a:round/>
            </a:ln>
          </a:right>
          <a:top>
            <a:ln w="38100" cap="flat">
              <a:solidFill>
                <a:srgbClr val="F4F5FC"/>
              </a:solidFill>
              <a:prstDash val="solid"/>
              <a:round/>
            </a:ln>
          </a:top>
          <a:bottom>
            <a:ln w="12700" cap="flat">
              <a:solidFill>
                <a:srgbClr val="F4F5FC"/>
              </a:solidFill>
              <a:prstDash val="solid"/>
              <a:round/>
            </a:ln>
          </a:bottom>
          <a:insideH>
            <a:ln w="12700" cap="flat">
              <a:solidFill>
                <a:srgbClr val="F4F5FC"/>
              </a:solidFill>
              <a:prstDash val="solid"/>
              <a:round/>
            </a:ln>
          </a:insideH>
          <a:insideV>
            <a:ln w="12700" cap="flat">
              <a:solidFill>
                <a:srgbClr val="F4F5FC"/>
              </a:solidFill>
              <a:prstDash val="solid"/>
              <a:round/>
            </a:ln>
          </a:insideV>
        </a:tcBdr>
        <a:fill>
          <a:solidFill>
            <a:srgbClr val="333639"/>
          </a:solidFill>
        </a:fill>
      </a:tcStyle>
    </a:lastRow>
    <a:firstRow>
      <a:tcTxStyle b="on" i="off">
        <a:fontRef idx="minor">
          <a:srgbClr val="F4F5FC"/>
        </a:fontRef>
        <a:srgbClr val="F4F5FC"/>
      </a:tcTxStyle>
      <a:tcStyle>
        <a:tcBdr>
          <a:left>
            <a:ln w="12700" cap="flat">
              <a:solidFill>
                <a:srgbClr val="F4F5FC"/>
              </a:solidFill>
              <a:prstDash val="solid"/>
              <a:round/>
            </a:ln>
          </a:left>
          <a:right>
            <a:ln w="12700" cap="flat">
              <a:solidFill>
                <a:srgbClr val="F4F5FC"/>
              </a:solidFill>
              <a:prstDash val="solid"/>
              <a:round/>
            </a:ln>
          </a:right>
          <a:top>
            <a:ln w="12700" cap="flat">
              <a:solidFill>
                <a:srgbClr val="F4F5FC"/>
              </a:solidFill>
              <a:prstDash val="solid"/>
              <a:round/>
            </a:ln>
          </a:top>
          <a:bottom>
            <a:ln w="38100" cap="flat">
              <a:solidFill>
                <a:srgbClr val="F4F5FC"/>
              </a:solidFill>
              <a:prstDash val="solid"/>
              <a:round/>
            </a:ln>
          </a:bottom>
          <a:insideH>
            <a:ln w="12700" cap="flat">
              <a:solidFill>
                <a:srgbClr val="F4F5FC"/>
              </a:solidFill>
              <a:prstDash val="solid"/>
              <a:round/>
            </a:ln>
          </a:insideH>
          <a:insideV>
            <a:ln w="12700" cap="flat">
              <a:solidFill>
                <a:srgbClr val="F4F5FC"/>
              </a:solidFill>
              <a:prstDash val="solid"/>
              <a:round/>
            </a:ln>
          </a:insideV>
        </a:tcBdr>
        <a:fill>
          <a:solidFill>
            <a:srgbClr val="333639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333639"/>
        </a:fontRef>
        <a:srgbClr val="333639"/>
      </a:tcTxStyle>
      <a:tcStyle>
        <a:tcBdr>
          <a:left>
            <a:ln w="12700" cap="flat">
              <a:solidFill>
                <a:srgbClr val="333639"/>
              </a:solidFill>
              <a:prstDash val="solid"/>
              <a:round/>
            </a:ln>
          </a:left>
          <a:right>
            <a:ln w="12700" cap="flat">
              <a:solidFill>
                <a:srgbClr val="333639"/>
              </a:solidFill>
              <a:prstDash val="solid"/>
              <a:round/>
            </a:ln>
          </a:right>
          <a:top>
            <a:ln w="12700" cap="flat">
              <a:solidFill>
                <a:srgbClr val="333639"/>
              </a:solidFill>
              <a:prstDash val="solid"/>
              <a:round/>
            </a:ln>
          </a:top>
          <a:bottom>
            <a:ln w="12700" cap="flat">
              <a:solidFill>
                <a:srgbClr val="333639"/>
              </a:solidFill>
              <a:prstDash val="solid"/>
              <a:round/>
            </a:ln>
          </a:bottom>
          <a:insideH>
            <a:ln w="12700" cap="flat">
              <a:solidFill>
                <a:srgbClr val="333639"/>
              </a:solidFill>
              <a:prstDash val="solid"/>
              <a:round/>
            </a:ln>
          </a:insideH>
          <a:insideV>
            <a:ln w="12700" cap="flat">
              <a:solidFill>
                <a:srgbClr val="333639"/>
              </a:solidFill>
              <a:prstDash val="solid"/>
              <a:round/>
            </a:ln>
          </a:insideV>
        </a:tcBdr>
        <a:fill>
          <a:solidFill>
            <a:srgbClr val="333639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333639"/>
        </a:fontRef>
        <a:srgbClr val="333639"/>
      </a:tcTxStyle>
      <a:tcStyle>
        <a:tcBdr>
          <a:left>
            <a:ln w="12700" cap="flat">
              <a:solidFill>
                <a:srgbClr val="333639"/>
              </a:solidFill>
              <a:prstDash val="solid"/>
              <a:round/>
            </a:ln>
          </a:left>
          <a:right>
            <a:ln w="12700" cap="flat">
              <a:solidFill>
                <a:srgbClr val="333639"/>
              </a:solidFill>
              <a:prstDash val="solid"/>
              <a:round/>
            </a:ln>
          </a:right>
          <a:top>
            <a:ln w="12700" cap="flat">
              <a:solidFill>
                <a:srgbClr val="333639"/>
              </a:solidFill>
              <a:prstDash val="solid"/>
              <a:round/>
            </a:ln>
          </a:top>
          <a:bottom>
            <a:ln w="12700" cap="flat">
              <a:solidFill>
                <a:srgbClr val="333639"/>
              </a:solidFill>
              <a:prstDash val="solid"/>
              <a:round/>
            </a:ln>
          </a:bottom>
          <a:insideH>
            <a:ln w="12700" cap="flat">
              <a:solidFill>
                <a:srgbClr val="333639"/>
              </a:solidFill>
              <a:prstDash val="solid"/>
              <a:round/>
            </a:ln>
          </a:insideH>
          <a:insideV>
            <a:ln w="12700" cap="flat">
              <a:solidFill>
                <a:srgbClr val="333639"/>
              </a:solidFill>
              <a:prstDash val="solid"/>
              <a:round/>
            </a:ln>
          </a:insideV>
        </a:tcBdr>
        <a:fill>
          <a:solidFill>
            <a:srgbClr val="333639">
              <a:alpha val="20000"/>
            </a:srgbClr>
          </a:solidFill>
        </a:fill>
      </a:tcStyle>
    </a:firstCol>
    <a:lastRow>
      <a:tcTxStyle b="on" i="off">
        <a:fontRef idx="minor">
          <a:srgbClr val="333639"/>
        </a:fontRef>
        <a:srgbClr val="333639"/>
      </a:tcTxStyle>
      <a:tcStyle>
        <a:tcBdr>
          <a:left>
            <a:ln w="12700" cap="flat">
              <a:solidFill>
                <a:srgbClr val="333639"/>
              </a:solidFill>
              <a:prstDash val="solid"/>
              <a:round/>
            </a:ln>
          </a:left>
          <a:right>
            <a:ln w="12700" cap="flat">
              <a:solidFill>
                <a:srgbClr val="333639"/>
              </a:solidFill>
              <a:prstDash val="solid"/>
              <a:round/>
            </a:ln>
          </a:right>
          <a:top>
            <a:ln w="50800" cap="flat">
              <a:solidFill>
                <a:srgbClr val="333639"/>
              </a:solidFill>
              <a:prstDash val="solid"/>
              <a:round/>
            </a:ln>
          </a:top>
          <a:bottom>
            <a:ln w="12700" cap="flat">
              <a:solidFill>
                <a:srgbClr val="333639"/>
              </a:solidFill>
              <a:prstDash val="solid"/>
              <a:round/>
            </a:ln>
          </a:bottom>
          <a:insideH>
            <a:ln w="12700" cap="flat">
              <a:solidFill>
                <a:srgbClr val="333639"/>
              </a:solidFill>
              <a:prstDash val="solid"/>
              <a:round/>
            </a:ln>
          </a:insideH>
          <a:insideV>
            <a:ln w="12700" cap="flat">
              <a:solidFill>
                <a:srgbClr val="333639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333639"/>
        </a:fontRef>
        <a:srgbClr val="333639"/>
      </a:tcTxStyle>
      <a:tcStyle>
        <a:tcBdr>
          <a:left>
            <a:ln w="12700" cap="flat">
              <a:solidFill>
                <a:srgbClr val="333639"/>
              </a:solidFill>
              <a:prstDash val="solid"/>
              <a:round/>
            </a:ln>
          </a:left>
          <a:right>
            <a:ln w="12700" cap="flat">
              <a:solidFill>
                <a:srgbClr val="333639"/>
              </a:solidFill>
              <a:prstDash val="solid"/>
              <a:round/>
            </a:ln>
          </a:right>
          <a:top>
            <a:ln w="12700" cap="flat">
              <a:solidFill>
                <a:srgbClr val="333639"/>
              </a:solidFill>
              <a:prstDash val="solid"/>
              <a:round/>
            </a:ln>
          </a:top>
          <a:bottom>
            <a:ln w="25400" cap="flat">
              <a:solidFill>
                <a:srgbClr val="333639"/>
              </a:solidFill>
              <a:prstDash val="solid"/>
              <a:round/>
            </a:ln>
          </a:bottom>
          <a:insideH>
            <a:ln w="12700" cap="flat">
              <a:solidFill>
                <a:srgbClr val="333639"/>
              </a:solidFill>
              <a:prstDash val="solid"/>
              <a:round/>
            </a:ln>
          </a:insideH>
          <a:insideV>
            <a:ln w="12700" cap="flat">
              <a:solidFill>
                <a:srgbClr val="333639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02" autoAdjust="0"/>
    <p:restoredTop sz="93801" autoAdjust="0"/>
  </p:normalViewPr>
  <p:slideViewPr>
    <p:cSldViewPr snapToGrid="0" snapToObjects="1">
      <p:cViewPr>
        <p:scale>
          <a:sx n="80" d="100"/>
          <a:sy n="80" d="100"/>
        </p:scale>
        <p:origin x="-1320" y="-7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6400" cy="496888"/>
          </a:xfrm>
          <a:prstGeom prst="rect">
            <a:avLst/>
          </a:prstGeom>
        </p:spPr>
        <p:txBody>
          <a:bodyPr vert="horz" lIns="92139" tIns="46070" rIns="92139" bIns="4607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9" y="3"/>
            <a:ext cx="2946400" cy="496888"/>
          </a:xfrm>
          <a:prstGeom prst="rect">
            <a:avLst/>
          </a:prstGeom>
        </p:spPr>
        <p:txBody>
          <a:bodyPr vert="horz" lIns="92139" tIns="46070" rIns="92139" bIns="46070" rtlCol="0"/>
          <a:lstStyle>
            <a:lvl1pPr algn="r">
              <a:defRPr sz="1200"/>
            </a:lvl1pPr>
          </a:lstStyle>
          <a:p>
            <a:fld id="{31CE26E5-1E23-4503-855F-29655F8FB9D3}" type="datetimeFigureOut">
              <a:rPr lang="ru-RU" smtClean="0"/>
              <a:t>27.09.2018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29753"/>
            <a:ext cx="2946400" cy="496888"/>
          </a:xfrm>
          <a:prstGeom prst="rect">
            <a:avLst/>
          </a:prstGeom>
        </p:spPr>
        <p:txBody>
          <a:bodyPr vert="horz" lIns="92139" tIns="46070" rIns="92139" bIns="4607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9" y="9429753"/>
            <a:ext cx="2946400" cy="496888"/>
          </a:xfrm>
          <a:prstGeom prst="rect">
            <a:avLst/>
          </a:prstGeom>
        </p:spPr>
        <p:txBody>
          <a:bodyPr vert="horz" lIns="92139" tIns="46070" rIns="92139" bIns="46070" rtlCol="0" anchor="b"/>
          <a:lstStyle>
            <a:lvl1pPr algn="r">
              <a:defRPr sz="1200"/>
            </a:lvl1pPr>
          </a:lstStyle>
          <a:p>
            <a:fld id="{1631DD0D-8C4A-4FEB-9FB1-E612947707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428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Shape 45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</p:spPr>
        <p:txBody>
          <a:bodyPr lIns="92139" tIns="46070" rIns="92139" bIns="46070"/>
          <a:lstStyle/>
          <a:p>
            <a:endParaRPr/>
          </a:p>
        </p:txBody>
      </p:sp>
      <p:sp>
        <p:nvSpPr>
          <p:cNvPr id="452" name="Shape 452"/>
          <p:cNvSpPr>
            <a:spLocks noGrp="1"/>
          </p:cNvSpPr>
          <p:nvPr>
            <p:ph type="body" sz="quarter" idx="1"/>
          </p:nvPr>
        </p:nvSpPr>
        <p:spPr>
          <a:xfrm>
            <a:off x="906358" y="4715911"/>
            <a:ext cx="4984962" cy="4467701"/>
          </a:xfrm>
          <a:prstGeom prst="rect">
            <a:avLst/>
          </a:prstGeom>
        </p:spPr>
        <p:txBody>
          <a:bodyPr lIns="92139" tIns="46070" rIns="92139" bIns="4607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247985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defTabSz="899615" latinLnBrk="0">
      <a:defRPr>
        <a:latin typeface="+mn-lt"/>
        <a:ea typeface="+mn-ea"/>
        <a:cs typeface="+mn-cs"/>
        <a:sym typeface="Calibri"/>
      </a:defRPr>
    </a:lvl1pPr>
    <a:lvl2pPr indent="144237" defTabSz="899615" latinLnBrk="0">
      <a:defRPr>
        <a:latin typeface="+mn-lt"/>
        <a:ea typeface="+mn-ea"/>
        <a:cs typeface="+mn-cs"/>
        <a:sym typeface="Calibri"/>
      </a:defRPr>
    </a:lvl2pPr>
    <a:lvl3pPr indent="288476" defTabSz="899615" latinLnBrk="0">
      <a:defRPr>
        <a:latin typeface="+mn-lt"/>
        <a:ea typeface="+mn-ea"/>
        <a:cs typeface="+mn-cs"/>
        <a:sym typeface="Calibri"/>
      </a:defRPr>
    </a:lvl3pPr>
    <a:lvl4pPr indent="432713" defTabSz="899615" latinLnBrk="0">
      <a:defRPr>
        <a:latin typeface="+mn-lt"/>
        <a:ea typeface="+mn-ea"/>
        <a:cs typeface="+mn-cs"/>
        <a:sym typeface="Calibri"/>
      </a:defRPr>
    </a:lvl4pPr>
    <a:lvl5pPr indent="576950" defTabSz="899615" latinLnBrk="0">
      <a:defRPr>
        <a:latin typeface="+mn-lt"/>
        <a:ea typeface="+mn-ea"/>
        <a:cs typeface="+mn-cs"/>
        <a:sym typeface="Calibri"/>
      </a:defRPr>
    </a:lvl5pPr>
    <a:lvl6pPr indent="721188" defTabSz="899615" latinLnBrk="0">
      <a:defRPr>
        <a:latin typeface="+mn-lt"/>
        <a:ea typeface="+mn-ea"/>
        <a:cs typeface="+mn-cs"/>
        <a:sym typeface="Calibri"/>
      </a:defRPr>
    </a:lvl6pPr>
    <a:lvl7pPr indent="865425" defTabSz="899615" latinLnBrk="0">
      <a:defRPr>
        <a:latin typeface="+mn-lt"/>
        <a:ea typeface="+mn-ea"/>
        <a:cs typeface="+mn-cs"/>
        <a:sym typeface="Calibri"/>
      </a:defRPr>
    </a:lvl7pPr>
    <a:lvl8pPr indent="1009663" defTabSz="899615" latinLnBrk="0">
      <a:defRPr>
        <a:latin typeface="+mn-lt"/>
        <a:ea typeface="+mn-ea"/>
        <a:cs typeface="+mn-cs"/>
        <a:sym typeface="Calibri"/>
      </a:defRPr>
    </a:lvl8pPr>
    <a:lvl9pPr indent="1153900" defTabSz="899615" latinLnBrk="0">
      <a:defRPr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7843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8772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0450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38645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-130175" y="60325"/>
            <a:ext cx="7064375" cy="4994275"/>
          </a:xfrm>
          <a:ln/>
        </p:spPr>
      </p:sp>
      <p:sp>
        <p:nvSpPr>
          <p:cNvPr id="108547" name="Rectangle 3"/>
          <p:cNvSpPr>
            <a:spLocks noGrp="1"/>
          </p:cNvSpPr>
          <p:nvPr>
            <p:ph type="body" idx="1"/>
          </p:nvPr>
        </p:nvSpPr>
        <p:spPr>
          <a:xfrm>
            <a:off x="325467" y="4714896"/>
            <a:ext cx="6283323" cy="4870451"/>
          </a:xfrm>
          <a:noFill/>
        </p:spPr>
        <p:txBody>
          <a:bodyPr lIns="84311" tIns="42160" rIns="84311" bIns="42160"/>
          <a:lstStyle/>
          <a:p>
            <a:pPr marL="0" marR="0" indent="348388" algn="just" defTabSz="914400" rtl="0" eaLnBrk="0" fontAlgn="base" latinLnBrk="0" hangingPunct="0">
              <a:lnSpc>
                <a:spcPct val="100000"/>
              </a:lnSpc>
              <a:spcBef>
                <a:spcPts val="289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348388" algn="just" defTabSz="914400" rtl="0" eaLnBrk="0" fontAlgn="base" latinLnBrk="0" hangingPunct="0">
              <a:lnSpc>
                <a:spcPct val="100000"/>
              </a:lnSpc>
              <a:spcBef>
                <a:spcPts val="289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100" baseline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656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01414" y="5897277"/>
            <a:ext cx="10090399" cy="262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87" tIns="52144" rIns="104287" bIns="52144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445492" y="5349987"/>
            <a:ext cx="9889927" cy="1347442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45492" y="4283816"/>
            <a:ext cx="9889927" cy="1007957"/>
          </a:xfrm>
        </p:spPr>
        <p:txBody>
          <a:bodyPr anchor="b"/>
          <a:lstStyle>
            <a:lvl1pPr marL="0" indent="0" algn="l">
              <a:buNone/>
              <a:defRPr sz="2700">
                <a:solidFill>
                  <a:schemeClr val="tx2">
                    <a:shade val="75000"/>
                  </a:schemeClr>
                </a:solidFill>
              </a:defRPr>
            </a:lvl1pPr>
            <a:lvl2pPr marL="521437" indent="0" algn="ctr">
              <a:buNone/>
            </a:lvl2pPr>
            <a:lvl3pPr marL="1042873" indent="0" algn="ctr">
              <a:buNone/>
            </a:lvl3pPr>
            <a:lvl4pPr marL="1564310" indent="0" algn="ctr">
              <a:buNone/>
            </a:lvl4pPr>
            <a:lvl5pPr marL="2085746" indent="0" algn="ctr">
              <a:buNone/>
            </a:lvl5pPr>
            <a:lvl6pPr marL="2607183" indent="0" algn="ctr">
              <a:buNone/>
            </a:lvl6pPr>
            <a:lvl7pPr marL="3128620" indent="0" algn="ctr">
              <a:buNone/>
            </a:lvl7pPr>
            <a:lvl8pPr marL="3650056" indent="0" algn="ctr">
              <a:buNone/>
            </a:lvl8pPr>
            <a:lvl9pPr marL="4171493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9/27/2018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9622632" y="7136333"/>
            <a:ext cx="887420" cy="272148"/>
          </a:xfrm>
        </p:spPr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9/27/2018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018860" y="605475"/>
            <a:ext cx="2138363" cy="645022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591" y="605475"/>
            <a:ext cx="7306072" cy="645022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9/27/2018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5" name="Shape 35"/>
          <p:cNvSpPr>
            <a:spLocks noGrp="1"/>
          </p:cNvSpPr>
          <p:nvPr>
            <p:ph type="pic" idx="13"/>
          </p:nvPr>
        </p:nvSpPr>
        <p:spPr>
          <a:xfrm>
            <a:off x="-1" y="772410"/>
            <a:ext cx="10691814" cy="6014859"/>
          </a:xfrm>
          <a:prstGeom prst="rect">
            <a:avLst/>
          </a:prstGeom>
        </p:spPr>
        <p:txBody>
          <a:bodyPr lIns="91428" tIns="45714" rIns="91428" bIns="45714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Сравнение">
    <p:bg>
      <p:bgPr>
        <a:solidFill>
          <a:srgbClr val="EDED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632975" y="1"/>
            <a:ext cx="542015" cy="418233"/>
          </a:xfrm>
          <a:prstGeom prst="rect">
            <a:avLst/>
          </a:prstGeom>
        </p:spPr>
        <p:txBody>
          <a:bodyPr wrap="none" lIns="99551" tIns="49775" rIns="99551" bIns="49775">
            <a:normAutofit lnSpcReduction="10000"/>
          </a:bodyPr>
          <a:lstStyle/>
          <a:p>
            <a:pPr>
              <a:defRPr/>
            </a:pPr>
            <a:r>
              <a:rPr lang="ru-RU" sz="22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оугольник 11"/>
          <p:cNvSpPr>
            <a:spLocks noChangeArrowheads="1"/>
          </p:cNvSpPr>
          <p:nvPr userDrawn="1"/>
        </p:nvSpPr>
        <p:spPr bwMode="auto">
          <a:xfrm>
            <a:off x="1126725" y="-22750"/>
            <a:ext cx="273713" cy="373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9551" tIns="49775" rIns="99551" bIns="49775">
            <a:spAutoFit/>
          </a:bodyPr>
          <a:lstStyle/>
          <a:p>
            <a:r>
              <a:rPr lang="ru-RU" sz="1700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/>
        </p:nvSpPr>
        <p:spPr bwMode="auto">
          <a:xfrm>
            <a:off x="905835" y="-68247"/>
            <a:ext cx="415586" cy="474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9551" tIns="49775" rIns="99551" bIns="4977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4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4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10691813" cy="342985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9551" tIns="49775" rIns="99551" bIns="49775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10623134" y="-1749"/>
            <a:ext cx="66824" cy="344735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9551" tIns="49775" rIns="99551" bIns="49775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10574872" y="-1749"/>
            <a:ext cx="33412" cy="344735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9551" tIns="49775" rIns="99551" bIns="49775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10552602" y="-1749"/>
            <a:ext cx="11138" cy="344735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9551" tIns="49775" rIns="99551" bIns="49775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10496911" y="-1749"/>
            <a:ext cx="29700" cy="344735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9551" tIns="49775" rIns="99551" bIns="49775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10378116" y="-867"/>
            <a:ext cx="111375" cy="367559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17" name="Прямоугольник 16"/>
          <p:cNvSpPr/>
          <p:nvPr userDrawn="1"/>
        </p:nvSpPr>
        <p:spPr>
          <a:xfrm>
            <a:off x="632975" y="1"/>
            <a:ext cx="542015" cy="418233"/>
          </a:xfrm>
          <a:prstGeom prst="rect">
            <a:avLst/>
          </a:prstGeom>
        </p:spPr>
        <p:txBody>
          <a:bodyPr wrap="none" lIns="99551" tIns="49775" rIns="99551" bIns="49775">
            <a:normAutofit lnSpcReduction="10000"/>
          </a:bodyPr>
          <a:lstStyle/>
          <a:p>
            <a:pPr>
              <a:defRPr/>
            </a:pPr>
            <a:r>
              <a:rPr lang="ru-RU" sz="22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Прямоугольник 27"/>
          <p:cNvSpPr>
            <a:spLocks noChangeArrowheads="1"/>
          </p:cNvSpPr>
          <p:nvPr userDrawn="1"/>
        </p:nvSpPr>
        <p:spPr bwMode="auto">
          <a:xfrm>
            <a:off x="1126725" y="-22750"/>
            <a:ext cx="273713" cy="373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9551" tIns="49775" rIns="99551" bIns="49775">
            <a:spAutoFit/>
          </a:bodyPr>
          <a:lstStyle/>
          <a:p>
            <a:r>
              <a:rPr lang="ru-RU" sz="1700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3"/>
          <p:cNvSpPr txBox="1">
            <a:spLocks noChangeArrowheads="1"/>
          </p:cNvSpPr>
          <p:nvPr userDrawn="1"/>
        </p:nvSpPr>
        <p:spPr bwMode="auto">
          <a:xfrm>
            <a:off x="903982" y="-73640"/>
            <a:ext cx="415586" cy="474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9551" tIns="49775" rIns="99551" bIns="4977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4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4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Номер слайда 26"/>
          <p:cNvSpPr>
            <a:spLocks noGrp="1"/>
          </p:cNvSpPr>
          <p:nvPr userDrawn="1">
            <p:ph type="sldNum" sz="quarter" idx="11"/>
          </p:nvPr>
        </p:nvSpPr>
        <p:spPr/>
        <p:txBody>
          <a:bodyPr rtlCol="0"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pPr>
              <a:defRPr/>
            </a:pPr>
            <a:fld id="{7C948A7D-6C52-4157-BEA1-1B3B6891AEA4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20" name="Рисунок 2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588" y="16854"/>
            <a:ext cx="364961" cy="407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2885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9/27/2018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4187627" y="83997"/>
            <a:ext cx="3385741" cy="318486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9622632" y="7136333"/>
            <a:ext cx="887420" cy="272148"/>
          </a:xfrm>
        </p:spPr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01414" y="3797367"/>
            <a:ext cx="10090399" cy="262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87" tIns="52144" rIns="104287" bIns="52144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45492" y="1847921"/>
            <a:ext cx="9889927" cy="1343942"/>
          </a:xfrm>
        </p:spPr>
        <p:txBody>
          <a:bodyPr anchor="b"/>
          <a:lstStyle>
            <a:lvl1pPr marL="0" indent="0" algn="r">
              <a:buNone/>
              <a:defRPr sz="23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9/27/2018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11024" y="3248616"/>
            <a:ext cx="10157222" cy="1306050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52830" y="503978"/>
            <a:ext cx="10157222" cy="92732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6394" y="1763924"/>
            <a:ext cx="4900414" cy="520777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5435005" y="1763924"/>
            <a:ext cx="5078611" cy="520777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9/27/2018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56394" y="5963744"/>
            <a:ext cx="10068124" cy="972958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29084" y="734968"/>
            <a:ext cx="5016822" cy="705219"/>
          </a:xfrm>
        </p:spPr>
        <p:txBody>
          <a:bodyPr anchor="ctr"/>
          <a:lstStyle>
            <a:lvl1pPr marL="0" indent="0">
              <a:buNone/>
              <a:defRPr sz="21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300" b="1"/>
            </a:lvl2pPr>
            <a:lvl3pPr>
              <a:buNone/>
              <a:defRPr sz="21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5431293" y="734968"/>
            <a:ext cx="5018792" cy="705219"/>
          </a:xfrm>
        </p:spPr>
        <p:txBody>
          <a:bodyPr anchor="ctr"/>
          <a:lstStyle>
            <a:lvl1pPr marL="0" indent="0">
              <a:buNone/>
              <a:defRPr sz="21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300" b="1"/>
            </a:lvl2pPr>
            <a:lvl3pPr>
              <a:buNone/>
              <a:defRPr sz="21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329084" y="1450688"/>
            <a:ext cx="5016822" cy="434506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5435625" y="1450688"/>
            <a:ext cx="5014460" cy="434506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9/27/2018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622632" y="7139693"/>
            <a:ext cx="890984" cy="272148"/>
          </a:xfrm>
        </p:spPr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01414" y="6635715"/>
            <a:ext cx="10090399" cy="262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87" tIns="52144" rIns="104287" bIns="52144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52830" y="503978"/>
            <a:ext cx="10157222" cy="92732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9/27/2018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9/27/2018</a:t>
            </a:fld>
            <a:endParaRPr lang="en-US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01414" y="6447569"/>
            <a:ext cx="10090399" cy="262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87" tIns="52144" rIns="104287" bIns="52144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534591" y="6047740"/>
            <a:ext cx="9889927" cy="573975"/>
          </a:xfrm>
        </p:spPr>
        <p:txBody>
          <a:bodyPr anchor="ctr"/>
          <a:lstStyle>
            <a:lvl1pPr algn="l">
              <a:buNone/>
              <a:defRPr sz="23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534591" y="671971"/>
            <a:ext cx="3517533" cy="5291773"/>
          </a:xfrm>
        </p:spPr>
        <p:txBody>
          <a:bodyPr/>
          <a:lstStyle>
            <a:lvl1pPr marL="0" indent="0">
              <a:buNone/>
              <a:defRPr sz="1600"/>
            </a:lvl1pPr>
            <a:lvl2pPr>
              <a:buNone/>
              <a:defRPr sz="14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4180202" y="671971"/>
            <a:ext cx="6244316" cy="5291773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9/27/2018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4098528" y="679725"/>
            <a:ext cx="5880497" cy="4031827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6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9/27/2018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445492" y="5504696"/>
            <a:ext cx="6860580" cy="575726"/>
          </a:xfrm>
        </p:spPr>
        <p:txBody>
          <a:bodyPr anchor="ctr"/>
          <a:lstStyle>
            <a:lvl1pPr algn="l">
              <a:buNone/>
              <a:defRPr sz="23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445492" y="6099348"/>
            <a:ext cx="6860580" cy="846964"/>
          </a:xfrm>
        </p:spPr>
        <p:txBody>
          <a:bodyPr lIns="125145" tIns="0"/>
          <a:lstStyle>
            <a:lvl1pPr marL="0" indent="0">
              <a:buNone/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alphaModFix amt="63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01414" y="1158421"/>
            <a:ext cx="10090399" cy="262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87" tIns="52144" rIns="104287" bIns="52144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56394" y="1713176"/>
            <a:ext cx="10157222" cy="4989036"/>
          </a:xfrm>
          <a:prstGeom prst="rect">
            <a:avLst/>
          </a:prstGeom>
        </p:spPr>
        <p:txBody>
          <a:bodyPr vert="horz" lIns="104287" tIns="52144" rIns="104287" bIns="52144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7573367" y="83997"/>
            <a:ext cx="2940249" cy="318486"/>
          </a:xfrm>
          <a:prstGeom prst="rect">
            <a:avLst/>
          </a:prstGeom>
        </p:spPr>
        <p:txBody>
          <a:bodyPr vert="horz" lIns="104287" tIns="52144" rIns="104287" bIns="52144"/>
          <a:lstStyle>
            <a:lvl1pPr algn="l" eaLnBrk="1" latinLnBrk="0" hangingPunct="1">
              <a:defRPr kumimoji="0" sz="14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9/27/2018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653036" y="83997"/>
            <a:ext cx="3920331" cy="318486"/>
          </a:xfrm>
          <a:prstGeom prst="rect">
            <a:avLst/>
          </a:prstGeom>
        </p:spPr>
        <p:txBody>
          <a:bodyPr vert="horz" lIns="104287" tIns="52144" rIns="104287" bIns="52144"/>
          <a:lstStyle>
            <a:lvl1pPr algn="r" eaLnBrk="1" latinLnBrk="0" hangingPunct="1">
              <a:defRPr kumimoji="0" sz="14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9622632" y="7139694"/>
            <a:ext cx="890984" cy="269488"/>
          </a:xfrm>
          <a:prstGeom prst="rect">
            <a:avLst/>
          </a:prstGeom>
        </p:spPr>
        <p:txBody>
          <a:bodyPr vert="horz" lIns="104287" tIns="52144" rIns="104287" bIns="52144"/>
          <a:lstStyle>
            <a:lvl1pPr algn="r" eaLnBrk="1" latinLnBrk="0" hangingPunct="1">
              <a:defRPr kumimoji="0" sz="14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56394" y="503978"/>
            <a:ext cx="10157222" cy="923960"/>
          </a:xfrm>
          <a:prstGeom prst="rect">
            <a:avLst/>
          </a:prstGeom>
        </p:spPr>
        <p:txBody>
          <a:bodyPr vert="horz" lIns="104287" tIns="52144" rIns="104287" bIns="52144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01414" y="1158421"/>
            <a:ext cx="10090399" cy="262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87" tIns="52144" rIns="104287" bIns="52144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601414" y="1166234"/>
            <a:ext cx="10090399" cy="262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287" tIns="52144" rIns="104287" bIns="52144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36" r:id="rId12"/>
    <p:sldLayoutId id="2147483937" r:id="rId13"/>
  </p:sldLayoutIdLst>
  <p:txStyles>
    <p:titleStyle>
      <a:lvl1pPr algn="l" rtl="0" eaLnBrk="1" latinLnBrk="0" hangingPunct="1">
        <a:spcBef>
          <a:spcPct val="0"/>
        </a:spcBef>
        <a:buNone/>
        <a:defRPr kumimoji="0" sz="41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91077" indent="-391077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600" kern="1200">
          <a:solidFill>
            <a:schemeClr val="tx2"/>
          </a:solidFill>
          <a:latin typeface="+mn-lt"/>
          <a:ea typeface="+mn-ea"/>
          <a:cs typeface="+mn-cs"/>
        </a:defRPr>
      </a:lvl1pPr>
      <a:lvl2pPr marL="847334" indent="-325898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1303592" indent="-260718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700" kern="1200">
          <a:solidFill>
            <a:schemeClr val="tx2"/>
          </a:solidFill>
          <a:latin typeface="+mn-lt"/>
          <a:ea typeface="+mn-ea"/>
          <a:cs typeface="+mn-cs"/>
        </a:defRPr>
      </a:lvl3pPr>
      <a:lvl4pPr marL="1825028" indent="-260718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4pPr>
      <a:lvl5pPr marL="2346465" indent="-260718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2100" kern="1200">
          <a:solidFill>
            <a:schemeClr val="tx2"/>
          </a:solidFill>
          <a:latin typeface="+mn-lt"/>
          <a:ea typeface="+mn-ea"/>
          <a:cs typeface="+mn-cs"/>
        </a:defRPr>
      </a:lvl5pPr>
      <a:lvl6pPr marL="2867901" indent="-260718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2100" kern="1200">
          <a:solidFill>
            <a:schemeClr val="tx2"/>
          </a:solidFill>
          <a:latin typeface="+mn-lt"/>
          <a:ea typeface="+mn-ea"/>
          <a:cs typeface="+mn-cs"/>
        </a:defRPr>
      </a:lvl6pPr>
      <a:lvl7pPr marL="3389338" indent="-260718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7pPr>
      <a:lvl8pPr marL="3910775" indent="-260718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8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432211" indent="-260718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95015" y="281673"/>
            <a:ext cx="2043719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ДЕПАРТАМЕНТ ФИНАНСОВ МЭРИИ ГОРОДА ЯРОСЛАВЛЯ</a:t>
            </a:r>
            <a:endParaRPr lang="ru-RU" sz="13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9" name="Изображение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039"/>
          <a:stretch/>
        </p:blipFill>
        <p:spPr>
          <a:xfrm>
            <a:off x="127081" y="56164"/>
            <a:ext cx="667934" cy="949294"/>
          </a:xfrm>
          <a:prstGeom prst="rect">
            <a:avLst/>
          </a:prstGeom>
        </p:spPr>
      </p:pic>
      <p:sp>
        <p:nvSpPr>
          <p:cNvPr id="15" name="Заголовок 1"/>
          <p:cNvSpPr txBox="1">
            <a:spLocks/>
          </p:cNvSpPr>
          <p:nvPr/>
        </p:nvSpPr>
        <p:spPr>
          <a:xfrm>
            <a:off x="1063365" y="1605329"/>
            <a:ext cx="8424936" cy="4422353"/>
          </a:xfrm>
          <a:prstGeom prst="rect">
            <a:avLst/>
          </a:prstGeom>
          <a:effectLst/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1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dirty="0" smtClean="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</a:rPr>
              <a:t>Сравнительный анализ состояния </a:t>
            </a:r>
          </a:p>
          <a:p>
            <a:pPr algn="ctr"/>
            <a:r>
              <a:rPr lang="ru-RU" sz="4000" b="1" dirty="0" smtClean="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</a:rPr>
              <a:t>бюджетной сферы муниципальных образований - членов </a:t>
            </a:r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</a:rPr>
              <a:t>Союза городов Центра и </a:t>
            </a:r>
            <a:endParaRPr lang="ru-RU" sz="4000" b="1" dirty="0" smtClean="0">
              <a:solidFill>
                <a:schemeClr val="accent4">
                  <a:lumMod val="75000"/>
                </a:schemeClr>
              </a:solidFill>
              <a:effectLst/>
              <a:latin typeface="Palatino Linotype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</a:rPr>
              <a:t>Северо-Запада </a:t>
            </a:r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</a:rPr>
              <a:t>России </a:t>
            </a:r>
            <a:endParaRPr lang="ru-RU" sz="4000" b="1" dirty="0" smtClean="0">
              <a:solidFill>
                <a:schemeClr val="accent4">
                  <a:lumMod val="75000"/>
                </a:schemeClr>
              </a:solidFill>
              <a:effectLst/>
              <a:latin typeface="Palatino Linotype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</a:rPr>
              <a:t> </a:t>
            </a:r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</a:rPr>
              <a:t>(по итогам информационного обмена)</a:t>
            </a:r>
            <a:endParaRPr lang="ru-RU" sz="3200" b="1" dirty="0">
              <a:solidFill>
                <a:schemeClr val="accent4">
                  <a:lumMod val="75000"/>
                </a:schemeClr>
              </a:solidFill>
              <a:effectLst/>
              <a:latin typeface="Palatino Linotype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95015" y="281673"/>
            <a:ext cx="2043719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ДЕПАРТАМЕНТ ФИНАНСОВ МЭРИИ ГОРОДА ЯРОСЛАВЛЯ</a:t>
            </a:r>
            <a:endParaRPr lang="ru-RU" sz="13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9" name="Изображение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039"/>
          <a:stretch/>
        </p:blipFill>
        <p:spPr>
          <a:xfrm>
            <a:off x="127081" y="56164"/>
            <a:ext cx="667934" cy="949294"/>
          </a:xfrm>
          <a:prstGeom prst="rect">
            <a:avLst/>
          </a:prstGeom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0" y="1608912"/>
            <a:ext cx="10813311" cy="7327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algn="ctr" defTabSz="914400" eaLnBrk="1" hangingPunct="1">
              <a:spcBef>
                <a:spcPct val="0"/>
              </a:spcBef>
              <a:defRPr sz="40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r>
              <a:rPr lang="ru-RU" sz="3600" u="sng" dirty="0">
                <a:solidFill>
                  <a:schemeClr val="tx1"/>
                </a:solidFill>
              </a:rPr>
              <a:t>Особенности исполнения бюджетов муниципальных образований</a:t>
            </a:r>
          </a:p>
        </p:txBody>
      </p:sp>
      <p:sp useBgFill="1">
        <p:nvSpPr>
          <p:cNvPr id="15" name="TextBox 14"/>
          <p:cNvSpPr txBox="1"/>
          <p:nvPr/>
        </p:nvSpPr>
        <p:spPr>
          <a:xfrm>
            <a:off x="1466001" y="2412575"/>
            <a:ext cx="7728799" cy="646219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0070C0"/>
                </a:solidFill>
              </a:rPr>
              <a:t>Рост муниципального долга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23379" y="3271289"/>
            <a:ext cx="9068434" cy="107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ru-RU" sz="2600" dirty="0" smtClean="0">
                <a:solidFill>
                  <a:schemeClr val="tx1"/>
                </a:solidFill>
              </a:rPr>
              <a:t>Прирост </a:t>
            </a:r>
            <a:r>
              <a:rPr lang="ru-RU" sz="2600" dirty="0">
                <a:solidFill>
                  <a:schemeClr val="tx1"/>
                </a:solidFill>
              </a:rPr>
              <a:t>муниципального долга </a:t>
            </a:r>
            <a:r>
              <a:rPr lang="ru-RU" sz="2600" dirty="0" smtClean="0">
                <a:solidFill>
                  <a:schemeClr val="tx1"/>
                </a:solidFill>
              </a:rPr>
              <a:t>к 01.01.2019 прогнозируется в объеме 3,5 </a:t>
            </a:r>
            <a:r>
              <a:rPr lang="ru-RU" sz="2600" dirty="0" err="1">
                <a:solidFill>
                  <a:schemeClr val="tx1"/>
                </a:solidFill>
              </a:rPr>
              <a:t>млрд.руб</a:t>
            </a:r>
            <a:r>
              <a:rPr lang="ru-RU" sz="2600" dirty="0">
                <a:solidFill>
                  <a:schemeClr val="tx1"/>
                </a:solidFill>
              </a:rPr>
              <a:t>. (или </a:t>
            </a:r>
            <a:r>
              <a:rPr lang="ru-RU" sz="2600" dirty="0" smtClean="0">
                <a:solidFill>
                  <a:schemeClr val="tx1"/>
                </a:solidFill>
              </a:rPr>
              <a:t>+ </a:t>
            </a:r>
            <a:r>
              <a:rPr lang="ru-RU" sz="2600" dirty="0">
                <a:solidFill>
                  <a:schemeClr val="tx1"/>
                </a:solidFill>
              </a:rPr>
              <a:t>10</a:t>
            </a:r>
            <a:r>
              <a:rPr lang="ru-RU" sz="2600" dirty="0" smtClean="0">
                <a:solidFill>
                  <a:schemeClr val="tx1"/>
                </a:solidFill>
              </a:rPr>
              <a:t>%). </a:t>
            </a:r>
          </a:p>
          <a:p>
            <a:pPr>
              <a:lnSpc>
                <a:spcPct val="90000"/>
              </a:lnSpc>
            </a:pPr>
            <a:r>
              <a:rPr lang="ru-RU" sz="2600" i="1" dirty="0" smtClean="0">
                <a:solidFill>
                  <a:schemeClr val="tx1"/>
                </a:solidFill>
              </a:rPr>
              <a:t>У отдельных МО рост составляет свыше 150% - Шуя, Череповец, Владимир</a:t>
            </a:r>
            <a:endParaRPr lang="ru-RU" sz="2600" i="1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23377" y="4771633"/>
            <a:ext cx="8807163" cy="10772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ru-RU" sz="2600" dirty="0">
                <a:solidFill>
                  <a:schemeClr val="tx1"/>
                </a:solidFill>
              </a:rPr>
              <a:t>Отношение муниципального долга к собственным доходам у всех </a:t>
            </a:r>
            <a:r>
              <a:rPr lang="ru-RU" sz="2600" dirty="0" smtClean="0">
                <a:solidFill>
                  <a:schemeClr val="tx1"/>
                </a:solidFill>
              </a:rPr>
              <a:t>МО - в </a:t>
            </a:r>
            <a:r>
              <a:rPr lang="ru-RU" sz="2600" dirty="0">
                <a:solidFill>
                  <a:schemeClr val="tx1"/>
                </a:solidFill>
              </a:rPr>
              <a:t>пределах, установленных Бюджетным кодексом </a:t>
            </a:r>
            <a:r>
              <a:rPr lang="ru-RU" sz="2600" dirty="0" smtClean="0">
                <a:solidFill>
                  <a:schemeClr val="tx1"/>
                </a:solidFill>
              </a:rPr>
              <a:t>РФ </a:t>
            </a:r>
            <a:endParaRPr lang="ru-RU" sz="2600" dirty="0">
              <a:solidFill>
                <a:schemeClr val="tx1"/>
              </a:solidFill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917" y="3430732"/>
            <a:ext cx="661802" cy="737066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917" y="4813342"/>
            <a:ext cx="661802" cy="73706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623377" y="6197139"/>
            <a:ext cx="9189933" cy="107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ru-RU" sz="2600" dirty="0">
                <a:solidFill>
                  <a:schemeClr val="tx1"/>
                </a:solidFill>
              </a:rPr>
              <a:t>На </a:t>
            </a:r>
            <a:r>
              <a:rPr lang="ru-RU" sz="2600" dirty="0" smtClean="0">
                <a:solidFill>
                  <a:schemeClr val="tx1"/>
                </a:solidFill>
              </a:rPr>
              <a:t>01.01.2019 у 7-ми МО </a:t>
            </a:r>
            <a:r>
              <a:rPr lang="ru-RU" sz="2600" dirty="0">
                <a:solidFill>
                  <a:schemeClr val="tx1"/>
                </a:solidFill>
              </a:rPr>
              <a:t>муниципальный долг превысит 75</a:t>
            </a:r>
            <a:r>
              <a:rPr lang="ru-RU" sz="2600" dirty="0" smtClean="0">
                <a:solidFill>
                  <a:schemeClr val="tx1"/>
                </a:solidFill>
              </a:rPr>
              <a:t>%, максимальное </a:t>
            </a:r>
            <a:r>
              <a:rPr lang="ru-RU" sz="2600" dirty="0">
                <a:solidFill>
                  <a:schemeClr val="tx1"/>
                </a:solidFill>
              </a:rPr>
              <a:t>значение данного показателя </a:t>
            </a:r>
            <a:r>
              <a:rPr lang="ru-RU" sz="2600" dirty="0" smtClean="0">
                <a:solidFill>
                  <a:schemeClr val="tx1"/>
                </a:solidFill>
              </a:rPr>
              <a:t>прогнозируется </a:t>
            </a:r>
            <a:r>
              <a:rPr lang="ru-RU" sz="2600" dirty="0">
                <a:solidFill>
                  <a:schemeClr val="tx1"/>
                </a:solidFill>
              </a:rPr>
              <a:t>в Петрозаводске (100,0%), Ярославле (99,1%) и Великом Новгороде (98,3%) 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917" y="6175050"/>
            <a:ext cx="661802" cy="737066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6505575" y="107276"/>
            <a:ext cx="401955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ОСОБЕННОСТИ ИСПОЛНЕНИЯ БЮДЖЕТОВ МУНИЦИПАЛЬНЫХ ОБРАЗОВАНИЙ СОЮЗА ГОРОДОВ ЦЕНТРА И СЕВЕРО-ЗАПАДА РОССИИ </a:t>
            </a:r>
          </a:p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В 2016 -2018 ГОДАХ</a:t>
            </a:r>
            <a:endParaRPr lang="ru-RU" sz="14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79585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95015" y="281673"/>
            <a:ext cx="2043719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ДЕПАРТАМЕНТ ФИНАНСОВ МЭРИИ ГОРОДА ЯРОСЛАВЛЯ</a:t>
            </a:r>
            <a:endParaRPr lang="ru-RU" sz="13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9" name="Изображение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039"/>
          <a:stretch/>
        </p:blipFill>
        <p:spPr>
          <a:xfrm>
            <a:off x="127081" y="56164"/>
            <a:ext cx="667934" cy="949294"/>
          </a:xfrm>
          <a:prstGeom prst="rect">
            <a:avLst/>
          </a:prstGeom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0" y="1662077"/>
            <a:ext cx="10813311" cy="7327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algn="ctr" defTabSz="914400" eaLnBrk="1" hangingPunct="1">
              <a:spcBef>
                <a:spcPct val="0"/>
              </a:spcBef>
              <a:defRPr sz="40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r>
              <a:rPr lang="ru-RU" sz="3600" u="sng" dirty="0">
                <a:solidFill>
                  <a:schemeClr val="tx1"/>
                </a:solidFill>
              </a:rPr>
              <a:t>Особенности исполнения бюджетов муниципальных образований</a:t>
            </a:r>
          </a:p>
        </p:txBody>
      </p:sp>
      <p:sp useBgFill="1">
        <p:nvSpPr>
          <p:cNvPr id="15" name="TextBox 14"/>
          <p:cNvSpPr txBox="1"/>
          <p:nvPr/>
        </p:nvSpPr>
        <p:spPr>
          <a:xfrm>
            <a:off x="627322" y="2394783"/>
            <a:ext cx="9668146" cy="1398284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rgbClr val="0070C0"/>
                </a:solidFill>
              </a:rPr>
              <a:t>Недостаточность </a:t>
            </a:r>
            <a:r>
              <a:rPr lang="ru-RU" dirty="0" smtClean="0">
                <a:solidFill>
                  <a:srgbClr val="0070C0"/>
                </a:solidFill>
              </a:rPr>
              <a:t>поддержки МО на реализацию «майских» указов Президента РФ в части повышения заработной платы</a:t>
            </a:r>
            <a:endParaRPr lang="ru-RU" dirty="0">
              <a:solidFill>
                <a:srgbClr val="0070C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646928"/>
              </p:ext>
            </p:extLst>
          </p:nvPr>
        </p:nvGraphicFramePr>
        <p:xfrm>
          <a:off x="627321" y="4062026"/>
          <a:ext cx="9590567" cy="30962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87635"/>
                <a:gridCol w="1317162"/>
                <a:gridCol w="1257741"/>
                <a:gridCol w="1228029"/>
              </a:tblGrid>
              <a:tr h="592627">
                <a:tc>
                  <a:txBody>
                    <a:bodyPr/>
                    <a:lstStyle/>
                    <a:p>
                      <a:endParaRPr kumimoji="0" lang="ru-RU" sz="2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Palatino Linotype" pitchFamily="18" charset="0"/>
                        <a:ea typeface="+mj-ea"/>
                        <a:cs typeface="+mj-cs"/>
                        <a:sym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Palatino Linotype" pitchFamily="18" charset="0"/>
                          <a:ea typeface="+mj-ea"/>
                          <a:cs typeface="+mj-cs"/>
                          <a:sym typeface="Calibri"/>
                        </a:rPr>
                        <a:t>2016 год</a:t>
                      </a:r>
                      <a:endParaRPr kumimoji="0" lang="ru-RU" sz="2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Palatino Linotype" pitchFamily="18" charset="0"/>
                        <a:ea typeface="+mj-ea"/>
                        <a:cs typeface="+mj-cs"/>
                        <a:sym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Palatino Linotype" pitchFamily="18" charset="0"/>
                          <a:ea typeface="+mj-ea"/>
                          <a:cs typeface="+mj-cs"/>
                          <a:sym typeface="Calibri"/>
                        </a:rPr>
                        <a:t>2017 год</a:t>
                      </a:r>
                      <a:endParaRPr kumimoji="0" lang="ru-RU" sz="2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Palatino Linotype" pitchFamily="18" charset="0"/>
                        <a:ea typeface="+mj-ea"/>
                        <a:cs typeface="+mj-cs"/>
                        <a:sym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Palatino Linotype" pitchFamily="18" charset="0"/>
                          <a:ea typeface="+mj-ea"/>
                          <a:cs typeface="+mj-cs"/>
                          <a:sym typeface="Calibri"/>
                        </a:rPr>
                        <a:t>2018 год</a:t>
                      </a:r>
                      <a:endParaRPr kumimoji="0" lang="ru-RU" sz="2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Palatino Linotype" pitchFamily="18" charset="0"/>
                        <a:ea typeface="+mj-ea"/>
                        <a:cs typeface="+mj-cs"/>
                        <a:sym typeface="Calibri"/>
                      </a:endParaRPr>
                    </a:p>
                  </a:txBody>
                  <a:tcPr anchor="ctr"/>
                </a:tc>
              </a:tr>
              <a:tr h="779381">
                <a:tc>
                  <a:txBody>
                    <a:bodyPr/>
                    <a:lstStyle/>
                    <a:p>
                      <a:r>
                        <a:rPr kumimoji="0" lang="ru-RU" sz="2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Palatino Linotype" pitchFamily="18" charset="0"/>
                          <a:ea typeface="+mj-ea"/>
                          <a:cs typeface="+mj-cs"/>
                          <a:sym typeface="Calibri"/>
                        </a:rPr>
                        <a:t>общее количество МО</a:t>
                      </a:r>
                      <a:endParaRPr kumimoji="0" lang="ru-RU" sz="2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Palatino Linotype" pitchFamily="18" charset="0"/>
                        <a:ea typeface="+mj-ea"/>
                        <a:cs typeface="+mj-cs"/>
                        <a:sym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Palatino Linotype" pitchFamily="18" charset="0"/>
                          <a:ea typeface="+mj-ea"/>
                          <a:cs typeface="+mj-cs"/>
                          <a:sym typeface="Calibri"/>
                        </a:rPr>
                        <a:t>24</a:t>
                      </a:r>
                      <a:endParaRPr kumimoji="0" lang="ru-RU" sz="2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Palatino Linotype" pitchFamily="18" charset="0"/>
                        <a:ea typeface="+mj-ea"/>
                        <a:cs typeface="+mj-cs"/>
                        <a:sym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Palatino Linotype" pitchFamily="18" charset="0"/>
                          <a:ea typeface="+mj-ea"/>
                          <a:cs typeface="+mj-cs"/>
                          <a:sym typeface="Calibri"/>
                        </a:rPr>
                        <a:t>24</a:t>
                      </a:r>
                      <a:endParaRPr kumimoji="0" lang="ru-RU" sz="2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Palatino Linotype" pitchFamily="18" charset="0"/>
                        <a:ea typeface="+mj-ea"/>
                        <a:cs typeface="+mj-cs"/>
                        <a:sym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Palatino Linotype" pitchFamily="18" charset="0"/>
                          <a:ea typeface="+mj-ea"/>
                          <a:cs typeface="+mj-cs"/>
                          <a:sym typeface="Calibri"/>
                        </a:rPr>
                        <a:t>24</a:t>
                      </a:r>
                      <a:endParaRPr kumimoji="0" lang="ru-RU" sz="2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Palatino Linotype" pitchFamily="18" charset="0"/>
                        <a:ea typeface="+mj-ea"/>
                        <a:cs typeface="+mj-cs"/>
                        <a:sym typeface="Calibri"/>
                      </a:endParaRPr>
                    </a:p>
                  </a:txBody>
                  <a:tcPr anchor="ctr"/>
                </a:tc>
              </a:tr>
              <a:tr h="910407">
                <a:tc>
                  <a:txBody>
                    <a:bodyPr/>
                    <a:lstStyle/>
                    <a:p>
                      <a:r>
                        <a:rPr kumimoji="0" lang="ru-RU" sz="2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Palatino Linotype" pitchFamily="18" charset="0"/>
                          <a:ea typeface="+mj-ea"/>
                          <a:cs typeface="+mj-cs"/>
                          <a:sym typeface="Calibri"/>
                        </a:rPr>
                        <a:t>выделялись средства из бюджета субъекта</a:t>
                      </a:r>
                      <a:endParaRPr kumimoji="0" lang="ru-RU" sz="2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Palatino Linotype" pitchFamily="18" charset="0"/>
                        <a:ea typeface="+mj-ea"/>
                        <a:cs typeface="+mj-cs"/>
                        <a:sym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Palatino Linotype" pitchFamily="18" charset="0"/>
                          <a:ea typeface="+mj-ea"/>
                          <a:cs typeface="+mj-cs"/>
                          <a:sym typeface="Calibri"/>
                        </a:rPr>
                        <a:t>11</a:t>
                      </a:r>
                      <a:endParaRPr kumimoji="0" lang="ru-RU" sz="2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Palatino Linotype" pitchFamily="18" charset="0"/>
                        <a:ea typeface="+mj-ea"/>
                        <a:cs typeface="+mj-cs"/>
                        <a:sym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Palatino Linotype" pitchFamily="18" charset="0"/>
                          <a:ea typeface="+mj-ea"/>
                          <a:cs typeface="+mj-cs"/>
                          <a:sym typeface="Calibri"/>
                        </a:rPr>
                        <a:t>21</a:t>
                      </a:r>
                      <a:endParaRPr kumimoji="0" lang="ru-RU" sz="2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Palatino Linotype" pitchFamily="18" charset="0"/>
                        <a:ea typeface="+mj-ea"/>
                        <a:cs typeface="+mj-cs"/>
                        <a:sym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Palatino Linotype" pitchFamily="18" charset="0"/>
                          <a:ea typeface="+mj-ea"/>
                          <a:cs typeface="+mj-cs"/>
                          <a:sym typeface="Calibri"/>
                        </a:rPr>
                        <a:t>18</a:t>
                      </a:r>
                      <a:endParaRPr kumimoji="0" lang="ru-RU" sz="2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Palatino Linotype" pitchFamily="18" charset="0"/>
                        <a:ea typeface="+mj-ea"/>
                        <a:cs typeface="+mj-cs"/>
                        <a:sym typeface="Calibri"/>
                      </a:endParaRPr>
                    </a:p>
                  </a:txBody>
                  <a:tcPr anchor="ctr"/>
                </a:tc>
              </a:tr>
              <a:tr h="779381">
                <a:tc>
                  <a:txBody>
                    <a:bodyPr/>
                    <a:lstStyle/>
                    <a:p>
                      <a:r>
                        <a:rPr kumimoji="0" lang="ru-RU" sz="2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Palatino Linotype" pitchFamily="18" charset="0"/>
                          <a:ea typeface="+mj-ea"/>
                          <a:cs typeface="+mj-cs"/>
                          <a:sym typeface="Calibri"/>
                        </a:rPr>
                        <a:t>в объеме полной потребности</a:t>
                      </a:r>
                      <a:endParaRPr kumimoji="0" lang="ru-RU" sz="2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Palatino Linotype" pitchFamily="18" charset="0"/>
                        <a:ea typeface="+mj-ea"/>
                        <a:cs typeface="+mj-cs"/>
                        <a:sym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Palatino Linotype" pitchFamily="18" charset="0"/>
                          <a:ea typeface="+mj-ea"/>
                          <a:cs typeface="+mj-cs"/>
                          <a:sym typeface="Calibri"/>
                        </a:rPr>
                        <a:t>3</a:t>
                      </a:r>
                      <a:endParaRPr kumimoji="0" lang="ru-RU" sz="2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Palatino Linotype" pitchFamily="18" charset="0"/>
                        <a:ea typeface="+mj-ea"/>
                        <a:cs typeface="+mj-cs"/>
                        <a:sym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Palatino Linotype" pitchFamily="18" charset="0"/>
                          <a:ea typeface="+mj-ea"/>
                          <a:cs typeface="+mj-cs"/>
                          <a:sym typeface="Calibri"/>
                        </a:rPr>
                        <a:t>8</a:t>
                      </a:r>
                      <a:endParaRPr kumimoji="0" lang="ru-RU" sz="2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Palatino Linotype" pitchFamily="18" charset="0"/>
                        <a:ea typeface="+mj-ea"/>
                        <a:cs typeface="+mj-cs"/>
                        <a:sym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8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Palatino Linotype" pitchFamily="18" charset="0"/>
                          <a:ea typeface="+mj-ea"/>
                          <a:cs typeface="+mj-cs"/>
                          <a:sym typeface="Calibri"/>
                        </a:rPr>
                        <a:t>7</a:t>
                      </a:r>
                      <a:endParaRPr kumimoji="0" lang="ru-RU" sz="2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Palatino Linotype" pitchFamily="18" charset="0"/>
                        <a:ea typeface="+mj-ea"/>
                        <a:cs typeface="+mj-cs"/>
                        <a:sym typeface="Calibri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505575" y="107276"/>
            <a:ext cx="401955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ОСОБЕННОСТИ ИСПОЛНЕНИЯ БЮДЖЕТОВ МУНИЦИПАЛЬНЫХ ОБРАЗОВАНИЙ СОЮЗА ГОРОДОВ ЦЕНТРА И СЕВЕРО-ЗАПАДА РОССИИ </a:t>
            </a:r>
          </a:p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В 2016 -2018 ГОДАХ</a:t>
            </a:r>
            <a:endParaRPr lang="ru-RU" sz="14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2725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95015" y="281673"/>
            <a:ext cx="2043719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ДЕПАРТАМЕНТ ФИНАНСОВ МЭРИИ ГОРОДА ЯРОСЛАВЛЯ</a:t>
            </a:r>
            <a:endParaRPr lang="ru-RU" sz="13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9" name="Изображение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039"/>
          <a:stretch/>
        </p:blipFill>
        <p:spPr>
          <a:xfrm>
            <a:off x="127081" y="56164"/>
            <a:ext cx="667934" cy="949294"/>
          </a:xfrm>
          <a:prstGeom prst="rect">
            <a:avLst/>
          </a:prstGeom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0" y="1307805"/>
            <a:ext cx="10813311" cy="108697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algn="ctr" defTabSz="914400" eaLnBrk="1" hangingPunct="1">
              <a:spcBef>
                <a:spcPct val="0"/>
              </a:spcBef>
              <a:defRPr sz="40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r>
              <a:rPr lang="ru-RU" sz="3600" u="sng" dirty="0" smtClean="0">
                <a:solidFill>
                  <a:schemeClr val="tx1"/>
                </a:solidFill>
              </a:rPr>
              <a:t>Особенности исполнения </a:t>
            </a:r>
            <a:r>
              <a:rPr lang="ru-RU" sz="3600" u="sng" dirty="0">
                <a:solidFill>
                  <a:schemeClr val="tx1"/>
                </a:solidFill>
              </a:rPr>
              <a:t>бюджетов муниципальных образований</a:t>
            </a:r>
          </a:p>
        </p:txBody>
      </p:sp>
      <p:sp useBgFill="1">
        <p:nvSpPr>
          <p:cNvPr id="10" name="TextBox 9"/>
          <p:cNvSpPr txBox="1"/>
          <p:nvPr/>
        </p:nvSpPr>
        <p:spPr>
          <a:xfrm>
            <a:off x="1466001" y="2407532"/>
            <a:ext cx="9059124" cy="646219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0070C0"/>
                </a:solidFill>
              </a:rPr>
              <a:t>Снижение кредиторской задолженности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23378" y="3238514"/>
            <a:ext cx="9068435" cy="107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chemeClr val="tx1"/>
                </a:solidFill>
              </a:rPr>
              <a:t>Общий </a:t>
            </a:r>
            <a:r>
              <a:rPr lang="ru-RU" sz="2800" dirty="0">
                <a:solidFill>
                  <a:schemeClr val="tx1"/>
                </a:solidFill>
              </a:rPr>
              <a:t>объем за </a:t>
            </a:r>
            <a:r>
              <a:rPr lang="ru-RU" sz="2800" dirty="0" smtClean="0">
                <a:solidFill>
                  <a:schemeClr val="tx1"/>
                </a:solidFill>
              </a:rPr>
              <a:t>2016 </a:t>
            </a:r>
            <a:r>
              <a:rPr lang="ru-RU" sz="2800" dirty="0">
                <a:solidFill>
                  <a:schemeClr val="tx1"/>
                </a:solidFill>
              </a:rPr>
              <a:t>- </a:t>
            </a:r>
            <a:r>
              <a:rPr lang="ru-RU" sz="2800" dirty="0" smtClean="0">
                <a:solidFill>
                  <a:schemeClr val="tx1"/>
                </a:solidFill>
              </a:rPr>
              <a:t>2017 годы </a:t>
            </a:r>
          </a:p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chemeClr val="tx1"/>
                </a:solidFill>
              </a:rPr>
              <a:t>уменьшился </a:t>
            </a:r>
            <a:r>
              <a:rPr lang="ru-RU" sz="2800" dirty="0">
                <a:solidFill>
                  <a:schemeClr val="tx1"/>
                </a:solidFill>
              </a:rPr>
              <a:t>на 34% </a:t>
            </a:r>
            <a:endParaRPr lang="ru-RU" sz="280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chemeClr val="tx1"/>
                </a:solidFill>
              </a:rPr>
              <a:t>(</a:t>
            </a:r>
            <a:r>
              <a:rPr lang="ru-RU" sz="2800" dirty="0">
                <a:solidFill>
                  <a:schemeClr val="tx1"/>
                </a:solidFill>
              </a:rPr>
              <a:t>с 1,8 </a:t>
            </a:r>
            <a:r>
              <a:rPr lang="ru-RU" sz="2800" dirty="0" err="1">
                <a:solidFill>
                  <a:schemeClr val="tx1"/>
                </a:solidFill>
              </a:rPr>
              <a:t>млрд.руб</a:t>
            </a:r>
            <a:r>
              <a:rPr lang="ru-RU" sz="2800" dirty="0">
                <a:solidFill>
                  <a:schemeClr val="tx1"/>
                </a:solidFill>
              </a:rPr>
              <a:t>. до 1,2 </a:t>
            </a:r>
            <a:r>
              <a:rPr lang="ru-RU" sz="2800" dirty="0" err="1">
                <a:solidFill>
                  <a:schemeClr val="tx1"/>
                </a:solidFill>
              </a:rPr>
              <a:t>млрд.руб</a:t>
            </a:r>
            <a:r>
              <a:rPr lang="ru-RU" sz="2800" dirty="0">
                <a:solidFill>
                  <a:schemeClr val="tx1"/>
                </a:solidFill>
              </a:rPr>
              <a:t>.)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23378" y="4640462"/>
            <a:ext cx="8636491" cy="107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chemeClr val="tx1"/>
                </a:solidFill>
              </a:rPr>
              <a:t>6 МО исполнили бюджет без кредиторской задолженности на протяжении анализируемого периода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917" y="3397957"/>
            <a:ext cx="661802" cy="737066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917" y="4810538"/>
            <a:ext cx="661802" cy="737066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6505575" y="107276"/>
            <a:ext cx="401955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ОСОБЕННОСТИ ИСПОЛНЕНИЯ БЮДЖЕТОВ МУНИЦИПАЛЬНЫХ ОБРАЗОВАНИЙ СОЮЗА ГОРОДОВ ЦЕНТРА И СЕВЕРО-ЗАПАДА РОССИИ </a:t>
            </a:r>
          </a:p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В 2016 -2018 ГОДАХ</a:t>
            </a:r>
            <a:endParaRPr lang="ru-RU" sz="14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68902" y="5902038"/>
            <a:ext cx="8636491" cy="15507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chemeClr val="tx1"/>
                </a:solidFill>
              </a:rPr>
              <a:t>Максимальный объем кредиторской задолженности по отношению к </a:t>
            </a:r>
            <a:r>
              <a:rPr lang="ru-RU" sz="2800" dirty="0">
                <a:solidFill>
                  <a:schemeClr val="tx1"/>
                </a:solidFill>
              </a:rPr>
              <a:t>кассовым расходам </a:t>
            </a:r>
            <a:r>
              <a:rPr lang="ru-RU" sz="2800" dirty="0" smtClean="0">
                <a:solidFill>
                  <a:schemeClr val="tx1"/>
                </a:solidFill>
              </a:rPr>
              <a:t>в Рыбинске – 8,7%, Ярославле - </a:t>
            </a:r>
            <a:r>
              <a:rPr lang="ru-RU" sz="2800" dirty="0">
                <a:solidFill>
                  <a:schemeClr val="tx1"/>
                </a:solidFill>
              </a:rPr>
              <a:t>5,8</a:t>
            </a:r>
            <a:r>
              <a:rPr lang="ru-RU" sz="2800" dirty="0" smtClean="0">
                <a:solidFill>
                  <a:schemeClr val="tx1"/>
                </a:solidFill>
              </a:rPr>
              <a:t>%, Великом Новгороде - </a:t>
            </a:r>
            <a:r>
              <a:rPr lang="ru-RU" sz="2800" dirty="0">
                <a:solidFill>
                  <a:schemeClr val="tx1"/>
                </a:solidFill>
              </a:rPr>
              <a:t>4,7% </a:t>
            </a: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441" y="6257351"/>
            <a:ext cx="661802" cy="737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40424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95015" y="281673"/>
            <a:ext cx="2043719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ДЕПАРТАМЕНТ ФИНАНСОВ МЭРИИ ГОРОДА ЯРОСЛАВЛЯ</a:t>
            </a:r>
            <a:endParaRPr lang="ru-RU" sz="13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9" name="Изображение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039"/>
          <a:stretch/>
        </p:blipFill>
        <p:spPr>
          <a:xfrm>
            <a:off x="127081" y="56164"/>
            <a:ext cx="667934" cy="949294"/>
          </a:xfrm>
          <a:prstGeom prst="rect">
            <a:avLst/>
          </a:prstGeom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0" y="1307805"/>
            <a:ext cx="10813311" cy="108697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algn="ctr" defTabSz="914400" eaLnBrk="1" hangingPunct="1">
              <a:spcBef>
                <a:spcPct val="0"/>
              </a:spcBef>
              <a:defRPr sz="40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r>
              <a:rPr lang="ru-RU" sz="3600" u="sng" dirty="0" smtClean="0">
                <a:solidFill>
                  <a:schemeClr val="tx1"/>
                </a:solidFill>
              </a:rPr>
              <a:t>Особенности исполнения </a:t>
            </a:r>
            <a:r>
              <a:rPr lang="ru-RU" sz="3600" u="sng" dirty="0">
                <a:solidFill>
                  <a:schemeClr val="tx1"/>
                </a:solidFill>
              </a:rPr>
              <a:t>бюджетов муниципальных образований</a:t>
            </a:r>
          </a:p>
        </p:txBody>
      </p:sp>
      <p:sp useBgFill="1">
        <p:nvSpPr>
          <p:cNvPr id="10" name="TextBox 9"/>
          <p:cNvSpPr txBox="1"/>
          <p:nvPr/>
        </p:nvSpPr>
        <p:spPr>
          <a:xfrm>
            <a:off x="1466001" y="2394782"/>
            <a:ext cx="7880018" cy="1037119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0070C0"/>
                </a:solidFill>
              </a:rPr>
              <a:t>Незначительный объем инвестиционных расходов бюджетов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23378" y="4090030"/>
            <a:ext cx="8636491" cy="107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chemeClr val="tx1"/>
                </a:solidFill>
              </a:rPr>
              <a:t>Инвестиционные расходы за счет собственных средств в </a:t>
            </a:r>
            <a:r>
              <a:rPr lang="ru-RU" sz="2800" dirty="0">
                <a:solidFill>
                  <a:schemeClr val="tx1"/>
                </a:solidFill>
              </a:rPr>
              <a:t>2013-2017 </a:t>
            </a:r>
            <a:r>
              <a:rPr lang="ru-RU" sz="2800" dirty="0" smtClean="0">
                <a:solidFill>
                  <a:schemeClr val="tx1"/>
                </a:solidFill>
              </a:rPr>
              <a:t>годах составили в </a:t>
            </a:r>
            <a:r>
              <a:rPr lang="ru-RU" sz="2800" dirty="0">
                <a:solidFill>
                  <a:schemeClr val="tx1"/>
                </a:solidFill>
              </a:rPr>
              <a:t>среднем </a:t>
            </a:r>
            <a:r>
              <a:rPr lang="ru-RU" sz="2800" dirty="0" smtClean="0">
                <a:solidFill>
                  <a:schemeClr val="tx1"/>
                </a:solidFill>
              </a:rPr>
              <a:t>не более 5%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23378" y="5717970"/>
            <a:ext cx="8426555" cy="107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chemeClr val="tx1"/>
                </a:solidFill>
              </a:rPr>
              <a:t>Отказ Калининграда от осуществления инвестиционных расходов в целях снижения муниципального долга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917" y="4249473"/>
            <a:ext cx="661802" cy="737066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917" y="5888046"/>
            <a:ext cx="661802" cy="737066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6505575" y="107276"/>
            <a:ext cx="401955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ОСОБЕННОСТИ ИСПОЛНЕНИЯ БЮДЖЕТОВ МУНИЦИПАЛЬНЫХ ОБРАЗОВАНИЙ СОЮЗА ГОРОДОВ ЦЕНТРА И СЕВЕРО-ЗАПАДА РОССИИ </a:t>
            </a:r>
          </a:p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В 2016 -2018 ГОДАХ</a:t>
            </a:r>
            <a:endParaRPr lang="ru-RU" sz="14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7653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95015" y="281673"/>
            <a:ext cx="2043719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ДЕПАРТАМЕНТ ФИНАНСОВ МЭРИИ ГОРОДА ЯРОСЛАВЛЯ</a:t>
            </a:r>
            <a:endParaRPr lang="ru-RU" sz="13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9" name="Изображение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039"/>
          <a:stretch/>
        </p:blipFill>
        <p:spPr>
          <a:xfrm>
            <a:off x="127081" y="56164"/>
            <a:ext cx="667934" cy="949294"/>
          </a:xfrm>
          <a:prstGeom prst="rect">
            <a:avLst/>
          </a:prstGeom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0" y="1307805"/>
            <a:ext cx="10813311" cy="108697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algn="ctr" defTabSz="914400" eaLnBrk="1" hangingPunct="1">
              <a:spcBef>
                <a:spcPct val="0"/>
              </a:spcBef>
              <a:defRPr sz="40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r>
              <a:rPr lang="ru-RU" sz="3600" u="sng" dirty="0" smtClean="0">
                <a:solidFill>
                  <a:schemeClr val="tx1"/>
                </a:solidFill>
              </a:rPr>
              <a:t>Особенности исполнения </a:t>
            </a:r>
            <a:r>
              <a:rPr lang="ru-RU" sz="3600" u="sng" dirty="0">
                <a:solidFill>
                  <a:schemeClr val="tx1"/>
                </a:solidFill>
              </a:rPr>
              <a:t>бюджетов муниципальных образований</a:t>
            </a:r>
          </a:p>
        </p:txBody>
      </p:sp>
      <p:sp useBgFill="1">
        <p:nvSpPr>
          <p:cNvPr id="10" name="TextBox 9"/>
          <p:cNvSpPr txBox="1"/>
          <p:nvPr/>
        </p:nvSpPr>
        <p:spPr>
          <a:xfrm>
            <a:off x="1337733" y="2582414"/>
            <a:ext cx="8509000" cy="1037878"/>
          </a:xfrm>
          <a:prstGeom prst="rect">
            <a:avLst/>
          </a:prstGeom>
          <a:ln w="12700" cap="rnd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0070C0"/>
                </a:solidFill>
              </a:rPr>
              <a:t>Разрыв в уровне финансовой обеспеченности отдельных расходов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23378" y="4413979"/>
            <a:ext cx="9264362" cy="107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2800" dirty="0" smtClean="0">
                <a:solidFill>
                  <a:schemeClr val="tx1"/>
                </a:solidFill>
              </a:rPr>
              <a:t>в </a:t>
            </a:r>
            <a:r>
              <a:rPr lang="ru-RU" sz="2800" dirty="0">
                <a:solidFill>
                  <a:schemeClr val="tx1"/>
                </a:solidFill>
              </a:rPr>
              <a:t>2 </a:t>
            </a:r>
            <a:r>
              <a:rPr lang="ru-RU" sz="2800" dirty="0" smtClean="0">
                <a:solidFill>
                  <a:schemeClr val="tx1"/>
                </a:solidFill>
              </a:rPr>
              <a:t>раза - расходы на содержание 1 ребенка в дошкольном образовательном учреждении</a:t>
            </a:r>
          </a:p>
          <a:p>
            <a:pPr>
              <a:lnSpc>
                <a:spcPct val="80000"/>
              </a:lnSpc>
            </a:pPr>
            <a:r>
              <a:rPr lang="ru-RU" sz="2200" i="1" dirty="0">
                <a:solidFill>
                  <a:schemeClr val="tx1"/>
                </a:solidFill>
                <a:latin typeface="Palatino Linotype"/>
              </a:rPr>
              <a:t>в </a:t>
            </a:r>
            <a:r>
              <a:rPr lang="ru-RU" sz="2200" i="1" dirty="0" smtClean="0">
                <a:solidFill>
                  <a:schemeClr val="tx1"/>
                </a:solidFill>
                <a:latin typeface="Palatino Linotype"/>
              </a:rPr>
              <a:t>Северодвинске </a:t>
            </a:r>
            <a:r>
              <a:rPr lang="ru-RU" sz="2200" i="1" dirty="0">
                <a:solidFill>
                  <a:schemeClr val="tx1"/>
                </a:solidFill>
                <a:latin typeface="Palatino Linotype"/>
              </a:rPr>
              <a:t>- </a:t>
            </a:r>
            <a:r>
              <a:rPr lang="ru-RU" sz="2200" i="1" dirty="0" smtClean="0">
                <a:solidFill>
                  <a:schemeClr val="tx1"/>
                </a:solidFill>
                <a:latin typeface="Palatino Linotype"/>
              </a:rPr>
              <a:t>119 </a:t>
            </a:r>
            <a:r>
              <a:rPr lang="ru-RU" sz="2200" i="1" dirty="0">
                <a:solidFill>
                  <a:schemeClr val="tx1"/>
                </a:solidFill>
                <a:latin typeface="Palatino Linotype"/>
              </a:rPr>
              <a:t>тыс. руб., </a:t>
            </a:r>
            <a:r>
              <a:rPr lang="ru-RU" sz="2200" i="1" dirty="0" smtClean="0">
                <a:solidFill>
                  <a:schemeClr val="tx1"/>
                </a:solidFill>
                <a:latin typeface="Palatino Linotype"/>
              </a:rPr>
              <a:t>в Великом Новгороде - 59 тыс. руб.</a:t>
            </a:r>
            <a:endParaRPr lang="ru-RU" sz="2200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56808" y="6017034"/>
            <a:ext cx="9188499" cy="107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2800" dirty="0" smtClean="0">
                <a:solidFill>
                  <a:schemeClr val="tx1"/>
                </a:solidFill>
              </a:rPr>
              <a:t>в 4,5 раза – расходы на дорожное хозяйство на душу населения</a:t>
            </a:r>
          </a:p>
          <a:p>
            <a:pPr>
              <a:lnSpc>
                <a:spcPct val="80000"/>
              </a:lnSpc>
            </a:pPr>
            <a:r>
              <a:rPr lang="ru-RU" sz="2200" i="1" dirty="0" smtClean="0">
                <a:solidFill>
                  <a:schemeClr val="tx1"/>
                </a:solidFill>
                <a:latin typeface="Palatino Linotype"/>
              </a:rPr>
              <a:t>в Суздале - 4,3 тыс. руб., в Котласе - 0,96 тыс. руб.</a:t>
            </a:r>
            <a:endParaRPr lang="ru-RU" sz="2200" dirty="0" smtClean="0">
              <a:solidFill>
                <a:schemeClr val="tx1"/>
              </a:solidFill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917" y="4373397"/>
            <a:ext cx="661802" cy="737066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917" y="6187110"/>
            <a:ext cx="661802" cy="737066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6505575" y="107276"/>
            <a:ext cx="401955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ОСОБЕННОСТИ ИСПОЛНЕНИЯ БЮДЖЕТОВ МУНИЦИПАЛЬНЫХ ОБРАЗОВАНИЙ СОЮЗА ГОРОДОВ ЦЕНТРА И СЕВЕРО-ЗАПАДА РОССИИ </a:t>
            </a:r>
          </a:p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В 2016 -2018 ГОДАХ</a:t>
            </a:r>
            <a:endParaRPr lang="ru-RU" sz="14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56928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95015" y="281673"/>
            <a:ext cx="2043719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ДЕПАРТАМЕНТ ФИНАНСОВ МЭРИИ ГОРОДА ЯРОСЛАВЛЯ</a:t>
            </a:r>
            <a:endParaRPr lang="ru-RU" sz="13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9" name="Изображение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039"/>
          <a:stretch/>
        </p:blipFill>
        <p:spPr>
          <a:xfrm>
            <a:off x="127081" y="56164"/>
            <a:ext cx="667934" cy="949294"/>
          </a:xfrm>
          <a:prstGeom prst="rect">
            <a:avLst/>
          </a:prstGeom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0" y="1098295"/>
            <a:ext cx="10813311" cy="10869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algn="ctr" defTabSz="914400" eaLnBrk="1" hangingPunct="1">
              <a:spcBef>
                <a:spcPct val="0"/>
              </a:spcBef>
              <a:defRPr sz="40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r>
              <a:rPr lang="ru-RU" sz="3600" u="sng" dirty="0" smtClean="0">
                <a:solidFill>
                  <a:schemeClr val="tx1"/>
                </a:solidFill>
              </a:rPr>
              <a:t>Актуальные задачи, стоящие перед муниципальными образованиями</a:t>
            </a:r>
            <a:endParaRPr lang="ru-RU" sz="3600" u="sng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75753" y="6185338"/>
            <a:ext cx="8902854" cy="107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2800" dirty="0" smtClean="0">
                <a:solidFill>
                  <a:schemeClr val="tx1"/>
                </a:solidFill>
              </a:rPr>
              <a:t>Необходимость снижения муниципального долга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23378" y="4154919"/>
            <a:ext cx="8636491" cy="107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467" y="2416263"/>
            <a:ext cx="661802" cy="737066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467" y="3517495"/>
            <a:ext cx="661802" cy="737066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623377" y="6271570"/>
            <a:ext cx="9189933" cy="107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467" y="6291681"/>
            <a:ext cx="661802" cy="73706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575753" y="3467499"/>
            <a:ext cx="8333422" cy="7911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800" b="1" dirty="0" smtClean="0"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rPr>
              <a:t>Повышение доходного потенциала муниципальных образований </a:t>
            </a:r>
            <a:endParaRPr lang="ru-RU" b="1" dirty="0">
              <a:solidFill>
                <a:schemeClr val="tx1"/>
              </a:solidFill>
              <a:latin typeface="Palatino Linotype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75753" y="2265069"/>
            <a:ext cx="8554793" cy="11358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</a:pPr>
            <a:r>
              <a:rPr lang="ru-RU" sz="2800" b="1" dirty="0">
                <a:solidFill>
                  <a:schemeClr val="tx1"/>
                </a:solidFill>
                <a:latin typeface="Palatino Linotype" pitchFamily="18" charset="0"/>
              </a:rPr>
              <a:t>Необходимость развития </a:t>
            </a:r>
            <a:r>
              <a:rPr lang="ru-RU" sz="2800" b="1" dirty="0" smtClean="0">
                <a:solidFill>
                  <a:schemeClr val="tx1"/>
                </a:solidFill>
                <a:latin typeface="Palatino Linotype" pitchFamily="18" charset="0"/>
              </a:rPr>
              <a:t>муниципальных образований в условиях ограниченности финансовых ресурсов </a:t>
            </a:r>
            <a:endParaRPr lang="ru-RU" sz="2800" b="1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505575" y="107276"/>
            <a:ext cx="401955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ОСОБЕННОСТИ ИСПОЛНЕНИЯ БЮДЖЕТОВ МУНИЦИПАЛЬНЫХ ОБРАЗОВАНИЙ СОЮЗА ГОРОДОВ ЦЕНТРА И СЕВЕРО-ЗАПАДА РОССИИ </a:t>
            </a:r>
          </a:p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В 2016 -2018 ГОДАХ</a:t>
            </a:r>
            <a:endParaRPr lang="ru-RU" sz="14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75753" y="5198640"/>
            <a:ext cx="8902854" cy="107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2800" dirty="0" smtClean="0">
                <a:solidFill>
                  <a:schemeClr val="tx1"/>
                </a:solidFill>
              </a:rPr>
              <a:t>Необходимость осуществления жесткого контроля </a:t>
            </a:r>
            <a:r>
              <a:rPr lang="ru-RU" sz="2800" dirty="0">
                <a:solidFill>
                  <a:schemeClr val="tx1"/>
                </a:solidFill>
              </a:rPr>
              <a:t>дефицита </a:t>
            </a:r>
            <a:r>
              <a:rPr lang="ru-RU" sz="2800" dirty="0" smtClean="0">
                <a:solidFill>
                  <a:schemeClr val="tx1"/>
                </a:solidFill>
              </a:rPr>
              <a:t>бюджета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467" y="5356663"/>
            <a:ext cx="661802" cy="737066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575753" y="4254561"/>
            <a:ext cx="8902854" cy="107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2800" dirty="0" smtClean="0">
                <a:solidFill>
                  <a:schemeClr val="tx1"/>
                </a:solidFill>
              </a:rPr>
              <a:t>Повышение эффективности бюджетных расходов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467" y="4434834"/>
            <a:ext cx="661802" cy="737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57282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омер слайда 1"/>
          <p:cNvSpPr txBox="1">
            <a:spLocks/>
          </p:cNvSpPr>
          <p:nvPr/>
        </p:nvSpPr>
        <p:spPr>
          <a:xfrm>
            <a:off x="9557522" y="1751"/>
            <a:ext cx="890984" cy="404232"/>
          </a:xfrm>
          <a:prstGeom prst="rect">
            <a:avLst/>
          </a:prstGeom>
        </p:spPr>
        <p:txBody>
          <a:bodyPr vert="horz" lIns="99551" tIns="49775" rIns="99551" bIns="49775" rtlCol="0" anchor="b"/>
          <a:lstStyle>
            <a:defPPr>
              <a:defRPr lang="ru-RU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13776" y="421901"/>
            <a:ext cx="10479039" cy="441047"/>
          </a:xfrm>
          <a:prstGeom prst="rect">
            <a:avLst/>
          </a:prstGeom>
          <a:noFill/>
        </p:spPr>
        <p:txBody>
          <a:bodyPr wrap="square" lIns="99551" tIns="49775" rIns="99551" bIns="49775" rtlCol="0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Предложения </a:t>
            </a:r>
            <a:r>
              <a:rPr lang="ru-RU" sz="2200" b="1" dirty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по  повышению доходной базы местных бюджетов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132809"/>
              </p:ext>
            </p:extLst>
          </p:nvPr>
        </p:nvGraphicFramePr>
        <p:xfrm>
          <a:off x="350754" y="870695"/>
          <a:ext cx="9743825" cy="6123131"/>
        </p:xfrm>
        <a:graphic>
          <a:graphicData uri="http://schemas.openxmlformats.org/drawingml/2006/table">
            <a:tbl>
              <a:tblPr/>
              <a:tblGrid>
                <a:gridCol w="408697"/>
                <a:gridCol w="9335128"/>
              </a:tblGrid>
              <a:tr h="212538">
                <a:tc>
                  <a:txBody>
                    <a:bodyPr/>
                    <a:lstStyle/>
                    <a:p>
                      <a:pPr algn="l" fontAlgn="b"/>
                      <a:endParaRPr lang="ru-RU" sz="1300" b="0" i="0" u="none" strike="noStrike" dirty="0">
                        <a:effectLst/>
                        <a:latin typeface="Trebuchet MS" panose="020B0603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3" marR="6403" marT="65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300" b="0" i="0" u="none" strike="noStrike" dirty="0">
                        <a:effectLst/>
                        <a:latin typeface="Trebuchet MS" panose="020B0603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3" marR="6403" marT="65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8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>
                          <a:solidFill>
                            <a:srgbClr val="F8F8F8"/>
                          </a:solidFill>
                          <a:effectLst/>
                          <a:latin typeface="Trebuchet MS" panose="020B060302020202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6403" marR="6403" marT="65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>
                          <a:solidFill>
                            <a:srgbClr val="F8F8F8"/>
                          </a:solidFill>
                          <a:effectLst/>
                          <a:latin typeface="Trebuchet MS" panose="020B0603020202020204" pitchFamily="34" charset="0"/>
                          <a:cs typeface="Times New Roman" panose="02020603050405020304" pitchFamily="18" charset="0"/>
                        </a:rPr>
                        <a:t>Наименование </a:t>
                      </a:r>
                      <a:r>
                        <a:rPr lang="ru-RU" sz="1500" b="1" i="0" u="none" strike="noStrike" dirty="0" smtClean="0">
                          <a:solidFill>
                            <a:srgbClr val="F8F8F8"/>
                          </a:solidFill>
                          <a:effectLst/>
                          <a:latin typeface="Trebuchet MS" panose="020B0603020202020204" pitchFamily="34" charset="0"/>
                          <a:cs typeface="Times New Roman" panose="02020603050405020304" pitchFamily="18" charset="0"/>
                        </a:rPr>
                        <a:t> направления</a:t>
                      </a:r>
                      <a:endParaRPr lang="ru-RU" sz="1500" b="1" i="0" u="none" strike="noStrike" dirty="0">
                        <a:solidFill>
                          <a:srgbClr val="F8F8F8"/>
                        </a:solidFill>
                        <a:effectLst/>
                        <a:latin typeface="Trebuchet MS" panose="020B0603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03" marR="6403" marT="65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</a:tr>
              <a:tr h="313164">
                <a:tc>
                  <a:txBody>
                    <a:bodyPr/>
                    <a:lstStyle/>
                    <a:p>
                      <a:pPr algn="ctr" fontAlgn="ctr"/>
                      <a:endParaRPr lang="ru-RU" sz="1500" b="0" i="0" u="none" strike="noStrike" dirty="0">
                        <a:effectLst/>
                        <a:latin typeface="Century" panose="020406040505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12" marR="77712" marT="65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rgbClr val="46834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Увеличение  </a:t>
                      </a:r>
                      <a:r>
                        <a:rPr lang="ru-RU" sz="1800" b="1" i="1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налоговых</a:t>
                      </a:r>
                      <a:r>
                        <a:rPr lang="ru-RU" sz="1800" b="1" i="1" kern="1200" dirty="0" smtClean="0">
                          <a:solidFill>
                            <a:srgbClr val="46834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доходов местных бюджетов</a:t>
                      </a:r>
                      <a:endParaRPr lang="ru-RU" sz="1800" b="1" i="1" kern="1200" dirty="0">
                        <a:solidFill>
                          <a:srgbClr val="46834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7712" marR="77712" marT="63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53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7712" marR="77712" marT="65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Расширение практики  применения  торгового сбора  во всех субъектах РФ с зачислением поступлений в доходы местных бюджетов  </a:t>
                      </a:r>
                      <a:r>
                        <a:rPr lang="ru-RU" sz="1500" b="0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(за 2017 год  в Москве-7 </a:t>
                      </a:r>
                      <a:r>
                        <a:rPr lang="ru-RU" sz="1500" b="0" i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млрд.рублей</a:t>
                      </a:r>
                      <a:r>
                        <a:rPr lang="ru-RU" sz="1500" b="0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)</a:t>
                      </a:r>
                      <a:endParaRPr lang="ru-RU" sz="1500" b="0" i="1" kern="1200" dirty="0">
                        <a:solidFill>
                          <a:srgbClr val="46834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7712" marR="77712" marT="63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98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12" marR="77712" marT="65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Доведение </a:t>
                      </a:r>
                      <a:r>
                        <a:rPr lang="ru-RU" sz="1800" b="1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нормативов  отчислений от акцизов на нефтепродукты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бюджеты  субъектов РФ  до 100%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  сохранением  зачисления   не менее 10%  в  доходы местных бюджетов</a:t>
                      </a:r>
                    </a:p>
                  </a:txBody>
                  <a:tcPr marL="77712" marR="77712" marT="63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53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12" marR="77712" marT="65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Введение </a:t>
                      </a:r>
                      <a:r>
                        <a:rPr lang="ru-RU" sz="1800" b="1" i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налога на </a:t>
                      </a:r>
                      <a:r>
                        <a:rPr lang="ru-RU" sz="1800" b="1" i="0" kern="12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самозанятых</a:t>
                      </a:r>
                      <a:r>
                        <a:rPr lang="ru-RU" sz="1800" b="1" i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граждан </a:t>
                      </a:r>
                      <a:r>
                        <a:rPr lang="ru-RU" sz="1500" b="1" i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(как один из вариантов распределения нормативов зачисления  налога  -  в местные бюджеты и бюджеты внебюджетных фондов)</a:t>
                      </a:r>
                      <a:endParaRPr lang="ru-RU" sz="1500" b="1" i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7712" marR="77712" marT="63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69">
                <a:tc>
                  <a:txBody>
                    <a:bodyPr/>
                    <a:lstStyle/>
                    <a:p>
                      <a:pPr algn="ctr" fontAlgn="ctr"/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12" marR="77712" marT="65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kern="1200" dirty="0" smtClean="0">
                          <a:solidFill>
                            <a:srgbClr val="46834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Увеличение </a:t>
                      </a:r>
                      <a:r>
                        <a:rPr lang="ru-RU" sz="1800" b="1" i="1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неналоговых</a:t>
                      </a:r>
                      <a:r>
                        <a:rPr lang="ru-RU" sz="1800" b="1" i="1" kern="1200" dirty="0" smtClean="0">
                          <a:solidFill>
                            <a:srgbClr val="46834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доходов местных бюджетов</a:t>
                      </a:r>
                    </a:p>
                  </a:txBody>
                  <a:tcPr marL="77712" marR="77712" marT="63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1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12" marR="77712" marT="65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Проработка вопроса о введении  туристического   сбора (по аналогии с курортным сбором)</a:t>
                      </a:r>
                    </a:p>
                  </a:txBody>
                  <a:tcPr marL="77712" marR="77712" marT="63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53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12" marR="77712" marT="65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Установление единых нормативов отчислений в местные бюджеты от  отдельных неналоговых доходов региона </a:t>
                      </a:r>
                      <a:r>
                        <a:rPr lang="ru-RU" sz="1500" b="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(прогнозная оценка в условиях 2017 года -  до 65,2 </a:t>
                      </a:r>
                      <a:r>
                        <a:rPr lang="ru-RU" sz="1500" b="0" i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млрд.рублей</a:t>
                      </a:r>
                      <a:r>
                        <a:rPr lang="ru-RU" sz="1500" b="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77712" marR="77712" marT="63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98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12" marR="77712" marT="65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Установление единых нормативов отчислений </a:t>
                      </a:r>
                      <a:r>
                        <a:rPr lang="ru-RU" sz="1800" b="1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бюджеты поселений (внутригородских районов)  от отдельных неналоговых доходов муниципальных районов (городских округов с внутригородским делением)</a:t>
                      </a:r>
                      <a:r>
                        <a:rPr lang="ru-RU" sz="18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(прогнозная оценка в условиях 2017 года -  до 42,7  </a:t>
                      </a:r>
                      <a:r>
                        <a:rPr lang="ru-RU" sz="1500" b="0" i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млрд.рублей</a:t>
                      </a:r>
                      <a:r>
                        <a:rPr lang="ru-RU" sz="1500" b="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ru-RU" sz="1500" b="0" dirty="0">
                        <a:solidFill>
                          <a:srgbClr val="46834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7712" marR="77712" marT="63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1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712" marR="77712" marT="65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Развитие самообложения граждан </a:t>
                      </a:r>
                      <a:r>
                        <a:rPr lang="ru-RU" sz="1300" b="0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(в 2017 году – 0,2 млрд. рублей)</a:t>
                      </a:r>
                      <a:r>
                        <a:rPr lang="ru-RU" sz="18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b="1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инициативного бюджетирования </a:t>
                      </a:r>
                      <a:endParaRPr lang="ru-RU" sz="1800" b="1" dirty="0">
                        <a:solidFill>
                          <a:srgbClr val="46834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7712" marR="77712" marT="63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779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95015" y="281673"/>
            <a:ext cx="2043719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ДЕПАРТАМЕНТ ФИНАНСОВ МЭРИИ ГОРОДА ЯРОСЛАВЛЯ</a:t>
            </a:r>
            <a:endParaRPr lang="ru-RU" sz="13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9" name="Изображение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039"/>
          <a:stretch/>
        </p:blipFill>
        <p:spPr>
          <a:xfrm>
            <a:off x="127081" y="56164"/>
            <a:ext cx="667934" cy="949294"/>
          </a:xfrm>
          <a:prstGeom prst="rect">
            <a:avLst/>
          </a:prstGeom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0" y="1062670"/>
            <a:ext cx="10813311" cy="10869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algn="ctr" defTabSz="914400" eaLnBrk="1" hangingPunct="1">
              <a:spcBef>
                <a:spcPct val="0"/>
              </a:spcBef>
              <a:defRPr sz="40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ru-RU" sz="3400" u="sng" dirty="0">
                <a:solidFill>
                  <a:schemeClr val="tx1"/>
                </a:solidFill>
              </a:rPr>
              <a:t>Предложения по поддержке муниципальных образований на федеральном уровне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2567" y="6254353"/>
            <a:ext cx="9522558" cy="107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2000" dirty="0" smtClean="0">
                <a:solidFill>
                  <a:schemeClr val="tx1"/>
                </a:solidFill>
              </a:rPr>
              <a:t>закрепление </a:t>
            </a:r>
            <a:r>
              <a:rPr lang="ru-RU" sz="2000" dirty="0">
                <a:solidFill>
                  <a:schemeClr val="tx1"/>
                </a:solidFill>
              </a:rPr>
              <a:t>в </a:t>
            </a:r>
            <a:r>
              <a:rPr lang="ru-RU" sz="2000" dirty="0" smtClean="0">
                <a:solidFill>
                  <a:schemeClr val="tx1"/>
                </a:solidFill>
              </a:rPr>
              <a:t>законодательстве требования </a:t>
            </a:r>
            <a:r>
              <a:rPr lang="ru-RU" sz="2000" dirty="0">
                <a:solidFill>
                  <a:schemeClr val="tx1"/>
                </a:solidFill>
              </a:rPr>
              <a:t>к субъектам РФ о необходимости распределения средств субсидий, предоставляемых </a:t>
            </a:r>
            <a:r>
              <a:rPr lang="ru-RU" sz="2000" dirty="0" smtClean="0">
                <a:solidFill>
                  <a:schemeClr val="tx1"/>
                </a:solidFill>
              </a:rPr>
              <a:t>МО </a:t>
            </a:r>
            <a:r>
              <a:rPr lang="ru-RU" sz="2000" dirty="0">
                <a:solidFill>
                  <a:schemeClr val="tx1"/>
                </a:solidFill>
              </a:rPr>
              <a:t>на условиях </a:t>
            </a:r>
            <a:r>
              <a:rPr lang="ru-RU" sz="2000" dirty="0" err="1">
                <a:solidFill>
                  <a:schemeClr val="tx1"/>
                </a:solidFill>
              </a:rPr>
              <a:t>софинансирования</a:t>
            </a:r>
            <a:r>
              <a:rPr lang="ru-RU" sz="2000" dirty="0">
                <a:solidFill>
                  <a:schemeClr val="tx1"/>
                </a:solidFill>
              </a:rPr>
              <a:t>, до начала очередного финансового года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55253" y="4154919"/>
            <a:ext cx="8636491" cy="107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17" y="2475638"/>
            <a:ext cx="661802" cy="737066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255252" y="6271570"/>
            <a:ext cx="9189933" cy="107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17" y="6256056"/>
            <a:ext cx="661802" cy="73706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22627" y="2205694"/>
            <a:ext cx="95225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</a:pPr>
            <a:r>
              <a:rPr lang="ru-RU" sz="2000" b="1" dirty="0" smtClean="0">
                <a:solidFill>
                  <a:schemeClr val="tx1"/>
                </a:solidFill>
                <a:latin typeface="Palatino Linotype" pitchFamily="18" charset="0"/>
              </a:rPr>
              <a:t>закрепление в законодательстве обязанности </a:t>
            </a:r>
            <a:r>
              <a:rPr lang="ru-RU" sz="2000" b="1" dirty="0">
                <a:solidFill>
                  <a:schemeClr val="tx1"/>
                </a:solidFill>
                <a:latin typeface="Palatino Linotype" pitchFamily="18" charset="0"/>
              </a:rPr>
              <a:t>субъектов РФ </a:t>
            </a:r>
            <a:r>
              <a:rPr lang="ru-RU" sz="2000" b="1" dirty="0" smtClean="0">
                <a:solidFill>
                  <a:schemeClr val="tx1"/>
                </a:solidFill>
                <a:latin typeface="Palatino Linotype" pitchFamily="18" charset="0"/>
              </a:rPr>
              <a:t>по </a:t>
            </a:r>
            <a:r>
              <a:rPr lang="ru-RU" sz="2000" b="1" dirty="0">
                <a:solidFill>
                  <a:schemeClr val="tx1"/>
                </a:solidFill>
                <a:latin typeface="Palatino Linotype" pitchFamily="18" charset="0"/>
              </a:rPr>
              <a:t>установлению единых нормативов отчислений в местные бюджеты от отдельных неналоговых доходов, поступающих в субъект РФ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505575" y="237901"/>
            <a:ext cx="401955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ИТОГИ СОБРАНИЯ СОЮЗА ГОРОДОВ ЦЕНТРА И СЕВЕРО-ЗАПАДА РОССИИ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22627" y="4988538"/>
            <a:ext cx="9522558" cy="107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2000" dirty="0" smtClean="0">
                <a:solidFill>
                  <a:schemeClr val="tx1"/>
                </a:solidFill>
              </a:rPr>
              <a:t>дополнение методики </a:t>
            </a:r>
            <a:r>
              <a:rPr lang="ru-RU" sz="2000" dirty="0">
                <a:solidFill>
                  <a:schemeClr val="tx1"/>
                </a:solidFill>
              </a:rPr>
              <a:t>оценки деятельности субъектов РФ критериями, учитывающими меры поддержки субъектами РФ </a:t>
            </a:r>
            <a:r>
              <a:rPr lang="ru-RU" sz="2000" dirty="0" smtClean="0">
                <a:solidFill>
                  <a:schemeClr val="tx1"/>
                </a:solidFill>
              </a:rPr>
              <a:t>МО </a:t>
            </a:r>
            <a:r>
              <a:rPr lang="ru-RU" sz="2000" dirty="0">
                <a:solidFill>
                  <a:schemeClr val="tx1"/>
                </a:solidFill>
              </a:rPr>
              <a:t>в части предоставления бюджетных кредитов на замещение коммерческих кредитов</a:t>
            </a: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17" y="4988538"/>
            <a:ext cx="661802" cy="737066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946519" y="3564133"/>
            <a:ext cx="9522559" cy="107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2000" dirty="0">
                <a:solidFill>
                  <a:schemeClr val="tx1"/>
                </a:solidFill>
              </a:rPr>
              <a:t>предоставление </a:t>
            </a:r>
            <a:r>
              <a:rPr lang="ru-RU" sz="2000" dirty="0" smtClean="0">
                <a:solidFill>
                  <a:schemeClr val="tx1"/>
                </a:solidFill>
              </a:rPr>
              <a:t>из </a:t>
            </a:r>
            <a:r>
              <a:rPr lang="ru-RU" sz="2000" dirty="0">
                <a:solidFill>
                  <a:schemeClr val="tx1"/>
                </a:solidFill>
              </a:rPr>
              <a:t>федерального </a:t>
            </a:r>
            <a:r>
              <a:rPr lang="ru-RU" sz="2000" dirty="0" smtClean="0">
                <a:solidFill>
                  <a:schemeClr val="tx1"/>
                </a:solidFill>
              </a:rPr>
              <a:t>бюджета межбюджетных </a:t>
            </a:r>
            <a:r>
              <a:rPr lang="ru-RU" sz="2000" dirty="0">
                <a:solidFill>
                  <a:schemeClr val="tx1"/>
                </a:solidFill>
              </a:rPr>
              <a:t>трансфертов  </a:t>
            </a:r>
            <a:r>
              <a:rPr lang="ru-RU" sz="2000" dirty="0" smtClean="0">
                <a:solidFill>
                  <a:schemeClr val="tx1"/>
                </a:solidFill>
              </a:rPr>
              <a:t>субъектам  РФ для местных бюджетов в </a:t>
            </a:r>
            <a:r>
              <a:rPr lang="ru-RU" sz="2000" dirty="0">
                <a:solidFill>
                  <a:schemeClr val="tx1"/>
                </a:solidFill>
              </a:rPr>
              <a:t>целях компенсации выпадающих доходов по местным налогам в результате установления налоговых льгот на федеральном уровне</a:t>
            </a: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17" y="3734209"/>
            <a:ext cx="661802" cy="737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8173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95015" y="281673"/>
            <a:ext cx="2043719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ДЕПАРТАМЕНТ ФИНАНСОВ МЭРИИ ГОРОДА ЯРОСЛАВЛЯ</a:t>
            </a:r>
            <a:endParaRPr lang="ru-RU" sz="13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9" name="Изображение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039"/>
          <a:stretch/>
        </p:blipFill>
        <p:spPr>
          <a:xfrm>
            <a:off x="127081" y="56164"/>
            <a:ext cx="667934" cy="949294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766631" y="1368073"/>
            <a:ext cx="9328293" cy="64976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0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u="sng" dirty="0" smtClean="0">
                <a:solidFill>
                  <a:schemeClr val="tx1"/>
                </a:solidFill>
                <a:effectLst/>
                <a:latin typeface="Palatino Linotype" pitchFamily="18" charset="0"/>
              </a:rPr>
              <a:t>Цели информационного обмена</a:t>
            </a:r>
            <a:endParaRPr lang="ru-RU" sz="4000" b="1" u="sng" dirty="0">
              <a:solidFill>
                <a:schemeClr val="tx1"/>
              </a:solidFill>
              <a:effectLst/>
              <a:latin typeface="Palatino Linotype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26353" y="2810454"/>
            <a:ext cx="7595932" cy="11378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algn="ctr" defTabSz="914400" eaLnBrk="1" hangingPunct="1">
              <a:spcBef>
                <a:spcPct val="0"/>
              </a:spcBef>
              <a:defRPr sz="40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 algn="l"/>
            <a:r>
              <a:rPr lang="ru-RU" sz="3200" dirty="0">
                <a:solidFill>
                  <a:schemeClr val="tx1"/>
                </a:solidFill>
              </a:rPr>
              <a:t>Анализ финансового состояния муниципальных образований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336802" y="5141633"/>
            <a:ext cx="6624736" cy="10772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1"/>
                </a:solidFill>
              </a:rPr>
              <a:t>Выявление общих проблем муниципальных образований  </a:t>
            </a:r>
            <a:r>
              <a:rPr lang="ru-RU" dirty="0">
                <a:solidFill>
                  <a:schemeClr val="tx1"/>
                </a:solidFill>
              </a:rPr>
              <a:t>и изыскание путей их решения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505575" y="107276"/>
            <a:ext cx="401955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ОСОБЕННОСТИ ИСПОЛНЕНИЯ БЮДЖЕТОВ МУНИЦИПАЛЬНЫХ ОБРАЗОВАНИЙ СОЮЗА ГОРОДОВ ЦЕНТРА И СЕВЕРО-ЗАПАДА РОССИИ </a:t>
            </a:r>
          </a:p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В 2016 -2018 ГОДАХ</a:t>
            </a:r>
            <a:endParaRPr lang="ru-RU" sz="14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0585" y="2824896"/>
            <a:ext cx="930125" cy="1035904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0585" y="4960658"/>
            <a:ext cx="930125" cy="1035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0140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95015" y="281673"/>
            <a:ext cx="2043719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ДЕПАРТАМЕНТ ФИНАНСОВ МЭРИИ ГОРОДА ЯРОСЛАВЛЯ</a:t>
            </a:r>
            <a:endParaRPr lang="ru-RU" sz="13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9" name="Изображение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039"/>
          <a:stretch/>
        </p:blipFill>
        <p:spPr>
          <a:xfrm>
            <a:off x="127081" y="56164"/>
            <a:ext cx="667934" cy="949294"/>
          </a:xfrm>
          <a:prstGeom prst="rect">
            <a:avLst/>
          </a:prstGeom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165581" y="1279289"/>
            <a:ext cx="10526232" cy="7327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algn="ctr" defTabSz="914400" eaLnBrk="1" hangingPunct="1">
              <a:spcBef>
                <a:spcPct val="0"/>
              </a:spcBef>
              <a:defRPr sz="40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r>
              <a:rPr lang="ru-RU" u="sng" dirty="0">
                <a:solidFill>
                  <a:schemeClr val="tx1"/>
                </a:solidFill>
              </a:rPr>
              <a:t>Параметры информационного обмена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15877" y="3090415"/>
            <a:ext cx="8180648" cy="11374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ru-RU" dirty="0">
                <a:solidFill>
                  <a:schemeClr val="tx1"/>
                </a:solidFill>
              </a:rPr>
              <a:t>Участие </a:t>
            </a:r>
            <a:r>
              <a:rPr lang="ru-RU" dirty="0" smtClean="0">
                <a:solidFill>
                  <a:schemeClr val="tx1"/>
                </a:solidFill>
              </a:rPr>
              <a:t>25 </a:t>
            </a:r>
            <a:r>
              <a:rPr lang="ru-RU" dirty="0">
                <a:solidFill>
                  <a:schemeClr val="tx1"/>
                </a:solidFill>
              </a:rPr>
              <a:t>муниципальных </a:t>
            </a:r>
            <a:r>
              <a:rPr lang="ru-RU" dirty="0" smtClean="0">
                <a:solidFill>
                  <a:schemeClr val="tx1"/>
                </a:solidFill>
              </a:rPr>
              <a:t>образований с численностью жителей: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chemeClr val="tx1"/>
                </a:solidFill>
              </a:rPr>
              <a:t>9 МО - свыше 300 </a:t>
            </a:r>
            <a:r>
              <a:rPr lang="ru-RU" sz="2400" dirty="0" err="1" smtClean="0">
                <a:solidFill>
                  <a:schemeClr val="tx1"/>
                </a:solidFill>
              </a:rPr>
              <a:t>тыс.чел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chemeClr val="tx1"/>
                </a:solidFill>
              </a:rPr>
              <a:t>7 МО - от 100 до 300 </a:t>
            </a:r>
            <a:r>
              <a:rPr lang="ru-RU" sz="2400" dirty="0" err="1" smtClean="0">
                <a:solidFill>
                  <a:schemeClr val="tx1"/>
                </a:solidFill>
              </a:rPr>
              <a:t>тыс.чел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chemeClr val="tx1"/>
                </a:solidFill>
              </a:rPr>
              <a:t>9 МО -до 100 тыс. чел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15877" y="4227829"/>
            <a:ext cx="6826026" cy="10772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ru-RU" dirty="0">
                <a:solidFill>
                  <a:schemeClr val="tx1"/>
                </a:solidFill>
              </a:rPr>
              <a:t>Анализ информации за период с </a:t>
            </a:r>
            <a:r>
              <a:rPr lang="ru-RU" dirty="0" smtClean="0">
                <a:solidFill>
                  <a:schemeClr val="tx1"/>
                </a:solidFill>
              </a:rPr>
              <a:t>2016 </a:t>
            </a:r>
            <a:r>
              <a:rPr lang="ru-RU" dirty="0">
                <a:solidFill>
                  <a:schemeClr val="tx1"/>
                </a:solidFill>
              </a:rPr>
              <a:t>по </a:t>
            </a:r>
            <a:r>
              <a:rPr lang="ru-RU" dirty="0" smtClean="0">
                <a:solidFill>
                  <a:schemeClr val="tx1"/>
                </a:solidFill>
              </a:rPr>
              <a:t>2018 </a:t>
            </a:r>
            <a:r>
              <a:rPr lang="ru-RU" dirty="0">
                <a:solidFill>
                  <a:schemeClr val="tx1"/>
                </a:solidFill>
              </a:rPr>
              <a:t>год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115877" y="5452608"/>
            <a:ext cx="6919417" cy="10772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ru-RU" dirty="0">
                <a:solidFill>
                  <a:schemeClr val="tx1"/>
                </a:solidFill>
              </a:rPr>
              <a:t>Количество показателей в анкете - </a:t>
            </a:r>
            <a:r>
              <a:rPr lang="ru-RU" dirty="0" smtClean="0">
                <a:solidFill>
                  <a:schemeClr val="tx1"/>
                </a:solidFill>
              </a:rPr>
              <a:t>92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15877" y="6572550"/>
            <a:ext cx="7272808" cy="5847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tx1"/>
                </a:solidFill>
              </a:rPr>
              <a:t>Детальный анализ </a:t>
            </a:r>
            <a:r>
              <a:rPr lang="ru-RU" dirty="0" smtClean="0">
                <a:solidFill>
                  <a:schemeClr val="tx1"/>
                </a:solidFill>
              </a:rPr>
              <a:t>49 </a:t>
            </a:r>
            <a:r>
              <a:rPr lang="ru-RU" dirty="0">
                <a:solidFill>
                  <a:schemeClr val="tx1"/>
                </a:solidFill>
              </a:rPr>
              <a:t>показателей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437" y="2815084"/>
            <a:ext cx="728937" cy="813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437" y="4414293"/>
            <a:ext cx="731837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437" y="5620842"/>
            <a:ext cx="731837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437" y="6494010"/>
            <a:ext cx="731837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6505575" y="107276"/>
            <a:ext cx="401955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ОСОБЕННОСТИ ИСПОЛНЕНИЯ БЮДЖЕТОВ МУНИЦИПАЛЬНЫХ ОБРАЗОВАНИЙ СОЮЗА ГОРОДОВ ЦЕНТРА И СЕВЕРО-ЗАПАДА РОССИИ </a:t>
            </a:r>
          </a:p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В 2016 -2018 ГОДАХ</a:t>
            </a:r>
            <a:endParaRPr lang="ru-RU" sz="14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12892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95015" y="281673"/>
            <a:ext cx="2043719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ДЕПАРТАМЕНТ ФИНАНСОВ МЭРИИ ГОРОДА ЯРОСЛАВЛЯ</a:t>
            </a:r>
            <a:endParaRPr lang="ru-RU" sz="13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9" name="Изображение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039"/>
          <a:stretch/>
        </p:blipFill>
        <p:spPr>
          <a:xfrm>
            <a:off x="127081" y="56164"/>
            <a:ext cx="667934" cy="949294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766631" y="1368073"/>
            <a:ext cx="9328293" cy="64976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0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dirty="0">
              <a:solidFill>
                <a:schemeClr val="accent4">
                  <a:lumMod val="75000"/>
                </a:schemeClr>
              </a:solidFill>
              <a:effectLst/>
              <a:latin typeface="Palatino Linotype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06631" y="5132913"/>
            <a:ext cx="6624736" cy="5847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-1" y="1111086"/>
            <a:ext cx="106918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hangingPunct="1"/>
            <a:r>
              <a:rPr lang="ru-RU" sz="4000" b="1" u="sng" kern="1200" dirty="0" smtClean="0">
                <a:solidFill>
                  <a:schemeClr val="tx1"/>
                </a:solidFill>
                <a:latin typeface="Palatino Linotype"/>
              </a:rPr>
              <a:t>Позитивные тенденции исполнения бюджетов муниципальных образований</a:t>
            </a:r>
            <a:endParaRPr lang="ru-RU" sz="4000" b="1" u="sng" kern="1200" dirty="0">
              <a:solidFill>
                <a:schemeClr val="tx1"/>
              </a:solidFill>
              <a:latin typeface="Palatino Linotype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505575" y="107276"/>
            <a:ext cx="401955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ОСОБЕННОСТИ ИСПОЛНЕНИЯ БЮДЖЕТОВ МУНИЦИПАЛЬНЫХ ОБРАЗОВАНИЙ СОЮЗА ГОРОДОВ ЦЕНТРА И СЕВЕРО-ЗАПАДА РОССИИ </a:t>
            </a:r>
          </a:p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В 2016 -2018 ГОДАХ</a:t>
            </a:r>
            <a:endParaRPr lang="ru-RU" sz="14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61718" y="3481432"/>
            <a:ext cx="9930096" cy="110799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defTabSz="914400" hangingPunct="1"/>
            <a:endParaRPr lang="ru-RU" sz="1000" b="1" kern="1200" dirty="0" smtClean="0">
              <a:solidFill>
                <a:schemeClr val="tx1"/>
              </a:solidFill>
              <a:latin typeface="Palatino Linotype"/>
            </a:endParaRPr>
          </a:p>
          <a:p>
            <a:pPr indent="355600" defTabSz="914400" hangingPunct="1"/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Рост общего объема доходов </a:t>
            </a:r>
            <a:r>
              <a:rPr lang="ru-RU" sz="2800" b="1" kern="1200" dirty="0">
                <a:solidFill>
                  <a:schemeClr val="tx1"/>
                </a:solidFill>
                <a:latin typeface="Palatino Linotype"/>
              </a:rPr>
              <a:t>в 19 из 25 </a:t>
            </a:r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МО, </a:t>
            </a:r>
          </a:p>
          <a:p>
            <a:pPr indent="355600" defTabSz="914400" hangingPunct="1"/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более 2,5% </a:t>
            </a:r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(уровень инфляции за 2017 год) - </a:t>
            </a:r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в 15 МО:</a:t>
            </a:r>
            <a:endParaRPr lang="ru-RU" sz="2800" b="1" kern="1200" dirty="0">
              <a:solidFill>
                <a:schemeClr val="tx1"/>
              </a:solidFill>
              <a:latin typeface="Palatino Linotype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61716" y="5510043"/>
            <a:ext cx="9930097" cy="190821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defTabSz="914400" hangingPunct="1"/>
            <a:endParaRPr lang="ru-RU" sz="1000" b="1" kern="1200" dirty="0" smtClean="0">
              <a:solidFill>
                <a:schemeClr val="tx1"/>
              </a:solidFill>
              <a:latin typeface="Palatino Linotype"/>
            </a:endParaRPr>
          </a:p>
          <a:p>
            <a:pPr lvl="0" indent="355600" defTabSz="914400" hangingPunct="1"/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Увеличение количества МО, имеющих:</a:t>
            </a:r>
          </a:p>
          <a:p>
            <a:pPr lvl="0" indent="355600" defTabSz="914400" hangingPunct="1"/>
            <a:r>
              <a:rPr lang="ru-RU" sz="2800" b="1" kern="1200" dirty="0">
                <a:solidFill>
                  <a:schemeClr val="tx1"/>
                </a:solidFill>
                <a:latin typeface="Palatino Linotype"/>
              </a:rPr>
              <a:t>-</a:t>
            </a:r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положительную динамику доходов с 7 до 19</a:t>
            </a:r>
          </a:p>
          <a:p>
            <a:pPr lvl="0" indent="355600" defTabSz="914400" hangingPunct="1"/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-рост </a:t>
            </a:r>
            <a:r>
              <a:rPr lang="ru-RU" sz="2800" b="1" kern="1200" dirty="0">
                <a:solidFill>
                  <a:schemeClr val="tx1"/>
                </a:solidFill>
                <a:latin typeface="Palatino Linotype"/>
              </a:rPr>
              <a:t>уровня бюджетной обеспеченности </a:t>
            </a:r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с 8 до 19</a:t>
            </a:r>
          </a:p>
          <a:p>
            <a:pPr lvl="0" defTabSz="914400" hangingPunct="1"/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(по сравнению с данными предыдущего информационного обмена)</a:t>
            </a:r>
            <a:endParaRPr lang="ru-RU" sz="2400" b="1" kern="1200" dirty="0">
              <a:solidFill>
                <a:schemeClr val="tx1"/>
              </a:solidFill>
              <a:latin typeface="Palatino Linotype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27080" y="2407987"/>
            <a:ext cx="10399151" cy="1089466"/>
          </a:xfrm>
          <a:prstGeom prst="rect">
            <a:avLst/>
          </a:prstGeom>
          <a:blipFill dpi="0" rotWithShape="0">
            <a:blip r:embed="rId4">
              <a:alphaModFix amt="63000"/>
              <a:lum/>
            </a:blip>
            <a:srcRect/>
            <a:stretch>
              <a:fillRect l="-19102" t="-269781" r="-7344" b="-429436"/>
            </a:stretch>
          </a:blipFill>
          <a:ln w="12700"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/>
          <a:p>
            <a:pPr algn="ctr" defTabSz="914400" hangingPunct="1">
              <a:spcBef>
                <a:spcPct val="0"/>
              </a:spcBef>
            </a:pPr>
            <a:r>
              <a:rPr lang="ru-RU" sz="3200" b="1" kern="1200" dirty="0">
                <a:solidFill>
                  <a:srgbClr val="0070C0"/>
                </a:solidFill>
                <a:latin typeface="Palatino Linotype" pitchFamily="18" charset="0"/>
                <a:ea typeface="+mj-ea"/>
                <a:cs typeface="+mj-cs"/>
              </a:rPr>
              <a:t>Положительная динамика доходов </a:t>
            </a:r>
            <a:r>
              <a:rPr lang="ru-RU" sz="3200" b="1" kern="1200" dirty="0" smtClean="0">
                <a:solidFill>
                  <a:srgbClr val="0070C0"/>
                </a:solidFill>
                <a:latin typeface="Palatino Linotype" pitchFamily="18" charset="0"/>
                <a:ea typeface="+mj-ea"/>
                <a:cs typeface="+mj-cs"/>
              </a:rPr>
              <a:t>и </a:t>
            </a:r>
            <a:r>
              <a:rPr lang="ru-RU" sz="3200" b="1" kern="1200" dirty="0">
                <a:solidFill>
                  <a:srgbClr val="0070C0"/>
                </a:solidFill>
                <a:latin typeface="Palatino Linotype" pitchFamily="18" charset="0"/>
                <a:ea typeface="+mj-ea"/>
                <a:cs typeface="+mj-cs"/>
              </a:rPr>
              <a:t>рост уровня бюджетной </a:t>
            </a:r>
            <a:r>
              <a:rPr lang="ru-RU" sz="3200" b="1" kern="1200" dirty="0" smtClean="0">
                <a:solidFill>
                  <a:srgbClr val="0070C0"/>
                </a:solidFill>
                <a:latin typeface="Palatino Linotype" pitchFamily="18" charset="0"/>
                <a:ea typeface="+mj-ea"/>
                <a:cs typeface="+mj-cs"/>
              </a:rPr>
              <a:t>обеспеченности</a:t>
            </a:r>
            <a:endParaRPr lang="ru-RU" sz="3200" b="1" kern="1200" dirty="0">
              <a:solidFill>
                <a:srgbClr val="0070C0"/>
              </a:solidFill>
              <a:latin typeface="Palatino Linotype" pitchFamily="18" charset="0"/>
              <a:ea typeface="+mj-ea"/>
              <a:cs typeface="+mj-cs"/>
            </a:endParaRP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72" y="3663889"/>
            <a:ext cx="581831" cy="648000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13" y="5818626"/>
            <a:ext cx="579607" cy="645524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543330" y="4668716"/>
            <a:ext cx="10148484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indent="355600" defTabSz="914400" hangingPunct="1"/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      -по налоговым и неналоговым доходам в 16 МО от </a:t>
            </a:r>
            <a:r>
              <a:rPr lang="ru-RU" sz="2400" b="1" i="1" kern="1200" dirty="0">
                <a:solidFill>
                  <a:schemeClr val="tx1"/>
                </a:solidFill>
                <a:latin typeface="Palatino Linotype"/>
              </a:rPr>
              <a:t>1% до 34</a:t>
            </a:r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%</a:t>
            </a:r>
            <a:endParaRPr lang="ru-RU" sz="2400" b="1" i="1" kern="1200" dirty="0">
              <a:solidFill>
                <a:schemeClr val="tx1"/>
              </a:solidFill>
              <a:latin typeface="Palatino Linotype"/>
            </a:endParaRPr>
          </a:p>
          <a:p>
            <a:pPr indent="355600" defTabSz="914400" hangingPunct="1"/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      -по безвозмездным поступлениям в 16 МО от </a:t>
            </a:r>
            <a:r>
              <a:rPr lang="ru-RU" sz="2400" b="1" i="1" kern="1200" dirty="0">
                <a:solidFill>
                  <a:schemeClr val="tx1"/>
                </a:solidFill>
                <a:latin typeface="Palatino Linotype"/>
              </a:rPr>
              <a:t>4% до 4 раз</a:t>
            </a:r>
          </a:p>
        </p:txBody>
      </p:sp>
    </p:spTree>
    <p:extLst>
      <p:ext uri="{BB962C8B-B14F-4D97-AF65-F5344CB8AC3E}">
        <p14:creationId xmlns:p14="http://schemas.microsoft.com/office/powerpoint/2010/main" val="38569656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95015" y="281673"/>
            <a:ext cx="2043719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ДЕПАРТАМЕНТ ФИНАНСОВ МЭРИИ ГОРОДА ЯРОСЛАВЛЯ</a:t>
            </a:r>
            <a:endParaRPr lang="ru-RU" sz="13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9" name="Изображение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039"/>
          <a:stretch/>
        </p:blipFill>
        <p:spPr>
          <a:xfrm>
            <a:off x="127081" y="56164"/>
            <a:ext cx="667934" cy="949294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766631" y="1368073"/>
            <a:ext cx="9328293" cy="64976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0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dirty="0">
              <a:solidFill>
                <a:schemeClr val="accent4">
                  <a:lumMod val="75000"/>
                </a:schemeClr>
              </a:solidFill>
              <a:effectLst/>
              <a:latin typeface="Palatino Linotype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06631" y="5132913"/>
            <a:ext cx="6624736" cy="5847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-1" y="1111086"/>
            <a:ext cx="106918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hangingPunct="1"/>
            <a:r>
              <a:rPr lang="ru-RU" sz="4000" b="1" u="sng" kern="1200" dirty="0" smtClean="0">
                <a:solidFill>
                  <a:schemeClr val="tx1"/>
                </a:solidFill>
                <a:latin typeface="Palatino Linotype"/>
              </a:rPr>
              <a:t>Позитивные тенденции исполнения бюджетов </a:t>
            </a:r>
            <a:r>
              <a:rPr lang="ru-RU" sz="4000" b="1" u="sng" kern="1200" dirty="0">
                <a:solidFill>
                  <a:schemeClr val="tx1"/>
                </a:solidFill>
                <a:latin typeface="Palatino Linotype"/>
              </a:rPr>
              <a:t>муниципальных образований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505575" y="107276"/>
            <a:ext cx="401955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ОСОБЕННОСТИ ИСПОЛНЕНИЯ БЮДЖЕТОВ МУНИЦИПАЛЬНЫХ ОБРАЗОВАНИЙ СОЮЗА ГОРОДОВ ЦЕНТРА И СЕВЕРО-ЗАПАДА РОССИИ </a:t>
            </a:r>
          </a:p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В 2016 -2018 ГОДАХ</a:t>
            </a:r>
            <a:endParaRPr lang="ru-RU" sz="14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35906" y="2631082"/>
            <a:ext cx="9755906" cy="110799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defTabSz="914400" hangingPunct="1"/>
            <a:endParaRPr lang="ru-RU" sz="1000" b="1" kern="1200" dirty="0" smtClean="0">
              <a:solidFill>
                <a:schemeClr val="tx1"/>
              </a:solidFill>
              <a:latin typeface="Palatino Linotype"/>
            </a:endParaRPr>
          </a:p>
          <a:p>
            <a:pPr lvl="0" indent="355600" algn="just" defTabSz="914400" hangingPunct="1"/>
            <a:r>
              <a:rPr lang="ru-RU" sz="2800" b="1" kern="1200" dirty="0">
                <a:solidFill>
                  <a:schemeClr val="tx1"/>
                </a:solidFill>
                <a:latin typeface="Palatino Linotype"/>
              </a:rPr>
              <a:t>Положительная динамика поступления </a:t>
            </a:r>
            <a:endParaRPr lang="ru-RU" sz="2800" b="1" kern="1200" dirty="0" smtClean="0">
              <a:solidFill>
                <a:schemeClr val="tx1"/>
              </a:solidFill>
              <a:latin typeface="Palatino Linotype"/>
            </a:endParaRPr>
          </a:p>
          <a:p>
            <a:pPr lvl="0" indent="355600" algn="just" defTabSz="914400" hangingPunct="1"/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местных налогов </a:t>
            </a:r>
            <a:r>
              <a:rPr lang="ru-RU" sz="2800" b="1" kern="1200" dirty="0">
                <a:solidFill>
                  <a:schemeClr val="tx1"/>
                </a:solidFill>
                <a:latin typeface="Palatino Linotype"/>
              </a:rPr>
              <a:t>в 15 </a:t>
            </a:r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МО</a:t>
            </a:r>
            <a:endParaRPr lang="ru-RU" sz="2800" b="1" kern="1200" dirty="0">
              <a:solidFill>
                <a:schemeClr val="tx1"/>
              </a:solidFill>
              <a:latin typeface="Palatino Linotype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61629" y="4665767"/>
            <a:ext cx="9830183" cy="153888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defTabSz="914400" hangingPunct="1"/>
            <a:endParaRPr lang="ru-RU" sz="1000" b="1" kern="1200" dirty="0" smtClean="0">
              <a:solidFill>
                <a:schemeClr val="tx1"/>
              </a:solidFill>
              <a:latin typeface="Palatino Linotype"/>
            </a:endParaRPr>
          </a:p>
          <a:p>
            <a:pPr lvl="0" indent="355600" defTabSz="914400" hangingPunct="1"/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Доля </a:t>
            </a:r>
            <a:r>
              <a:rPr lang="ru-RU" sz="2800" b="1" kern="1200" dirty="0">
                <a:solidFill>
                  <a:schemeClr val="tx1"/>
                </a:solidFill>
                <a:latin typeface="Palatino Linotype"/>
              </a:rPr>
              <a:t>льгот, предоставленных в </a:t>
            </a:r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соответствии </a:t>
            </a:r>
            <a:r>
              <a:rPr lang="ru-RU" sz="2800" b="1" kern="1200" dirty="0">
                <a:solidFill>
                  <a:schemeClr val="tx1"/>
                </a:solidFill>
                <a:latin typeface="Palatino Linotype"/>
              </a:rPr>
              <a:t>с </a:t>
            </a:r>
            <a:endParaRPr lang="ru-RU" sz="2800" b="1" kern="1200" dirty="0" smtClean="0">
              <a:solidFill>
                <a:schemeClr val="tx1"/>
              </a:solidFill>
              <a:latin typeface="Palatino Linotype"/>
            </a:endParaRPr>
          </a:p>
          <a:p>
            <a:pPr lvl="0" indent="355600" defTabSz="914400" hangingPunct="1"/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федеральным </a:t>
            </a:r>
            <a:r>
              <a:rPr lang="ru-RU" sz="2800" b="1" kern="1200" dirty="0">
                <a:solidFill>
                  <a:schemeClr val="tx1"/>
                </a:solidFill>
                <a:latin typeface="Palatino Linotype"/>
              </a:rPr>
              <a:t>законодательством, </a:t>
            </a:r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по </a:t>
            </a:r>
            <a:r>
              <a:rPr lang="ru-RU" sz="2800" b="1" kern="1200" dirty="0">
                <a:solidFill>
                  <a:schemeClr val="tx1"/>
                </a:solidFill>
                <a:latin typeface="Palatino Linotype"/>
              </a:rPr>
              <a:t>местным </a:t>
            </a:r>
            <a:endParaRPr lang="ru-RU" sz="2800" b="1" kern="1200" dirty="0" smtClean="0">
              <a:solidFill>
                <a:schemeClr val="tx1"/>
              </a:solidFill>
              <a:latin typeface="Palatino Linotype"/>
            </a:endParaRPr>
          </a:p>
          <a:p>
            <a:pPr lvl="0" indent="355600" defTabSz="914400" hangingPunct="1"/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налогам – </a:t>
            </a:r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от 3% до 27%</a:t>
            </a:r>
            <a:endParaRPr lang="ru-RU" sz="2400" b="1" i="1" kern="1200" dirty="0">
              <a:solidFill>
                <a:schemeClr val="tx1"/>
              </a:solidFill>
              <a:latin typeface="Palatino Linotype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84" y="4970930"/>
            <a:ext cx="581831" cy="648000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84" y="2931506"/>
            <a:ext cx="581831" cy="648000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1707922" y="3748831"/>
            <a:ext cx="8983890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indent="355600" algn="just" defTabSz="914400" hangingPunct="1"/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до 46% </a:t>
            </a:r>
            <a:r>
              <a:rPr lang="ru-RU" sz="2400" b="1" i="1" kern="1200" dirty="0">
                <a:solidFill>
                  <a:schemeClr val="tx1"/>
                </a:solidFill>
                <a:latin typeface="Palatino Linotype"/>
              </a:rPr>
              <a:t>в областных </a:t>
            </a:r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центрах (Сыктывкар)</a:t>
            </a:r>
          </a:p>
          <a:p>
            <a:pPr indent="355600" algn="just" defTabSz="914400" hangingPunct="1"/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до 85% </a:t>
            </a:r>
            <a:r>
              <a:rPr lang="ru-RU" sz="2400" b="1" i="1" kern="1200" dirty="0">
                <a:solidFill>
                  <a:schemeClr val="tx1"/>
                </a:solidFill>
                <a:latin typeface="Palatino Linotype"/>
              </a:rPr>
              <a:t>в иных </a:t>
            </a:r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МО (Старая Русса)</a:t>
            </a:r>
            <a:endParaRPr lang="ru-RU" sz="2400" b="1" i="1" kern="1200" dirty="0">
              <a:solidFill>
                <a:schemeClr val="tx1"/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426664236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95015" y="281673"/>
            <a:ext cx="2043719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ДЕПАРТАМЕНТ ФИНАНСОВ МЭРИИ ГОРОДА ЯРОСЛАВЛЯ</a:t>
            </a:r>
            <a:endParaRPr lang="ru-RU" sz="13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9" name="Изображение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039"/>
          <a:stretch/>
        </p:blipFill>
        <p:spPr>
          <a:xfrm>
            <a:off x="127081" y="56164"/>
            <a:ext cx="667934" cy="949294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766631" y="1368073"/>
            <a:ext cx="9328293" cy="64976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0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dirty="0">
              <a:solidFill>
                <a:schemeClr val="accent4">
                  <a:lumMod val="75000"/>
                </a:schemeClr>
              </a:solidFill>
              <a:effectLst/>
              <a:latin typeface="Palatino Linotype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06631" y="5132913"/>
            <a:ext cx="6624736" cy="5847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-1" y="1165861"/>
            <a:ext cx="106918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hangingPunct="1"/>
            <a:r>
              <a:rPr lang="ru-RU" sz="4000" b="1" u="sng" kern="1200" dirty="0" smtClean="0">
                <a:solidFill>
                  <a:schemeClr val="tx1"/>
                </a:solidFill>
                <a:latin typeface="Palatino Linotype"/>
              </a:rPr>
              <a:t>Особенности исполнения бюджетов муниципальных образований</a:t>
            </a:r>
            <a:endParaRPr lang="ru-RU" sz="4000" b="1" u="sng" kern="1200" dirty="0">
              <a:solidFill>
                <a:schemeClr val="tx1"/>
              </a:solidFill>
              <a:latin typeface="Palatino Linotype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621279" y="5645722"/>
            <a:ext cx="6945179" cy="161582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defTabSz="914400" hangingPunct="1"/>
            <a:endParaRPr lang="ru-RU" sz="1000" b="1" kern="1200" dirty="0" smtClean="0">
              <a:solidFill>
                <a:schemeClr val="tx1"/>
              </a:solidFill>
              <a:latin typeface="Palatino Linotype"/>
            </a:endParaRPr>
          </a:p>
          <a:p>
            <a:pPr lvl="0" algn="just" defTabSz="914400" hangingPunct="1"/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Снижение поступлений </a:t>
            </a:r>
          </a:p>
          <a:p>
            <a:pPr lvl="0" algn="just" defTabSz="914400" hangingPunct="1"/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неналоговых доходов в 16 МО</a:t>
            </a:r>
          </a:p>
          <a:p>
            <a:pPr lvl="0" defTabSz="914400" hangingPunct="1">
              <a:spcBef>
                <a:spcPts val="600"/>
              </a:spcBef>
            </a:pPr>
            <a:r>
              <a:rPr lang="ru-RU" sz="2800" b="1" i="1" kern="1200" dirty="0">
                <a:solidFill>
                  <a:schemeClr val="tx1"/>
                </a:solidFill>
                <a:latin typeface="Palatino Linotype"/>
              </a:rPr>
              <a:t> </a:t>
            </a:r>
            <a:r>
              <a:rPr lang="ru-RU" sz="2800" b="1" i="1" kern="1200" dirty="0" smtClean="0">
                <a:solidFill>
                  <a:schemeClr val="tx1"/>
                </a:solidFill>
                <a:latin typeface="Palatino Linotype"/>
              </a:rPr>
              <a:t>                </a:t>
            </a:r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от 1% (Псков) до 58% (Тихвин)</a:t>
            </a:r>
            <a:endParaRPr lang="ru-RU" sz="2400" b="1" i="1" kern="1200" dirty="0">
              <a:solidFill>
                <a:schemeClr val="tx1"/>
              </a:solidFill>
              <a:latin typeface="Palatino Linotype"/>
            </a:endParaRP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30" y="2768206"/>
            <a:ext cx="456683" cy="64800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1673389" y="2580279"/>
            <a:ext cx="7768070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hangingPunct="1"/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Различия в уровне финансовой </a:t>
            </a:r>
          </a:p>
          <a:p>
            <a:pPr defTabSz="914400" hangingPunct="1"/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самообеспеченности</a:t>
            </a:r>
          </a:p>
          <a:p>
            <a:pPr lvl="0" indent="1431925" algn="just" defTabSz="914400" hangingPunct="1">
              <a:spcBef>
                <a:spcPts val="600"/>
              </a:spcBef>
            </a:pPr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от 53% </a:t>
            </a:r>
            <a:r>
              <a:rPr lang="ru-RU" sz="2400" b="1" i="1" kern="1200" dirty="0">
                <a:solidFill>
                  <a:schemeClr val="tx1"/>
                </a:solidFill>
                <a:latin typeface="Palatino Linotype"/>
              </a:rPr>
              <a:t>до </a:t>
            </a:r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87% </a:t>
            </a:r>
            <a:r>
              <a:rPr lang="ru-RU" sz="2400" b="1" i="1" kern="1200" dirty="0">
                <a:solidFill>
                  <a:schemeClr val="tx1"/>
                </a:solidFill>
                <a:latin typeface="Palatino Linotype"/>
              </a:rPr>
              <a:t>в областных центрах</a:t>
            </a:r>
          </a:p>
          <a:p>
            <a:pPr lvl="0" indent="1431925" algn="just" defTabSz="914400" hangingPunct="1"/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от 24% </a:t>
            </a:r>
            <a:r>
              <a:rPr lang="ru-RU" sz="2400" b="1" i="1" kern="1200" dirty="0">
                <a:solidFill>
                  <a:schemeClr val="tx1"/>
                </a:solidFill>
                <a:latin typeface="Palatino Linotype"/>
              </a:rPr>
              <a:t>до </a:t>
            </a:r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80% в </a:t>
            </a:r>
            <a:r>
              <a:rPr lang="ru-RU" sz="2400" b="1" i="1" kern="1200" dirty="0">
                <a:solidFill>
                  <a:schemeClr val="tx1"/>
                </a:solidFill>
                <a:latin typeface="Palatino Linotype"/>
              </a:rPr>
              <a:t>иных </a:t>
            </a:r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МО</a:t>
            </a:r>
            <a:endParaRPr lang="ru-RU" sz="2800" b="1" kern="1200" dirty="0">
              <a:solidFill>
                <a:schemeClr val="tx1"/>
              </a:solidFill>
              <a:latin typeface="Palatino Linotype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621279" y="4345970"/>
            <a:ext cx="8371023" cy="95410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 defTabSz="914400" hangingPunct="1"/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Снижение доли </a:t>
            </a:r>
            <a:r>
              <a:rPr lang="ru-RU" sz="2800" b="1" kern="1200" dirty="0">
                <a:solidFill>
                  <a:schemeClr val="tx1"/>
                </a:solidFill>
                <a:latin typeface="Palatino Linotype"/>
              </a:rPr>
              <a:t>налоговых </a:t>
            </a:r>
            <a:endParaRPr lang="ru-RU" sz="2800" b="1" kern="1200" dirty="0" smtClean="0">
              <a:solidFill>
                <a:schemeClr val="tx1"/>
              </a:solidFill>
              <a:latin typeface="Palatino Linotype"/>
            </a:endParaRPr>
          </a:p>
          <a:p>
            <a:pPr algn="just" defTabSz="914400" hangingPunct="1"/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и </a:t>
            </a:r>
            <a:r>
              <a:rPr lang="ru-RU" sz="2800" b="1" kern="1200" dirty="0">
                <a:solidFill>
                  <a:schemeClr val="tx1"/>
                </a:solidFill>
                <a:latin typeface="Palatino Linotype"/>
              </a:rPr>
              <a:t>неналоговых </a:t>
            </a:r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доходов в 15 МО</a:t>
            </a:r>
            <a:endParaRPr lang="ru-RU" sz="2800" b="1" kern="1200" dirty="0">
              <a:solidFill>
                <a:schemeClr val="tx1"/>
              </a:solidFill>
              <a:latin typeface="Palatino Linotype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482" y="4499023"/>
            <a:ext cx="492131" cy="648000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782" y="5982607"/>
            <a:ext cx="581831" cy="64800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6505575" y="107276"/>
            <a:ext cx="401955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ОСОБЕННОСТИ ИСПОЛНЕНИЯ БЮДЖЕТОВ МУНИЦИПАЛЬНЫХ ОБРАЗОВАНИЙ СОЮЗА ГОРОДОВ ЦЕНТРА И СЕВЕРО-ЗАПАДА РОССИИ </a:t>
            </a:r>
          </a:p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В 2016 -2018 ГОДАХ</a:t>
            </a:r>
            <a:endParaRPr lang="ru-RU" sz="14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67408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95015" y="281673"/>
            <a:ext cx="2043719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ДЕПАРТАМЕНТ ФИНАНСОВ МЭРИИ ГОРОДА ЯРОСЛАВЛЯ</a:t>
            </a:r>
            <a:endParaRPr lang="ru-RU" sz="13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9" name="Изображение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039"/>
          <a:stretch/>
        </p:blipFill>
        <p:spPr>
          <a:xfrm>
            <a:off x="127081" y="56164"/>
            <a:ext cx="667934" cy="949294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766631" y="1368073"/>
            <a:ext cx="9328293" cy="64976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0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dirty="0">
              <a:solidFill>
                <a:schemeClr val="accent4">
                  <a:lumMod val="75000"/>
                </a:schemeClr>
              </a:solidFill>
              <a:effectLst/>
              <a:latin typeface="Palatino Linotype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06631" y="5132913"/>
            <a:ext cx="6624736" cy="5847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-1" y="1165861"/>
            <a:ext cx="106918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hangingPunct="1"/>
            <a:r>
              <a:rPr lang="ru-RU" sz="4000" b="1" u="sng" kern="1200" dirty="0">
                <a:solidFill>
                  <a:schemeClr val="tx1"/>
                </a:solidFill>
                <a:latin typeface="Palatino Linotype"/>
              </a:rPr>
              <a:t>Особенности исполнения бюджетов муниципальных образований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935159" y="5529470"/>
            <a:ext cx="9756653" cy="160043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defTabSz="914400" hangingPunct="1"/>
            <a:endParaRPr lang="ru-RU" sz="1000" b="1" kern="1200" dirty="0" smtClean="0">
              <a:solidFill>
                <a:schemeClr val="tx1"/>
              </a:solidFill>
              <a:latin typeface="Palatino Linotype"/>
            </a:endParaRPr>
          </a:p>
          <a:p>
            <a:pPr lvl="0" indent="355600" defTabSz="914400" hangingPunct="1"/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Рост объема задолженности за 2017 год</a:t>
            </a:r>
          </a:p>
          <a:p>
            <a:pPr lvl="0" indent="355600" defTabSz="914400" hangingPunct="1"/>
            <a:endParaRPr lang="ru-RU" sz="800" b="1" kern="1200" dirty="0" smtClean="0">
              <a:solidFill>
                <a:schemeClr val="tx1"/>
              </a:solidFill>
              <a:latin typeface="Palatino Linotype"/>
            </a:endParaRPr>
          </a:p>
          <a:p>
            <a:pPr lvl="0" indent="355600" defTabSz="914400" hangingPunct="1"/>
            <a:r>
              <a:rPr lang="ru-RU" sz="2800" b="1" i="1" kern="1200" dirty="0">
                <a:solidFill>
                  <a:schemeClr val="tx1"/>
                </a:solidFill>
                <a:latin typeface="Palatino Linotype"/>
              </a:rPr>
              <a:t> </a:t>
            </a:r>
            <a:r>
              <a:rPr lang="ru-RU" sz="2800" b="1" i="1" kern="1200" dirty="0" smtClean="0">
                <a:solidFill>
                  <a:schemeClr val="tx1"/>
                </a:solidFill>
                <a:latin typeface="Palatino Linotype"/>
              </a:rPr>
              <a:t>     </a:t>
            </a:r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по </a:t>
            </a:r>
            <a:r>
              <a:rPr lang="ru-RU" sz="2400" b="1" i="1" kern="1200" dirty="0">
                <a:solidFill>
                  <a:schemeClr val="tx1"/>
                </a:solidFill>
                <a:latin typeface="Palatino Linotype"/>
              </a:rPr>
              <a:t>налоговым платежам в 16 МО от 2% до 73% </a:t>
            </a:r>
            <a:endParaRPr lang="ru-RU" sz="2400" b="1" i="1" kern="1200" dirty="0" smtClean="0">
              <a:solidFill>
                <a:schemeClr val="tx1"/>
              </a:solidFill>
              <a:latin typeface="Palatino Linotype"/>
            </a:endParaRPr>
          </a:p>
          <a:p>
            <a:pPr lvl="0" indent="355600" defTabSz="914400" hangingPunct="1"/>
            <a:r>
              <a:rPr lang="ru-RU" sz="2400" b="1" i="1" kern="1200" dirty="0">
                <a:solidFill>
                  <a:schemeClr val="tx1"/>
                </a:solidFill>
                <a:latin typeface="Palatino Linotype"/>
              </a:rPr>
              <a:t> </a:t>
            </a:r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      по </a:t>
            </a:r>
            <a:r>
              <a:rPr lang="ru-RU" sz="2400" b="1" i="1" kern="1200" dirty="0">
                <a:solidFill>
                  <a:schemeClr val="tx1"/>
                </a:solidFill>
                <a:latin typeface="Palatino Linotype"/>
              </a:rPr>
              <a:t>неналоговым платежам в 13 МО от 5% до 72%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27" y="5822044"/>
            <a:ext cx="581831" cy="64800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935159" y="3011588"/>
            <a:ext cx="9756653" cy="224676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indent="355600" defTabSz="914400" hangingPunct="1"/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Значительный размер дебиторской </a:t>
            </a:r>
          </a:p>
          <a:p>
            <a:pPr lvl="0" indent="355600" defTabSz="914400" hangingPunct="1"/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задолженности по платежам в бюджет </a:t>
            </a:r>
          </a:p>
          <a:p>
            <a:pPr lvl="0" indent="355600" defTabSz="914400" hangingPunct="1"/>
            <a:r>
              <a:rPr lang="ru-RU" sz="2800" b="1" kern="1200" dirty="0" smtClean="0">
                <a:solidFill>
                  <a:schemeClr val="tx1"/>
                </a:solidFill>
                <a:latin typeface="Palatino Linotype"/>
              </a:rPr>
              <a:t>на 01.01.2018</a:t>
            </a:r>
          </a:p>
          <a:p>
            <a:pPr lvl="0" indent="355600" defTabSz="914400" hangingPunct="1"/>
            <a:endParaRPr lang="ru-RU" sz="800" b="1" kern="1200" dirty="0" smtClean="0">
              <a:solidFill>
                <a:schemeClr val="tx1"/>
              </a:solidFill>
              <a:latin typeface="Palatino Linotype"/>
            </a:endParaRPr>
          </a:p>
          <a:p>
            <a:pPr lvl="0" indent="355600" defTabSz="914400" hangingPunct="1"/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       доля задолженности в общем объеме доходов от 3% </a:t>
            </a:r>
            <a:r>
              <a:rPr lang="ru-RU" sz="2400" b="1" i="1" kern="1200" dirty="0">
                <a:solidFill>
                  <a:schemeClr val="tx1"/>
                </a:solidFill>
                <a:latin typeface="Palatino Linotype"/>
              </a:rPr>
              <a:t>до </a:t>
            </a:r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40%             </a:t>
            </a:r>
          </a:p>
          <a:p>
            <a:pPr lvl="0" indent="355600" defTabSz="914400" hangingPunct="1"/>
            <a:r>
              <a:rPr lang="ru-RU" sz="2400" b="1" i="1" kern="1200" dirty="0">
                <a:solidFill>
                  <a:schemeClr val="tx1"/>
                </a:solidFill>
                <a:latin typeface="Palatino Linotype"/>
              </a:rPr>
              <a:t> </a:t>
            </a:r>
            <a:r>
              <a:rPr lang="ru-RU" sz="2400" b="1" i="1" kern="1200" dirty="0" smtClean="0">
                <a:solidFill>
                  <a:schemeClr val="tx1"/>
                </a:solidFill>
                <a:latin typeface="Palatino Linotype"/>
              </a:rPr>
              <a:t>      </a:t>
            </a:r>
            <a:endParaRPr lang="ru-RU" sz="2400" b="1" i="1" kern="1200" dirty="0">
              <a:solidFill>
                <a:schemeClr val="tx1"/>
              </a:solidFill>
              <a:latin typeface="Palatino Linotype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29" y="3145573"/>
            <a:ext cx="581831" cy="648000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6505575" y="107276"/>
            <a:ext cx="401955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ОСОБЕННОСТИ ИСПОЛНЕНИЯ БЮДЖЕТОВ МУНИЦИПАЛЬНЫХ ОБРАЗОВАНИЙ СОЮЗА ГОРОДОВ ЦЕНТРА И СЕВЕРО-ЗАПАДА РОССИИ </a:t>
            </a:r>
          </a:p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В 2016 -2018 ГОДАХ</a:t>
            </a:r>
            <a:endParaRPr lang="ru-RU" sz="14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61975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95015" y="281673"/>
            <a:ext cx="2043719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ДЕПАРТАМЕНТ ФИНАНСОВ МЭРИИ ГОРОДА ЯРОСЛАВЛЯ</a:t>
            </a:r>
            <a:endParaRPr lang="ru-RU" sz="13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9" name="Изображение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039"/>
          <a:stretch/>
        </p:blipFill>
        <p:spPr>
          <a:xfrm>
            <a:off x="127081" y="56164"/>
            <a:ext cx="667934" cy="949294"/>
          </a:xfrm>
          <a:prstGeom prst="rect">
            <a:avLst/>
          </a:prstGeom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0" y="1662077"/>
            <a:ext cx="10813311" cy="7327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algn="ctr" defTabSz="914400" eaLnBrk="1" hangingPunct="1">
              <a:spcBef>
                <a:spcPct val="0"/>
              </a:spcBef>
              <a:defRPr sz="40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r>
              <a:rPr lang="ru-RU" sz="3600" u="sng" dirty="0">
                <a:solidFill>
                  <a:schemeClr val="tx1"/>
                </a:solidFill>
              </a:rPr>
              <a:t>Особенности исполнения бюджетов муниципальных образований</a:t>
            </a:r>
          </a:p>
        </p:txBody>
      </p:sp>
      <p:sp useBgFill="1">
        <p:nvSpPr>
          <p:cNvPr id="15" name="TextBox 14"/>
          <p:cNvSpPr txBox="1"/>
          <p:nvPr/>
        </p:nvSpPr>
        <p:spPr>
          <a:xfrm>
            <a:off x="1466001" y="2670721"/>
            <a:ext cx="7015032" cy="646219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0070C0"/>
                </a:solidFill>
              </a:rPr>
              <a:t>Дефицит бюджетов МО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23378" y="3813520"/>
            <a:ext cx="8551965" cy="10772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ru-RU" sz="2800" dirty="0">
                <a:solidFill>
                  <a:schemeClr val="tx1"/>
                </a:solidFill>
              </a:rPr>
              <a:t>Исполнение бюджета в </a:t>
            </a:r>
            <a:r>
              <a:rPr lang="ru-RU" sz="2800" dirty="0" smtClean="0">
                <a:solidFill>
                  <a:schemeClr val="tx1"/>
                </a:solidFill>
              </a:rPr>
              <a:t>2017 </a:t>
            </a:r>
            <a:r>
              <a:rPr lang="ru-RU" sz="2800" dirty="0">
                <a:solidFill>
                  <a:schemeClr val="tx1"/>
                </a:solidFill>
              </a:rPr>
              <a:t>году с дефицитом в большинстве </a:t>
            </a:r>
            <a:r>
              <a:rPr lang="ru-RU" sz="2800" dirty="0" smtClean="0">
                <a:solidFill>
                  <a:schemeClr val="tx1"/>
                </a:solidFill>
              </a:rPr>
              <a:t>МО (20 </a:t>
            </a:r>
            <a:r>
              <a:rPr lang="ru-RU" sz="2800" dirty="0">
                <a:solidFill>
                  <a:schemeClr val="tx1"/>
                </a:solidFill>
              </a:rPr>
              <a:t>из </a:t>
            </a:r>
            <a:r>
              <a:rPr lang="ru-RU" sz="2800" dirty="0" smtClean="0">
                <a:solidFill>
                  <a:schemeClr val="tx1"/>
                </a:solidFill>
              </a:rPr>
              <a:t>25)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23378" y="6090125"/>
            <a:ext cx="8636491" cy="10772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chemeClr val="tx1"/>
                </a:solidFill>
              </a:rPr>
              <a:t>Системная работа по формированию и исполнению бездефицитного (</a:t>
            </a:r>
            <a:r>
              <a:rPr lang="ru-RU" sz="2800" dirty="0" err="1" smtClean="0">
                <a:solidFill>
                  <a:schemeClr val="tx1"/>
                </a:solidFill>
              </a:rPr>
              <a:t>профицитного</a:t>
            </a:r>
            <a:r>
              <a:rPr lang="ru-RU" sz="2800" dirty="0" smtClean="0">
                <a:solidFill>
                  <a:schemeClr val="tx1"/>
                </a:solidFill>
              </a:rPr>
              <a:t>) бюджета только в </a:t>
            </a:r>
            <a:r>
              <a:rPr lang="ru-RU" sz="2800" dirty="0">
                <a:solidFill>
                  <a:schemeClr val="tx1"/>
                </a:solidFill>
              </a:rPr>
              <a:t>3-х МО </a:t>
            </a:r>
            <a:r>
              <a:rPr lang="ru-RU" sz="2000" i="1" dirty="0">
                <a:solidFill>
                  <a:schemeClr val="tx1"/>
                </a:solidFill>
              </a:rPr>
              <a:t>(</a:t>
            </a:r>
            <a:r>
              <a:rPr lang="ru-RU" sz="2000" i="1" dirty="0" smtClean="0">
                <a:solidFill>
                  <a:schemeClr val="tx1"/>
                </a:solidFill>
              </a:rPr>
              <a:t>Калининград, </a:t>
            </a:r>
            <a:r>
              <a:rPr lang="ru-RU" sz="2000" i="1" dirty="0">
                <a:solidFill>
                  <a:schemeClr val="tx1"/>
                </a:solidFill>
              </a:rPr>
              <a:t>городские поселения Боровичи и Тихвинское)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917" y="4111244"/>
            <a:ext cx="661802" cy="737066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917" y="5919174"/>
            <a:ext cx="661802" cy="737066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6505575" y="107276"/>
            <a:ext cx="401955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ОСОБЕННОСТИ ИСПОЛНЕНИЯ БЮДЖЕТОВ МУНИЦИПАЛЬНЫХ ОБРАЗОВАНИЙ СОЮЗА ГОРОДОВ ЦЕНТРА И СЕВЕРО-ЗАПАДА РОССИИ </a:t>
            </a:r>
          </a:p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В 2016 -2018 ГОДАХ</a:t>
            </a:r>
            <a:endParaRPr lang="ru-RU" sz="14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5583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95015" y="281673"/>
            <a:ext cx="2043719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ДЕПАРТАМЕНТ ФИНАНСОВ МЭРИИ ГОРОДА ЯРОСЛАВЛЯ</a:t>
            </a:r>
            <a:endParaRPr lang="ru-RU" sz="13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9" name="Изображение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039"/>
          <a:stretch/>
        </p:blipFill>
        <p:spPr>
          <a:xfrm>
            <a:off x="127081" y="56164"/>
            <a:ext cx="667934" cy="949294"/>
          </a:xfrm>
          <a:prstGeom prst="rect">
            <a:avLst/>
          </a:prstGeom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0" y="1662077"/>
            <a:ext cx="10813311" cy="7327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algn="ctr" defTabSz="914400" eaLnBrk="1" hangingPunct="1">
              <a:spcBef>
                <a:spcPct val="0"/>
              </a:spcBef>
              <a:defRPr sz="40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r>
              <a:rPr lang="ru-RU" sz="3600" u="sng" dirty="0">
                <a:solidFill>
                  <a:schemeClr val="tx1"/>
                </a:solidFill>
              </a:rPr>
              <a:t>Особенности исполнения бюджетов муниципальных образований</a:t>
            </a:r>
          </a:p>
        </p:txBody>
      </p:sp>
      <p:sp useBgFill="1">
        <p:nvSpPr>
          <p:cNvPr id="15" name="TextBox 14"/>
          <p:cNvSpPr txBox="1"/>
          <p:nvPr/>
        </p:nvSpPr>
        <p:spPr>
          <a:xfrm>
            <a:off x="1466001" y="2476501"/>
            <a:ext cx="8793868" cy="102120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0070C0"/>
                </a:solidFill>
              </a:rPr>
              <a:t>Коммерческие кредиты – основной источник финансирования дефицита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23378" y="3753331"/>
            <a:ext cx="9068435" cy="10772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2800" dirty="0" smtClean="0">
                <a:solidFill>
                  <a:schemeClr val="tx1"/>
                </a:solidFill>
              </a:rPr>
              <a:t>Незначительная диверсификация кредитного пакета (у 70% МО обязательства перед 1-2 коммерческими банками)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23378" y="5061192"/>
            <a:ext cx="8636491" cy="10772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2800" dirty="0" smtClean="0">
                <a:solidFill>
                  <a:schemeClr val="tx1"/>
                </a:solidFill>
              </a:rPr>
              <a:t>Отсутствие возможности замещения коммерческих кредитов </a:t>
            </a:r>
            <a:r>
              <a:rPr lang="ru-RU" sz="2800" dirty="0">
                <a:solidFill>
                  <a:schemeClr val="tx1"/>
                </a:solidFill>
              </a:rPr>
              <a:t>более дешевыми бюджетными </a:t>
            </a:r>
            <a:r>
              <a:rPr lang="ru-RU" sz="2800" dirty="0" smtClean="0">
                <a:solidFill>
                  <a:schemeClr val="tx1"/>
                </a:solidFill>
              </a:rPr>
              <a:t>кредитами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917" y="3806444"/>
            <a:ext cx="661802" cy="737066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917" y="5060369"/>
            <a:ext cx="661802" cy="737066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6505575" y="107276"/>
            <a:ext cx="401955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ОСОБЕННОСТИ ИСПОЛНЕНИЯ БЮДЖЕТОВ МУНИЦИПАЛЬНЫХ ОБРАЗОВАНИЙ СОЮЗА ГОРОДОВ ЦЕНТРА И СЕВЕРО-ЗАПАДА РОССИИ </a:t>
            </a:r>
          </a:p>
          <a:p>
            <a:r>
              <a:rPr lang="ru-RU" sz="1400" dirty="0" smtClean="0">
                <a:solidFill>
                  <a:srgbClr val="004F9F"/>
                </a:solidFill>
                <a:latin typeface="Times New Roman" charset="0"/>
                <a:ea typeface="Times New Roman" charset="0"/>
                <a:cs typeface="Times New Roman" charset="0"/>
              </a:rPr>
              <a:t>В 2016 -2018 ГОДАХ</a:t>
            </a:r>
            <a:endParaRPr lang="ru-RU" sz="1400" dirty="0">
              <a:solidFill>
                <a:srgbClr val="004F9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75753" y="6270867"/>
            <a:ext cx="8636491" cy="73624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 marL="0" marR="0" indent="0" algn="l" defTabSz="57695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914400" eaLnBrk="1" hangingPunct="1">
              <a:spcBef>
                <a:spcPct val="0"/>
              </a:spcBef>
              <a:defRPr sz="3200" b="1" kern="1200">
                <a:solidFill>
                  <a:schemeClr val="accent4">
                    <a:lumMod val="75000"/>
                  </a:schemeClr>
                </a:solidFill>
                <a:effectLst/>
                <a:latin typeface="Palatino Linotype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2800" dirty="0">
                <a:solidFill>
                  <a:schemeClr val="tx1"/>
                </a:solidFill>
              </a:rPr>
              <a:t>П</a:t>
            </a:r>
            <a:r>
              <a:rPr lang="ru-RU" sz="2800" dirty="0" smtClean="0">
                <a:solidFill>
                  <a:schemeClr val="tx1"/>
                </a:solidFill>
              </a:rPr>
              <a:t>роцентные ставки по коммерческим кредитам в 2017 году - от 7,9% </a:t>
            </a:r>
            <a:r>
              <a:rPr lang="ru-RU" sz="2800" dirty="0">
                <a:solidFill>
                  <a:schemeClr val="tx1"/>
                </a:solidFill>
              </a:rPr>
              <a:t>до </a:t>
            </a:r>
            <a:r>
              <a:rPr lang="ru-RU" sz="2800" dirty="0" smtClean="0">
                <a:solidFill>
                  <a:schemeClr val="tx1"/>
                </a:solidFill>
              </a:rPr>
              <a:t>14,4%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292" y="6231944"/>
            <a:ext cx="661802" cy="737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9846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Другая 3">
      <a:dk1>
        <a:sysClr val="windowText" lastClr="000000"/>
      </a:dk1>
      <a:lt1>
        <a:sysClr val="window" lastClr="FFFFFF"/>
      </a:lt1>
      <a:dk2>
        <a:srgbClr val="1FADCC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E5031"/>
      </a:accent1>
      <a:accent2>
        <a:srgbClr val="FFB640"/>
      </a:accent2>
      <a:accent3>
        <a:srgbClr val="53BC71"/>
      </a:accent3>
      <a:accent4>
        <a:srgbClr val="57ADCD"/>
      </a:accent4>
      <a:accent5>
        <a:srgbClr val="776299"/>
      </a:accent5>
      <a:accent6>
        <a:srgbClr val="AAB2BD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4F5FC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56721" tIns="56721" rIns="56721" bIns="56721" numCol="1" spcCol="38100" rtlCol="0" anchor="ctr">
        <a:spAutoFit/>
      </a:bodyPr>
      <a:lstStyle>
        <a:defPPr marL="0" marR="0" indent="0" algn="l" defTabSz="142578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800" b="0" i="0" u="none" strike="noStrike" cap="none" spc="0" normalizeH="0" baseline="0">
            <a:ln>
              <a:noFill/>
            </a:ln>
            <a:solidFill>
              <a:srgbClr val="333639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6721" tIns="56721" rIns="56721" bIns="56721" numCol="1" spcCol="38100" rtlCol="0" anchor="t">
        <a:spAutoFit/>
      </a:bodyPr>
      <a:lstStyle>
        <a:defPPr marL="0" marR="0" indent="0" algn="l" defTabSz="142578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800" b="0" i="0" u="none" strike="noStrike" cap="none" spc="0" normalizeH="0" baseline="0">
            <a:ln>
              <a:noFill/>
            </a:ln>
            <a:solidFill>
              <a:srgbClr val="333639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12569</TotalTime>
  <Words>1408</Words>
  <Application>Microsoft Office PowerPoint</Application>
  <PresentationFormat>Произвольный</PresentationFormat>
  <Paragraphs>188</Paragraphs>
  <Slides>17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Мигунова Елена Анатольевна</dc:creator>
  <cp:lastModifiedBy>Наталия А. Семенова</cp:lastModifiedBy>
  <cp:revision>1042</cp:revision>
  <cp:lastPrinted>2018-09-25T16:48:59Z</cp:lastPrinted>
  <dcterms:modified xsi:type="dcterms:W3CDTF">2018-09-27T09:39:43Z</dcterms:modified>
</cp:coreProperties>
</file>