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70" r:id="rId4"/>
    <p:sldMasterId id="2147483674" r:id="rId5"/>
    <p:sldMasterId id="2147483693" r:id="rId6"/>
  </p:sldMasterIdLst>
  <p:notesMasterIdLst>
    <p:notesMasterId r:id="rId60"/>
  </p:notesMasterIdLst>
  <p:sldIdLst>
    <p:sldId id="259" r:id="rId7"/>
    <p:sldId id="388" r:id="rId8"/>
    <p:sldId id="371" r:id="rId9"/>
    <p:sldId id="377" r:id="rId10"/>
    <p:sldId id="290" r:id="rId11"/>
    <p:sldId id="453" r:id="rId12"/>
    <p:sldId id="292" r:id="rId13"/>
    <p:sldId id="375" r:id="rId14"/>
    <p:sldId id="382" r:id="rId15"/>
    <p:sldId id="383" r:id="rId16"/>
    <p:sldId id="384" r:id="rId17"/>
    <p:sldId id="385" r:id="rId18"/>
    <p:sldId id="386" r:id="rId19"/>
    <p:sldId id="387" r:id="rId20"/>
    <p:sldId id="389" r:id="rId21"/>
    <p:sldId id="390" r:id="rId22"/>
    <p:sldId id="392" r:id="rId23"/>
    <p:sldId id="451" r:id="rId24"/>
    <p:sldId id="452" r:id="rId25"/>
    <p:sldId id="431" r:id="rId26"/>
    <p:sldId id="395" r:id="rId27"/>
    <p:sldId id="397" r:id="rId28"/>
    <p:sldId id="44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26" r:id="rId37"/>
    <p:sldId id="445" r:id="rId38"/>
    <p:sldId id="432" r:id="rId39"/>
    <p:sldId id="444" r:id="rId40"/>
    <p:sldId id="428" r:id="rId41"/>
    <p:sldId id="409" r:id="rId42"/>
    <p:sldId id="410" r:id="rId43"/>
    <p:sldId id="411" r:id="rId44"/>
    <p:sldId id="454" r:id="rId45"/>
    <p:sldId id="424" r:id="rId46"/>
    <p:sldId id="456" r:id="rId47"/>
    <p:sldId id="455" r:id="rId48"/>
    <p:sldId id="414" r:id="rId49"/>
    <p:sldId id="425" r:id="rId50"/>
    <p:sldId id="434" r:id="rId51"/>
    <p:sldId id="435" r:id="rId52"/>
    <p:sldId id="436" r:id="rId53"/>
    <p:sldId id="437" r:id="rId54"/>
    <p:sldId id="438" r:id="rId55"/>
    <p:sldId id="440" r:id="rId56"/>
    <p:sldId id="457" r:id="rId57"/>
    <p:sldId id="441" r:id="rId58"/>
    <p:sldId id="450" r:id="rId5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2C3C"/>
    <a:srgbClr val="6D7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343" autoAdjust="0"/>
  </p:normalViewPr>
  <p:slideViewPr>
    <p:cSldViewPr snapToGrid="0">
      <p:cViewPr varScale="1">
        <p:scale>
          <a:sx n="108" d="100"/>
          <a:sy n="108" d="100"/>
        </p:scale>
        <p:origin x="5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9CBF-A9D1-4512-BEB6-C9DEB4746B8F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79835-7B93-4032-B822-1DCD1F418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7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79835-7B93-4032-B822-1DCD1F4180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6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79835-7B93-4032-B822-1DCD1F4180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91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79835-7B93-4032-B822-1DCD1F4180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4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79835-7B93-4032-B822-1DCD1F4180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2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79835-7B93-4032-B822-1DCD1F4180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7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Визуализировать лучше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31CEA-867A-4A55-9569-A21D3DAD81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54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2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5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4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fld id="{BF053655-C2CA-49B0-8DF3-5CCBF355521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fld id="{DF154EFC-F2D0-406E-8C4F-A17B4D7E6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4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3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633327" y="3"/>
            <a:ext cx="8558675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791744" y="163370"/>
            <a:ext cx="6838949" cy="401668"/>
          </a:xfrm>
          <a:prstGeom prst="rect">
            <a:avLst/>
          </a:prstGeom>
        </p:spPr>
        <p:txBody>
          <a:bodyPr vert="horz" lIns="88862" tIns="44431" rIns="88862" bIns="4443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32" b="1" dirty="0" smtClean="0">
                <a:solidFill>
                  <a:schemeClr val="bg1"/>
                </a:solidFill>
                <a:latin typeface="+mn-lt"/>
              </a:rPr>
              <a:t>Образец заголовка</a:t>
            </a:r>
            <a:endParaRPr lang="en-US" sz="2332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633327" y="605521"/>
            <a:ext cx="8558675" cy="1549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6" name="Объект 2"/>
          <p:cNvSpPr>
            <a:spLocks noGrp="1"/>
          </p:cNvSpPr>
          <p:nvPr>
            <p:ph idx="1" hasCustomPrompt="1"/>
          </p:nvPr>
        </p:nvSpPr>
        <p:spPr>
          <a:xfrm>
            <a:off x="3813617" y="2268714"/>
            <a:ext cx="6211331" cy="4228655"/>
          </a:xfrm>
          <a:prstGeom prst="rect">
            <a:avLst/>
          </a:prstGeom>
        </p:spPr>
        <p:txBody>
          <a:bodyPr/>
          <a:lstStyle>
            <a:lvl1pPr>
              <a:defRPr sz="2332"/>
            </a:lvl1pPr>
          </a:lstStyle>
          <a:p>
            <a:pPr lvl="0"/>
            <a:r>
              <a:rPr lang="ru-RU" dirty="0" smtClean="0"/>
              <a:t>Описание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719642" y="738436"/>
            <a:ext cx="8253879" cy="45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b="1" dirty="0" smtClean="0"/>
              <a:t>Описание продукта</a:t>
            </a:r>
            <a:endParaRPr lang="ru-RU" sz="2332" b="1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2" y="302238"/>
            <a:ext cx="2576915" cy="993914"/>
          </a:xfrm>
          <a:prstGeom prst="rect">
            <a:avLst/>
          </a:prstGeom>
        </p:spPr>
      </p:pic>
      <p:pic>
        <p:nvPicPr>
          <p:cNvPr id="13" name="Picture 1" descr="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13484"/>
          <a:stretch>
            <a:fillRect/>
          </a:stretch>
        </p:blipFill>
        <p:spPr bwMode="auto">
          <a:xfrm>
            <a:off x="1591343" y="3721465"/>
            <a:ext cx="564151" cy="30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928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F254-6500-41EC-830E-BF2D423F9EA5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1507-C4BF-4364-B7DB-96834EBC1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7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FF5A-9F48-43FC-B741-F0E7ABAEA63A}" type="datetime1">
              <a:rPr lang="ru-RU" smtClean="0"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AF80-78ED-42A1-90AC-D20D8BEF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7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540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4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3116"/>
            <a:ext cx="9144000" cy="2386107"/>
          </a:xfrm>
        </p:spPr>
        <p:txBody>
          <a:bodyPr anchor="b"/>
          <a:lstStyle>
            <a:lvl1pPr algn="ctr">
              <a:defRPr sz="777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1788"/>
            <a:ext cx="9144000" cy="1655875"/>
          </a:xfrm>
        </p:spPr>
        <p:txBody>
          <a:bodyPr/>
          <a:lstStyle>
            <a:lvl1pPr marL="0" indent="0" algn="ctr">
              <a:buNone/>
              <a:defRPr sz="3110"/>
            </a:lvl1pPr>
            <a:lvl2pPr marL="592394" indent="0" algn="ctr">
              <a:buNone/>
              <a:defRPr sz="2591"/>
            </a:lvl2pPr>
            <a:lvl3pPr marL="1184788" indent="0" algn="ctr">
              <a:buNone/>
              <a:defRPr sz="2332"/>
            </a:lvl3pPr>
            <a:lvl4pPr marL="1777182" indent="0" algn="ctr">
              <a:buNone/>
              <a:defRPr sz="2073"/>
            </a:lvl4pPr>
            <a:lvl5pPr marL="2369576" indent="0" algn="ctr">
              <a:buNone/>
              <a:defRPr sz="2073"/>
            </a:lvl5pPr>
            <a:lvl6pPr marL="2961970" indent="0" algn="ctr">
              <a:buNone/>
              <a:defRPr sz="2073"/>
            </a:lvl6pPr>
            <a:lvl7pPr marL="3554364" indent="0" algn="ctr">
              <a:buNone/>
              <a:defRPr sz="2073"/>
            </a:lvl7pPr>
            <a:lvl8pPr marL="4146758" indent="0" algn="ctr">
              <a:buNone/>
              <a:defRPr sz="2073"/>
            </a:lvl8pPr>
            <a:lvl9pPr marL="4739152" indent="0" algn="ctr">
              <a:buNone/>
              <a:defRPr sz="207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91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80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358"/>
            <a:ext cx="10515600" cy="2853043"/>
          </a:xfrm>
        </p:spPr>
        <p:txBody>
          <a:bodyPr anchor="b"/>
          <a:lstStyle>
            <a:lvl1pPr>
              <a:defRPr sz="777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143"/>
            <a:ext cx="10515600" cy="1499544"/>
          </a:xfrm>
        </p:spPr>
        <p:txBody>
          <a:bodyPr/>
          <a:lstStyle>
            <a:lvl1pPr marL="0" indent="0">
              <a:buNone/>
              <a:defRPr sz="3110">
                <a:solidFill>
                  <a:schemeClr val="tx1">
                    <a:tint val="75000"/>
                  </a:schemeClr>
                </a:solidFill>
              </a:defRPr>
            </a:lvl1pPr>
            <a:lvl2pPr marL="592394" indent="0">
              <a:buNone/>
              <a:defRPr sz="2591">
                <a:solidFill>
                  <a:schemeClr val="tx1">
                    <a:tint val="75000"/>
                  </a:schemeClr>
                </a:solidFill>
              </a:defRPr>
            </a:lvl2pPr>
            <a:lvl3pPr marL="1184788" indent="0">
              <a:buNone/>
              <a:defRPr sz="2332">
                <a:solidFill>
                  <a:schemeClr val="tx1">
                    <a:tint val="75000"/>
                  </a:schemeClr>
                </a:solidFill>
              </a:defRPr>
            </a:lvl3pPr>
            <a:lvl4pPr marL="1777182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4pPr>
            <a:lvl5pPr marL="2369576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5pPr>
            <a:lvl6pPr marL="2961970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6pPr>
            <a:lvl7pPr marL="3554364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7pPr>
            <a:lvl8pPr marL="4146758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8pPr>
            <a:lvl9pPr marL="4739152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682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2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5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4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fld id="{EBAD67FA-5F79-43AD-ABF7-3EB84A53718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fld id="{DE309236-B462-4E2A-A1A0-56A80B04D8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5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fld id="{BF053655-C2CA-49B0-8DF3-5CCBF355521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fld id="{DF154EFC-F2D0-406E-8C4F-A17B4D7E6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6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10" b="1"/>
            </a:lvl1pPr>
            <a:lvl2pPr marL="592394" indent="0">
              <a:buNone/>
              <a:defRPr sz="2591" b="1"/>
            </a:lvl2pPr>
            <a:lvl3pPr marL="1184788" indent="0">
              <a:buNone/>
              <a:defRPr sz="2332" b="1"/>
            </a:lvl3pPr>
            <a:lvl4pPr marL="1777182" indent="0">
              <a:buNone/>
              <a:defRPr sz="2073" b="1"/>
            </a:lvl4pPr>
            <a:lvl5pPr marL="2369576" indent="0">
              <a:buNone/>
              <a:defRPr sz="2073" b="1"/>
            </a:lvl5pPr>
            <a:lvl6pPr marL="2961970" indent="0">
              <a:buNone/>
              <a:defRPr sz="2073" b="1"/>
            </a:lvl6pPr>
            <a:lvl7pPr marL="3554364" indent="0">
              <a:buNone/>
              <a:defRPr sz="2073" b="1"/>
            </a:lvl7pPr>
            <a:lvl8pPr marL="4146758" indent="0">
              <a:buNone/>
              <a:defRPr sz="2073" b="1"/>
            </a:lvl8pPr>
            <a:lvl9pPr marL="4739152" indent="0">
              <a:buNone/>
              <a:defRPr sz="207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1"/>
          </a:xfrm>
          <a:prstGeom prst="rect">
            <a:avLst/>
          </a:prstGeom>
        </p:spPr>
        <p:txBody>
          <a:bodyPr/>
          <a:lstStyle>
            <a:lvl1pPr>
              <a:defRPr sz="3110"/>
            </a:lvl1pPr>
            <a:lvl2pPr>
              <a:defRPr sz="2591"/>
            </a:lvl2pPr>
            <a:lvl3pPr>
              <a:defRPr sz="2332"/>
            </a:lvl3pPr>
            <a:lvl4pPr>
              <a:defRPr sz="2073"/>
            </a:lvl4pPr>
            <a:lvl5pPr>
              <a:defRPr sz="2073"/>
            </a:lvl5pPr>
            <a:lvl6pPr>
              <a:defRPr sz="2073"/>
            </a:lvl6pPr>
            <a:lvl7pPr>
              <a:defRPr sz="2073"/>
            </a:lvl7pPr>
            <a:lvl8pPr>
              <a:defRPr sz="2073"/>
            </a:lvl8pPr>
            <a:lvl9pPr>
              <a:defRPr sz="207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4585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10" b="1"/>
            </a:lvl1pPr>
            <a:lvl2pPr marL="592394" indent="0">
              <a:buNone/>
              <a:defRPr sz="2591" b="1"/>
            </a:lvl2pPr>
            <a:lvl3pPr marL="1184788" indent="0">
              <a:buNone/>
              <a:defRPr sz="2332" b="1"/>
            </a:lvl3pPr>
            <a:lvl4pPr marL="1777182" indent="0">
              <a:buNone/>
              <a:defRPr sz="2073" b="1"/>
            </a:lvl4pPr>
            <a:lvl5pPr marL="2369576" indent="0">
              <a:buNone/>
              <a:defRPr sz="2073" b="1"/>
            </a:lvl5pPr>
            <a:lvl6pPr marL="2961970" indent="0">
              <a:buNone/>
              <a:defRPr sz="2073" b="1"/>
            </a:lvl6pPr>
            <a:lvl7pPr marL="3554364" indent="0">
              <a:buNone/>
              <a:defRPr sz="2073" b="1"/>
            </a:lvl7pPr>
            <a:lvl8pPr marL="4146758" indent="0">
              <a:buNone/>
              <a:defRPr sz="2073" b="1"/>
            </a:lvl8pPr>
            <a:lvl9pPr marL="4739152" indent="0">
              <a:buNone/>
              <a:defRPr sz="207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5934"/>
            <a:ext cx="5389033" cy="3949701"/>
          </a:xfrm>
          <a:prstGeom prst="rect">
            <a:avLst/>
          </a:prstGeom>
        </p:spPr>
        <p:txBody>
          <a:bodyPr/>
          <a:lstStyle>
            <a:lvl1pPr>
              <a:defRPr sz="3110"/>
            </a:lvl1pPr>
            <a:lvl2pPr>
              <a:defRPr sz="2591"/>
            </a:lvl2pPr>
            <a:lvl3pPr>
              <a:defRPr sz="2332"/>
            </a:lvl3pPr>
            <a:lvl4pPr>
              <a:defRPr sz="2073"/>
            </a:lvl4pPr>
            <a:lvl5pPr>
              <a:defRPr sz="2073"/>
            </a:lvl5pPr>
            <a:lvl6pPr>
              <a:defRPr sz="2073"/>
            </a:lvl6pPr>
            <a:lvl7pPr>
              <a:defRPr sz="2073"/>
            </a:lvl7pPr>
            <a:lvl8pPr>
              <a:defRPr sz="2073"/>
            </a:lvl8pPr>
            <a:lvl9pPr>
              <a:defRPr sz="207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fld id="{EBAD67FA-5F79-43AD-ABF7-3EB84A53718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fld id="{DE309236-B462-4E2A-A1A0-56A80B04D8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46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6"/>
          </a:xfrm>
          <a:prstGeom prst="rect">
            <a:avLst/>
          </a:prstGeom>
        </p:spPr>
        <p:txBody>
          <a:bodyPr anchor="b"/>
          <a:lstStyle>
            <a:lvl1pPr algn="l">
              <a:defRPr sz="259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383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46"/>
            </a:lvl1pPr>
            <a:lvl2pPr marL="592394" indent="0">
              <a:buNone/>
              <a:defRPr sz="3628"/>
            </a:lvl2pPr>
            <a:lvl3pPr marL="1184788" indent="0">
              <a:buNone/>
              <a:defRPr sz="3110"/>
            </a:lvl3pPr>
            <a:lvl4pPr marL="1777182" indent="0">
              <a:buNone/>
              <a:defRPr sz="2591"/>
            </a:lvl4pPr>
            <a:lvl5pPr marL="2369576" indent="0">
              <a:buNone/>
              <a:defRPr sz="2591"/>
            </a:lvl5pPr>
            <a:lvl6pPr marL="2961970" indent="0">
              <a:buNone/>
              <a:defRPr sz="2591"/>
            </a:lvl6pPr>
            <a:lvl7pPr marL="3554364" indent="0">
              <a:buNone/>
              <a:defRPr sz="2591"/>
            </a:lvl7pPr>
            <a:lvl8pPr marL="4146758" indent="0">
              <a:buNone/>
              <a:defRPr sz="2591"/>
            </a:lvl8pPr>
            <a:lvl9pPr marL="4739152" indent="0">
              <a:buNone/>
              <a:defRPr sz="259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14"/>
            </a:lvl1pPr>
            <a:lvl2pPr marL="592394" indent="0">
              <a:buNone/>
              <a:defRPr sz="1555"/>
            </a:lvl2pPr>
            <a:lvl3pPr marL="1184788" indent="0">
              <a:buNone/>
              <a:defRPr sz="1296"/>
            </a:lvl3pPr>
            <a:lvl4pPr marL="1777182" indent="0">
              <a:buNone/>
              <a:defRPr sz="1166"/>
            </a:lvl4pPr>
            <a:lvl5pPr marL="2369576" indent="0">
              <a:buNone/>
              <a:defRPr sz="1166"/>
            </a:lvl5pPr>
            <a:lvl6pPr marL="2961970" indent="0">
              <a:buNone/>
              <a:defRPr sz="1166"/>
            </a:lvl6pPr>
            <a:lvl7pPr marL="3554364" indent="0">
              <a:buNone/>
              <a:defRPr sz="1166"/>
            </a:lvl7pPr>
            <a:lvl8pPr marL="4146758" indent="0">
              <a:buNone/>
              <a:defRPr sz="1166"/>
            </a:lvl8pPr>
            <a:lvl9pPr marL="4739152" indent="0">
              <a:buNone/>
              <a:defRPr sz="116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124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6" y="134159"/>
            <a:ext cx="1231900" cy="488928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3" y="4"/>
            <a:ext cx="9408339" cy="62308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</p:spTree>
    <p:extLst>
      <p:ext uri="{BB962C8B-B14F-4D97-AF65-F5344CB8AC3E}">
        <p14:creationId xmlns:p14="http://schemas.microsoft.com/office/powerpoint/2010/main" val="217995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6" y="134159"/>
            <a:ext cx="1231900" cy="488928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3" y="4"/>
            <a:ext cx="9408339" cy="62308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</p:spTree>
    <p:extLst>
      <p:ext uri="{BB962C8B-B14F-4D97-AF65-F5344CB8AC3E}">
        <p14:creationId xmlns:p14="http://schemas.microsoft.com/office/powerpoint/2010/main" val="102435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3116"/>
            <a:ext cx="9144000" cy="2386107"/>
          </a:xfrm>
        </p:spPr>
        <p:txBody>
          <a:bodyPr anchor="b"/>
          <a:lstStyle>
            <a:lvl1pPr algn="ctr">
              <a:defRPr sz="777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1788"/>
            <a:ext cx="9144000" cy="1655875"/>
          </a:xfrm>
        </p:spPr>
        <p:txBody>
          <a:bodyPr/>
          <a:lstStyle>
            <a:lvl1pPr marL="0" indent="0" algn="ctr">
              <a:buNone/>
              <a:defRPr sz="3110"/>
            </a:lvl1pPr>
            <a:lvl2pPr marL="592394" indent="0" algn="ctr">
              <a:buNone/>
              <a:defRPr sz="2591"/>
            </a:lvl2pPr>
            <a:lvl3pPr marL="1184788" indent="0" algn="ctr">
              <a:buNone/>
              <a:defRPr sz="2332"/>
            </a:lvl3pPr>
            <a:lvl4pPr marL="1777182" indent="0" algn="ctr">
              <a:buNone/>
              <a:defRPr sz="2073"/>
            </a:lvl4pPr>
            <a:lvl5pPr marL="2369576" indent="0" algn="ctr">
              <a:buNone/>
              <a:defRPr sz="2073"/>
            </a:lvl5pPr>
            <a:lvl6pPr marL="2961970" indent="0" algn="ctr">
              <a:buNone/>
              <a:defRPr sz="2073"/>
            </a:lvl6pPr>
            <a:lvl7pPr marL="3554364" indent="0" algn="ctr">
              <a:buNone/>
              <a:defRPr sz="2073"/>
            </a:lvl7pPr>
            <a:lvl8pPr marL="4146758" indent="0" algn="ctr">
              <a:buNone/>
              <a:defRPr sz="2073"/>
            </a:lvl8pPr>
            <a:lvl9pPr marL="4739152" indent="0" algn="ctr">
              <a:buNone/>
              <a:defRPr sz="207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60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71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358"/>
            <a:ext cx="10515600" cy="2853043"/>
          </a:xfrm>
        </p:spPr>
        <p:txBody>
          <a:bodyPr anchor="b"/>
          <a:lstStyle>
            <a:lvl1pPr>
              <a:defRPr sz="777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143"/>
            <a:ext cx="10515600" cy="1499544"/>
          </a:xfrm>
        </p:spPr>
        <p:txBody>
          <a:bodyPr/>
          <a:lstStyle>
            <a:lvl1pPr marL="0" indent="0">
              <a:buNone/>
              <a:defRPr sz="3110">
                <a:solidFill>
                  <a:schemeClr val="tx1">
                    <a:tint val="75000"/>
                  </a:schemeClr>
                </a:solidFill>
              </a:defRPr>
            </a:lvl1pPr>
            <a:lvl2pPr marL="592394" indent="0">
              <a:buNone/>
              <a:defRPr sz="2591">
                <a:solidFill>
                  <a:schemeClr val="tx1">
                    <a:tint val="75000"/>
                  </a:schemeClr>
                </a:solidFill>
              </a:defRPr>
            </a:lvl2pPr>
            <a:lvl3pPr marL="1184788" indent="0">
              <a:buNone/>
              <a:defRPr sz="2332">
                <a:solidFill>
                  <a:schemeClr val="tx1">
                    <a:tint val="75000"/>
                  </a:schemeClr>
                </a:solidFill>
              </a:defRPr>
            </a:lvl3pPr>
            <a:lvl4pPr marL="1777182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4pPr>
            <a:lvl5pPr marL="2369576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5pPr>
            <a:lvl6pPr marL="2961970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6pPr>
            <a:lvl7pPr marL="3554364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7pPr>
            <a:lvl8pPr marL="4146758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8pPr>
            <a:lvl9pPr marL="4739152" indent="0">
              <a:buNone/>
              <a:defRPr sz="20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4686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0376"/>
            <a:ext cx="1231900" cy="47514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</p:spTree>
    <p:extLst>
      <p:ext uri="{BB962C8B-B14F-4D97-AF65-F5344CB8AC3E}">
        <p14:creationId xmlns:p14="http://schemas.microsoft.com/office/powerpoint/2010/main" val="350321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4159"/>
            <a:ext cx="1231900" cy="488928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1" y="2"/>
            <a:ext cx="9408340" cy="623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1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942805" y="104884"/>
            <a:ext cx="6838951" cy="413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Образец заголовка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68146" y="6606988"/>
            <a:ext cx="60959" cy="21410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14947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3116"/>
            <a:ext cx="9144000" cy="2386107"/>
          </a:xfrm>
        </p:spPr>
        <p:txBody>
          <a:bodyPr anchor="b"/>
          <a:lstStyle>
            <a:lvl1pPr algn="ctr">
              <a:defRPr sz="777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1788"/>
            <a:ext cx="9144000" cy="1655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10"/>
            </a:lvl1pPr>
            <a:lvl2pPr marL="592394" indent="0" algn="ctr">
              <a:buNone/>
              <a:defRPr sz="2591"/>
            </a:lvl2pPr>
            <a:lvl3pPr marL="1184788" indent="0" algn="ctr">
              <a:buNone/>
              <a:defRPr sz="2332"/>
            </a:lvl3pPr>
            <a:lvl4pPr marL="1777182" indent="0" algn="ctr">
              <a:buNone/>
              <a:defRPr sz="2073"/>
            </a:lvl4pPr>
            <a:lvl5pPr marL="2369576" indent="0" algn="ctr">
              <a:buNone/>
              <a:defRPr sz="2073"/>
            </a:lvl5pPr>
            <a:lvl6pPr marL="2961970" indent="0" algn="ctr">
              <a:buNone/>
              <a:defRPr sz="2073"/>
            </a:lvl6pPr>
            <a:lvl7pPr marL="3554364" indent="0" algn="ctr">
              <a:buNone/>
              <a:defRPr sz="2073"/>
            </a:lvl7pPr>
            <a:lvl8pPr marL="4146758" indent="0" algn="ctr">
              <a:buNone/>
              <a:defRPr sz="2073"/>
            </a:lvl8pPr>
            <a:lvl9pPr marL="4739152" indent="0" algn="ctr">
              <a:buNone/>
              <a:defRPr sz="207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7EEB8-A745-4C65-8CFD-6056B3413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45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4159"/>
            <a:ext cx="1231900" cy="488928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1" y="2"/>
            <a:ext cx="9408340" cy="623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1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942805" y="104884"/>
            <a:ext cx="6838951" cy="413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Образец заголовка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68146" y="6606988"/>
            <a:ext cx="60959" cy="21410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05441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0376"/>
            <a:ext cx="1231900" cy="47514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593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4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0376"/>
            <a:ext cx="1231900" cy="47514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</p:spTree>
    <p:extLst>
      <p:ext uri="{BB962C8B-B14F-4D97-AF65-F5344CB8AC3E}">
        <p14:creationId xmlns:p14="http://schemas.microsoft.com/office/powerpoint/2010/main" val="315422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" y="130376"/>
            <a:ext cx="1231900" cy="47514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42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" y="-1"/>
            <a:ext cx="12193671" cy="6858000"/>
          </a:xfrm>
          <a:prstGeom prst="rect">
            <a:avLst/>
          </a:prstGeom>
        </p:spPr>
      </p:pic>
      <p:pic>
        <p:nvPicPr>
          <p:cNvPr id="9" name="Picture 2" descr="C:\Users\User\Desktop\решения-фон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"/>
            <a:ext cx="350930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828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ctr" defTabSz="1184788" rtl="0" eaLnBrk="1" latinLnBrk="0" hangingPunct="1">
        <a:spcBef>
          <a:spcPct val="0"/>
        </a:spcBef>
        <a:buNone/>
        <a:defRPr sz="5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296" indent="-444296" algn="l" defTabSz="1184788" rtl="0" eaLnBrk="1" latinLnBrk="0" hangingPunct="1">
        <a:spcBef>
          <a:spcPct val="20000"/>
        </a:spcBef>
        <a:buFont typeface="Arial" pitchFamily="34" charset="0"/>
        <a:buChar char="•"/>
        <a:defRPr sz="4146" kern="1200">
          <a:solidFill>
            <a:schemeClr val="tx1"/>
          </a:solidFill>
          <a:latin typeface="+mn-lt"/>
          <a:ea typeface="+mn-ea"/>
          <a:cs typeface="+mn-cs"/>
        </a:defRPr>
      </a:lvl1pPr>
      <a:lvl2pPr marL="962640" indent="-370246" algn="l" defTabSz="1184788" rtl="0" eaLnBrk="1" latinLnBrk="0" hangingPunct="1">
        <a:spcBef>
          <a:spcPct val="20000"/>
        </a:spcBef>
        <a:buFont typeface="Arial" pitchFamily="34" charset="0"/>
        <a:buChar char="–"/>
        <a:defRPr sz="3628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spcBef>
          <a:spcPct val="20000"/>
        </a:spcBef>
        <a:buFont typeface="Arial" pitchFamily="34" charset="0"/>
        <a:buChar char="–"/>
        <a:defRPr sz="2591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spcBef>
          <a:spcPct val="20000"/>
        </a:spcBef>
        <a:buFont typeface="Arial" pitchFamily="34" charset="0"/>
        <a:buChar char="»"/>
        <a:defRPr sz="2591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744" y="-81774"/>
            <a:ext cx="4224469" cy="1324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6041" y="6434578"/>
            <a:ext cx="4114800" cy="366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qtech.ru</a:t>
            </a:r>
            <a:endParaRPr lang="ru-RU" dirty="0"/>
          </a:p>
        </p:txBody>
      </p:sp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350" y="5854896"/>
            <a:ext cx="1977956" cy="76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 userDrawn="1"/>
        </p:nvSpPr>
        <p:spPr>
          <a:xfrm>
            <a:off x="11128443" y="-1"/>
            <a:ext cx="1063557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8630158" y="3086258"/>
            <a:ext cx="6099042" cy="511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21" b="0" dirty="0" smtClean="0">
                <a:solidFill>
                  <a:schemeClr val="bg1"/>
                </a:solidFill>
                <a:latin typeface="+mj-lt"/>
              </a:rPr>
              <a:t>QTECH –</a:t>
            </a:r>
            <a:r>
              <a:rPr lang="en-US" sz="2721" b="0" baseline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721" b="0" baseline="0" dirty="0" smtClean="0">
                <a:solidFill>
                  <a:schemeClr val="bg1"/>
                </a:solidFill>
                <a:latin typeface="+mj-lt"/>
              </a:rPr>
              <a:t>РЕШЕНИЯ ЛЮБОГО МАСШТАБА</a:t>
            </a:r>
            <a:endParaRPr lang="ru-RU" sz="2721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91998" y="6425076"/>
            <a:ext cx="2743200" cy="366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32">
                <a:solidFill>
                  <a:schemeClr val="bg1"/>
                </a:solidFill>
              </a:defRPr>
            </a:lvl1pPr>
          </a:lstStyle>
          <a:p>
            <a:fld id="{9C47EEB8-A745-4C65-8CFD-6056B3413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90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88" r:id="rId3"/>
    <p:sldLayoutId id="2147483689" r:id="rId4"/>
  </p:sldLayoutIdLst>
  <p:txStyles>
    <p:titleStyle>
      <a:lvl1pPr algn="l" defTabSz="1184788" rtl="0" eaLnBrk="1" latinLnBrk="0" hangingPunct="1">
        <a:lnSpc>
          <a:spcPct val="90000"/>
        </a:lnSpc>
        <a:spcBef>
          <a:spcPct val="0"/>
        </a:spcBef>
        <a:buNone/>
        <a:defRPr sz="3110" kern="1200">
          <a:solidFill>
            <a:srgbClr val="6D757C"/>
          </a:solidFill>
          <a:latin typeface="+mn-lt"/>
          <a:ea typeface="+mj-ea"/>
          <a:cs typeface="+mj-cs"/>
        </a:defRPr>
      </a:lvl1pPr>
    </p:titleStyle>
    <p:bodyStyle>
      <a:lvl1pPr marL="296197" indent="-296197" algn="l" defTabSz="1184788" rtl="0" eaLnBrk="1" latinLnBrk="0" hangingPunct="1">
        <a:lnSpc>
          <a:spcPct val="90000"/>
        </a:lnSpc>
        <a:spcBef>
          <a:spcPts val="1296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8859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489364"/>
            <a:ext cx="12192000" cy="36863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60410" y="6472682"/>
            <a:ext cx="7457093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5" dirty="0" smtClean="0"/>
              <a:t>КОМПЛЕКСНЫЕ РЕШЕНИЯ </a:t>
            </a:r>
            <a:r>
              <a:rPr lang="en-US" sz="1555" dirty="0" smtClean="0"/>
              <a:t>QTECH</a:t>
            </a:r>
            <a:endParaRPr lang="ru-RU" sz="1555" dirty="0"/>
          </a:p>
        </p:txBody>
      </p:sp>
      <p:sp>
        <p:nvSpPr>
          <p:cNvPr id="9" name="Нижний колонтитул 4"/>
          <p:cNvSpPr txBox="1">
            <a:spLocks/>
          </p:cNvSpPr>
          <p:nvPr userDrawn="1"/>
        </p:nvSpPr>
        <p:spPr>
          <a:xfrm>
            <a:off x="8650385" y="6460874"/>
            <a:ext cx="2464804" cy="397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14" dirty="0" smtClean="0"/>
              <a:t>qtech.ru</a:t>
            </a:r>
            <a:endParaRPr lang="ru-RU" sz="1814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514968" y="6513477"/>
            <a:ext cx="550931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4820E7-D6A1-4B3C-8AA8-FC5C76285BC1}" type="slidenum">
              <a:rPr lang="ru-RU" sz="1555" smtClean="0"/>
              <a:pPr/>
              <a:t>‹#›</a:t>
            </a:fld>
            <a:endParaRPr lang="ru-RU" sz="1555" dirty="0"/>
          </a:p>
        </p:txBody>
      </p:sp>
    </p:spTree>
    <p:extLst>
      <p:ext uri="{BB962C8B-B14F-4D97-AF65-F5344CB8AC3E}">
        <p14:creationId xmlns:p14="http://schemas.microsoft.com/office/powerpoint/2010/main" val="390793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1" r:id="rId3"/>
    <p:sldLayoutId id="2147483668" r:id="rId4"/>
    <p:sldLayoutId id="2147483684" r:id="rId5"/>
    <p:sldLayoutId id="2147483685" r:id="rId6"/>
    <p:sldLayoutId id="2147483690" r:id="rId7"/>
    <p:sldLayoutId id="2147483691" r:id="rId8"/>
  </p:sldLayoutIdLst>
  <p:txStyles>
    <p:titleStyle>
      <a:lvl1pPr algn="l" defTabSz="1184788" rtl="0" eaLnBrk="1" latinLnBrk="0" hangingPunct="1">
        <a:lnSpc>
          <a:spcPct val="90000"/>
        </a:lnSpc>
        <a:spcBef>
          <a:spcPct val="0"/>
        </a:spcBef>
        <a:buNone/>
        <a:defRPr sz="5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197" indent="-296197" algn="l" defTabSz="1184788" rtl="0" eaLnBrk="1" latinLnBrk="0" hangingPunct="1">
        <a:lnSpc>
          <a:spcPct val="90000"/>
        </a:lnSpc>
        <a:spcBef>
          <a:spcPts val="1296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8859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>
            <a:fillRect/>
          </a:stretch>
        </p:blipFill>
        <p:spPr>
          <a:xfrm>
            <a:off x="0" y="0"/>
            <a:ext cx="12192000" cy="6664643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" y="1"/>
            <a:ext cx="3166647" cy="649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733" y="53327"/>
            <a:ext cx="10515600" cy="56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03712" y="909800"/>
            <a:ext cx="10515600" cy="435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89364"/>
            <a:ext cx="12192000" cy="36863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60410" y="6472682"/>
            <a:ext cx="7457093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5" dirty="0" smtClean="0"/>
              <a:t>КОМПЛЕКСНЫЕ РЕШЕНИЯ </a:t>
            </a:r>
            <a:r>
              <a:rPr lang="en-US" sz="1555" dirty="0" smtClean="0"/>
              <a:t>QTECH</a:t>
            </a:r>
            <a:endParaRPr lang="ru-RU" sz="1555" dirty="0"/>
          </a:p>
        </p:txBody>
      </p:sp>
      <p:sp>
        <p:nvSpPr>
          <p:cNvPr id="9" name="Нижний колонтитул 4"/>
          <p:cNvSpPr txBox="1">
            <a:spLocks/>
          </p:cNvSpPr>
          <p:nvPr userDrawn="1"/>
        </p:nvSpPr>
        <p:spPr>
          <a:xfrm>
            <a:off x="8650385" y="6460874"/>
            <a:ext cx="2464804" cy="397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14" dirty="0" smtClean="0"/>
              <a:t>qtech.ru</a:t>
            </a:r>
            <a:endParaRPr lang="ru-RU" sz="1814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514968" y="6513477"/>
            <a:ext cx="550931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4820E7-D6A1-4B3C-8AA8-FC5C76285BC1}" type="slidenum">
              <a:rPr lang="ru-RU" sz="1555" smtClean="0"/>
              <a:pPr/>
              <a:t>‹#›</a:t>
            </a:fld>
            <a:endParaRPr lang="ru-RU" sz="1555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6" y="302762"/>
            <a:ext cx="2020799" cy="7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1184788" rtl="0" eaLnBrk="1" latinLnBrk="0" hangingPunct="1">
        <a:lnSpc>
          <a:spcPct val="90000"/>
        </a:lnSpc>
        <a:spcBef>
          <a:spcPct val="0"/>
        </a:spcBef>
        <a:buNone/>
        <a:defRPr sz="311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96197" indent="-296197" algn="l" defTabSz="1184788" rtl="0" eaLnBrk="1" latinLnBrk="0" hangingPunct="1">
        <a:lnSpc>
          <a:spcPct val="90000"/>
        </a:lnSpc>
        <a:spcBef>
          <a:spcPts val="1296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8859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2783663" y="4"/>
            <a:ext cx="9408339" cy="62308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4744721"/>
            <a:ext cx="12192000" cy="1935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6" y="134159"/>
            <a:ext cx="1231900" cy="488928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78670"/>
            <a:ext cx="12192000" cy="379332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12" name="Нижний колонтитул 4"/>
          <p:cNvSpPr txBox="1">
            <a:spLocks/>
          </p:cNvSpPr>
          <p:nvPr userDrawn="1"/>
        </p:nvSpPr>
        <p:spPr>
          <a:xfrm>
            <a:off x="8650386" y="6449352"/>
            <a:ext cx="2464804" cy="40864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14" dirty="0" smtClean="0"/>
              <a:t>qtech.ru</a:t>
            </a:r>
            <a:endParaRPr lang="ru-RU" sz="1814" dirty="0"/>
          </a:p>
        </p:txBody>
      </p:sp>
      <p:sp>
        <p:nvSpPr>
          <p:cNvPr id="13" name="Номер слайда 5"/>
          <p:cNvSpPr txBox="1">
            <a:spLocks/>
          </p:cNvSpPr>
          <p:nvPr userDrawn="1"/>
        </p:nvSpPr>
        <p:spPr>
          <a:xfrm>
            <a:off x="11514968" y="6503482"/>
            <a:ext cx="550931" cy="365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4820E7-D6A1-4B3C-8AA8-FC5C76285BC1}" type="slidenum">
              <a:rPr lang="ru-RU" sz="1555" smtClean="0"/>
              <a:pPr/>
              <a:t>‹#›</a:t>
            </a:fld>
            <a:endParaRPr lang="ru-RU" sz="1555" dirty="0"/>
          </a:p>
        </p:txBody>
      </p:sp>
      <p:sp>
        <p:nvSpPr>
          <p:cNvPr id="16" name="Дата 3"/>
          <p:cNvSpPr txBox="1">
            <a:spLocks/>
          </p:cNvSpPr>
          <p:nvPr userDrawn="1"/>
        </p:nvSpPr>
        <p:spPr>
          <a:xfrm>
            <a:off x="60410" y="6472682"/>
            <a:ext cx="7457093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5" dirty="0" smtClean="0"/>
              <a:t>КОМПЛЕКСНЫЕ РЕШЕНИЯ </a:t>
            </a:r>
            <a:r>
              <a:rPr lang="en-US" sz="1555" dirty="0" smtClean="0"/>
              <a:t>QTECH</a:t>
            </a:r>
            <a:endParaRPr lang="ru-RU" sz="1555" dirty="0"/>
          </a:p>
        </p:txBody>
      </p:sp>
    </p:spTree>
    <p:extLst>
      <p:ext uri="{BB962C8B-B14F-4D97-AF65-F5344CB8AC3E}">
        <p14:creationId xmlns:p14="http://schemas.microsoft.com/office/powerpoint/2010/main" val="28777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ctr" defTabSz="1184788" rtl="0" eaLnBrk="1" latinLnBrk="0" hangingPunct="1">
        <a:spcBef>
          <a:spcPct val="0"/>
        </a:spcBef>
        <a:buNone/>
        <a:defRPr sz="5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296" indent="-444296" algn="l" defTabSz="1184788" rtl="0" eaLnBrk="1" latinLnBrk="0" hangingPunct="1">
        <a:spcBef>
          <a:spcPct val="20000"/>
        </a:spcBef>
        <a:buFont typeface="Arial" pitchFamily="34" charset="0"/>
        <a:buChar char="•"/>
        <a:defRPr sz="4146" kern="1200">
          <a:solidFill>
            <a:schemeClr val="tx1"/>
          </a:solidFill>
          <a:latin typeface="+mn-lt"/>
          <a:ea typeface="+mn-ea"/>
          <a:cs typeface="+mn-cs"/>
        </a:defRPr>
      </a:lvl1pPr>
      <a:lvl2pPr marL="962640" indent="-370246" algn="l" defTabSz="1184788" rtl="0" eaLnBrk="1" latinLnBrk="0" hangingPunct="1">
        <a:spcBef>
          <a:spcPct val="20000"/>
        </a:spcBef>
        <a:buFont typeface="Arial" pitchFamily="34" charset="0"/>
        <a:buChar char="–"/>
        <a:defRPr sz="3628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spcBef>
          <a:spcPct val="20000"/>
        </a:spcBef>
        <a:buFont typeface="Arial" pitchFamily="34" charset="0"/>
        <a:buChar char="–"/>
        <a:defRPr sz="2591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spcBef>
          <a:spcPct val="20000"/>
        </a:spcBef>
        <a:buFont typeface="Arial" pitchFamily="34" charset="0"/>
        <a:buChar char="»"/>
        <a:defRPr sz="2591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>
            <a:fillRect/>
          </a:stretch>
        </p:blipFill>
        <p:spPr>
          <a:xfrm>
            <a:off x="0" y="0"/>
            <a:ext cx="12192000" cy="6664643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2783663" y="3"/>
            <a:ext cx="9408339" cy="605519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" y="1"/>
            <a:ext cx="3166647" cy="649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733" y="53327"/>
            <a:ext cx="10515600" cy="56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03712" y="909800"/>
            <a:ext cx="10515600" cy="435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89364"/>
            <a:ext cx="12192000" cy="368637"/>
          </a:xfrm>
          <a:prstGeom prst="rect">
            <a:avLst/>
          </a:prstGeom>
          <a:solidFill>
            <a:srgbClr val="B5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862" tIns="44431" rIns="88862" bIns="444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13"/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60410" y="6472682"/>
            <a:ext cx="7457093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55" dirty="0" smtClean="0"/>
              <a:t>КОМПЛЕКСНЫЕ РЕШЕНИЯ </a:t>
            </a:r>
            <a:r>
              <a:rPr lang="en-US" sz="1555" dirty="0" smtClean="0"/>
              <a:t>QTECH</a:t>
            </a:r>
            <a:endParaRPr lang="ru-RU" sz="1555" dirty="0"/>
          </a:p>
        </p:txBody>
      </p:sp>
      <p:sp>
        <p:nvSpPr>
          <p:cNvPr id="9" name="Нижний колонтитул 4"/>
          <p:cNvSpPr txBox="1">
            <a:spLocks/>
          </p:cNvSpPr>
          <p:nvPr userDrawn="1"/>
        </p:nvSpPr>
        <p:spPr>
          <a:xfrm>
            <a:off x="8650385" y="6460874"/>
            <a:ext cx="2464804" cy="39712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14" dirty="0" smtClean="0"/>
              <a:t>qtech.ru</a:t>
            </a:r>
            <a:endParaRPr lang="ru-RU" sz="1814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514968" y="6513477"/>
            <a:ext cx="550931" cy="3548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4820E7-D6A1-4B3C-8AA8-FC5C76285BC1}" type="slidenum">
              <a:rPr lang="ru-RU" sz="1555" smtClean="0"/>
              <a:pPr/>
              <a:t>‹#›</a:t>
            </a:fld>
            <a:endParaRPr lang="ru-RU" sz="1555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6" y="302762"/>
            <a:ext cx="2020799" cy="7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1184788" rtl="0" eaLnBrk="1" latinLnBrk="0" hangingPunct="1">
        <a:lnSpc>
          <a:spcPct val="90000"/>
        </a:lnSpc>
        <a:spcBef>
          <a:spcPct val="0"/>
        </a:spcBef>
        <a:buNone/>
        <a:defRPr sz="311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96197" indent="-296197" algn="l" defTabSz="1184788" rtl="0" eaLnBrk="1" latinLnBrk="0" hangingPunct="1">
        <a:lnSpc>
          <a:spcPct val="90000"/>
        </a:lnSpc>
        <a:spcBef>
          <a:spcPts val="1296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8859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2pPr>
      <a:lvl3pPr marL="148098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207337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665773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3258167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850561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442955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5035349" indent="-296197" algn="l" defTabSz="1184788" rtl="0" eaLnBrk="1" latinLnBrk="0" hangingPunct="1">
        <a:lnSpc>
          <a:spcPct val="90000"/>
        </a:lnSpc>
        <a:spcBef>
          <a:spcPts val="648"/>
        </a:spcBef>
        <a:buFont typeface="Arial" panose="020B0604020202020204" pitchFamily="34" charset="0"/>
        <a:buChar char="•"/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1pPr>
      <a:lvl2pPr marL="59239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2pPr>
      <a:lvl3pPr marL="118478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4pPr>
      <a:lvl5pPr marL="2369576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5pPr>
      <a:lvl6pPr marL="2961970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6pPr>
      <a:lvl7pPr marL="3554364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7pPr>
      <a:lvl8pPr marL="4146758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8pPr>
      <a:lvl9pPr marL="4739152" algn="l" defTabSz="1184788" rtl="0" eaLnBrk="1" latinLnBrk="0" hangingPunct="1">
        <a:defRPr sz="2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68.jpeg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jpe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microsoft.com/office/2007/relationships/hdphoto" Target="../media/hdphoto7.wdp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4" Type="http://schemas.openxmlformats.org/officeDocument/2006/relationships/image" Target="cid:image002.png@01D4152F.9FBB107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1.wdp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gi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Bishkirevich@qtech.r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5"/>
            <a:ext cx="12192000" cy="68604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70601" y="5540992"/>
            <a:ext cx="6146847" cy="1319444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40632" y="5701578"/>
            <a:ext cx="2076815" cy="105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946187" y="3033133"/>
            <a:ext cx="7271260" cy="193932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5841241" y="5606135"/>
            <a:ext cx="4125721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67" b="1" dirty="0" smtClean="0">
                <a:latin typeface="+mj-lt"/>
              </a:rPr>
              <a:t>РОССИЙСКИЙ                                               РАЗРАБОТЧИК И ПРОИЗВОДИТЕЛЬ</a:t>
            </a:r>
            <a:endParaRPr lang="ru-RU" sz="1867" b="1" dirty="0">
              <a:latin typeface="+mj-lt"/>
            </a:endParaRPr>
          </a:p>
          <a:p>
            <a:pPr algn="r"/>
            <a:r>
              <a:rPr lang="ru-RU" sz="1867" b="1" dirty="0">
                <a:latin typeface="+mj-lt"/>
              </a:rPr>
              <a:t>ТЕЛЕКОММУНИКАЦИОННОГО </a:t>
            </a:r>
          </a:p>
          <a:p>
            <a:pPr algn="r"/>
            <a:r>
              <a:rPr lang="ru-RU" sz="1867" b="1" dirty="0">
                <a:latin typeface="+mj-lt"/>
              </a:rPr>
              <a:t>ОБОРУДОВАНИЯ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46187" y="3081922"/>
            <a:ext cx="7251311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733" b="1" dirty="0" smtClean="0">
                <a:solidFill>
                  <a:srgbClr val="C00000"/>
                </a:solidFill>
              </a:rPr>
              <a:t>КОМПЛЕКСНЫЕ РЕШЕНИЯ QTECH </a:t>
            </a:r>
            <a:endParaRPr lang="ru-RU" sz="3733" b="1" dirty="0">
              <a:solidFill>
                <a:srgbClr val="C00000"/>
              </a:solidFill>
            </a:endParaRPr>
          </a:p>
          <a:p>
            <a:pPr algn="r"/>
            <a:r>
              <a:rPr lang="ru-RU" sz="3733" b="1" dirty="0" smtClean="0">
                <a:solidFill>
                  <a:srgbClr val="6D767D"/>
                </a:solidFill>
              </a:rPr>
              <a:t>О КОМПАНИИ</a:t>
            </a:r>
          </a:p>
          <a:p>
            <a:pPr algn="r"/>
            <a:r>
              <a:rPr lang="ru-RU" sz="3733" b="1" dirty="0" smtClean="0">
                <a:solidFill>
                  <a:srgbClr val="6D767D"/>
                </a:solidFill>
              </a:rPr>
              <a:t>ОБЗОР ОБОРУДОВАНИЯ</a:t>
            </a:r>
          </a:p>
        </p:txBody>
      </p:sp>
      <p:pic>
        <p:nvPicPr>
          <p:cNvPr id="13" name="Picture 2" descr="C:\Users\User\Desktop\решения-ф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"/>
            <a:ext cx="350930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1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9" t="20132" r="27852" b="-4423"/>
          <a:stretch/>
        </p:blipFill>
        <p:spPr>
          <a:xfrm>
            <a:off x="0" y="1"/>
            <a:ext cx="5254580" cy="68579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5710" r="49507" b="4902"/>
          <a:stretch/>
        </p:blipFill>
        <p:spPr>
          <a:xfrm>
            <a:off x="3412901" y="3165"/>
            <a:ext cx="5666705" cy="64959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6" t="7328" r="22563" b="-6834"/>
          <a:stretch/>
        </p:blipFill>
        <p:spPr>
          <a:xfrm>
            <a:off x="7611414" y="0"/>
            <a:ext cx="4580586" cy="647223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-1" y="0"/>
            <a:ext cx="3414409" cy="1984443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-2" y="243992"/>
            <a:ext cx="3412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ea typeface="Adobe Fan Heiti Std B" pitchFamily="34" charset="-128"/>
              </a:rPr>
              <a:t>R&amp;D </a:t>
            </a:r>
            <a:r>
              <a:rPr lang="ru-RU" altLang="ru-RU" b="1" dirty="0">
                <a:solidFill>
                  <a:schemeClr val="bg1"/>
                </a:solidFill>
                <a:ea typeface="Adobe Fan Heiti Std B" pitchFamily="34" charset="-128"/>
              </a:rPr>
              <a:t>ЦЕНТРЫ </a:t>
            </a:r>
            <a:r>
              <a:rPr lang="en-US" altLang="ru-RU" b="1" dirty="0">
                <a:solidFill>
                  <a:schemeClr val="bg1"/>
                </a:solidFill>
                <a:ea typeface="Adobe Fan Heiti Std B" pitchFamily="34" charset="-128"/>
              </a:rPr>
              <a:t>QTECH</a:t>
            </a:r>
          </a:p>
          <a:p>
            <a:pPr algn="ctr"/>
            <a:r>
              <a:rPr lang="ru-RU" altLang="ru-RU" b="1" dirty="0" err="1" smtClean="0">
                <a:solidFill>
                  <a:schemeClr val="bg1"/>
                </a:solidFill>
                <a:ea typeface="Adobe Fan Heiti Std B" pitchFamily="34" charset="-128"/>
              </a:rPr>
              <a:t>г.Москва</a:t>
            </a:r>
            <a:r>
              <a:rPr lang="ru-RU" altLang="ru-RU" b="1" dirty="0" smtClean="0">
                <a:solidFill>
                  <a:schemeClr val="bg1"/>
                </a:solidFill>
                <a:ea typeface="Adobe Fan Heiti Std B" pitchFamily="34" charset="-128"/>
              </a:rPr>
              <a:t>      </a:t>
            </a:r>
            <a:r>
              <a:rPr lang="ru-RU" altLang="ru-RU" b="1" dirty="0" err="1" smtClean="0">
                <a:solidFill>
                  <a:schemeClr val="bg1"/>
                </a:solidFill>
                <a:ea typeface="Adobe Fan Heiti Std B" pitchFamily="34" charset="-128"/>
              </a:rPr>
              <a:t>г.Рязань</a:t>
            </a:r>
            <a:endParaRPr lang="ru-RU" altLang="ru-RU" b="1" dirty="0" smtClean="0">
              <a:solidFill>
                <a:schemeClr val="bg1"/>
              </a:solidFill>
              <a:ea typeface="Adobe Fan Heiti Std B" pitchFamily="34" charset="-128"/>
            </a:endParaRPr>
          </a:p>
          <a:p>
            <a:pPr algn="ctr"/>
            <a:endParaRPr lang="ru-RU" altLang="ru-RU" b="1" dirty="0">
              <a:solidFill>
                <a:schemeClr val="bg1"/>
              </a:solidFill>
              <a:ea typeface="Adobe Fan Heiti Std B" pitchFamily="34" charset="-128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a typeface="Adobe Fan Heiti Std B" pitchFamily="34" charset="-128"/>
              </a:rPr>
              <a:t>ПРОИЗВОДСТВО </a:t>
            </a:r>
            <a:r>
              <a:rPr lang="en-US" altLang="ru-RU" b="1" dirty="0" smtClean="0">
                <a:solidFill>
                  <a:schemeClr val="bg1"/>
                </a:solidFill>
                <a:ea typeface="Adobe Fan Heiti Std B" pitchFamily="34" charset="-128"/>
              </a:rPr>
              <a:t>QTECH</a:t>
            </a:r>
            <a:endParaRPr lang="ru-RU" altLang="ru-RU" dirty="0"/>
          </a:p>
          <a:p>
            <a:pPr algn="ctr"/>
            <a:r>
              <a:rPr lang="ru-RU" altLang="ru-RU" b="1" dirty="0" err="1" smtClean="0">
                <a:solidFill>
                  <a:schemeClr val="bg1"/>
                </a:solidFill>
                <a:ea typeface="Adobe Fan Heiti Std B" pitchFamily="34" charset="-128"/>
              </a:rPr>
              <a:t>г.Тула</a:t>
            </a:r>
            <a:endParaRPr lang="ru-RU" altLang="ru-RU" b="1" dirty="0">
              <a:solidFill>
                <a:schemeClr val="bg1"/>
              </a:solidFill>
              <a:ea typeface="Adobe Fan Heiti Std B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00950" y="5401041"/>
            <a:ext cx="4591050" cy="109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048240" y="4169412"/>
            <a:ext cx="5640947" cy="1959640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048240" y="4491272"/>
            <a:ext cx="5640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 Российских контрактных заводах</a:t>
            </a:r>
          </a:p>
          <a:p>
            <a:pPr algn="ctr"/>
            <a:r>
              <a:rPr lang="ru-RU" sz="2000" b="1" dirty="0" smtClean="0"/>
              <a:t>Производятся наши устройства. </a:t>
            </a:r>
            <a:endParaRPr lang="en-US" sz="2000" b="1" dirty="0" smtClean="0"/>
          </a:p>
          <a:p>
            <a:pPr algn="ctr"/>
            <a:r>
              <a:rPr lang="ru-RU" sz="2000" b="1" dirty="0" smtClean="0"/>
              <a:t>Партии Коммутаторов</a:t>
            </a:r>
            <a:r>
              <a:rPr lang="ru-RU" sz="2000" b="1" dirty="0"/>
              <a:t> </a:t>
            </a:r>
            <a:r>
              <a:rPr lang="ru-RU" sz="2000" b="1" dirty="0" smtClean="0"/>
              <a:t>доступа и агрегации</a:t>
            </a:r>
          </a:p>
          <a:p>
            <a:pPr algn="ctr"/>
            <a:r>
              <a:rPr lang="ru-RU" sz="2000" b="1" dirty="0" smtClean="0"/>
              <a:t>Партии промышленных коммутаторов</a:t>
            </a:r>
          </a:p>
        </p:txBody>
      </p:sp>
    </p:spTree>
    <p:extLst>
      <p:ext uri="{BB962C8B-B14F-4D97-AF65-F5344CB8AC3E}">
        <p14:creationId xmlns:p14="http://schemas.microsoft.com/office/powerpoint/2010/main" val="29050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567543"/>
          </a:xfrm>
        </p:spPr>
        <p:txBody>
          <a:bodyPr/>
          <a:lstStyle/>
          <a:p>
            <a:r>
              <a:rPr lang="ru-RU" dirty="0" smtClean="0"/>
              <a:t>Разработка Программного Обеспечения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69017" y="5859216"/>
            <a:ext cx="857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КОТОРЫХ НЕОБХОДИМО ПОСТРОИТЬ СВЯЗЬ И ПРОВЕСТИ ТЕЛЕКОММУНИКАЦИИ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"/>
          <a:stretch/>
        </p:blipFill>
        <p:spPr bwMode="auto">
          <a:xfrm>
            <a:off x="2183643" y="619559"/>
            <a:ext cx="10008358" cy="578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70771" y="1282560"/>
            <a:ext cx="5640947" cy="3985476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14150" y="1604420"/>
            <a:ext cx="47494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Оригинальные исходные коды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Открытая ОС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Linux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Проприетарные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протоколы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Возможность сертификация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исходных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кодов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Разработка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по стандартам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Agile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в среде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Git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Atlassian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567543"/>
          </a:xfrm>
        </p:spPr>
        <p:txBody>
          <a:bodyPr/>
          <a:lstStyle/>
          <a:p>
            <a:r>
              <a:rPr lang="ru-RU" dirty="0" smtClean="0"/>
              <a:t>Разработка </a:t>
            </a:r>
            <a:r>
              <a:rPr lang="ru-RU" dirty="0" err="1"/>
              <a:t>С</a:t>
            </a:r>
            <a:r>
              <a:rPr lang="ru-RU" dirty="0" err="1" smtClean="0"/>
              <a:t>хемотехники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69017" y="5859216"/>
            <a:ext cx="857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КОТОРЫХ НЕОБХОДИМО ПОСТРОИТЬ СВЯЗЬ И ПРОВЕСТИ ТЕЛЕКОММУНИКАЦИИ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92" y="793374"/>
            <a:ext cx="4669017" cy="33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51966" y="3578539"/>
            <a:ext cx="5640947" cy="2400657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34600" y="3578539"/>
            <a:ext cx="47494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Чипсеты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Память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FLASH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RAM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Блоки питания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</a:rPr>
              <a:t>Максимальное использование отечественных комплектующих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16" y="968430"/>
            <a:ext cx="3055466" cy="165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12" y="2885096"/>
            <a:ext cx="5476875" cy="343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567543"/>
          </a:xfrm>
        </p:spPr>
        <p:txBody>
          <a:bodyPr/>
          <a:lstStyle/>
          <a:p>
            <a:r>
              <a:rPr lang="ru-RU" dirty="0" smtClean="0"/>
              <a:t>Разработка Конструктива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69017" y="5859216"/>
            <a:ext cx="857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КОТОРЫХ НЕОБХОДИМО ПОСТРОИТЬ СВЯЗЬ И ПРОВЕСТИ ТЕЛЕКОММУНИКАЦИИ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5" y="737329"/>
            <a:ext cx="8836389" cy="53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01" y="2877176"/>
            <a:ext cx="451273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837527" y="908590"/>
            <a:ext cx="4844957" cy="2298634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987654" y="1020734"/>
            <a:ext cx="4367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Унификация под разные модели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Расположение элементов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Охлаждение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Индикация</a:t>
            </a:r>
          </a:p>
        </p:txBody>
      </p:sp>
    </p:spTree>
    <p:extLst>
      <p:ext uri="{BB962C8B-B14F-4D97-AF65-F5344CB8AC3E}">
        <p14:creationId xmlns:p14="http://schemas.microsoft.com/office/powerpoint/2010/main" val="35613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7668635" cy="567543"/>
          </a:xfrm>
        </p:spPr>
        <p:txBody>
          <a:bodyPr/>
          <a:lstStyle/>
          <a:p>
            <a:r>
              <a:rPr lang="ru-RU" dirty="0" smtClean="0"/>
              <a:t>Компоненты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69017" y="5859216"/>
            <a:ext cx="857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КОТОРЫХ НЕОБХОДИМО ПОСТРОИТЬ СВЯЗЬ И ПРОВЕСТИ ТЕЛЕКОММУНИКАЦИИ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87339" y="1102047"/>
            <a:ext cx="6658663" cy="4868553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150373" y="1191218"/>
            <a:ext cx="61499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Со всеми поставщиками компонентов подписаны NDA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Со стороны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чипмейкеров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оказывается техническая поддержка, имеется вся необходимая документация для разработки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схемотехники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По выбранным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компонентам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имеются персональные квоты для QTECH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Подписаны контракты на поставку компонентов с официальными дистрибьюторами компонентов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4" y="1060451"/>
            <a:ext cx="1506350" cy="105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9" y="3081841"/>
            <a:ext cx="1491238" cy="79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" y="2226394"/>
            <a:ext cx="2580343" cy="6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37" y="5396143"/>
            <a:ext cx="134408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63" y="5919736"/>
            <a:ext cx="1943100" cy="3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12" y="1060450"/>
            <a:ext cx="1717746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0" y="5745580"/>
            <a:ext cx="977900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" y="4944855"/>
            <a:ext cx="1367367" cy="5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8" y="4090601"/>
            <a:ext cx="2505885" cy="61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50" y="2990356"/>
            <a:ext cx="1854860" cy="9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93" y="4869956"/>
            <a:ext cx="1331384" cy="4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0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498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ОБЗОР ОБОРУДОВАНИЯ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laya.SlayaPC\Desktop\фон слайд_видео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74" y="2"/>
            <a:ext cx="11849875" cy="6857999"/>
          </a:xfrm>
          <a:prstGeom prst="rect">
            <a:avLst/>
          </a:prstGeom>
          <a:noFill/>
        </p:spPr>
      </p:pic>
      <p:pic>
        <p:nvPicPr>
          <p:cNvPr id="5" name="Picture 14" descr="C:\Users\Slaya.SlayaPC\Desktop\фон слайд_видео3_1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70992" y="140043"/>
            <a:ext cx="10636623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Компания </a:t>
            </a:r>
            <a:r>
              <a:rPr kumimoji="0" lang="en-US" sz="23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QTECH</a:t>
            </a:r>
            <a:r>
              <a:rPr kumimoji="0" lang="ru-RU" sz="23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обладает широким ассортиментом продукции.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Разрабатывает и производит полный комплекс решений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операторов связи, предприятий и организаций </a:t>
            </a:r>
            <a:r>
              <a:rPr kumimoji="0" lang="en-US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ru-RU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</a:t>
            </a:r>
            <a:r>
              <a:rPr kumimoji="0" lang="ru-RU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</a:t>
            </a:r>
            <a:r>
              <a:rPr kumimoji="0" lang="en-US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ru-RU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59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сегмента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04474" y="1469621"/>
            <a:ext cx="3265630" cy="1412201"/>
            <a:chOff x="179512" y="1134193"/>
            <a:chExt cx="2520280" cy="1089879"/>
          </a:xfrm>
        </p:grpSpPr>
        <p:pic>
          <p:nvPicPr>
            <p:cNvPr id="11" name="Picture 4" descr="C:\Users\Slaya.SlayaPC\Desktop\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134193"/>
              <a:ext cx="504057" cy="504057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683568" y="1134194"/>
              <a:ext cx="264994" cy="255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  <a:endPara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3568" y="1383317"/>
              <a:ext cx="2016224" cy="84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Коммутаторы доступа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Коммутаторы </a:t>
              </a:r>
              <a:r>
                <a:rPr kumimoji="0" lang="ru-RU" sz="1296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агрегации\ядра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Промышленные коммутаторы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Коммутаторы </a:t>
              </a:r>
              <a:r>
                <a:rPr kumimoji="0" lang="ru-RU" sz="1296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ЦОД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Маршрутизаторы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576801" y="1469622"/>
            <a:ext cx="3918754" cy="1212786"/>
            <a:chOff x="3059833" y="1134194"/>
            <a:chExt cx="3024335" cy="935979"/>
          </a:xfrm>
        </p:grpSpPr>
        <p:pic>
          <p:nvPicPr>
            <p:cNvPr id="15" name="Picture 5" descr="C:\Users\Slaya.SlayaPC\Desktop\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59833" y="1134194"/>
              <a:ext cx="504056" cy="504057"/>
            </a:xfrm>
            <a:prstGeom prst="rect">
              <a:avLst/>
            </a:prstGeom>
            <a:noFill/>
          </p:spPr>
        </p:pic>
        <p:sp>
          <p:nvSpPr>
            <p:cNvPr id="16" name="Прямоугольник 15"/>
            <p:cNvSpPr/>
            <p:nvPr/>
          </p:nvSpPr>
          <p:spPr>
            <a:xfrm>
              <a:off x="3563888" y="1134194"/>
              <a:ext cx="450564" cy="255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TDM</a:t>
              </a:r>
              <a:endPara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63888" y="1383317"/>
              <a:ext cx="2520280" cy="68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Мультисервисные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платформы доступа (М</a:t>
              </a: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Мультиплексоры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Конвертеры интерфейсов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842430" y="1469621"/>
            <a:ext cx="4665185" cy="1263203"/>
            <a:chOff x="5436096" y="1134193"/>
            <a:chExt cx="3600400" cy="974889"/>
          </a:xfrm>
        </p:grpSpPr>
        <p:pic>
          <p:nvPicPr>
            <p:cNvPr id="19" name="Picture 6" descr="C:\Users\Slaya.SlayaPC\Desktop\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6096" y="1134193"/>
              <a:ext cx="504056" cy="504057"/>
            </a:xfrm>
            <a:prstGeom prst="rect">
              <a:avLst/>
            </a:prstGeom>
            <a:noFill/>
          </p:spPr>
        </p:pic>
        <p:sp>
          <p:nvSpPr>
            <p:cNvPr id="20" name="Прямоугольник 19"/>
            <p:cNvSpPr/>
            <p:nvPr/>
          </p:nvSpPr>
          <p:spPr>
            <a:xfrm>
              <a:off x="5904656" y="1134194"/>
              <a:ext cx="3131840" cy="255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БЕСПРОВОДНЫЕ ТЕХНОЛОГИИ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904656" y="1422226"/>
              <a:ext cx="2771800" cy="68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Системы для лицензируемого ЧД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Системы для </a:t>
              </a:r>
              <a:r>
                <a:rPr kumimoji="0" lang="ru-RU" sz="1296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нелицензируемого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ЧД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Wi-Fi-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решения </a:t>
              </a:r>
              <a:endParaRPr kumimoji="0" lang="ru-RU" sz="129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Радиомосты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04474" y="2962481"/>
            <a:ext cx="2985719" cy="1063789"/>
            <a:chOff x="179512" y="2286322"/>
            <a:chExt cx="2304256" cy="820989"/>
          </a:xfrm>
        </p:grpSpPr>
        <p:pic>
          <p:nvPicPr>
            <p:cNvPr id="23" name="Picture 7" descr="C:\Users\Slaya.SlayaPC\Desktop\Без-имени-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512" y="2358330"/>
              <a:ext cx="504057" cy="504056"/>
            </a:xfrm>
            <a:prstGeom prst="rect">
              <a:avLst/>
            </a:prstGeom>
            <a:noFill/>
          </p:spPr>
        </p:pic>
        <p:sp>
          <p:nvSpPr>
            <p:cNvPr id="24" name="Прямоугольник 23"/>
            <p:cNvSpPr/>
            <p:nvPr/>
          </p:nvSpPr>
          <p:spPr>
            <a:xfrm>
              <a:off x="683568" y="2286322"/>
              <a:ext cx="457442" cy="255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VOIP</a:t>
              </a:r>
              <a:endPara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20080" y="2574354"/>
              <a:ext cx="1763688" cy="532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IP-ATC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IP-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телефоны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Голосовые шлюзы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624110" y="2962482"/>
            <a:ext cx="2938409" cy="1066045"/>
            <a:chOff x="2051720" y="2286322"/>
            <a:chExt cx="2267744" cy="822730"/>
          </a:xfrm>
        </p:grpSpPr>
        <p:pic>
          <p:nvPicPr>
            <p:cNvPr id="27" name="Picture 8" descr="C:\Users\Slaya.SlayaPC\Desktop\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1720" y="2358330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28" name="Прямоугольник 27"/>
            <p:cNvSpPr/>
            <p:nvPr/>
          </p:nvSpPr>
          <p:spPr>
            <a:xfrm>
              <a:off x="2555776" y="2286322"/>
              <a:ext cx="381285" cy="255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CPE</a:t>
              </a:r>
              <a:endPara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555776" y="2576095"/>
              <a:ext cx="1763688" cy="532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Роутеры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PLC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LTE- 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модемы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842429" y="2976024"/>
            <a:ext cx="2519200" cy="866630"/>
            <a:chOff x="3707904" y="2286322"/>
            <a:chExt cx="1944216" cy="668830"/>
          </a:xfrm>
        </p:grpSpPr>
        <p:pic>
          <p:nvPicPr>
            <p:cNvPr id="31" name="Picture 9" descr="C:\Users\Slaya.SlayaPC\Desktop\6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07904" y="2358330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32" name="Прямоугольник 31"/>
            <p:cNvSpPr/>
            <p:nvPr/>
          </p:nvSpPr>
          <p:spPr>
            <a:xfrm>
              <a:off x="4211960" y="2286322"/>
              <a:ext cx="1203532" cy="255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МУЛЬТИМЕДИА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211960" y="2576095"/>
              <a:ext cx="1440160" cy="379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Видеопанели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Видеонаблюдение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04474" y="4548645"/>
            <a:ext cx="3545540" cy="1263202"/>
            <a:chOff x="6084169" y="2286322"/>
            <a:chExt cx="2736303" cy="974888"/>
          </a:xfrm>
        </p:grpSpPr>
        <p:pic>
          <p:nvPicPr>
            <p:cNvPr id="35" name="Picture 10" descr="C:\Users\Slaya.SlayaPC\Desktop\7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84169" y="2358330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36" name="Прямоугольник 35"/>
            <p:cNvSpPr/>
            <p:nvPr/>
          </p:nvSpPr>
          <p:spPr>
            <a:xfrm>
              <a:off x="6588224" y="2286322"/>
              <a:ext cx="2232248" cy="255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ОБОРУДОВАНИЕ </a:t>
              </a:r>
              <a:r>
                <a:rPr kumimoji="0" lang="en-US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PON</a:t>
              </a:r>
              <a:endPara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624737" y="2574354"/>
              <a:ext cx="1763688" cy="68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GPON OLT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GPON ONU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GEPON OLT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GEPON ONU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670104" y="4548644"/>
            <a:ext cx="4198667" cy="1851645"/>
            <a:chOff x="179512" y="3510458"/>
            <a:chExt cx="3240360" cy="1429024"/>
          </a:xfrm>
        </p:grpSpPr>
        <p:pic>
          <p:nvPicPr>
            <p:cNvPr id="39" name="Picture 11" descr="C:\Users\Slaya.SlayaPC\Desktop\8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9512" y="3510458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40" name="Прямоугольник 39"/>
            <p:cNvSpPr/>
            <p:nvPr/>
          </p:nvSpPr>
          <p:spPr>
            <a:xfrm>
              <a:off x="683568" y="3510458"/>
              <a:ext cx="2376264" cy="440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ПАССИВНОЕ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ОБОРУДОВАНИЕ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83568" y="3944828"/>
              <a:ext cx="2736304" cy="994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Шкафы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Патч-панели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Волоконно-оптическое оборудование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Компоненты СКС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Монтажно-технологическое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оборудование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842430" y="4537358"/>
            <a:ext cx="4851793" cy="1468707"/>
            <a:chOff x="3707904" y="3501747"/>
            <a:chExt cx="3744416" cy="1133488"/>
          </a:xfrm>
        </p:grpSpPr>
        <p:pic>
          <p:nvPicPr>
            <p:cNvPr id="43" name="Picture 12" descr="C:\Users\Slaya.SlayaPC\Desktop\9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07904" y="3510458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44" name="Прямоугольник 43"/>
            <p:cNvSpPr/>
            <p:nvPr/>
          </p:nvSpPr>
          <p:spPr>
            <a:xfrm>
              <a:off x="4211960" y="3501747"/>
              <a:ext cx="3240360" cy="440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ТРАНСПОРТНЫЕ СЕТИ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ПЕРЕДАЧИ ДАННЫХ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211960" y="3948380"/>
              <a:ext cx="2808312" cy="68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</a:t>
              </a:r>
              <a:r>
                <a:rPr kumimoji="0" lang="ru-RU" sz="1296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Медиаконвертеры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CWDM 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 </a:t>
              </a: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DWDM </a:t>
              </a: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системы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Оборудование </a:t>
              </a: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SDH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SHDSL-</a:t>
              </a:r>
              <a:r>
                <a:rPr kumimoji="0" lang="ru-RU" sz="1296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модемы</a:t>
              </a:r>
              <a:endParaRPr kumimoji="0" lang="ru-RU" sz="12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0108060" y="2962481"/>
            <a:ext cx="2094801" cy="1047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478589" y="2962482"/>
            <a:ext cx="1095989" cy="10471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0481274" y="3110713"/>
            <a:ext cx="1679467" cy="81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КОМПЛЕКСНЫЕ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РЕШЕНИЯ</a:t>
            </a:r>
            <a:endParaRPr kumimoji="0" lang="en-US" sz="15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IOT</a:t>
            </a:r>
            <a:endParaRPr kumimoji="0" lang="ru-RU" sz="15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2" descr="C:\Users\Света\Desktop\иконки-все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34844" y="3055785"/>
            <a:ext cx="746430" cy="746430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10534643" y="4548645"/>
            <a:ext cx="1538853" cy="81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НАБЛЮДЕНИЯ</a:t>
            </a:r>
          </a:p>
        </p:txBody>
      </p:sp>
      <p:pic>
        <p:nvPicPr>
          <p:cNvPr id="53" name="Picture 2" descr="C:\Users\Света\Desktop\иконки-все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88213" y="4508710"/>
            <a:ext cx="693061" cy="693061"/>
          </a:xfrm>
          <a:prstGeom prst="rect">
            <a:avLst/>
          </a:prstGeom>
          <a:noFill/>
        </p:spPr>
      </p:pic>
      <p:sp>
        <p:nvSpPr>
          <p:cNvPr id="57" name="Овал 56"/>
          <p:cNvSpPr/>
          <p:nvPr/>
        </p:nvSpPr>
        <p:spPr>
          <a:xfrm>
            <a:off x="9602226" y="3044560"/>
            <a:ext cx="883021" cy="883021"/>
          </a:xfrm>
          <a:prstGeom prst="ellipse">
            <a:avLst/>
          </a:prstGeom>
          <a:solidFill>
            <a:srgbClr val="B62C3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723983" y="3250393"/>
            <a:ext cx="907482" cy="4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IOT</a:t>
            </a:r>
            <a:endParaRPr kumimoji="0" lang="ru-RU" sz="259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1" y="2070571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0490" y="2655392"/>
            <a:ext cx="4291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МАРШРУТИЗАТОРЫ.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КОММУТАТОРЫ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56" y="6285805"/>
            <a:ext cx="4882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ПОЗИЦИОНИРОВАНИЕ. СХЕМЫ. ЛИНЕЙКИ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altLang="ru-RU" dirty="0" smtClean="0">
                <a:ea typeface="Microsoft YaHei" pitchFamily="34" charset="-122"/>
              </a:rPr>
              <a:t>Коммутаторы </a:t>
            </a:r>
            <a:r>
              <a:rPr lang="en-US" altLang="ru-RU" dirty="0" smtClean="0">
                <a:ea typeface="Microsoft YaHei" pitchFamily="34" charset="-122"/>
              </a:rPr>
              <a:t>QTEC</a:t>
            </a:r>
            <a:r>
              <a:rPr lang="en-US" altLang="ru-RU" dirty="0">
                <a:ea typeface="Microsoft YaHei" pitchFamily="34" charset="-122"/>
              </a:rPr>
              <a:t>H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521" y="703745"/>
            <a:ext cx="4727445" cy="381137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доступа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13000" y="703744"/>
            <a:ext cx="4727444" cy="381137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агрегации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ядра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71478" y="703744"/>
            <a:ext cx="2376891" cy="381137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Промышленные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2011" y="1215188"/>
            <a:ext cx="2170225" cy="272649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Неуправляемые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18753" y="1215187"/>
            <a:ext cx="2170225" cy="272649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5495" y="1215188"/>
            <a:ext cx="4483279" cy="279137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500" y="1746480"/>
            <a:ext cx="7078963" cy="214359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3602" y="1499300"/>
            <a:ext cx="1038387" cy="48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SMB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43" y="2007993"/>
            <a:ext cx="1760728" cy="9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34946" y="1945572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QSW-8330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QSW-2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52" y="2160376"/>
            <a:ext cx="1960454" cy="6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27743" y="1949379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2310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QSW-347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4" r="51314" b="32997"/>
          <a:stretch/>
        </p:blipFill>
        <p:spPr bwMode="auto">
          <a:xfrm>
            <a:off x="2432627" y="3081400"/>
            <a:ext cx="2301551" cy="5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43318" y="2802156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4610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QSW-1500-PO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0" y="2253731"/>
            <a:ext cx="1487245" cy="53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5243" y="1962793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32627" y="4177979"/>
            <a:ext cx="7164819" cy="214359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1953" y="3928711"/>
            <a:ext cx="2348510" cy="48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" descr="QSW-6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41" y="4530864"/>
            <a:ext cx="2029930" cy="94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25517" y="4421089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QSW-98XX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r="29325"/>
          <a:stretch/>
        </p:blipFill>
        <p:spPr bwMode="auto">
          <a:xfrm>
            <a:off x="7663223" y="4754087"/>
            <a:ext cx="1535861" cy="13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775492" y="4429398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67" y="2785181"/>
            <a:ext cx="1696301" cy="9541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434946" y="2741778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QSW-4000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83" y="5342125"/>
            <a:ext cx="1956564" cy="1100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83" y="4497806"/>
            <a:ext cx="1905417" cy="10717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026764" y="4476482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2339" y="5374229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91" y="5333359"/>
            <a:ext cx="2134822" cy="120083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4852" y="5379317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50" y="3489887"/>
            <a:ext cx="2034265" cy="11442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18" y="1798370"/>
            <a:ext cx="2280942" cy="12830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54" y="5042648"/>
            <a:ext cx="2155287" cy="121234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186842" y="1546425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04262" y="3197973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214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04262" y="4726020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756734" y="1334125"/>
            <a:ext cx="2228807" cy="49874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081912" y="1078911"/>
            <a:ext cx="1595427" cy="48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1474" y="4762809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100M/1G/10G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1G/10G/40G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QSW-34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3" y="3101242"/>
            <a:ext cx="1659577" cy="59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58891" y="2932018"/>
            <a:ext cx="131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3410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369751" y="1746480"/>
            <a:ext cx="2219184" cy="214359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993937" y="1497517"/>
            <a:ext cx="1038387" cy="48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МПТ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2" descr="QSW-2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99" y="2765119"/>
            <a:ext cx="1960454" cy="6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757181" y="2405129"/>
            <a:ext cx="153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310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28519" y="1839193"/>
            <a:ext cx="1974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МИНПРОМТОРГ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МПТ - </a:t>
            </a:r>
            <a:r>
              <a:rPr lang="ru-RU" sz="3200" dirty="0" err="1" smtClean="0"/>
              <a:t>минпромторг</a:t>
            </a:r>
            <a:endParaRPr lang="ru-RU" sz="3200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2796113" y="1170931"/>
            <a:ext cx="6551077" cy="873235"/>
          </a:xfrm>
          <a:prstGeom prst="wedgeRectCallout">
            <a:avLst>
              <a:gd name="adj1" fmla="val 19794"/>
              <a:gd name="adj2" fmla="val 13623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Уровень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доступа</a:t>
            </a:r>
            <a:r>
              <a:rPr lang="en-US" sz="2800" b="1" noProof="0" dirty="0">
                <a:solidFill>
                  <a:prstClr val="white"/>
                </a:solidFill>
                <a:latin typeface="Calibri" panose="020F0502020204030204"/>
              </a:rPr>
              <a:t>/</a:t>
            </a:r>
            <a:r>
              <a:rPr lang="ru-RU" sz="2800" b="1" dirty="0" smtClean="0">
                <a:solidFill>
                  <a:prstClr val="white"/>
                </a:solidFill>
                <a:latin typeface="Calibri" panose="020F0502020204030204"/>
              </a:rPr>
              <a:t>агрегации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172958" y="3011591"/>
            <a:ext cx="3324984" cy="3313306"/>
          </a:xfrm>
          <a:prstGeom prst="wedgeRoundRectCallout">
            <a:avLst>
              <a:gd name="adj1" fmla="val 39392"/>
              <a:gd name="adj2" fmla="val -7617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QSW-3310-28F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2000" b="1" dirty="0" smtClean="0">
                <a:solidFill>
                  <a:prstClr val="white"/>
                </a:solidFill>
              </a:rPr>
              <a:t>24 x 1000 BASE-X</a:t>
            </a:r>
            <a:r>
              <a:rPr lang="ru-RU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(SFP)</a:t>
            </a:r>
            <a:endParaRPr lang="en-US" sz="2000" b="1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4 x 10Gb</a:t>
            </a:r>
            <a:r>
              <a:rPr lang="ru-RU" sz="2000" dirty="0" smtClean="0">
                <a:solidFill>
                  <a:prstClr val="white"/>
                </a:solidFill>
              </a:rPr>
              <a:t>У </a:t>
            </a:r>
            <a:r>
              <a:rPr lang="en-US" sz="2000" dirty="0" smtClean="0">
                <a:solidFill>
                  <a:prstClr val="white"/>
                </a:solidFill>
              </a:rPr>
              <a:t>(SFP+)</a:t>
            </a:r>
          </a:p>
          <a:p>
            <a:pPr lvl="0">
              <a:defRPr/>
            </a:pPr>
            <a:r>
              <a:rPr lang="ru-RU" sz="2000" dirty="0" smtClean="0">
                <a:solidFill>
                  <a:prstClr val="white"/>
                </a:solidFill>
              </a:rPr>
              <a:t>Стек до 8 устройств</a:t>
            </a:r>
            <a:endParaRPr lang="ru-RU" sz="2000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err="1" smtClean="0">
                <a:solidFill>
                  <a:prstClr val="white"/>
                </a:solidFill>
                <a:latin typeface="Calibri" panose="020F0502020204030204"/>
              </a:rPr>
              <a:t>Встр</a:t>
            </a:r>
            <a:r>
              <a:rPr lang="ru-RU" sz="2000" noProof="0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с рез.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 descr="C:\Документы Qtech\Документация QTECH\Презентации\Фото\QSW-2300\QSW-2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9" y="3331102"/>
            <a:ext cx="2644695" cy="14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8737600" y="3011591"/>
            <a:ext cx="3252539" cy="3313306"/>
          </a:xfrm>
          <a:prstGeom prst="wedgeRoundRectCallout">
            <a:avLst>
              <a:gd name="adj1" fmla="val -40424"/>
              <a:gd name="adj2" fmla="val -75732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QSW-3310-28TX-POE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2000" b="1" dirty="0" smtClean="0">
                <a:solidFill>
                  <a:prstClr val="white"/>
                </a:solidFill>
              </a:rPr>
              <a:t>24 x </a:t>
            </a:r>
            <a:r>
              <a:rPr lang="en-US" sz="2000" b="1" dirty="0">
                <a:solidFill>
                  <a:prstClr val="white"/>
                </a:solidFill>
              </a:rPr>
              <a:t>1000 </a:t>
            </a:r>
            <a:r>
              <a:rPr lang="en-US" sz="2000" b="1" dirty="0" smtClean="0">
                <a:solidFill>
                  <a:prstClr val="white"/>
                </a:solidFill>
              </a:rPr>
              <a:t>BASE-T </a:t>
            </a:r>
            <a:r>
              <a:rPr lang="en-US" sz="2000" b="1" dirty="0" err="1" smtClean="0">
                <a:solidFill>
                  <a:prstClr val="white"/>
                </a:solidFill>
              </a:rPr>
              <a:t>PoE</a:t>
            </a:r>
            <a:endParaRPr lang="en-US" sz="2000" b="1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4 x 10Gb</a:t>
            </a:r>
            <a:r>
              <a:rPr lang="ru-RU" sz="2000" dirty="0" smtClean="0">
                <a:solidFill>
                  <a:prstClr val="white"/>
                </a:solidFill>
              </a:rPr>
              <a:t>У </a:t>
            </a:r>
            <a:r>
              <a:rPr lang="en-US" sz="2000" dirty="0" smtClean="0">
                <a:solidFill>
                  <a:prstClr val="white"/>
                </a:solidFill>
              </a:rPr>
              <a:t>(SFP+)</a:t>
            </a:r>
          </a:p>
          <a:p>
            <a:pPr lvl="0">
              <a:defRPr/>
            </a:pPr>
            <a:r>
              <a:rPr lang="ru-RU" sz="2000" dirty="0" smtClean="0">
                <a:solidFill>
                  <a:prstClr val="white"/>
                </a:solidFill>
              </a:rPr>
              <a:t>Стек до 8 устройств</a:t>
            </a:r>
            <a:endParaRPr lang="ru-RU" sz="2000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err="1" smtClean="0">
                <a:solidFill>
                  <a:prstClr val="white"/>
                </a:solidFill>
                <a:latin typeface="Calibri" panose="020F0502020204030204"/>
              </a:rPr>
              <a:t>Встр</a:t>
            </a:r>
            <a:r>
              <a:rPr lang="ru-RU" sz="2000" noProof="0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4398051" y="3011591"/>
            <a:ext cx="3396120" cy="3313306"/>
          </a:xfrm>
          <a:prstGeom prst="wedgeRoundRectCallout">
            <a:avLst>
              <a:gd name="adj1" fmla="val -22194"/>
              <a:gd name="adj2" fmla="val -74856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QSW-3310-28TX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2000" b="1" dirty="0" smtClean="0">
                <a:solidFill>
                  <a:prstClr val="white"/>
                </a:solidFill>
              </a:rPr>
              <a:t>24 </a:t>
            </a:r>
            <a:r>
              <a:rPr lang="en-US" sz="2000" b="1" dirty="0">
                <a:solidFill>
                  <a:prstClr val="white"/>
                </a:solidFill>
              </a:rPr>
              <a:t>x </a:t>
            </a:r>
            <a:r>
              <a:rPr lang="en-US" sz="2000" b="1" dirty="0" smtClean="0">
                <a:solidFill>
                  <a:prstClr val="white"/>
                </a:solidFill>
              </a:rPr>
              <a:t>1000 BASE-T</a:t>
            </a:r>
            <a:endParaRPr lang="en-US" sz="2000" b="1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4 x 10Gb</a:t>
            </a:r>
            <a:r>
              <a:rPr lang="ru-RU" sz="2000" dirty="0" smtClean="0">
                <a:solidFill>
                  <a:prstClr val="white"/>
                </a:solidFill>
              </a:rPr>
              <a:t>У </a:t>
            </a:r>
            <a:r>
              <a:rPr lang="en-US" sz="2000" dirty="0" smtClean="0">
                <a:solidFill>
                  <a:prstClr val="white"/>
                </a:solidFill>
              </a:rPr>
              <a:t>(SFP+)</a:t>
            </a:r>
          </a:p>
          <a:p>
            <a:pPr lvl="0">
              <a:defRPr/>
            </a:pPr>
            <a:r>
              <a:rPr lang="ru-RU" sz="2000" dirty="0" smtClean="0">
                <a:solidFill>
                  <a:prstClr val="white"/>
                </a:solidFill>
              </a:rPr>
              <a:t>Стек до 8 устройств</a:t>
            </a:r>
            <a:endParaRPr lang="ru-RU" sz="2000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err="1" smtClean="0">
                <a:solidFill>
                  <a:prstClr val="white"/>
                </a:solidFill>
                <a:latin typeface="Calibri" panose="020F0502020204030204"/>
              </a:rPr>
              <a:t>Встр</a:t>
            </a:r>
            <a:r>
              <a:rPr lang="ru-RU" sz="2000" noProof="0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с рез.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C:\Документы Qtech\Документация QTECH\Презентации\Фото\QSW-2300\QSW-2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05" y="3331102"/>
            <a:ext cx="2644695" cy="14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Документы Qtech\Документация QTECH\Презентации\Фото\QSW-2300\QSW-2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21" y="3331102"/>
            <a:ext cx="2644695" cy="14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12044" y="3551502"/>
            <a:ext cx="1103086" cy="8140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статус</a:t>
            </a:r>
          </a:p>
          <a:p>
            <a:pPr algn="ctr"/>
            <a:r>
              <a:rPr lang="ru-RU" b="1" dirty="0" smtClean="0"/>
              <a:t>МПТ</a:t>
            </a:r>
          </a:p>
        </p:txBody>
      </p:sp>
      <p:sp>
        <p:nvSpPr>
          <p:cNvPr id="27" name="Овал 26"/>
          <p:cNvSpPr/>
          <p:nvPr/>
        </p:nvSpPr>
        <p:spPr>
          <a:xfrm>
            <a:off x="8889987" y="3551502"/>
            <a:ext cx="1103086" cy="81409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скоро</a:t>
            </a:r>
          </a:p>
          <a:p>
            <a:pPr algn="ctr"/>
            <a:r>
              <a:rPr lang="ru-RU" b="1" dirty="0" smtClean="0"/>
              <a:t>МПТ</a:t>
            </a:r>
          </a:p>
        </p:txBody>
      </p:sp>
      <p:sp>
        <p:nvSpPr>
          <p:cNvPr id="28" name="Овал 27"/>
          <p:cNvSpPr/>
          <p:nvPr/>
        </p:nvSpPr>
        <p:spPr>
          <a:xfrm>
            <a:off x="4543215" y="3529991"/>
            <a:ext cx="1103086" cy="81409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скоро</a:t>
            </a:r>
          </a:p>
          <a:p>
            <a:pPr algn="ctr"/>
            <a:r>
              <a:rPr lang="ru-RU" b="1" dirty="0" smtClean="0"/>
              <a:t>МПТ</a:t>
            </a:r>
          </a:p>
        </p:txBody>
      </p:sp>
    </p:spTree>
    <p:extLst>
      <p:ext uri="{BB962C8B-B14F-4D97-AF65-F5344CB8AC3E}">
        <p14:creationId xmlns:p14="http://schemas.microsoft.com/office/powerpoint/2010/main" val="29228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303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 КОМПАНИИ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Сегмент </a:t>
            </a:r>
            <a:r>
              <a:rPr lang="en-US" sz="3200" dirty="0" smtClean="0"/>
              <a:t>SMB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725" y="926076"/>
            <a:ext cx="5860342" cy="52578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Коммутаторы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4775" y="926076"/>
            <a:ext cx="3977640" cy="52578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Маршрутизаторы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667973" y="1814720"/>
            <a:ext cx="3207991" cy="873235"/>
          </a:xfrm>
          <a:prstGeom prst="wedgeRectCallout">
            <a:avLst>
              <a:gd name="adj1" fmla="val 46215"/>
              <a:gd name="adj2" fmla="val -927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доступа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5145205" y="1814720"/>
            <a:ext cx="2579569" cy="873235"/>
          </a:xfrm>
          <a:prstGeom prst="wedgeRectCallout">
            <a:avLst>
              <a:gd name="adj1" fmla="val -44882"/>
              <a:gd name="adj2" fmla="val -939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агрегации</a:t>
            </a: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114903" y="3011591"/>
            <a:ext cx="2273446" cy="3313306"/>
          </a:xfrm>
          <a:prstGeom prst="wedgeRoundRectCallout">
            <a:avLst>
              <a:gd name="adj1" fmla="val -7298"/>
              <a:gd name="adj2" fmla="val -5908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QSW-2310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BASE-T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8,24,48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BASE-X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порта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2476809" y="3024094"/>
            <a:ext cx="2273446" cy="3313306"/>
          </a:xfrm>
          <a:prstGeom prst="wedgeRoundRectCallout">
            <a:avLst>
              <a:gd name="adj1" fmla="val -38947"/>
              <a:gd name="adj2" fmla="val -6089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QSW-4610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8,24,48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BASE-X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порта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Route)</a:t>
            </a: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4845694" y="3024094"/>
            <a:ext cx="2273446" cy="3313306"/>
          </a:xfrm>
          <a:prstGeom prst="wedgeRoundRectCallout">
            <a:avLst>
              <a:gd name="adj1" fmla="val 42095"/>
              <a:gd name="adj2" fmla="val -60896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QSW-8330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BASE-X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орты 16,24,48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4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рез.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(RIP,OSPF,BGP)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1" descr="2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063" l="19030" r="82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13484"/>
          <a:stretch>
            <a:fillRect/>
          </a:stretch>
        </p:blipFill>
        <p:spPr bwMode="auto">
          <a:xfrm>
            <a:off x="452210" y="3318354"/>
            <a:ext cx="1714943" cy="9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 descr="\\srv-file\Reklama\7. Продукция QTECH\4. Рендеры\Коммутаторы\Доступа\3470\QSW-3470-28T сбоку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15559"/>
          <a:stretch>
            <a:fillRect/>
          </a:stretch>
        </p:blipFill>
        <p:spPr bwMode="auto">
          <a:xfrm>
            <a:off x="2482345" y="3373582"/>
            <a:ext cx="2211724" cy="84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33" y="3196763"/>
            <a:ext cx="2049464" cy="115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Скругленная прямоугольная выноска 47"/>
          <p:cNvSpPr/>
          <p:nvPr/>
        </p:nvSpPr>
        <p:spPr>
          <a:xfrm>
            <a:off x="9592213" y="3011591"/>
            <a:ext cx="2499704" cy="3313306"/>
          </a:xfrm>
          <a:prstGeom prst="wedgeRoundRectCallout">
            <a:avLst>
              <a:gd name="adj1" fmla="val -22332"/>
              <a:gd name="adj2" fmla="val -5999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QSR-2800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QSR-2808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GE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(WAN), 8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GE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LAN)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QSR-28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10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 GE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(WAN), 8 GE (LAN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)</a:t>
            </a: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QSR-282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GE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(WAN),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GE (LAN)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QSR-RM(HIC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ая выноска 48"/>
          <p:cNvSpPr/>
          <p:nvPr/>
        </p:nvSpPr>
        <p:spPr>
          <a:xfrm>
            <a:off x="8871045" y="1782085"/>
            <a:ext cx="3098042" cy="873235"/>
          </a:xfrm>
          <a:prstGeom prst="wedgeRectCallout">
            <a:avLst>
              <a:gd name="adj1" fmla="val 18636"/>
              <a:gd name="adj2" fmla="val -887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Небольшие предприятия (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2" descr="Маршрутиза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92" l="24088" r="667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0" r="35452"/>
          <a:stretch/>
        </p:blipFill>
        <p:spPr bwMode="auto">
          <a:xfrm>
            <a:off x="10163795" y="2771737"/>
            <a:ext cx="1313974" cy="12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7218953" y="3024094"/>
            <a:ext cx="2273446" cy="3313306"/>
          </a:xfrm>
          <a:prstGeom prst="wedgeRoundRectCallout">
            <a:avLst>
              <a:gd name="adj1" fmla="val -46751"/>
              <a:gd name="adj2" fmla="val -61308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BASE-X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орты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4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(RIP,OSPF,BGP)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25" y="3251258"/>
            <a:ext cx="1696301" cy="9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Сегмент </a:t>
            </a:r>
            <a:r>
              <a:rPr lang="en-US" sz="3200" dirty="0" smtClean="0"/>
              <a:t>Enterprise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725" y="926076"/>
            <a:ext cx="11377534" cy="52578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Коммутаторы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868210" y="1814720"/>
            <a:ext cx="2348398" cy="873235"/>
          </a:xfrm>
          <a:prstGeom prst="wedgeRectCallout">
            <a:avLst>
              <a:gd name="adj1" fmla="val 46215"/>
              <a:gd name="adj2" fmla="val -927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доступа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5921782" y="1814720"/>
            <a:ext cx="4382278" cy="873235"/>
          </a:xfrm>
          <a:prstGeom prst="wedgeRectCallout">
            <a:avLst>
              <a:gd name="adj1" fmla="val -44882"/>
              <a:gd name="adj2" fmla="val -939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Уровень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агрегации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ЦОД</a:t>
            </a:r>
            <a:r>
              <a:rPr lang="en-US" sz="2400" b="1" dirty="0" smtClean="0">
                <a:solidFill>
                  <a:prstClr val="white"/>
                </a:solidFill>
                <a:latin typeface="Calibri" panose="020F0502020204030204"/>
              </a:rPr>
              <a:t>/</a:t>
            </a:r>
            <a:r>
              <a:rPr lang="ru-RU" sz="2400" b="1" dirty="0" smtClean="0">
                <a:solidFill>
                  <a:prstClr val="white"/>
                </a:solidFill>
                <a:latin typeface="Calibri" panose="020F0502020204030204"/>
              </a:rPr>
              <a:t>ядра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110424" y="2982563"/>
            <a:ext cx="2273446" cy="3313306"/>
          </a:xfrm>
          <a:prstGeom prst="wedgeRoundRectCallout">
            <a:avLst>
              <a:gd name="adj1" fmla="val -7298"/>
              <a:gd name="adj2" fmla="val -5908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QSW-23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BASE-T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24,48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2485977" y="3024094"/>
            <a:ext cx="2345318" cy="3313306"/>
          </a:xfrm>
          <a:prstGeom prst="wedgeRoundRectCallout">
            <a:avLst>
              <a:gd name="adj1" fmla="val -38947"/>
              <a:gd name="adj2" fmla="val -6089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QSW-46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,24,48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8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рез.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L2+ (Static Route)</a:t>
            </a: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7400510" y="3024094"/>
            <a:ext cx="2273446" cy="3313306"/>
          </a:xfrm>
          <a:prstGeom prst="wedgeRoundRectCallout">
            <a:avLst>
              <a:gd name="adj1" fmla="val -38947"/>
              <a:gd name="adj2" fmla="val -6089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BASE-T(X)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40GbE (QSFP+)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4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рез.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MPLS,VxLAN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4939437" y="2996211"/>
            <a:ext cx="2345318" cy="3313306"/>
          </a:xfrm>
          <a:prstGeom prst="wedgeRoundRectCallout">
            <a:avLst>
              <a:gd name="adj1" fmla="val 38857"/>
              <a:gd name="adj2" fmla="val -59538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-620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BASE-X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орты 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Стек до 8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DC, AC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рез.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(RIP,OSPF,BGP)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2" descr="C:\Документы Qtech\Документация QTECH\Презентации\Фото\QSW-2300\QSW-2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7" y="3432703"/>
            <a:ext cx="2144913" cy="12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288">
            <a:off x="2696295" y="3460165"/>
            <a:ext cx="1841061" cy="103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QSW-6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2" y="3178320"/>
            <a:ext cx="2459383" cy="11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C:\Документы Qtech\Документация QTECH\Презентации\Фото\QSW-6510 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67" y="3337685"/>
            <a:ext cx="1517211" cy="9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9792744" y="3037171"/>
            <a:ext cx="2273446" cy="3313306"/>
          </a:xfrm>
          <a:prstGeom prst="wedgeRoundRectCallout">
            <a:avLst>
              <a:gd name="adj1" fmla="val -38947"/>
              <a:gd name="adj2" fmla="val -6089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QSW-9800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ru-RU" altLang="ru-RU" sz="2000" b="1" dirty="0">
                <a:solidFill>
                  <a:prstClr val="white"/>
                </a:solidFill>
                <a:ea typeface="Microsoft YaHei" pitchFamily="34" charset="-122"/>
              </a:rPr>
              <a:t>QSW-9805 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– 5 слотов </a:t>
            </a:r>
            <a:endParaRPr lang="en-US" altLang="ru-RU" sz="2000" dirty="0">
              <a:solidFill>
                <a:prstClr val="white"/>
              </a:solidFill>
              <a:ea typeface="Microsoft YaHei" pitchFamily="34" charset="-122"/>
            </a:endParaRPr>
          </a:p>
          <a:p>
            <a:pPr lvl="0"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ea typeface="Microsoft YaHei" pitchFamily="34" charset="-122"/>
              </a:rPr>
              <a:t>QSW-9807 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– 7 слотов </a:t>
            </a:r>
            <a:endParaRPr lang="en-US" altLang="ru-RU" sz="2000" dirty="0">
              <a:solidFill>
                <a:prstClr val="white"/>
              </a:solidFill>
              <a:ea typeface="Microsoft YaHei" pitchFamily="34" charset="-122"/>
            </a:endParaRPr>
          </a:p>
          <a:p>
            <a:pPr lvl="0"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ea typeface="Microsoft YaHei" pitchFamily="34" charset="-122"/>
              </a:rPr>
              <a:t>QSW-9810 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– 10 </a:t>
            </a:r>
            <a:r>
              <a:rPr lang="ru-RU" altLang="ru-RU" sz="2000" dirty="0" smtClean="0">
                <a:solidFill>
                  <a:prstClr val="white"/>
                </a:solidFill>
                <a:ea typeface="Microsoft YaHei" pitchFamily="34" charset="-122"/>
              </a:rPr>
              <a:t>слотов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QSW-98X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6" b="97143" l="9927" r="89927">
                        <a14:foregroundMark x1="67153" y1="55918" x2="67153" y2="55918"/>
                        <a14:foregroundMark x1="33577" y1="55102" x2="33577" y2="5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34" y="3407723"/>
            <a:ext cx="3160762" cy="11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Сегмент </a:t>
            </a:r>
            <a:r>
              <a:rPr lang="en-US" sz="3200" dirty="0"/>
              <a:t>Industrial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725" y="926076"/>
            <a:ext cx="11377534" cy="52578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Коммутаторы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839449" y="1814720"/>
            <a:ext cx="2473376" cy="873235"/>
          </a:xfrm>
          <a:prstGeom prst="wedgeRectCallout">
            <a:avLst>
              <a:gd name="adj1" fmla="val 46215"/>
              <a:gd name="adj2" fmla="val -927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Индустриальные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8724274" y="1814720"/>
            <a:ext cx="2818151" cy="873235"/>
          </a:xfrm>
          <a:prstGeom prst="wedgeRectCallout">
            <a:avLst>
              <a:gd name="adj1" fmla="val -44882"/>
              <a:gd name="adj2" fmla="val -939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Монтаж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рейку </a:t>
            </a: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184941" y="2982562"/>
            <a:ext cx="2273446" cy="3354837"/>
          </a:xfrm>
          <a:prstGeom prst="wedgeRoundRectCallout">
            <a:avLst>
              <a:gd name="adj1" fmla="val -45"/>
              <a:gd name="adj2" fmla="val -5908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BASE-T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8,16,24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BASE-X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порта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 +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IP40 (-40 - +85)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2579738" y="2982562"/>
            <a:ext cx="2273446" cy="3354837"/>
          </a:xfrm>
          <a:prstGeom prst="wedgeRoundRectCallout">
            <a:avLst>
              <a:gd name="adj1" fmla="val -37628"/>
              <a:gd name="adj2" fmla="val -59108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214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BASE-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IP40 (-40 - +85)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9759344" y="3024094"/>
            <a:ext cx="2273446" cy="3313306"/>
          </a:xfrm>
          <a:prstGeom prst="wedgeRoundRectCallout">
            <a:avLst>
              <a:gd name="adj1" fmla="val -38947"/>
              <a:gd name="adj2" fmla="val -6089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BASE-T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8,12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IP40 (-40 -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7364547" y="2982563"/>
            <a:ext cx="2273446" cy="3354836"/>
          </a:xfrm>
          <a:prstGeom prst="wedgeRoundRectCallout">
            <a:avLst>
              <a:gd name="adj1" fmla="val 38857"/>
              <a:gd name="adj2" fmla="val -59538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-211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BASE-T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4 до 16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IP40 (-40 -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неуправляемый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970465" y="2982562"/>
            <a:ext cx="2272731" cy="3354837"/>
          </a:xfrm>
          <a:prstGeom prst="wedgeRoundRectCallout">
            <a:avLst>
              <a:gd name="adj1" fmla="val 19077"/>
              <a:gd name="adj2" fmla="val -6180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QSW-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10/100 BASE-T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порты М12 -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8,12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БП -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</a:t>
            </a: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(-40 - +85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EN50155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5186597" y="1814720"/>
            <a:ext cx="1813810" cy="873235"/>
          </a:xfrm>
          <a:prstGeom prst="wedgeRectCallout">
            <a:avLst>
              <a:gd name="adj1" fmla="val -23073"/>
              <a:gd name="adj2" fmla="val -921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                 транспорта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7" descr="\\srv-file\Reklama\7. Продукция QTECH\4. Рендеры\Коммутаторы\Индустриальные коммутаторы\QSW-2100\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" y="3290850"/>
            <a:ext cx="1648918" cy="9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75" y="3425905"/>
            <a:ext cx="1230294" cy="6920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3293" l="33537" r="6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4" r="25393"/>
          <a:stretch/>
        </p:blipFill>
        <p:spPr>
          <a:xfrm rot="5400000">
            <a:off x="8176709" y="3172041"/>
            <a:ext cx="655510" cy="14377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r="22826"/>
          <a:stretch/>
        </p:blipFill>
        <p:spPr>
          <a:xfrm>
            <a:off x="10320836" y="3538686"/>
            <a:ext cx="1086677" cy="1158520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341" y1="17280" x2="7540" y2="54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62" y="3456663"/>
            <a:ext cx="1439864" cy="955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Модули для ЦОД</a:t>
            </a:r>
            <a:endParaRPr lang="ru-RU" dirty="0"/>
          </a:p>
        </p:txBody>
      </p:sp>
      <p:pic>
        <p:nvPicPr>
          <p:cNvPr id="1026" name="Рисунок 1" descr="Image result for CFP2 mod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8" y="4322984"/>
            <a:ext cx="5165841" cy="20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Image result for QSFP28  module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731">
            <a:off x="6571934" y="3018879"/>
            <a:ext cx="5714722" cy="32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13442" y="972039"/>
          <a:ext cx="7237038" cy="3089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1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QSC-QSFP0.1G100E-850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Оптический модуль 100G QSFP28, SR4, 850nm, 100m, MPO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rgbClr val="B62C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QSC-QSFP2G100E-PSM4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100G QSFP28, PSM4, 2km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QSC-QSFP10G100E-LR4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100G QSFP28, LR4, 10km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QSC-CFP-10G100E-LR4-1310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CFP, LR4, 10km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QSC-CFP2-0.1G100E-850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CFP2, SR10, 850nm, 100m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QSC-CFP2-10G100E-1310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CFP2, LR4, 1310nm, 10km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QSC-CFP4-0.1G100E-1310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CFP4, SR4, SMF, 1310nm, 100m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QSC-CFP4-10G100E-1310</a:t>
                      </a:r>
                    </a:p>
                  </a:txBody>
                  <a:tcPr marL="28575" marR="28575" marT="0" marB="0" anchor="ctr"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Оптический модуль CFP4, LR4, SMF, 1310nm, 10km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63840" y="972039"/>
            <a:ext cx="3977640" cy="1631216"/>
          </a:xfrm>
          <a:prstGeom prst="rect">
            <a:avLst/>
          </a:prstGeom>
          <a:solidFill>
            <a:srgbClr val="B62C3C"/>
          </a:solidFill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КАБЕЛЬ  </a:t>
            </a:r>
            <a:r>
              <a:rPr lang="en-US" sz="2000" b="1" dirty="0">
                <a:solidFill>
                  <a:schemeClr val="bg1"/>
                </a:solidFill>
              </a:rPr>
              <a:t>1x100G – 4x25G\2x50G</a:t>
            </a: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DAC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en-US" sz="2000" b="1" dirty="0">
                <a:solidFill>
                  <a:schemeClr val="bg1"/>
                </a:solidFill>
              </a:rPr>
              <a:t>AOC </a:t>
            </a:r>
            <a:r>
              <a:rPr lang="ru-RU" sz="2000" b="1" dirty="0">
                <a:solidFill>
                  <a:schemeClr val="bg1"/>
                </a:solidFill>
              </a:rPr>
              <a:t>кабеля 100</a:t>
            </a:r>
            <a:r>
              <a:rPr lang="en-US" sz="2000" b="1" dirty="0">
                <a:solidFill>
                  <a:schemeClr val="bg1"/>
                </a:solidFill>
              </a:rPr>
              <a:t>G QSFP</a:t>
            </a:r>
            <a:r>
              <a:rPr lang="ru-RU" sz="2000" b="1" dirty="0" smtClean="0">
                <a:solidFill>
                  <a:schemeClr val="bg1"/>
                </a:solidFill>
              </a:rPr>
              <a:t>28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97333" y="1096408"/>
            <a:ext cx="7837511" cy="149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16617" tIns="58308" rIns="116617" bIns="58308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444296" marR="0" lvl="0" indent="-444296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Инженерам не требуется переучиваться</a:t>
            </a:r>
            <a:r>
              <a:rPr kumimoji="0" lang="ru-RU" altLang="ru-RU" sz="2721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721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синтаксис команд оборудования </a:t>
            </a:r>
            <a:r>
              <a:rPr kumimoji="0" lang="en-US" altLang="ru-RU" sz="2721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QTECH </a:t>
            </a:r>
            <a:r>
              <a:rPr kumimoji="0" lang="ru-RU" altLang="ru-RU" sz="2721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полностью      аналогичен оборудованию </a:t>
            </a:r>
            <a:r>
              <a:rPr kumimoji="0" lang="en-US" altLang="ru-RU" sz="2721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Cisco</a:t>
            </a:r>
            <a:r>
              <a:rPr kumimoji="0" lang="ru-RU" altLang="ru-RU" sz="2721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 </a:t>
            </a:r>
            <a:endParaRPr kumimoji="0" lang="ru-RU" altLang="ru-RU" sz="181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030009" y="2775874"/>
            <a:ext cx="8824481" cy="34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16617" tIns="58308" rIns="116617" bIns="58308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Пример </a:t>
            </a:r>
            <a:r>
              <a:rPr kumimoji="0" lang="en-US" altLang="ru-RU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CLI (Cisco Like Interface) </a:t>
            </a:r>
            <a:r>
              <a:rPr kumimoji="0" lang="ru-RU" altLang="ru-RU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коммутаторов </a:t>
            </a:r>
            <a:r>
              <a:rPr kumimoji="0" lang="en-US" altLang="ru-RU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QTECH</a:t>
            </a:r>
            <a:r>
              <a:rPr kumimoji="0" lang="ru-RU" altLang="ru-RU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44" y="3429002"/>
            <a:ext cx="7744208" cy="2928278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774730" y="0"/>
            <a:ext cx="9417269" cy="599090"/>
          </a:xfrm>
        </p:spPr>
        <p:txBody>
          <a:bodyPr anchor="ctr"/>
          <a:lstStyle/>
          <a:p>
            <a:r>
              <a:rPr lang="en-US" altLang="ru-RU" sz="3200" dirty="0">
                <a:latin typeface="Calibri (Основной текст)"/>
                <a:ea typeface="Microsoft YaHei" pitchFamily="34" charset="-122"/>
              </a:rPr>
              <a:t>Cisco like CLI </a:t>
            </a:r>
            <a:r>
              <a:rPr lang="ru-RU" altLang="ru-RU" sz="3200" dirty="0" smtClean="0">
                <a:latin typeface="Calibri (Основной текст)"/>
                <a:ea typeface="Microsoft YaHei" pitchFamily="34" charset="-122"/>
              </a:rPr>
              <a:t>интерфейс</a:t>
            </a:r>
            <a:endParaRPr lang="ru-RU" altLang="ru-RU" sz="3200" dirty="0">
              <a:latin typeface="Calibri (Основной текст)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24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1" y="2070571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0490" y="2655392"/>
            <a:ext cx="3111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ТЕЛЕФОНИЯ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156" y="6285805"/>
            <a:ext cx="4882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ПОЗИЦИОНИРОВАНИЕ. СХЕМЫ. ЛИНЕЙКИ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altLang="ru-RU" dirty="0">
                <a:ea typeface="Microsoft YaHei" pitchFamily="34" charset="-122"/>
              </a:rPr>
              <a:t>Линейки оборудования </a:t>
            </a:r>
            <a:r>
              <a:rPr lang="en-US" altLang="ru-RU" dirty="0">
                <a:ea typeface="Microsoft YaHei" pitchFamily="34" charset="-122"/>
              </a:rPr>
              <a:t>IP-</a:t>
            </a:r>
            <a:r>
              <a:rPr lang="ru-RU" altLang="ru-RU" dirty="0" smtClean="0">
                <a:ea typeface="Microsoft YaHei" pitchFamily="34" charset="-122"/>
              </a:rPr>
              <a:t>телефонии </a:t>
            </a:r>
            <a:r>
              <a:rPr lang="ru-RU" altLang="ru-RU" dirty="0">
                <a:ea typeface="Microsoft YaHei" pitchFamily="34" charset="-122"/>
              </a:rPr>
              <a:t>QTECH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752" y="871868"/>
            <a:ext cx="3540642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3832" y="871868"/>
            <a:ext cx="3540642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0" y="871868"/>
            <a:ext cx="3540642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960" y="875241"/>
            <a:ext cx="2710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IP-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телефоны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4782" y="858724"/>
            <a:ext cx="2625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VoIP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шлюзы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8481" y="906020"/>
            <a:ext cx="136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АТС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237752" y="1786268"/>
            <a:ext cx="3384780" cy="4330754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сотрудников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QVP-90/90P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/100P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руководителей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/200P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директоров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секретариата и контакт центра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QVP-80P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4313832" y="1786268"/>
            <a:ext cx="3540642" cy="3574008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Голосовые шлюзы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FXS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QVG-2xx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QVG-224F/32F/48F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QVGM-2xx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QVGM-3112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Голосовые шлюзы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FXO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QVGM-204/208/216-FXO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Транковые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шлюзы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QVG-xE1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8381998" y="1786268"/>
            <a:ext cx="3540644" cy="1887098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АТС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QPBX-Q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QPBX-Q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QPBX-Q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QPBX-Q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IP-</a:t>
            </a:r>
            <a:r>
              <a:rPr lang="ru-RU" sz="3200" dirty="0"/>
              <a:t>телефоны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724" y="972042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сотрудников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94094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QVP-90(P)    QVP-100(P)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Протокол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v1,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v2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LCD дисплей 128 х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BLF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кнопки для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QVP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-100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53861" y="949059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руководителей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87998" y="949059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директоров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3" y="2412221"/>
            <a:ext cx="1716383" cy="15066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60" y="2337349"/>
            <a:ext cx="1864936" cy="1637035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4308720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0(P)    QVP-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Протокол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v1,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v2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LCD дисплей 132 х 64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Панели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расш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. для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QVP-300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P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53" y="2333900"/>
            <a:ext cx="1689863" cy="14833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81" y="2333900"/>
            <a:ext cx="1805607" cy="1584957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8330839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QVP-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Протокол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v1,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v2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Цветной LCD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дисплей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4,3</a:t>
            </a: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Панели расширения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4" y="2266826"/>
            <a:ext cx="1945276" cy="170755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51252" y="5075100"/>
            <a:ext cx="3237875" cy="12395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контакт-центра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4935806" y="5075100"/>
            <a:ext cx="4353338" cy="1239579"/>
          </a:xfrm>
          <a:prstGeom prst="wedgeRoundRectCallout">
            <a:avLst>
              <a:gd name="adj1" fmla="val -80810"/>
              <a:gd name="adj2" fmla="val -1082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QVP-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Протокол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v1,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v2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LCD дисплей 128 х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64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4" y="5075100"/>
            <a:ext cx="993049" cy="127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VoIP </a:t>
            </a:r>
            <a:r>
              <a:rPr lang="ru-RU" sz="3200" dirty="0" smtClean="0"/>
              <a:t>шлюзы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724" y="972042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Голосовые шлюзы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FXS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94094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QVG-xx(F)    QVGM-xx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1 до 112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FXS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портов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v2,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H.248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MEGACO)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G.711, G.723.1,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G.729,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G.722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53861" y="949059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Голосовые шлюзы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FXO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87998" y="949059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Транковые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шлюзы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308720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QVGM-xx-FXO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4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16 FX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O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портов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v2, H.248 (MEGACO), G.711, G.723.1, G.729, G.722 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8330839" y="1886441"/>
            <a:ext cx="3552192" cy="3062930"/>
          </a:xfrm>
          <a:prstGeom prst="wedgeRoundRectCallout">
            <a:avLst>
              <a:gd name="adj1" fmla="val 19826"/>
              <a:gd name="adj2" fmla="val -6283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QVG-xE1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2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8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потоков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E1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SIP v2, SIP-T, H.323, G.711, G.723,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G.729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                                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ISDN PRI/OKC-7 (SS7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)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20" name="Picture 2" descr="QVI-2101 v.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t="28002" r="27866" b="22627"/>
          <a:stretch/>
        </p:blipFill>
        <p:spPr bwMode="auto">
          <a:xfrm rot="21386832">
            <a:off x="311021" y="2506297"/>
            <a:ext cx="1480610" cy="5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QVI-2132/24v3, QVI-2132v3, QVI-219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3" b="89796" l="992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86" y="2982074"/>
            <a:ext cx="3008887" cy="10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61" y="2175838"/>
            <a:ext cx="3346505" cy="18824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26" y="2067042"/>
            <a:ext cx="3253447" cy="18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68869" y="1"/>
            <a:ext cx="9023131" cy="583323"/>
          </a:xfrm>
        </p:spPr>
        <p:txBody>
          <a:bodyPr>
            <a:normAutofit/>
          </a:bodyPr>
          <a:lstStyle/>
          <a:p>
            <a:r>
              <a:rPr lang="en-US" altLang="ru-RU" sz="3200" b="1" dirty="0" smtClean="0">
                <a:latin typeface="Chevin Pro DemiBold" pitchFamily="34" charset="0"/>
                <a:ea typeface="Microsoft YaHei" pitchFamily="34" charset="-122"/>
              </a:rPr>
              <a:t>IP </a:t>
            </a:r>
            <a:r>
              <a:rPr lang="ru-RU" altLang="ru-RU" sz="3200" b="1" dirty="0">
                <a:latin typeface="Chevin Pro DemiBold" pitchFamily="34" charset="0"/>
                <a:ea typeface="Microsoft YaHei" pitchFamily="34" charset="-122"/>
              </a:rPr>
              <a:t>АТС </a:t>
            </a:r>
            <a:r>
              <a:rPr lang="en-US" altLang="ru-RU" sz="3200" b="1" dirty="0" smtClean="0">
                <a:latin typeface="Chevin Pro DemiBold" pitchFamily="34" charset="0"/>
                <a:ea typeface="Microsoft YaHei" pitchFamily="34" charset="-122"/>
              </a:rPr>
              <a:t>QPBX-</a:t>
            </a:r>
            <a:r>
              <a:rPr lang="en-US" altLang="ru-RU" sz="3200" b="1" dirty="0" err="1" smtClean="0">
                <a:latin typeface="Chevin Pro DemiBold" pitchFamily="34" charset="0"/>
                <a:ea typeface="Microsoft YaHei" pitchFamily="34" charset="-122"/>
              </a:rPr>
              <a:t>Qxx</a:t>
            </a:r>
            <a:endParaRPr lang="en-US" altLang="ru-RU" sz="3200" b="1" dirty="0">
              <a:latin typeface="Chevin Pro DemiBold" pitchFamily="34" charset="0"/>
              <a:ea typeface="Microsoft YaHei" pitchFamily="34" charset="-12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766933" y="783771"/>
            <a:ext cx="7931082" cy="13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IP АТС QPBX-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Qxx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 предназначены для организации корпоративной телефонной сети. IP АТС QPBX-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Qxx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 предназначены для использования в предприятиях различного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уровня.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icrosoft YaHei" pitchFamily="34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349"/>
            <a:ext cx="4112028" cy="2313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93">
            <a:off x="257464" y="2147845"/>
            <a:ext cx="2870609" cy="161471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66933" y="2072865"/>
            <a:ext cx="8199096" cy="440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 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Ключевые особенности </a:t>
            </a:r>
            <a:r>
              <a:rPr kumimoji="0" lang="en-US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QPBX-</a:t>
            </a:r>
            <a:r>
              <a:rPr kumimoji="0" lang="en-US" alt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Qxx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Microsoft YaHei" pitchFamily="34" charset="-122"/>
              </a:rPr>
              <a:t> </a:t>
            </a:r>
            <a:endParaRPr kumimoji="0" lang="en-US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Microsoft YaHei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Модельный ряд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QPBX-Q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30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30 пользователей, 15 одновременных звонков,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 x 10/100Base-T 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LAN/WAN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, варианты аналоговых портов – 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1 x FXO/1 x FXS, 2 x FXO, 2 x FXS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 pitchFamily="3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QPBX-Q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100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100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пользователей,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30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одновременных звонков, 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x 10/100Base-T 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LAN/WAN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 pitchFamily="3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QPBX-Q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200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200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пользователей,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60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одновременных звонков, 2 x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10/100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/1000</a:t>
            </a:r>
            <a:r>
              <a:rPr kumimoji="0" lang="ru-RU" alt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Base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-T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LAN/WAN,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 слота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для установки плат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расширения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 pitchFamily="34" charset="-122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QPBX-Q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500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500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пользователей,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100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одновременных звонков, 2 x 10/100/1000Base-T LAN/WAN,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2 слота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для установки плат расширения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Запись разговоров,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IVR, Music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O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n Hold,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конференц</a:t>
            </a:r>
            <a:r>
              <a:rPr lang="en-US" altLang="ru-RU" sz="2000" dirty="0">
                <a:solidFill>
                  <a:prstClr val="black"/>
                </a:solidFill>
                <a:latin typeface="Calibri"/>
                <a:ea typeface="Microsoft YaHei" pitchFamily="34" charset="-122"/>
                <a:cs typeface="+mn-cs"/>
              </a:rPr>
              <a:t>-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комнаты, групповой вызов, унифицированные коммуникации </a:t>
            </a:r>
          </a:p>
        </p:txBody>
      </p:sp>
    </p:spTree>
    <p:extLst>
      <p:ext uri="{BB962C8B-B14F-4D97-AF65-F5344CB8AC3E}">
        <p14:creationId xmlns:p14="http://schemas.microsoft.com/office/powerpoint/2010/main" val="19607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qtech\presentations\IOT\фон 2 I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476250" y="5103864"/>
            <a:ext cx="3612873" cy="486082"/>
          </a:xfrm>
          <a:custGeom>
            <a:avLst/>
            <a:gdLst>
              <a:gd name="connsiteX0" fmla="*/ 128954 w 2555630"/>
              <a:gd name="connsiteY0" fmla="*/ 0 h 375138"/>
              <a:gd name="connsiteX1" fmla="*/ 2555630 w 2555630"/>
              <a:gd name="connsiteY1" fmla="*/ 0 h 375138"/>
              <a:gd name="connsiteX2" fmla="*/ 2461846 w 2555630"/>
              <a:gd name="connsiteY2" fmla="*/ 375138 h 375138"/>
              <a:gd name="connsiteX3" fmla="*/ 0 w 2555630"/>
              <a:gd name="connsiteY3" fmla="*/ 375138 h 375138"/>
              <a:gd name="connsiteX4" fmla="*/ 128954 w 2555630"/>
              <a:gd name="connsiteY4" fmla="*/ 0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5630" h="375138">
                <a:moveTo>
                  <a:pt x="128954" y="0"/>
                </a:moveTo>
                <a:lnTo>
                  <a:pt x="2555630" y="0"/>
                </a:lnTo>
                <a:lnTo>
                  <a:pt x="2461846" y="375138"/>
                </a:lnTo>
                <a:lnTo>
                  <a:pt x="0" y="375138"/>
                </a:lnTo>
                <a:lnTo>
                  <a:pt x="128954" y="0"/>
                </a:lnTo>
                <a:close/>
              </a:path>
            </a:pathLst>
          </a:cu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16" name="TextBox 15"/>
          <p:cNvSpPr txBox="1"/>
          <p:nvPr/>
        </p:nvSpPr>
        <p:spPr>
          <a:xfrm>
            <a:off x="1617422" y="5108467"/>
            <a:ext cx="6531260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b="1" dirty="0">
                <a:solidFill>
                  <a:schemeClr val="bg1"/>
                </a:solidFill>
              </a:rPr>
              <a:t>Штат компании </a:t>
            </a:r>
          </a:p>
          <a:p>
            <a:endParaRPr lang="ru-RU" sz="2332" dirty="0"/>
          </a:p>
          <a:p>
            <a:endParaRPr lang="ru-RU" sz="2332" dirty="0"/>
          </a:p>
        </p:txBody>
      </p:sp>
      <p:sp>
        <p:nvSpPr>
          <p:cNvPr id="17" name="TextBox 16"/>
          <p:cNvSpPr txBox="1"/>
          <p:nvPr/>
        </p:nvSpPr>
        <p:spPr>
          <a:xfrm>
            <a:off x="4089400" y="5089827"/>
            <a:ext cx="6650789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b="1" dirty="0" smtClean="0"/>
              <a:t>около </a:t>
            </a:r>
            <a:r>
              <a:rPr lang="ru-RU" sz="2332" b="1" dirty="0"/>
              <a:t>200  </a:t>
            </a:r>
            <a:r>
              <a:rPr lang="ru-RU" sz="2332" dirty="0"/>
              <a:t>высококвалифицированных специалистов, из </a:t>
            </a:r>
            <a:r>
              <a:rPr lang="ru-RU" sz="2332" dirty="0" smtClean="0"/>
              <a:t>которых порядка </a:t>
            </a:r>
            <a:r>
              <a:rPr lang="ru-RU" sz="2332" b="1" dirty="0" smtClean="0"/>
              <a:t>50% </a:t>
            </a:r>
            <a:endParaRPr lang="ru-RU" sz="2332" b="1" dirty="0"/>
          </a:p>
          <a:p>
            <a:r>
              <a:rPr lang="ru-RU" sz="2332" dirty="0" smtClean="0"/>
              <a:t>- </a:t>
            </a:r>
            <a:r>
              <a:rPr lang="ru-RU" sz="2332" dirty="0"/>
              <a:t>инженеры и разработчики.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2788710" y="769026"/>
            <a:ext cx="4689574" cy="466519"/>
          </a:xfrm>
          <a:custGeom>
            <a:avLst/>
            <a:gdLst>
              <a:gd name="connsiteX0" fmla="*/ 222738 w 3294184"/>
              <a:gd name="connsiteY0" fmla="*/ 0 h 445477"/>
              <a:gd name="connsiteX1" fmla="*/ 3200400 w 3294184"/>
              <a:gd name="connsiteY1" fmla="*/ 0 h 445477"/>
              <a:gd name="connsiteX2" fmla="*/ 3294184 w 3294184"/>
              <a:gd name="connsiteY2" fmla="*/ 445477 h 445477"/>
              <a:gd name="connsiteX3" fmla="*/ 0 w 3294184"/>
              <a:gd name="connsiteY3" fmla="*/ 445477 h 445477"/>
              <a:gd name="connsiteX4" fmla="*/ 222738 w 3294184"/>
              <a:gd name="connsiteY4" fmla="*/ 0 h 44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184" h="445477">
                <a:moveTo>
                  <a:pt x="222738" y="0"/>
                </a:moveTo>
                <a:lnTo>
                  <a:pt x="3200400" y="0"/>
                </a:lnTo>
                <a:lnTo>
                  <a:pt x="3294184" y="445477"/>
                </a:lnTo>
                <a:lnTo>
                  <a:pt x="0" y="445477"/>
                </a:lnTo>
                <a:lnTo>
                  <a:pt x="222738" y="0"/>
                </a:lnTo>
                <a:close/>
              </a:path>
            </a:pathLst>
          </a:cu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19" name="TextBox 18"/>
          <p:cNvSpPr txBox="1"/>
          <p:nvPr/>
        </p:nvSpPr>
        <p:spPr>
          <a:xfrm>
            <a:off x="3185349" y="747555"/>
            <a:ext cx="3734076" cy="45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b="1" dirty="0">
                <a:solidFill>
                  <a:schemeClr val="bg1"/>
                </a:solidFill>
                <a:latin typeface="+mj-lt"/>
              </a:rPr>
              <a:t>Компания </a:t>
            </a:r>
            <a:r>
              <a:rPr lang="en-US" sz="2332" b="1" dirty="0">
                <a:solidFill>
                  <a:schemeClr val="bg1"/>
                </a:solidFill>
                <a:latin typeface="+mj-lt"/>
              </a:rPr>
              <a:t>QTECH</a:t>
            </a:r>
            <a:r>
              <a:rPr lang="ru-RU" sz="2332" b="1" dirty="0">
                <a:solidFill>
                  <a:schemeClr val="bg1"/>
                </a:solidFill>
                <a:latin typeface="+mj-lt"/>
              </a:rPr>
              <a:t> (</a:t>
            </a:r>
            <a:r>
              <a:rPr lang="ru-RU" sz="2332" b="1" dirty="0" err="1">
                <a:solidFill>
                  <a:schemeClr val="bg1"/>
                </a:solidFill>
                <a:latin typeface="+mj-lt"/>
              </a:rPr>
              <a:t>Кьютэк</a:t>
            </a:r>
            <a:r>
              <a:rPr lang="ru-RU" sz="2332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318894" y="2634270"/>
            <a:ext cx="2202349" cy="379752"/>
          </a:xfrm>
          <a:custGeom>
            <a:avLst/>
            <a:gdLst>
              <a:gd name="connsiteX0" fmla="*/ 0 w 1524000"/>
              <a:gd name="connsiteY0" fmla="*/ 0 h 293077"/>
              <a:gd name="connsiteX1" fmla="*/ 1395046 w 1524000"/>
              <a:gd name="connsiteY1" fmla="*/ 0 h 293077"/>
              <a:gd name="connsiteX2" fmla="*/ 1524000 w 1524000"/>
              <a:gd name="connsiteY2" fmla="*/ 293077 h 293077"/>
              <a:gd name="connsiteX3" fmla="*/ 70338 w 1524000"/>
              <a:gd name="connsiteY3" fmla="*/ 281354 h 293077"/>
              <a:gd name="connsiteX4" fmla="*/ 0 w 1524000"/>
              <a:gd name="connsiteY4" fmla="*/ 0 h 29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93077">
                <a:moveTo>
                  <a:pt x="0" y="0"/>
                </a:moveTo>
                <a:lnTo>
                  <a:pt x="1395046" y="0"/>
                </a:lnTo>
                <a:lnTo>
                  <a:pt x="1524000" y="293077"/>
                </a:lnTo>
                <a:lnTo>
                  <a:pt x="70338" y="281354"/>
                </a:lnTo>
                <a:lnTo>
                  <a:pt x="0" y="0"/>
                </a:lnTo>
                <a:close/>
              </a:path>
            </a:pathLst>
          </a:cu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21" name="TextBox 20"/>
          <p:cNvSpPr txBox="1"/>
          <p:nvPr/>
        </p:nvSpPr>
        <p:spPr>
          <a:xfrm>
            <a:off x="2823950" y="2553091"/>
            <a:ext cx="7301382" cy="224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dirty="0"/>
              <a:t>Центральный офис компании расположен    </a:t>
            </a:r>
            <a:r>
              <a:rPr lang="ru-RU" sz="2332" b="1" dirty="0">
                <a:solidFill>
                  <a:schemeClr val="bg1"/>
                </a:solidFill>
              </a:rPr>
              <a:t>в Москве. </a:t>
            </a:r>
            <a:r>
              <a:rPr lang="ru-RU" sz="2332" dirty="0"/>
              <a:t>Работают филиалы в крупнейших городах России – Екатеринбург, Краснодар, Новосибирск. </a:t>
            </a:r>
          </a:p>
          <a:p>
            <a:r>
              <a:rPr lang="en-US" sz="2332" dirty="0"/>
              <a:t>QTECH</a:t>
            </a:r>
            <a:r>
              <a:rPr lang="ru-RU" sz="2332" dirty="0"/>
              <a:t> имеет свои R&amp;D центры в Москве и Рязани, </a:t>
            </a:r>
            <a:r>
              <a:rPr lang="ru-RU" sz="2332" dirty="0" smtClean="0"/>
              <a:t>представительство в </a:t>
            </a:r>
            <a:r>
              <a:rPr lang="ru-RU" sz="2332" dirty="0"/>
              <a:t>Иране.</a:t>
            </a:r>
          </a:p>
          <a:p>
            <a:endParaRPr lang="ru-RU" sz="2332" dirty="0"/>
          </a:p>
        </p:txBody>
      </p:sp>
      <p:sp>
        <p:nvSpPr>
          <p:cNvPr id="26" name="TextBox 25"/>
          <p:cNvSpPr txBox="1"/>
          <p:nvPr/>
        </p:nvSpPr>
        <p:spPr>
          <a:xfrm>
            <a:off x="3162620" y="1215350"/>
            <a:ext cx="6181739" cy="81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Была основана в 2006 году как разработчик телекоммуникационных решений.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44359" y="4879884"/>
            <a:ext cx="2566549" cy="1410357"/>
          </a:xfrm>
          <a:prstGeom prst="rect">
            <a:avLst/>
          </a:prstGeom>
          <a:solidFill>
            <a:srgbClr val="B62C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685" indent="-277685">
              <a:buClr>
                <a:srgbClr val="C00000"/>
              </a:buClr>
              <a:buFont typeface="Arial" charset="0"/>
              <a:buChar char="•"/>
              <a:tabLst>
                <a:tab pos="277685" algn="l"/>
                <a:tab pos="857738" algn="l"/>
                <a:tab pos="1439847" algn="l"/>
                <a:tab pos="2021957" algn="l"/>
                <a:tab pos="2604065" algn="l"/>
                <a:tab pos="3186176" algn="l"/>
                <a:tab pos="3768284" algn="l"/>
                <a:tab pos="4350394" algn="l"/>
                <a:tab pos="4932503" algn="l"/>
                <a:tab pos="5514613" algn="l"/>
                <a:tab pos="6096722" algn="l"/>
                <a:tab pos="6678832" algn="l"/>
                <a:tab pos="7260941" algn="l"/>
                <a:tab pos="7843051" algn="l"/>
                <a:tab pos="8425160" algn="l"/>
                <a:tab pos="9007270" algn="l"/>
                <a:tab pos="9589379" algn="l"/>
                <a:tab pos="10171489" algn="l"/>
                <a:tab pos="10753597" algn="l"/>
                <a:tab pos="11335707" algn="l"/>
                <a:tab pos="11917816" algn="l"/>
              </a:tabLst>
            </a:pPr>
            <a:r>
              <a:rPr lang="ru-RU" altLang="ru-RU" b="1" dirty="0" smtClean="0">
                <a:solidFill>
                  <a:schemeClr val="bg1"/>
                </a:solidFill>
                <a:latin typeface="Calibri" pitchFamily="34" charset="0"/>
              </a:rPr>
              <a:t>120 </a:t>
            </a:r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</a:rPr>
              <a:t>линеек оборудования выведено на российский рынок</a:t>
            </a:r>
          </a:p>
        </p:txBody>
      </p:sp>
    </p:spTree>
    <p:extLst>
      <p:ext uri="{BB962C8B-B14F-4D97-AF65-F5344CB8AC3E}">
        <p14:creationId xmlns:p14="http://schemas.microsoft.com/office/powerpoint/2010/main" val="10955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3701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БЕСПРОВОДНОЕ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ОБОРУДОВАНИЕ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производство самолет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382" y="3621181"/>
            <a:ext cx="3560846" cy="23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dirty="0"/>
              <a:t>Сферы и области применения</a:t>
            </a:r>
            <a:endParaRPr lang="ru-RU" altLang="ru-RU" dirty="0">
              <a:ea typeface="Microsoft YaHei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26" y="1229185"/>
            <a:ext cx="440636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 smtClean="0"/>
              <a:t>Офисные помещения и здания целиком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 smtClean="0"/>
              <a:t>Переговорные комнаты и залы совещаний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 smtClean="0"/>
              <a:t>Образовательные и медицинские учреждения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 smtClean="0"/>
              <a:t>Складские и производственные ангары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 smtClean="0"/>
              <a:t>Площади открытого (уличного) типа производство</a:t>
            </a:r>
            <a:endParaRPr lang="ru-RU" sz="2400" dirty="0"/>
          </a:p>
        </p:txBody>
      </p:sp>
      <p:pic>
        <p:nvPicPr>
          <p:cNvPr id="2050" name="Picture 2" descr="Image result for wi-fi в офис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/>
          <a:stretch/>
        </p:blipFill>
        <p:spPr bwMode="auto">
          <a:xfrm>
            <a:off x="4940478" y="995117"/>
            <a:ext cx="3573852" cy="25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МГ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347" r="-6945" b="-347"/>
          <a:stretch/>
        </p:blipFill>
        <p:spPr bwMode="auto">
          <a:xfrm>
            <a:off x="8582382" y="995118"/>
            <a:ext cx="3834754" cy="25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открытый скла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11" y="3621181"/>
            <a:ext cx="3569749" cy="23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altLang="ru-RU" dirty="0" smtClean="0">
                <a:ea typeface="Microsoft YaHei" pitchFamily="34" charset="-122"/>
              </a:rPr>
              <a:t>Линейки беспроводного </a:t>
            </a:r>
            <a:r>
              <a:rPr lang="ru-RU" altLang="ru-RU" dirty="0">
                <a:ea typeface="Microsoft YaHei" pitchFamily="34" charset="-122"/>
              </a:rPr>
              <a:t>оборудования </a:t>
            </a:r>
            <a:r>
              <a:rPr lang="ru-RU" altLang="ru-RU" dirty="0" smtClean="0">
                <a:ea typeface="Microsoft YaHei" pitchFamily="34" charset="-122"/>
              </a:rPr>
              <a:t>QTECH</a:t>
            </a:r>
            <a:endParaRPr lang="ru-RU" altLang="ru-RU" dirty="0">
              <a:ea typeface="Microsoft YaHei" pitchFamily="34" charset="-122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481" y="871868"/>
            <a:ext cx="5128727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0784" y="871868"/>
            <a:ext cx="5117108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770" y="875241"/>
            <a:ext cx="461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Точки доступа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0568" y="906020"/>
            <a:ext cx="446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Контроллеры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42481" y="1728213"/>
            <a:ext cx="4993815" cy="4629045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Внутренние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QWP-320-ac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QWP-930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Внешние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 антенны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QWO-95-ac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QWO-80-ac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QWO-20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Внешние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 встроенной антенной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QWP-320-ac-CPE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QWP-880-CPE</a:t>
            </a: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QWP-830-CPE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430784" y="1728212"/>
            <a:ext cx="5117108" cy="1939572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Виртуальный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QWC-WM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Аппаратный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6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QWC-700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66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Точки доступа</a:t>
            </a:r>
            <a:endParaRPr lang="ru-RU" sz="3200" dirty="0"/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184941" y="1872344"/>
            <a:ext cx="2273446" cy="4465056"/>
          </a:xfrm>
          <a:prstGeom prst="wedgeRoundRectCallout">
            <a:avLst>
              <a:gd name="adj1" fmla="val -1960"/>
              <a:gd name="adj2" fmla="val -6038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QWP-67-ac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5 ГГц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 3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802.11a/b/g/n/ac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Controller</a:t>
            </a:r>
          </a:p>
          <a:p>
            <a:pPr>
              <a:defRPr/>
            </a:pPr>
            <a:r>
              <a:rPr lang="en-US" altLang="ru-RU" sz="2000" dirty="0" smtClean="0">
                <a:solidFill>
                  <a:prstClr val="white"/>
                </a:solidFill>
              </a:rPr>
              <a:t>Standalone</a:t>
            </a:r>
            <a:endParaRPr lang="ru-RU" altLang="ru-RU" sz="2000" dirty="0">
              <a:solidFill>
                <a:prstClr val="white"/>
              </a:solidFill>
            </a:endParaRP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2579738" y="1872344"/>
            <a:ext cx="2273446" cy="4465055"/>
          </a:xfrm>
          <a:prstGeom prst="wedgeRoundRectCallout">
            <a:avLst>
              <a:gd name="adj1" fmla="val -22306"/>
              <a:gd name="adj2" fmla="val -6008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QWP-320-ac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и 5 ГГц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802.11a/b/g/n/ac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Standalone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7852230" y="1872344"/>
            <a:ext cx="4136570" cy="4465055"/>
          </a:xfrm>
          <a:prstGeom prst="wedgeRoundRectCallout">
            <a:avLst>
              <a:gd name="adj1" fmla="val -7214"/>
              <a:gd name="adj2" fmla="val -59213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QWO-95-ac/QWO-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и 5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ГГц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(IP67)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 2 x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802.11a/b/g/n/ac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Standalone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970465" y="1872344"/>
            <a:ext cx="2272731" cy="4465055"/>
          </a:xfrm>
          <a:prstGeom prst="wedgeRoundRectCallout">
            <a:avLst>
              <a:gd name="adj1" fmla="val -41593"/>
              <a:gd name="adj2" fmla="val -60825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QWP-930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ГГц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 2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 b/g/n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Standalone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9827" y="909222"/>
            <a:ext cx="5284390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Внутренние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40406" y="960854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Внешние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51" y="2538009"/>
            <a:ext cx="2730387" cy="1535842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6437">
            <a:off x="2834502" y="2643172"/>
            <a:ext cx="1735040" cy="1398658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3660" y="2832931"/>
            <a:ext cx="1445626" cy="101914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5" r="32257"/>
          <a:stretch/>
        </p:blipFill>
        <p:spPr>
          <a:xfrm>
            <a:off x="8770544" y="2386936"/>
            <a:ext cx="1283429" cy="20331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r="38229"/>
          <a:stretch/>
        </p:blipFill>
        <p:spPr>
          <a:xfrm>
            <a:off x="10435203" y="2615339"/>
            <a:ext cx="1379426" cy="33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Точки доступа и контроллеры</a:t>
            </a:r>
            <a:endParaRPr lang="ru-RU" sz="3200" dirty="0"/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8304498" y="1872344"/>
            <a:ext cx="3029045" cy="4465055"/>
          </a:xfrm>
          <a:prstGeom prst="wedgeRoundRectCallout">
            <a:avLst>
              <a:gd name="adj1" fmla="val -914"/>
              <a:gd name="adj2" fmla="val -59538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QWP-320-ac-CPE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и 5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ГГц (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IP67)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 2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802.11a/b/g/n/ac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Standalone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095669" y="960854"/>
            <a:ext cx="3237875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Внешние с антеннами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232" y="2852135"/>
            <a:ext cx="2033576" cy="1161265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39847" y="1886442"/>
            <a:ext cx="3362892" cy="4450957"/>
          </a:xfrm>
          <a:prstGeom prst="wedgeRoundRectCallout">
            <a:avLst>
              <a:gd name="adj1" fmla="val 31734"/>
              <a:gd name="adj2" fmla="val -58631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QWC-WM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2000" dirty="0">
              <a:solidFill>
                <a:prstClr val="white"/>
              </a:solidFill>
              <a:latin typeface="Calibri" panose="020F0502020204030204"/>
              <a:ea typeface="Microsoft YaHei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Управление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10 000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ТД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130 000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пользователей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Linux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Ubuntu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)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SRV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Лицензируется по кол-ву ТД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4128" y="972042"/>
            <a:ext cx="4601973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Контроллеры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0" y="2731892"/>
            <a:ext cx="3168016" cy="1418174"/>
          </a:xfrm>
          <a:prstGeom prst="rect">
            <a:avLst/>
          </a:prstGeom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3752653" y="1924986"/>
            <a:ext cx="3362892" cy="4412413"/>
          </a:xfrm>
          <a:prstGeom prst="wedgeRoundRectCallout">
            <a:avLst>
              <a:gd name="adj1" fmla="val -36021"/>
              <a:gd name="adj2" fmla="val -5999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QWC-700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2000" dirty="0">
              <a:solidFill>
                <a:prstClr val="white"/>
              </a:solidFill>
              <a:latin typeface="Calibri" panose="020F0502020204030204"/>
              <a:ea typeface="Microsoft YaHei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lvl="0">
              <a:defRPr/>
            </a:pP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Управление до 300 ТД</a:t>
            </a:r>
          </a:p>
          <a:p>
            <a:pPr lvl="0">
              <a:defRPr/>
            </a:pP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До 300 пользователей</a:t>
            </a:r>
          </a:p>
          <a:p>
            <a:pPr lvl="0">
              <a:defRPr/>
            </a:pP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Поддержка NAT, DHCP </a:t>
            </a:r>
            <a:r>
              <a:rPr lang="ru-RU" altLang="ru-RU" sz="2000" dirty="0" err="1">
                <a:solidFill>
                  <a:prstClr val="white"/>
                </a:solidFill>
                <a:ea typeface="Microsoft YaHei" pitchFamily="34" charset="-122"/>
              </a:rPr>
              <a:t>Server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, URL/MAC/IP </a:t>
            </a:r>
            <a:r>
              <a:rPr lang="ru-RU" altLang="ru-RU" sz="2000" dirty="0" err="1">
                <a:solidFill>
                  <a:prstClr val="white"/>
                </a:solidFill>
                <a:ea typeface="Microsoft YaHei" pitchFamily="34" charset="-122"/>
              </a:rPr>
              <a:t>Filter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56" y="2852135"/>
            <a:ext cx="2833639" cy="15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dirty="0" smtClean="0"/>
              <a:t>Контроллер</a:t>
            </a:r>
            <a:endParaRPr lang="ru-RU" altLang="ru-RU" dirty="0">
              <a:ea typeface="Microsoft YaHei" pitchFamily="34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18806"/>
          <a:stretch/>
        </p:blipFill>
        <p:spPr>
          <a:xfrm>
            <a:off x="639126" y="610276"/>
            <a:ext cx="11220778" cy="5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446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ВИДЕОНАБЛЮДЕНИЕ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507826" cy="914400"/>
          </a:xfrm>
        </p:spPr>
        <p:txBody>
          <a:bodyPr/>
          <a:lstStyle/>
          <a:p>
            <a:r>
              <a:rPr lang="ru-RU" altLang="ru-RU" dirty="0">
                <a:ea typeface="Microsoft YaHei" pitchFamily="34" charset="-122"/>
              </a:rPr>
              <a:t>Линейки оборудования </a:t>
            </a:r>
            <a:r>
              <a:rPr lang="ru-RU" altLang="ru-RU" dirty="0" smtClean="0">
                <a:ea typeface="Microsoft YaHei" pitchFamily="34" charset="-122"/>
              </a:rPr>
              <a:t>видеонаблюдения </a:t>
            </a:r>
            <a:r>
              <a:rPr lang="ru-RU" altLang="ru-RU" dirty="0">
                <a:ea typeface="Microsoft YaHei" pitchFamily="34" charset="-122"/>
              </a:rPr>
              <a:t>QTECH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751" y="871868"/>
            <a:ext cx="5521603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1743" y="871868"/>
            <a:ext cx="5480899" cy="680483"/>
          </a:xfrm>
          <a:prstGeom prst="rect">
            <a:avLst/>
          </a:prstGeom>
          <a:solidFill>
            <a:srgbClr val="6D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50" y="875241"/>
            <a:ext cx="552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Calibri" panose="020F0502020204030204"/>
              </a:rPr>
              <a:t>Видеокамеры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1744" y="906020"/>
            <a:ext cx="548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Видеорегистраторы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237750" y="1786267"/>
            <a:ext cx="5521604" cy="3222461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Аналоговые</a:t>
            </a:r>
            <a:endParaRPr lang="ru-RU" sz="2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Цилиндрические </a:t>
            </a:r>
            <a:endParaRPr lang="en-US" sz="2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Купольные</a:t>
            </a: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Скоростные поворотные</a:t>
            </a: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Сетевые </a:t>
            </a:r>
            <a:r>
              <a:rPr lang="en-US" sz="2000" b="1" dirty="0" smtClean="0">
                <a:solidFill>
                  <a:srgbClr val="56616A"/>
                </a:solidFill>
              </a:rPr>
              <a:t>(IP)</a:t>
            </a:r>
            <a:endParaRPr lang="ru-RU" sz="2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Цилиндрические </a:t>
            </a:r>
            <a:endParaRPr lang="en-US" sz="2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Купольные</a:t>
            </a:r>
            <a:endParaRPr lang="en-US" sz="2000" b="1" dirty="0" smtClean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Мини-купольные</a:t>
            </a:r>
            <a:endParaRPr lang="ru-RU" sz="2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Скоростные </a:t>
            </a:r>
            <a:r>
              <a:rPr lang="ru-RU" sz="2000" b="1" dirty="0" smtClean="0">
                <a:solidFill>
                  <a:srgbClr val="56616A"/>
                </a:solidFill>
              </a:rPr>
              <a:t>поворотные</a:t>
            </a:r>
            <a:endParaRPr lang="ru-RU" sz="2000" b="1" dirty="0">
              <a:solidFill>
                <a:srgbClr val="56616A"/>
              </a:solidFill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6441743" y="1786269"/>
            <a:ext cx="5349923" cy="2444537"/>
          </a:xfrm>
          <a:prstGeom prst="roundRect">
            <a:avLst>
              <a:gd name="adj" fmla="val 9926"/>
            </a:avLst>
          </a:prstGeom>
          <a:solidFill>
            <a:srgbClr val="FFFFFF"/>
          </a:solidFill>
          <a:ln w="1260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Гибридные</a:t>
            </a:r>
            <a:endParaRPr lang="ru-RU" sz="2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От 4 до 16 каналов </a:t>
            </a:r>
            <a:r>
              <a:rPr lang="en-US" sz="2000" b="1" dirty="0" smtClean="0">
                <a:solidFill>
                  <a:srgbClr val="56616A"/>
                </a:solidFill>
              </a:rPr>
              <a:t>720/1080N</a:t>
            </a:r>
            <a:endParaRPr lang="ru-RU" sz="2000" b="1" dirty="0" smtClean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От </a:t>
            </a:r>
            <a:r>
              <a:rPr lang="ru-RU" sz="2000" b="1" dirty="0">
                <a:solidFill>
                  <a:srgbClr val="56616A"/>
                </a:solidFill>
              </a:rPr>
              <a:t>4 до 16 каналов </a:t>
            </a:r>
            <a:r>
              <a:rPr lang="ru-RU" sz="2000" b="1" dirty="0" smtClean="0">
                <a:solidFill>
                  <a:srgbClr val="56616A"/>
                </a:solidFill>
              </a:rPr>
              <a:t>1080</a:t>
            </a:r>
            <a:r>
              <a:rPr lang="en-US" sz="2000" b="1" dirty="0" smtClean="0">
                <a:solidFill>
                  <a:srgbClr val="56616A"/>
                </a:solidFill>
              </a:rPr>
              <a:t>P</a:t>
            </a:r>
            <a:endParaRPr lang="en-US" sz="2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56616A"/>
                </a:solidFill>
              </a:rPr>
              <a:t>Сетевые </a:t>
            </a:r>
            <a:r>
              <a:rPr lang="en-US" sz="2000" b="1" dirty="0">
                <a:solidFill>
                  <a:srgbClr val="56616A"/>
                </a:solidFill>
              </a:rPr>
              <a:t>(IP)</a:t>
            </a:r>
            <a:endParaRPr lang="ru-RU" sz="2000" b="1" dirty="0">
              <a:solidFill>
                <a:srgbClr val="56616A"/>
              </a:solidFill>
            </a:endParaRPr>
          </a:p>
          <a:p>
            <a:pPr lvl="0">
              <a:lnSpc>
                <a:spcPct val="93000"/>
              </a:lnSpc>
              <a:buClr>
                <a:srgbClr val="C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От 4 до 128 каналов без </a:t>
            </a:r>
            <a:r>
              <a:rPr lang="en-US" sz="2000" b="1" dirty="0" err="1" smtClean="0">
                <a:solidFill>
                  <a:srgbClr val="56616A"/>
                </a:solidFill>
              </a:rPr>
              <a:t>PoE</a:t>
            </a:r>
            <a:r>
              <a:rPr lang="ru-RU" sz="2000" b="1" dirty="0" smtClean="0">
                <a:solidFill>
                  <a:srgbClr val="56616A"/>
                </a:solidFill>
              </a:rPr>
              <a:t> </a:t>
            </a:r>
            <a:endParaRPr lang="en-US" sz="2000" b="1" dirty="0">
              <a:solidFill>
                <a:srgbClr val="56616A"/>
              </a:solidFill>
            </a:endParaRPr>
          </a:p>
          <a:p>
            <a:pPr marL="285750" lvl="0" indent="-285750">
              <a:lnSpc>
                <a:spcPct val="93000"/>
              </a:lnSpc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rgbClr val="56616A"/>
                </a:solidFill>
              </a:rPr>
              <a:t>От 4 до 32 каналов с</a:t>
            </a:r>
            <a:r>
              <a:rPr lang="en-US" sz="2000" b="1" dirty="0" smtClean="0">
                <a:solidFill>
                  <a:srgbClr val="56616A"/>
                </a:solidFill>
              </a:rPr>
              <a:t> </a:t>
            </a:r>
            <a:r>
              <a:rPr lang="en-US" sz="2000" b="1" dirty="0" err="1" smtClean="0">
                <a:solidFill>
                  <a:srgbClr val="56616A"/>
                </a:solidFill>
              </a:rPr>
              <a:t>PoE</a:t>
            </a:r>
            <a:endParaRPr lang="ru-RU" sz="2000" b="1" dirty="0">
              <a:solidFill>
                <a:srgbClr val="5661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Видеокамеры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61307" y="972042"/>
            <a:ext cx="8716638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Аналоговые видеокамеры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94094" y="1886441"/>
            <a:ext cx="3552192" cy="4253102"/>
          </a:xfrm>
          <a:prstGeom prst="wedgeRoundRectCallout">
            <a:avLst>
              <a:gd name="adj1" fmla="val 37804"/>
              <a:gd name="adj2" fmla="val -59079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</a:rPr>
              <a:t>Цилиндрические</a:t>
            </a:r>
            <a:endParaRPr lang="ru-RU" altLang="ru-RU" sz="2000" dirty="0">
              <a:solidFill>
                <a:prstClr val="white"/>
              </a:solidFill>
              <a:ea typeface="Microsoft YaHei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 1 и 2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DC 12V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температур                             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-40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+60’C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(IP</a:t>
            </a:r>
            <a:r>
              <a:rPr lang="en-US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67)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Фиксированный и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вариофокальный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объективы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308720" y="1886441"/>
            <a:ext cx="3552192" cy="4253102"/>
          </a:xfrm>
          <a:prstGeom prst="wedgeRoundRectCallout">
            <a:avLst>
              <a:gd name="adj1" fmla="val 18600"/>
              <a:gd name="adj2" fmla="val -59762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>
                <a:solidFill>
                  <a:prstClr val="white"/>
                </a:solidFill>
              </a:rPr>
              <a:t>Купольные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и 2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DC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12V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температур                              от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+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0’C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(IP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65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/67)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Фиксированный и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вариофокальный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объективы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8330839" y="1886441"/>
            <a:ext cx="3552192" cy="4253102"/>
          </a:xfrm>
          <a:prstGeom prst="wedgeRoundRectCallout">
            <a:avLst>
              <a:gd name="adj1" fmla="val -38603"/>
              <a:gd name="adj2" fmla="val -5942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Скоростные поворотные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DC 12V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температур                              от -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 до +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0’C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(IP66)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Оптический зум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22X</a:t>
            </a: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6" y="2646153"/>
            <a:ext cx="992809" cy="1047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5" y="2267078"/>
            <a:ext cx="1795409" cy="1795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3" y="2550408"/>
            <a:ext cx="1843120" cy="12287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79" y="2602611"/>
            <a:ext cx="1737161" cy="17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282690" cy="914400"/>
          </a:xfrm>
        </p:spPr>
        <p:txBody>
          <a:bodyPr/>
          <a:lstStyle/>
          <a:p>
            <a:r>
              <a:rPr lang="ru-RU" dirty="0"/>
              <a:t>Новинки аналоговой линейки системы видеонаблюдения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28478" y="959298"/>
            <a:ext cx="5407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Видеокамера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QVC-AC-201SZ(2,8-12)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 матрицей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STARVIS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моторизированным объективом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2193" y="2556415"/>
            <a:ext cx="417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Моторизированный объектив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2,8-12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мм  позволит вам удаленно настраивать угол обзора и фокусировку, что облегчит настройку видеокамеры во время установки и эксплуатации.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98" y="2830913"/>
            <a:ext cx="3429138" cy="355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4" y="2578661"/>
            <a:ext cx="3316308" cy="34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9683" y="942978"/>
            <a:ext cx="5965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Высокочувствительная матрица с технологией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STARVIS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EXMOR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от компании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Чувствительность 0.001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позволяет использовать данную видеокамеру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условиях экстремально низкой освещенности.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27112" y="5788196"/>
            <a:ext cx="228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QVC-AC-201SZ(2,8-12)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36" y="3012734"/>
            <a:ext cx="3984255" cy="31887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599" y="2289458"/>
            <a:ext cx="786386" cy="38167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791274" y="2658335"/>
            <a:ext cx="0" cy="215153"/>
          </a:xfrm>
          <a:prstGeom prst="line">
            <a:avLst/>
          </a:prstGeom>
          <a:ln>
            <a:solidFill>
              <a:srgbClr val="B62C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09374" y="1058135"/>
            <a:ext cx="0" cy="215153"/>
          </a:xfrm>
          <a:prstGeom prst="line">
            <a:avLst/>
          </a:prstGeom>
          <a:ln>
            <a:solidFill>
              <a:srgbClr val="B62C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3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8855"/>
          <a:stretch/>
        </p:blipFill>
        <p:spPr>
          <a:xfrm>
            <a:off x="0" y="5561"/>
            <a:ext cx="12192000" cy="64688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40521" y="583819"/>
            <a:ext cx="3424301" cy="1238605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768" y="229875"/>
            <a:ext cx="2337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Россия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797" y="658991"/>
            <a:ext cx="117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Москва: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3904" y="653570"/>
            <a:ext cx="220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Головной офис, </a:t>
            </a:r>
            <a:r>
              <a:rPr lang="ru-RU" sz="1200" dirty="0" smtClean="0">
                <a:solidFill>
                  <a:schemeClr val="bg1"/>
                </a:solidFill>
              </a:rPr>
              <a:t>Лаборатория,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R&amp;D </a:t>
            </a:r>
            <a:r>
              <a:rPr lang="ru-RU" sz="1200" dirty="0">
                <a:solidFill>
                  <a:schemeClr val="bg1"/>
                </a:solidFill>
              </a:rPr>
              <a:t>центр в </a:t>
            </a:r>
            <a:r>
              <a:rPr lang="ru-RU" sz="1200" dirty="0" err="1" smtClean="0">
                <a:solidFill>
                  <a:schemeClr val="bg1"/>
                </a:solidFill>
              </a:rPr>
              <a:t>Сколково</a:t>
            </a:r>
            <a:r>
              <a:rPr lang="ru-RU" sz="1200" dirty="0" smtClean="0">
                <a:solidFill>
                  <a:schemeClr val="bg1"/>
                </a:solidFill>
              </a:rPr>
              <a:t>, Склад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55238" y="5296530"/>
            <a:ext cx="2495460" cy="369651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B62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Иран</a:t>
            </a:r>
            <a:r>
              <a:rPr lang="ru-RU" dirty="0" smtClean="0"/>
              <a:t>, г. Тегеран: офис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579365" y="583819"/>
            <a:ext cx="2224434" cy="259838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г. Красноярск: </a:t>
            </a:r>
            <a:r>
              <a:rPr lang="ru-RU" sz="1400" dirty="0"/>
              <a:t>О</a:t>
            </a:r>
            <a:r>
              <a:rPr lang="ru-RU" sz="1400" dirty="0" smtClean="0"/>
              <a:t>фис, Склад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23284" y="5067836"/>
            <a:ext cx="3325676" cy="598345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B62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Китай</a:t>
            </a:r>
            <a:r>
              <a:rPr lang="ru-RU" dirty="0" smtClean="0"/>
              <a:t>, г. </a:t>
            </a:r>
            <a:r>
              <a:rPr lang="ru-RU" dirty="0"/>
              <a:t>Шанхай, </a:t>
            </a:r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err="1" smtClean="0"/>
              <a:t>Шэньчжэнь</a:t>
            </a:r>
            <a:r>
              <a:rPr lang="ru-RU" dirty="0" smtClean="0"/>
              <a:t>:  производство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6554624" y="3240008"/>
            <a:ext cx="820397" cy="2056522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9321421" y="3439236"/>
            <a:ext cx="813891" cy="1628601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8775493" y="822068"/>
            <a:ext cx="1599103" cy="1401334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7096413" y="583819"/>
            <a:ext cx="2385769" cy="259837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г. Екатеринбург: </a:t>
            </a:r>
            <a:r>
              <a:rPr lang="ru-RU" sz="1400" dirty="0"/>
              <a:t>О</a:t>
            </a:r>
            <a:r>
              <a:rPr lang="ru-RU" sz="1400" dirty="0" smtClean="0"/>
              <a:t>фис, </a:t>
            </a:r>
            <a:r>
              <a:rPr lang="ru-RU" sz="1400" dirty="0" smtClean="0">
                <a:solidFill>
                  <a:schemeClr val="bg1"/>
                </a:solidFill>
              </a:rPr>
              <a:t>Склад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569951" y="1848989"/>
            <a:ext cx="2224434" cy="748827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537022" y="2059473"/>
            <a:ext cx="2744346" cy="836051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539993" y="2285726"/>
            <a:ext cx="148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Краснодар: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98339" y="2039457"/>
            <a:ext cx="1724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О</a:t>
            </a:r>
            <a:r>
              <a:rPr lang="ru-RU" sz="1200" dirty="0" smtClean="0">
                <a:solidFill>
                  <a:schemeClr val="bg1"/>
                </a:solidFill>
              </a:rPr>
              <a:t>фис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Сервисный центр,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Склад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Лаборатория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5945537" y="2676000"/>
            <a:ext cx="1305161" cy="321188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25787" y="1116557"/>
            <a:ext cx="98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г. Рязань: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63904" y="1155429"/>
            <a:ext cx="220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R&amp;D </a:t>
            </a:r>
            <a:r>
              <a:rPr lang="ru-RU" sz="1200" dirty="0" smtClean="0">
                <a:solidFill>
                  <a:schemeClr val="bg1"/>
                </a:solidFill>
              </a:rPr>
              <a:t>центр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617241" y="1380465"/>
            <a:ext cx="773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г. Тула: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55358" y="1419337"/>
            <a:ext cx="220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Производство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9579365" y="18540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Новосибирск: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88872" y="2101095"/>
            <a:ext cx="172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О</a:t>
            </a:r>
            <a:r>
              <a:rPr lang="ru-RU" sz="1200" dirty="0" smtClean="0">
                <a:solidFill>
                  <a:schemeClr val="bg1"/>
                </a:solidFill>
              </a:rPr>
              <a:t>фис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Склад, Сервисный центр,</a:t>
            </a:r>
          </a:p>
          <a:p>
            <a:endParaRPr lang="ru-RU" sz="1200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8047820" y="843657"/>
            <a:ext cx="3162" cy="1811401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>
            <a:off x="6554624" y="1546789"/>
            <a:ext cx="820397" cy="888762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8433829" y="2477498"/>
            <a:ext cx="1136123" cy="0"/>
          </a:xfrm>
          <a:prstGeom prst="straightConnector1">
            <a:avLst/>
          </a:prstGeom>
          <a:ln w="57150">
            <a:solidFill>
              <a:srgbClr val="B62C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30"/>
          <a:stretch/>
        </p:blipFill>
        <p:spPr bwMode="auto">
          <a:xfrm>
            <a:off x="7314938" y="2339575"/>
            <a:ext cx="449583" cy="44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 smtClean="0"/>
              <a:t>Видеокамеры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61307" y="972042"/>
            <a:ext cx="8716638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Сетевые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IP-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камеры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94094" y="1886441"/>
            <a:ext cx="3552192" cy="4253102"/>
          </a:xfrm>
          <a:prstGeom prst="wedgeRoundRectCallout">
            <a:avLst>
              <a:gd name="adj1" fmla="val 37804"/>
              <a:gd name="adj2" fmla="val -59079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</a:rPr>
              <a:t>Цилиндрические</a:t>
            </a:r>
            <a:endParaRPr lang="ru-RU" altLang="ru-RU" sz="2000" dirty="0">
              <a:solidFill>
                <a:prstClr val="white"/>
              </a:solidFill>
              <a:ea typeface="Microsoft YaHei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 от 1,3 </a:t>
            </a:r>
            <a:r>
              <a:rPr lang="ru-RU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до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lang="ru-RU" altLang="ru-RU" sz="2000" dirty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8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 DC 12V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температур                             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-40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+60’C (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IP67)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Фиксированный, в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ариофокальный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ручной и моторизированный объективы, запись</a:t>
            </a:r>
            <a:r>
              <a:rPr kumimoji="0" lang="ru-RU" alt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аудио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308720" y="1886441"/>
            <a:ext cx="3552192" cy="4253102"/>
          </a:xfrm>
          <a:prstGeom prst="wedgeRoundRectCallout">
            <a:avLst>
              <a:gd name="adj1" fmla="val 18600"/>
              <a:gd name="adj2" fmla="val -59762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Купольные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</a:rPr>
              <a:t>(мини)</a:t>
            </a:r>
            <a:endParaRPr lang="ru-RU" sz="2800" b="1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1,3 и </a:t>
            </a:r>
            <a:r>
              <a:rPr lang="ru-RU" altLang="ru-RU" sz="2000" dirty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8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PoE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 DC 12V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температур                              от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-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0(-10)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+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0’C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(IP6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7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lvl="0">
              <a:defRPr/>
            </a:pP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Фиксированный, </a:t>
            </a:r>
            <a:r>
              <a:rPr lang="ru-RU" altLang="ru-RU" sz="2000" dirty="0" err="1">
                <a:solidFill>
                  <a:prstClr val="white"/>
                </a:solidFill>
                <a:ea typeface="Microsoft YaHei" pitchFamily="34" charset="-122"/>
              </a:rPr>
              <a:t>вариофокальный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 </a:t>
            </a:r>
            <a:r>
              <a:rPr lang="ru-RU" altLang="ru-RU" sz="2000" dirty="0" smtClean="0">
                <a:solidFill>
                  <a:prstClr val="white"/>
                </a:solidFill>
                <a:ea typeface="Microsoft YaHei" pitchFamily="34" charset="-122"/>
              </a:rPr>
              <a:t>ручной 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и моторизированный </a:t>
            </a:r>
            <a:r>
              <a:rPr lang="ru-RU" altLang="ru-RU" sz="2000" dirty="0" smtClean="0">
                <a:solidFill>
                  <a:prstClr val="white"/>
                </a:solidFill>
                <a:ea typeface="Microsoft YaHei" pitchFamily="34" charset="-122"/>
              </a:rPr>
              <a:t>объективы, запись аудио</a:t>
            </a:r>
            <a:endParaRPr lang="ru-RU" altLang="ru-RU" sz="2000" dirty="0">
              <a:solidFill>
                <a:prstClr val="white"/>
              </a:solidFill>
              <a:ea typeface="Microsoft YaHei" pitchFamily="34" charset="-122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8330839" y="1886441"/>
            <a:ext cx="3552192" cy="4253102"/>
          </a:xfrm>
          <a:prstGeom prst="wedgeRoundRectCallout">
            <a:avLst>
              <a:gd name="adj1" fmla="val -38603"/>
              <a:gd name="adj2" fmla="val -5942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Скоростные поворотные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Разрешение 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2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Мп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Питание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DC 12V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Диапазон температур                              от -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4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 до +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0’C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(IP66)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Оптический зум </a:t>
            </a:r>
            <a:r>
              <a:rPr lang="ru-RU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22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X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и </a:t>
            </a:r>
            <a:r>
              <a:rPr lang="ru-RU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40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X</a:t>
            </a:r>
            <a:endParaRPr kumimoji="0" lang="en-US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42" y="1468797"/>
            <a:ext cx="3188099" cy="315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1" y="2441251"/>
            <a:ext cx="2201768" cy="147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85" y="1918778"/>
            <a:ext cx="2012196" cy="2140781"/>
          </a:xfrm>
          <a:prstGeom prst="rect">
            <a:avLst/>
          </a:prstGeom>
        </p:spPr>
      </p:pic>
      <p:pic>
        <p:nvPicPr>
          <p:cNvPr id="12" name="Picture 6" descr="QVCP-i7SD-IR120-3M-X3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143" l="37956" r="61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98" r="40037"/>
          <a:stretch/>
        </p:blipFill>
        <p:spPr bwMode="auto">
          <a:xfrm>
            <a:off x="9692843" y="2902857"/>
            <a:ext cx="841560" cy="15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8824616" cy="914400"/>
          </a:xfrm>
        </p:spPr>
        <p:txBody>
          <a:bodyPr/>
          <a:lstStyle/>
          <a:p>
            <a:r>
              <a:rPr lang="ru-RU" dirty="0"/>
              <a:t>Новинки IP линейки системы видеонаблюдения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22527" y="1184112"/>
            <a:ext cx="5965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Миниатюрная внутренняя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IP-видеокамера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встроенным микрофоном, динамиком и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Wi-Fi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2527" y="2836188"/>
            <a:ext cx="57113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Основные параметры 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WI-FI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микрофон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динамик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PIR-сенсор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POE/12В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Тревожный вход/выход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Поддержка карты памяти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P2P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62763" y="5213251"/>
            <a:ext cx="2413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QVC-IPC-206WP (2.8)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48" y="1062218"/>
            <a:ext cx="3096512" cy="41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78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8382804" cy="914400"/>
          </a:xfrm>
        </p:spPr>
        <p:txBody>
          <a:bodyPr/>
          <a:lstStyle/>
          <a:p>
            <a:r>
              <a:rPr lang="ru-RU" dirty="0"/>
              <a:t>Новинки IP линейки системы видеонаблюдения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92853" y="1242132"/>
            <a:ext cx="581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Новые видеокамеры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fisheye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2853" y="2919363"/>
            <a:ext cx="57113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Основные параметры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Матрица SONY STARVIS EXMOR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Угол обзора 360 градусов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Разрешение 5МП и 8МП запись до 25к/с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Дальность ИК-подсветки до 5м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микрофон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Поддержка карты памяти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POE/12В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Степень защиты IP67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11" y="1712694"/>
            <a:ext cx="3806123" cy="37511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8213" y="5520074"/>
            <a:ext cx="4516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QVC-IPC-503AS (1.1)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QVC-IPC-803AS (2)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115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dirty="0"/>
              <a:t>Сетевые видеорегистраторы </a:t>
            </a: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7180289" y="1886442"/>
            <a:ext cx="3972393" cy="4412413"/>
          </a:xfrm>
          <a:prstGeom prst="wedgeRoundRectCallout">
            <a:avLst>
              <a:gd name="adj1" fmla="val -22332"/>
              <a:gd name="adj2" fmla="val -5999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IP каналы от 4 до </a:t>
            </a:r>
            <a:r>
              <a:rPr lang="en-US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128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Сжатия H.264/H.265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Кол-во HDD от 1 до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8 по 8Тб.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Поддержка мобильных устройств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iOS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Android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034321" y="1886442"/>
            <a:ext cx="4045679" cy="4412413"/>
          </a:xfrm>
          <a:prstGeom prst="wedgeRoundRectCallout">
            <a:avLst>
              <a:gd name="adj1" fmla="val 20590"/>
              <a:gd name="adj2" fmla="val -59990"/>
              <a:gd name="adj3" fmla="val 16667"/>
            </a:avLst>
          </a:prstGeom>
          <a:solidFill>
            <a:srgbClr val="B62C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Каналы записи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от 4 до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1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6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lvl="0">
              <a:defRPr/>
            </a:pPr>
            <a:r>
              <a:rPr lang="ru-RU" altLang="ru-RU" sz="2000" dirty="0" smtClean="0">
                <a:solidFill>
                  <a:prstClr val="white"/>
                </a:solidFill>
                <a:ea typeface="Microsoft YaHei" pitchFamily="34" charset="-122"/>
              </a:rPr>
              <a:t>Форматы</a:t>
            </a:r>
            <a:r>
              <a:rPr lang="ru-RU" altLang="ru-RU" sz="2000" dirty="0">
                <a:solidFill>
                  <a:prstClr val="white"/>
                </a:solidFill>
                <a:ea typeface="Microsoft YaHei" pitchFamily="34" charset="-122"/>
              </a:rPr>
              <a:t>: </a:t>
            </a:r>
            <a:r>
              <a:rPr lang="en-US" altLang="ru-RU" sz="2000" dirty="0">
                <a:solidFill>
                  <a:prstClr val="white"/>
                </a:solidFill>
                <a:ea typeface="Microsoft YaHei" pitchFamily="34" charset="-122"/>
              </a:rPr>
              <a:t>HDTVI, AHD, HDCVI, IP, PAL </a:t>
            </a:r>
            <a:r>
              <a:rPr lang="en-US" altLang="ru-RU" sz="2000" dirty="0" smtClean="0">
                <a:solidFill>
                  <a:prstClr val="white"/>
                </a:solidFill>
                <a:ea typeface="Microsoft YaHei" pitchFamily="34" charset="-122"/>
              </a:rPr>
              <a:t>960H</a:t>
            </a:r>
            <a:endParaRPr lang="ru-RU" altLang="ru-RU" sz="2000" dirty="0" smtClean="0">
              <a:solidFill>
                <a:prstClr val="white"/>
              </a:solidFill>
              <a:ea typeface="Microsoft YaHei" pitchFamily="34" charset="-122"/>
            </a:endParaRPr>
          </a:p>
          <a:p>
            <a:pPr lvl="0"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Поддержка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IP-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камер до 4Мп.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dirty="0" smtClean="0">
                <a:solidFill>
                  <a:prstClr val="white"/>
                </a:solidFill>
                <a:latin typeface="Calibri" panose="020F0502020204030204"/>
                <a:ea typeface="Microsoft YaHei" pitchFamily="34" charset="-122"/>
              </a:rPr>
              <a:t>До 2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 HDD по 8Тб.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Поддержка мобильных устройств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iOS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, </a:t>
            </a:r>
            <a:r>
              <a:rPr kumimoji="0" lang="ru-RU" alt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itchFamily="34" charset="-122"/>
                <a:cs typeface="+mn-cs"/>
              </a:rPr>
              <a:t>Android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itchFamily="34" charset="-122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936" y="972042"/>
            <a:ext cx="4092747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Calibri" panose="020F0502020204030204"/>
              </a:rPr>
              <a:t>Гибридные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21793" y="972042"/>
            <a:ext cx="4092747" cy="525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Сетевые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1" y="1988047"/>
            <a:ext cx="3680732" cy="145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16" y="1828386"/>
            <a:ext cx="3909208" cy="18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409751" y="4462431"/>
            <a:ext cx="2726965" cy="45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Контроллер на этаж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55087" y="3384206"/>
            <a:ext cx="2215543" cy="45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</a:t>
            </a:r>
            <a:r>
              <a:rPr kumimoji="0" lang="en-US" sz="2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коммутатор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347" y="2171482"/>
            <a:ext cx="1265090" cy="810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Базовая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станция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00" y="702367"/>
            <a:ext cx="10031543" cy="5805656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6617657" y="1285303"/>
            <a:ext cx="4423439" cy="4423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56" y="1217655"/>
            <a:ext cx="3619808" cy="2036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64" y="4482723"/>
            <a:ext cx="2553656" cy="14364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6" y="3008960"/>
            <a:ext cx="2346271" cy="34990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25"/>
            <a:ext cx="12192000" cy="6552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8550" y="21468"/>
            <a:ext cx="9393725" cy="650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2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СОВМЕСТИМОСТЬ С</a:t>
            </a:r>
            <a:r>
              <a:rPr kumimoji="0" lang="ru-RU" sz="3628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 ВИДЕОНАБЛЮДЕНИЯ</a:t>
            </a:r>
            <a:endParaRPr kumimoji="0" lang="ru-RU" sz="362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92008" y="4163390"/>
            <a:ext cx="1375698" cy="45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Локальный сервер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Облачный сервер</a:t>
            </a:r>
          </a:p>
        </p:txBody>
      </p:sp>
      <p:pic>
        <p:nvPicPr>
          <p:cNvPr id="1032" name="Picture 8" descr="http://www.cctvlab.ru/upload/_storage/logo/itv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8" y="1154597"/>
            <a:ext cx="4698567" cy="16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idisglobal.ru/uploads/news/Iss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78" y="2438923"/>
            <a:ext cx="5672845" cy="33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rostm.ru/media/115/1158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77" y="1154597"/>
            <a:ext cx="5037364" cy="10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hop.protected.ru/images/TD225850_modul-perehvata-obektov-za-1-ip-kameru-dlya-macroscop-st-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60" y="2686133"/>
            <a:ext cx="6360695" cy="25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tp.grandstream.com/marketing_sync/general/marketing/Other/Videos/Onvif%20logo/ONVIF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75" y="5691241"/>
            <a:ext cx="1633941" cy="43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302090" y="5711936"/>
            <a:ext cx="5924127" cy="451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32" b="1" dirty="0" smtClean="0">
                <a:solidFill>
                  <a:prstClr val="black"/>
                </a:solidFill>
                <a:latin typeface="Calibri" panose="020F0502020204030204"/>
              </a:rPr>
              <a:t>Совместимость по средствам протокола</a:t>
            </a:r>
            <a:r>
              <a:rPr kumimoji="0" lang="ru-RU" sz="2332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23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2524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ТРАНСПОРТ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1"/>
            <a:ext cx="11140967" cy="684748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948" y="540664"/>
            <a:ext cx="4547609" cy="1937288"/>
          </a:xfrm>
          <a:prstGeom prst="rect">
            <a:avLst/>
          </a:prstGeom>
          <a:solidFill>
            <a:srgbClr val="9B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Передача до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сервисов (1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/10G)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 одной оптической линии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км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836632" y="27059"/>
            <a:ext cx="4181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Оборудование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xWDM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2" descr="W:\VENDORS\Fiberroad\фото QWM 8000 series\FR8000 PIC\FR8000-2.5U CHAS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16" y="5400675"/>
            <a:ext cx="2723418" cy="9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31489" r="9172" b="28403"/>
          <a:stretch/>
        </p:blipFill>
        <p:spPr>
          <a:xfrm>
            <a:off x="822690" y="5693603"/>
            <a:ext cx="2723418" cy="6312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 t="10730" r="26231" b="7709"/>
          <a:stretch/>
        </p:blipFill>
        <p:spPr>
          <a:xfrm>
            <a:off x="8594943" y="4655107"/>
            <a:ext cx="2721015" cy="166971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65462" y="780799"/>
            <a:ext cx="3237875" cy="53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QWM-8000-1U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450988" y="780799"/>
            <a:ext cx="3237875" cy="53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QWM-8000-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336514" y="780799"/>
            <a:ext cx="3237875" cy="5322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QWM-8000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-6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461" y="1621092"/>
            <a:ext cx="3237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Шасси 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(1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слот)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16 сервисов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STM-1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STM-64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FE/GE/10G/FC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(1+1)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QNMS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50988" y="1621092"/>
            <a:ext cx="3372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Шасси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2,5U (8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слотов)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48 сервисов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STM-1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STM-64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FE/GE/10G/FC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AC/DC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(1+1)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QNMS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36513" y="1645228"/>
            <a:ext cx="3376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Шасси 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(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слотов)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48 сервисов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STM-1 до STM-64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FE/GE/10G/FC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Питание AC/DC (1+1)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 QNMS</a:t>
            </a:r>
          </a:p>
        </p:txBody>
      </p:sp>
    </p:spTree>
    <p:extLst>
      <p:ext uri="{BB962C8B-B14F-4D97-AF65-F5344CB8AC3E}">
        <p14:creationId xmlns:p14="http://schemas.microsoft.com/office/powerpoint/2010/main" val="37064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836632" y="27059"/>
            <a:ext cx="341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图片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8" y="827315"/>
            <a:ext cx="11654331" cy="52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199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СЕРВЕРЫ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3AF80-78ED-42A1-90AC-D20D8BEF0916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737" y="0"/>
            <a:ext cx="4083627" cy="2441864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5447" y="656322"/>
            <a:ext cx="3871446" cy="1129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3628" b="1" dirty="0">
                <a:solidFill>
                  <a:schemeClr val="bg1"/>
                </a:solidFill>
                <a:ea typeface="Adobe Fan Heiti Std B" pitchFamily="34" charset="-128"/>
              </a:rPr>
              <a:t>НАМ ДОВЕРЯЮТ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3110" b="1" dirty="0">
                <a:solidFill>
                  <a:schemeClr val="bg1"/>
                </a:solidFill>
                <a:ea typeface="Adobe Fan Heiti Std B" pitchFamily="34" charset="-128"/>
              </a:rPr>
              <a:t>ОПЕРАТОРЫ СВЯЗИ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/>
          <a:stretch/>
        </p:blipFill>
        <p:spPr>
          <a:xfrm>
            <a:off x="4038658" y="6409"/>
            <a:ext cx="8159076" cy="649217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025779" y="-248"/>
            <a:ext cx="2581140" cy="649883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1951" y="4590984"/>
            <a:ext cx="2220029" cy="167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039" y="385794"/>
            <a:ext cx="1943855" cy="16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rk.karelia.ru/wp-content/uploads/2015/11/Logo_H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180" y="4115888"/>
            <a:ext cx="3572539" cy="238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1054" y="2823370"/>
            <a:ext cx="1762840" cy="8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705" y="2748572"/>
            <a:ext cx="3311593" cy="141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5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1"/>
          <p:cNvSpPr txBox="1">
            <a:spLocks/>
          </p:cNvSpPr>
          <p:nvPr/>
        </p:nvSpPr>
        <p:spPr>
          <a:xfrm>
            <a:off x="2762607" y="73310"/>
            <a:ext cx="7668635" cy="413800"/>
          </a:xfrm>
          <a:prstGeom prst="rect">
            <a:avLst/>
          </a:prstGeom>
        </p:spPr>
        <p:txBody>
          <a:bodyPr/>
          <a:lstStyle>
            <a:lvl1pPr marL="0" indent="0" algn="l" defTabSz="1184788" rtl="0" eaLnBrk="1" latinLnBrk="0" hangingPunct="1">
              <a:lnSpc>
                <a:spcPct val="90000"/>
              </a:lnSpc>
              <a:spcBef>
                <a:spcPts val="1296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88591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3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0985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3379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5773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8167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0561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42955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35349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4788" rtl="0" eaLnBrk="1" fontAlgn="auto" latinLnBrk="0" hangingPunct="1">
              <a:lnSpc>
                <a:spcPct val="90000"/>
              </a:lnSpc>
              <a:spcBef>
                <a:spcPts val="129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Серверные продукты компании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QTECH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89743" y="2668249"/>
          <a:ext cx="11377536" cy="35755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02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49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Xeon® E3</a:t>
                      </a:r>
                      <a:endParaRPr lang="ru-RU" dirty="0"/>
                    </a:p>
                  </a:txBody>
                  <a:tcPr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Xeon® E5</a:t>
                      </a:r>
                      <a:endParaRPr lang="ru-RU" dirty="0"/>
                    </a:p>
                  </a:txBody>
                  <a:tcPr>
                    <a:solidFill>
                      <a:srgbClr val="B62C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Xeon® Scalable</a:t>
                      </a:r>
                    </a:p>
                  </a:txBody>
                  <a:tcPr>
                    <a:solidFill>
                      <a:srgbClr val="B62C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08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От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en-US" sz="2000" b="1" dirty="0" smtClean="0"/>
                        <a:t>1 </a:t>
                      </a:r>
                      <a:r>
                        <a:rPr lang="ru-RU" sz="2000" b="1" dirty="0" smtClean="0"/>
                        <a:t>до</a:t>
                      </a:r>
                      <a:r>
                        <a:rPr lang="en-US" sz="2000" b="1" dirty="0" smtClean="0"/>
                        <a:t> 4 Rack Unit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От 1 до 4 </a:t>
                      </a:r>
                      <a:r>
                        <a:rPr lang="ru-RU" sz="2000" b="1" dirty="0" err="1" smtClean="0"/>
                        <a:t>Rack</a:t>
                      </a:r>
                      <a:r>
                        <a:rPr lang="ru-RU" sz="2000" b="1" dirty="0" smtClean="0"/>
                        <a:t> </a:t>
                      </a:r>
                      <a:r>
                        <a:rPr lang="ru-RU" sz="2000" b="1" dirty="0" err="1" smtClean="0"/>
                        <a:t>Unit</a:t>
                      </a:r>
                      <a:endParaRPr lang="ru-RU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184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От 1 до </a:t>
                      </a:r>
                      <a:r>
                        <a:rPr lang="en-US" sz="2000" b="1" dirty="0" smtClean="0"/>
                        <a:t>2</a:t>
                      </a:r>
                      <a:r>
                        <a:rPr lang="ru-RU" sz="2000" b="1" dirty="0" smtClean="0"/>
                        <a:t> </a:t>
                      </a:r>
                      <a:r>
                        <a:rPr lang="ru-RU" sz="2000" b="1" dirty="0" err="1" smtClean="0"/>
                        <a:t>Rack</a:t>
                      </a:r>
                      <a:r>
                        <a:rPr lang="ru-RU" sz="2000" b="1" dirty="0" smtClean="0"/>
                        <a:t> </a:t>
                      </a:r>
                      <a:r>
                        <a:rPr lang="ru-RU" sz="2000" b="1" dirty="0" err="1" smtClean="0"/>
                        <a:t>Unit</a:t>
                      </a:r>
                      <a:endParaRPr lang="ru-RU" sz="20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60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От</a:t>
                      </a:r>
                      <a:r>
                        <a:rPr lang="ru-RU" sz="2000" b="1" baseline="0" dirty="0" smtClean="0"/>
                        <a:t> 4 до 36 </a:t>
                      </a:r>
                      <a:r>
                        <a:rPr lang="en-US" sz="2000" b="1" baseline="0" dirty="0" smtClean="0"/>
                        <a:t>HDD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en-US" sz="2000" b="1" baseline="0" dirty="0" smtClean="0"/>
                        <a:t>(SAS/SATA)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От 4 до 36 HDD (SAS/SATA)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184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От 4 до </a:t>
                      </a:r>
                      <a:r>
                        <a:rPr lang="en-US" sz="2000" b="1" dirty="0" smtClean="0"/>
                        <a:t>25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ru-RU" sz="2000" b="1" dirty="0" smtClean="0"/>
                        <a:t>HDD (SAS/SATA)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662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latin typeface="+mn-lt"/>
                        </a:rPr>
                        <a:t>1 *</a:t>
                      </a:r>
                      <a:r>
                        <a:rPr lang="en-US" sz="2000" b="0" baseline="0" dirty="0" smtClean="0">
                          <a:latin typeface="+mn-lt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</a:rPr>
                        <a:t>Intel® Xeon® Processor</a:t>
                      </a:r>
                    </a:p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 </a:t>
                      </a:r>
                      <a:r>
                        <a:rPr lang="en-US" sz="2000" b="1" dirty="0" smtClean="0">
                          <a:latin typeface="+mn-lt"/>
                        </a:rPr>
                        <a:t>E3-1200 V3/V4/V5/V6</a:t>
                      </a:r>
                      <a:r>
                        <a:rPr lang="en-US" sz="2000" b="0" dirty="0" smtClean="0">
                          <a:latin typeface="+mn-lt"/>
                        </a:rPr>
                        <a:t> series</a:t>
                      </a:r>
                    </a:p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(</a:t>
                      </a:r>
                      <a:r>
                        <a:rPr lang="en-US" sz="2000" b="1" dirty="0" smtClean="0">
                          <a:latin typeface="+mn-lt"/>
                        </a:rPr>
                        <a:t>up to 84W CPU</a:t>
                      </a:r>
                      <a:r>
                        <a:rPr lang="en-US" sz="2000" b="0" dirty="0" smtClean="0">
                          <a:latin typeface="+mn-lt"/>
                        </a:rPr>
                        <a:t>)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 * </a:t>
                      </a:r>
                      <a:r>
                        <a:rPr lang="en-US" sz="2000" b="0" dirty="0" smtClean="0"/>
                        <a:t>Intel® Xeon® Processor</a:t>
                      </a:r>
                    </a:p>
                    <a:p>
                      <a:pPr algn="ctr"/>
                      <a:r>
                        <a:rPr lang="en-US" sz="2000" b="0" dirty="0" smtClean="0"/>
                        <a:t> </a:t>
                      </a:r>
                      <a:r>
                        <a:rPr lang="en-US" sz="2000" b="1" dirty="0" smtClean="0"/>
                        <a:t>E5-2600 V3/V4 </a:t>
                      </a:r>
                      <a:r>
                        <a:rPr lang="en-US" sz="2000" b="0" dirty="0" smtClean="0"/>
                        <a:t>series</a:t>
                      </a:r>
                    </a:p>
                    <a:p>
                      <a:pPr algn="ctr"/>
                      <a:r>
                        <a:rPr lang="en-US" sz="2000" b="1" dirty="0" smtClean="0"/>
                        <a:t>(max 145W CPU)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latin typeface="+mn-lt"/>
                        </a:rPr>
                        <a:t>2 *</a:t>
                      </a:r>
                      <a:r>
                        <a:rPr lang="en-US" sz="2000" b="0" baseline="0" dirty="0" smtClean="0">
                          <a:latin typeface="+mn-lt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</a:rPr>
                        <a:t>Intel® Xeon® Scalable Processor (</a:t>
                      </a:r>
                      <a:r>
                        <a:rPr lang="en-US" sz="2000" b="1" dirty="0" smtClean="0">
                          <a:latin typeface="+mn-lt"/>
                        </a:rPr>
                        <a:t>max 205W CPU</a:t>
                      </a:r>
                      <a:r>
                        <a:rPr lang="en-US" sz="2000" b="0" dirty="0" smtClean="0">
                          <a:latin typeface="+mn-lt"/>
                        </a:rPr>
                        <a:t>)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56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До</a:t>
                      </a:r>
                      <a:r>
                        <a:rPr lang="ru-RU" sz="2000" b="0" baseline="0" dirty="0" smtClean="0"/>
                        <a:t> </a:t>
                      </a:r>
                      <a:r>
                        <a:rPr lang="ru-RU" sz="2000" b="1" baseline="0" dirty="0" smtClean="0"/>
                        <a:t>64</a:t>
                      </a:r>
                      <a:r>
                        <a:rPr lang="en-US" sz="2000" b="1" baseline="0" dirty="0" smtClean="0"/>
                        <a:t>GB </a:t>
                      </a:r>
                      <a:r>
                        <a:rPr lang="en-US" sz="2000" b="0" baseline="0" dirty="0" smtClean="0"/>
                        <a:t>DDR3/DDR4</a:t>
                      </a:r>
                      <a:endParaRPr lang="ru-RU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До </a:t>
                      </a:r>
                      <a:r>
                        <a:rPr lang="en-US" sz="2000" b="1" dirty="0" smtClean="0"/>
                        <a:t>1TB </a:t>
                      </a:r>
                      <a:r>
                        <a:rPr lang="en-US" sz="2000" b="0" dirty="0" smtClean="0"/>
                        <a:t>DDR4 2400/2133/1866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До </a:t>
                      </a:r>
                      <a:r>
                        <a:rPr lang="en-US" sz="2000" b="1" dirty="0" smtClean="0"/>
                        <a:t>3TB </a:t>
                      </a:r>
                      <a:r>
                        <a:rPr lang="en-US" sz="2000" b="0" dirty="0" smtClean="0"/>
                        <a:t>DDR4 2400/2133/1866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56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Возможность подключения JBOD полок</a:t>
                      </a:r>
                      <a:endParaRPr lang="ru-RU" sz="20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82838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82" y="717764"/>
            <a:ext cx="2511344" cy="183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06" y="832609"/>
            <a:ext cx="4752706" cy="1610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5" y="780969"/>
            <a:ext cx="2318262" cy="17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1"/>
          <p:cNvSpPr txBox="1">
            <a:spLocks/>
          </p:cNvSpPr>
          <p:nvPr/>
        </p:nvSpPr>
        <p:spPr>
          <a:xfrm>
            <a:off x="2769713" y="50534"/>
            <a:ext cx="9360384" cy="413800"/>
          </a:xfrm>
          <a:prstGeom prst="rect">
            <a:avLst/>
          </a:prstGeom>
        </p:spPr>
        <p:txBody>
          <a:bodyPr/>
          <a:lstStyle>
            <a:lvl1pPr marL="0" indent="0" algn="l" defTabSz="1184788" rtl="0" eaLnBrk="1" latinLnBrk="0" hangingPunct="1">
              <a:lnSpc>
                <a:spcPct val="90000"/>
              </a:lnSpc>
              <a:spcBef>
                <a:spcPts val="1296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88591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3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0985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3379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5773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8167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0561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42955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35349" indent="-296197" algn="l" defTabSz="1184788" rtl="0" eaLnBrk="1" latinLnBrk="0" hangingPunct="1">
              <a:lnSpc>
                <a:spcPct val="90000"/>
              </a:lnSpc>
              <a:spcBef>
                <a:spcPts val="648"/>
              </a:spcBef>
              <a:buFont typeface="Arial" panose="020B0604020202020204" pitchFamily="34" charset="0"/>
              <a:buChar char="•"/>
              <a:defRPr sz="23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84788" rtl="0" eaLnBrk="1" fontAlgn="auto" latinLnBrk="0" hangingPunct="1">
              <a:lnSpc>
                <a:spcPct val="90000"/>
              </a:lnSpc>
              <a:spcBef>
                <a:spcPts val="129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Серверы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Multi NODE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Xeon®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E5 / Scalable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77DBE3-A017-4294-A770-10768F466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3" y="619277"/>
            <a:ext cx="4490019" cy="19970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90A5D8-5903-40D6-A6B8-0D1E7C9B4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2" y="2692702"/>
            <a:ext cx="4485157" cy="16933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7F6931-F344-4E9B-8EE8-2C788F7010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938" y="2630591"/>
            <a:ext cx="5817853" cy="18175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07D7DD-965F-4E28-9B50-71EC44031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04" y="695650"/>
            <a:ext cx="4493366" cy="19970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8728F2-79ED-4B03-8968-1B4B1F8A25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3" y="4241670"/>
            <a:ext cx="4493366" cy="21490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6801B64-826D-4CA9-AAAC-992447958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10" y="2552003"/>
            <a:ext cx="4933555" cy="38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193620"/>
            <a:ext cx="5992368" cy="3501695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09310" y="57642"/>
            <a:ext cx="9133338" cy="914400"/>
          </a:xfrm>
        </p:spPr>
        <p:txBody>
          <a:bodyPr/>
          <a:lstStyle/>
          <a:p>
            <a:r>
              <a:rPr lang="ru-RU" sz="3200" dirty="0"/>
              <a:t>Система Хранения Данных </a:t>
            </a:r>
            <a:r>
              <a:rPr lang="en-US" sz="3200" dirty="0"/>
              <a:t>Qtech</a:t>
            </a:r>
            <a:r>
              <a:rPr lang="ru-RU" sz="3200" dirty="0"/>
              <a:t> 2 и 4 юнита</a:t>
            </a:r>
          </a:p>
          <a:p>
            <a:endParaRPr lang="ru-RU" sz="32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01753" y="679660"/>
            <a:ext cx="10420295" cy="5750401"/>
            <a:chOff x="769120" y="794175"/>
            <a:chExt cx="7690666" cy="5277170"/>
          </a:xfrm>
        </p:grpSpPr>
        <p:sp>
          <p:nvSpPr>
            <p:cNvPr id="20" name="TextBox 19"/>
            <p:cNvSpPr txBox="1"/>
            <p:nvPr/>
          </p:nvSpPr>
          <p:spPr>
            <a:xfrm>
              <a:off x="769120" y="794175"/>
              <a:ext cx="7690666" cy="42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Технические характеристики: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9120" y="1241484"/>
              <a:ext cx="4104456" cy="482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Active-Active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два контроллера (по технологии X8 PCI-E 3.0 NT) с возможностью горячей замены.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Высоко масштабируемая емкость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Многообразие интерфейсов, каждый контроллер поддерживает: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4* 1Gb iSCSI,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1*1GbE LAN MGMT IPMI, 1* RJ45 Console port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2*10Gb iSCSI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или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4* 8Gb/16Gb FC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порты,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2*12Gb Mini SAS HD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порты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Внешние протоколы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FC, iSCSI, NFS, SMB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Модульные блоки питания, возможностью резервирования 1+1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BBU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технология ограничения мощности NM, до 94% эффективность преобразования DC-DC.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Поддержка технологии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QOS,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функционал клонов и </a:t>
              </a: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снэпшотов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online-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tiering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локальная репликация, синхронная и асинхронная репликация, </a:t>
              </a: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дедупликация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данных, компрессия транзакций и данных, тонкие тома.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93875" y="5155619"/>
            <a:ext cx="5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квартал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033" y="972042"/>
            <a:ext cx="5591175" cy="1876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6891">
            <a:off x="5283750" y="2177390"/>
            <a:ext cx="7119147" cy="22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8341" y="52625"/>
            <a:ext cx="8378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Приложения: гибкий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Ethernet WDM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транспорт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11800" y="1973943"/>
            <a:ext cx="6680200" cy="24679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39840" y="5577840"/>
            <a:ext cx="5852160" cy="128016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5730801"/>
            <a:ext cx="2312384" cy="91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52910" y="2176855"/>
            <a:ext cx="5797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Спасибо за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просмотр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BDM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Бишкиревич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Илья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defTabSz="914377">
              <a:spcBef>
                <a:spcPct val="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Bishkirevich@qtech.ru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43040" y="5785217"/>
            <a:ext cx="4988560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  <a:t>+7 (495) 797-33-11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  <a:t>sales@qtech.ru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  <a:t>www.qtech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  <a:t>.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charset="0"/>
                <a:cs typeface="Microsoft YaHei" charset="0"/>
              </a:rPr>
              <a:t>ru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083627" cy="2172364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9979" y="572268"/>
            <a:ext cx="3871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dobe Fan Heiti Std B" pitchFamily="34" charset="-128"/>
                <a:cs typeface="+mn-cs"/>
              </a:rPr>
              <a:t>НАМ ДОВЕРЯЮТ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dobe Fan Heiti Std B" pitchFamily="34" charset="-128"/>
                <a:cs typeface="+mn-cs"/>
              </a:rPr>
              <a:t>КОРПОРАЦИИ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62995" y="3420460"/>
            <a:ext cx="6706139" cy="1171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Оборудование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QTECH обеспечивает потребности 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корпоративном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секторе и на специальных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объектах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charset="0"/>
              <a:buChar char="•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7110" y="5080984"/>
            <a:ext cx="8337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Решения 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QTECH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используются в энергетике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 добыче ресурсов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8044" y="3552171"/>
            <a:ext cx="216024" cy="216024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8044" y="5197836"/>
            <a:ext cx="216024" cy="216024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0" b="14909"/>
          <a:stretch/>
        </p:blipFill>
        <p:spPr>
          <a:xfrm>
            <a:off x="0" y="2126721"/>
            <a:ext cx="12192000" cy="4367719"/>
          </a:xfrm>
          <a:prstGeom prst="rect">
            <a:avLst/>
          </a:prstGeom>
        </p:spPr>
      </p:pic>
      <p:pic>
        <p:nvPicPr>
          <p:cNvPr id="1026" name="Picture 2" descr="Image result for ПФ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014" y="956410"/>
            <a:ext cx="1298458" cy="10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mail.sn-pr.ru/images/News/rosneft.jpg"/>
          <p:cNvPicPr>
            <a:picLocks noChangeAspect="1" noChangeArrowheads="1"/>
          </p:cNvPicPr>
          <p:nvPr/>
        </p:nvPicPr>
        <p:blipFill rotWithShape="1">
          <a:blip r:embed="rId4" cstate="print"/>
          <a:srcRect l="7127" r="8714"/>
          <a:stretch/>
        </p:blipFill>
        <p:spPr bwMode="auto">
          <a:xfrm>
            <a:off x="4379339" y="0"/>
            <a:ext cx="1786064" cy="119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icdn.lenta.ru/images/0000/0265/000002652248/pic_1358858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431" y="868067"/>
            <a:ext cx="1516890" cy="12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age result for ФН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77" y="82210"/>
            <a:ext cx="964576" cy="10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vdvbezheck.ru/pic/news/151920384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83" y="19454"/>
            <a:ext cx="1238510" cy="117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ogomogo.ru/uploads/logo-gazpro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1038" y="1166266"/>
            <a:ext cx="1830051" cy="87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customsunion.ru/images/logos/org/2/22/generalnaya_prokuratur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469" y="-343721"/>
            <a:ext cx="1965575" cy="1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Ð¼Ð¸Ð½Ð¸ÑÑÐµÑÑÑÐ²Ð¾ ÑÐ¸Ð½Ð°Ð½ÑÐ¾Ð²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41" y="981441"/>
            <a:ext cx="1072724" cy="10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941208" y="100172"/>
            <a:ext cx="9933854" cy="914400"/>
          </a:xfrm>
        </p:spPr>
        <p:txBody>
          <a:bodyPr/>
          <a:lstStyle/>
          <a:p>
            <a:r>
              <a:rPr lang="en-US" altLang="ru-RU" sz="2400" dirty="0">
                <a:ea typeface="Adobe Fan Heiti Std B" pitchFamily="34" charset="-128"/>
              </a:rPr>
              <a:t>QTECH</a:t>
            </a:r>
            <a:r>
              <a:rPr lang="ru-RU" altLang="ru-RU" sz="2400" dirty="0">
                <a:ea typeface="Adobe Fan Heiti Std B" pitchFamily="34" charset="-128"/>
              </a:rPr>
              <a:t> -</a:t>
            </a:r>
            <a:r>
              <a:rPr lang="en-US" altLang="ru-RU" sz="2400" dirty="0">
                <a:ea typeface="Adobe Fan Heiti Std B" pitchFamily="34" charset="-128"/>
              </a:rPr>
              <a:t> </a:t>
            </a:r>
            <a:r>
              <a:rPr lang="ru-RU" altLang="ru-RU" sz="2400" dirty="0">
                <a:ea typeface="Adobe Fan Heiti Std B" pitchFamily="34" charset="-128"/>
              </a:rPr>
              <a:t>УЧАСТНИК ПРОГРАММ ПО ИМПОРТОЗАМЕЩЕНИЮ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8" y="1739481"/>
            <a:ext cx="2480642" cy="13729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39" y="1480562"/>
            <a:ext cx="2144182" cy="174953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51024" y="4294276"/>
            <a:ext cx="2354176" cy="168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Статус </a:t>
            </a:r>
            <a:r>
              <a:rPr lang="ru-RU" altLang="ru-RU" sz="2000" b="1" dirty="0">
                <a:latin typeface="+mn-lt"/>
                <a:ea typeface="Microsoft YaHei" pitchFamily="34" charset="-122"/>
              </a:rPr>
              <a:t>отечественного </a:t>
            </a:r>
            <a:r>
              <a:rPr lang="en-US" altLang="ru-RU" sz="2000" b="1" dirty="0">
                <a:latin typeface="+mn-lt"/>
                <a:ea typeface="Microsoft YaHei" pitchFamily="34" charset="-122"/>
              </a:rPr>
              <a:t>    </a:t>
            </a:r>
            <a:r>
              <a:rPr lang="ru-RU" altLang="ru-RU" sz="2000" b="1" dirty="0">
                <a:latin typeface="+mn-lt"/>
                <a:ea typeface="Microsoft YaHei" pitchFamily="34" charset="-122"/>
              </a:rPr>
              <a:t>производителя </a:t>
            </a:r>
          </a:p>
          <a:p>
            <a:r>
              <a:rPr lang="ru-RU" altLang="ru-RU" sz="2000" b="1" dirty="0">
                <a:latin typeface="+mn-lt"/>
                <a:ea typeface="Microsoft YaHei" pitchFamily="34" charset="-122"/>
              </a:rPr>
              <a:t>в </a:t>
            </a:r>
            <a:r>
              <a:rPr lang="ru-RU" altLang="ru-RU" sz="2000" b="1" dirty="0" err="1">
                <a:latin typeface="+mn-lt"/>
                <a:ea typeface="Microsoft YaHei" pitchFamily="34" charset="-122"/>
              </a:rPr>
              <a:t>Минпромторг</a:t>
            </a:r>
            <a:endParaRPr lang="en-US" altLang="ru-RU" sz="2000" b="1" dirty="0">
              <a:latin typeface="+mn-lt"/>
              <a:ea typeface="Microsoft YaHei" pitchFamily="34" charset="-122"/>
            </a:endParaRPr>
          </a:p>
          <a:p>
            <a:endParaRPr lang="ru-RU" sz="2332" dirty="0"/>
          </a:p>
        </p:txBody>
      </p:sp>
      <p:sp>
        <p:nvSpPr>
          <p:cNvPr id="41" name="TextBox 40"/>
          <p:cNvSpPr txBox="1"/>
          <p:nvPr/>
        </p:nvSpPr>
        <p:spPr>
          <a:xfrm>
            <a:off x="6664467" y="4294276"/>
            <a:ext cx="2196974" cy="168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Статус </a:t>
            </a:r>
            <a:r>
              <a:rPr lang="ru-RU" altLang="ru-RU" sz="2000" b="1" dirty="0">
                <a:latin typeface="+mn-lt"/>
                <a:ea typeface="Microsoft YaHei" pitchFamily="34" charset="-122"/>
              </a:rPr>
              <a:t>отечественного производителя в Ростелекоме</a:t>
            </a:r>
          </a:p>
          <a:p>
            <a:endParaRPr lang="ru-RU" sz="2332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897250" y="1120562"/>
            <a:ext cx="2159331" cy="3559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32"/>
          </a:p>
        </p:txBody>
      </p:sp>
      <p:sp>
        <p:nvSpPr>
          <p:cNvPr id="43" name="TextBox 42"/>
          <p:cNvSpPr txBox="1"/>
          <p:nvPr/>
        </p:nvSpPr>
        <p:spPr>
          <a:xfrm>
            <a:off x="9563258" y="4389611"/>
            <a:ext cx="2310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Российское контрактное производство</a:t>
            </a:r>
            <a:endParaRPr lang="ru-RU" altLang="ru-RU" sz="2000" b="1" dirty="0">
              <a:latin typeface="+mn-lt"/>
              <a:ea typeface="Microsoft YaHei" pitchFamily="34" charset="-122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73" y="1615791"/>
            <a:ext cx="1950817" cy="1463113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245532" y="1024008"/>
            <a:ext cx="2870200" cy="5076946"/>
          </a:xfrm>
          <a:prstGeom prst="rect">
            <a:avLst/>
          </a:prstGeom>
          <a:noFill/>
          <a:ln w="41275">
            <a:solidFill>
              <a:srgbClr val="B5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250225" y="1024008"/>
            <a:ext cx="2731695" cy="5076946"/>
          </a:xfrm>
          <a:prstGeom prst="rect">
            <a:avLst/>
          </a:prstGeom>
          <a:noFill/>
          <a:ln w="41275">
            <a:solidFill>
              <a:srgbClr val="B5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9141703" y="1024008"/>
            <a:ext cx="2731695" cy="5076946"/>
          </a:xfrm>
          <a:prstGeom prst="rect">
            <a:avLst/>
          </a:prstGeom>
          <a:noFill/>
          <a:ln w="41275">
            <a:solidFill>
              <a:srgbClr val="B5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605498" y="3703366"/>
            <a:ext cx="2253862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489141" y="3703366"/>
            <a:ext cx="2253862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9380316" y="3693930"/>
            <a:ext cx="2253862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640009" y="4294276"/>
            <a:ext cx="2354176" cy="168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Программные </a:t>
            </a:r>
          </a:p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Решения </a:t>
            </a:r>
            <a:r>
              <a:rPr lang="en-US" altLang="ru-RU" sz="2000" b="1" dirty="0" smtClean="0">
                <a:latin typeface="+mn-lt"/>
                <a:ea typeface="Microsoft YaHei" pitchFamily="34" charset="-122"/>
              </a:rPr>
              <a:t>QTECH</a:t>
            </a:r>
          </a:p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Внесены в Реестр</a:t>
            </a:r>
          </a:p>
          <a:p>
            <a:r>
              <a:rPr lang="ru-RU" altLang="ru-RU" sz="2000" b="1" dirty="0" smtClean="0">
                <a:latin typeface="+mn-lt"/>
                <a:ea typeface="Microsoft YaHei" pitchFamily="34" charset="-122"/>
              </a:rPr>
              <a:t>ПО </a:t>
            </a:r>
            <a:r>
              <a:rPr lang="ru-RU" altLang="ru-RU" sz="2000" b="1" dirty="0" err="1" smtClean="0">
                <a:latin typeface="+mn-lt"/>
                <a:ea typeface="Microsoft YaHei" pitchFamily="34" charset="-122"/>
              </a:rPr>
              <a:t>Минкомсвязи</a:t>
            </a:r>
            <a:endParaRPr lang="en-US" altLang="ru-RU" sz="2000" b="1" dirty="0">
              <a:latin typeface="+mn-lt"/>
              <a:ea typeface="Microsoft YaHei" pitchFamily="34" charset="-122"/>
            </a:endParaRPr>
          </a:p>
          <a:p>
            <a:endParaRPr lang="ru-RU" sz="2332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234517" y="1024008"/>
            <a:ext cx="2870200" cy="5076946"/>
          </a:xfrm>
          <a:prstGeom prst="rect">
            <a:avLst/>
          </a:prstGeom>
          <a:noFill/>
          <a:ln w="41275">
            <a:solidFill>
              <a:srgbClr val="B5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594483" y="3703366"/>
            <a:ext cx="2253862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06" y="1411769"/>
            <a:ext cx="3245440" cy="20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5"/>
          <a:stretch/>
        </p:blipFill>
        <p:spPr>
          <a:xfrm>
            <a:off x="0" y="0"/>
            <a:ext cx="8937938" cy="64916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7143" y="335120"/>
            <a:ext cx="3173032" cy="1477736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QTECH – </a:t>
            </a:r>
            <a:r>
              <a:rPr lang="ru-RU" sz="2400" b="1" dirty="0" smtClean="0"/>
              <a:t>резиденты</a:t>
            </a:r>
          </a:p>
          <a:p>
            <a:pPr algn="ctr"/>
            <a:r>
              <a:rPr lang="ru-RU" sz="2400" b="1" dirty="0" smtClean="0"/>
              <a:t>СКОЛКОВО</a:t>
            </a:r>
            <a:endParaRPr lang="ru-RU" sz="2400" b="1" dirty="0"/>
          </a:p>
        </p:txBody>
      </p:sp>
      <p:pic>
        <p:nvPicPr>
          <p:cNvPr id="10" name="Picture 6" descr="http://blog.evernote.com/ru/files/2015/03/FREE-log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5965" y="5036412"/>
            <a:ext cx="1869803" cy="61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339245" y="601974"/>
            <a:ext cx="2601532" cy="588963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erofeydv.ru/wp-content/uploads/2015/06/agenstvo_strategicheskix_iniciativ_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5455" y="1073604"/>
            <a:ext cx="2859717" cy="138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www.exportcenter.ru/en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9947" y="3245804"/>
            <a:ext cx="2705225" cy="80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555346" y="1004552"/>
            <a:ext cx="263176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endParaRPr lang="en-US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Партнер </a:t>
            </a:r>
            <a:r>
              <a:rPr lang="ru-RU" altLang="ru-RU" b="1" dirty="0">
                <a:solidFill>
                  <a:srgbClr val="666666"/>
                </a:solidFill>
                <a:latin typeface="Calibri" pitchFamily="34" charset="0"/>
              </a:rPr>
              <a:t>Агентства Стратегических Инициатив</a:t>
            </a: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.</a:t>
            </a: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Партнер </a:t>
            </a:r>
            <a:r>
              <a:rPr lang="ru-RU" altLang="ru-RU" b="1" dirty="0">
                <a:solidFill>
                  <a:srgbClr val="666666"/>
                </a:solidFill>
                <a:latin typeface="Calibri" pitchFamily="34" charset="0"/>
              </a:rPr>
              <a:t>Российского Экспортного Центра</a:t>
            </a: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.</a:t>
            </a: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en-US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pPr marL="277685" indent="-277685">
              <a:buClr>
                <a:srgbClr val="C00000"/>
              </a:buClr>
              <a:tabLst>
                <a:tab pos="277685" algn="l"/>
                <a:tab pos="857738" algn="l"/>
                <a:tab pos="1439847" algn="l"/>
                <a:tab pos="2021957" algn="l"/>
                <a:tab pos="2604065" algn="l"/>
                <a:tab pos="3186176" algn="l"/>
                <a:tab pos="3768284" algn="l"/>
                <a:tab pos="4350394" algn="l"/>
                <a:tab pos="4932503" algn="l"/>
                <a:tab pos="5514613" algn="l"/>
                <a:tab pos="6096722" algn="l"/>
                <a:tab pos="6678832" algn="l"/>
                <a:tab pos="7260941" algn="l"/>
                <a:tab pos="7843051" algn="l"/>
                <a:tab pos="8425160" algn="l"/>
                <a:tab pos="9007270" algn="l"/>
                <a:tab pos="9589379" algn="l"/>
                <a:tab pos="10171489" algn="l"/>
                <a:tab pos="10753597" algn="l"/>
                <a:tab pos="11335707" algn="l"/>
                <a:tab pos="11917816" algn="l"/>
              </a:tabLst>
            </a:pP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Компания </a:t>
            </a:r>
            <a:r>
              <a:rPr lang="ru-RU" altLang="ru-RU" b="1" dirty="0">
                <a:solidFill>
                  <a:srgbClr val="666666"/>
                </a:solidFill>
                <a:latin typeface="Calibri" pitchFamily="34" charset="0"/>
              </a:rPr>
              <a:t>участвует  </a:t>
            </a:r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pPr marL="277685" indent="-277685">
              <a:buClr>
                <a:srgbClr val="C00000"/>
              </a:buClr>
              <a:tabLst>
                <a:tab pos="277685" algn="l"/>
                <a:tab pos="857738" algn="l"/>
                <a:tab pos="1439847" algn="l"/>
                <a:tab pos="2021957" algn="l"/>
                <a:tab pos="2604065" algn="l"/>
                <a:tab pos="3186176" algn="l"/>
                <a:tab pos="3768284" algn="l"/>
                <a:tab pos="4350394" algn="l"/>
                <a:tab pos="4932503" algn="l"/>
                <a:tab pos="5514613" algn="l"/>
                <a:tab pos="6096722" algn="l"/>
                <a:tab pos="6678832" algn="l"/>
                <a:tab pos="7260941" algn="l"/>
                <a:tab pos="7843051" algn="l"/>
                <a:tab pos="8425160" algn="l"/>
                <a:tab pos="9007270" algn="l"/>
                <a:tab pos="9589379" algn="l"/>
                <a:tab pos="10171489" algn="l"/>
                <a:tab pos="10753597" algn="l"/>
                <a:tab pos="11335707" algn="l"/>
                <a:tab pos="11917816" algn="l"/>
              </a:tabLst>
            </a:pP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в Ассоциации</a:t>
            </a:r>
          </a:p>
          <a:p>
            <a:pPr marL="277685" indent="-277685">
              <a:buClr>
                <a:srgbClr val="C00000"/>
              </a:buClr>
              <a:tabLst>
                <a:tab pos="277685" algn="l"/>
                <a:tab pos="857738" algn="l"/>
                <a:tab pos="1439847" algn="l"/>
                <a:tab pos="2021957" algn="l"/>
                <a:tab pos="2604065" algn="l"/>
                <a:tab pos="3186176" algn="l"/>
                <a:tab pos="3768284" algn="l"/>
                <a:tab pos="4350394" algn="l"/>
                <a:tab pos="4932503" algn="l"/>
                <a:tab pos="5514613" algn="l"/>
                <a:tab pos="6096722" algn="l"/>
                <a:tab pos="6678832" algn="l"/>
                <a:tab pos="7260941" algn="l"/>
                <a:tab pos="7843051" algn="l"/>
                <a:tab pos="8425160" algn="l"/>
                <a:tab pos="9007270" algn="l"/>
                <a:tab pos="9589379" algn="l"/>
                <a:tab pos="10171489" algn="l"/>
                <a:tab pos="10753597" algn="l"/>
                <a:tab pos="11335707" algn="l"/>
                <a:tab pos="11917816" algn="l"/>
              </a:tabLst>
            </a:pP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Интернета </a:t>
            </a:r>
          </a:p>
          <a:p>
            <a:pPr marL="277685" indent="-277685">
              <a:buClr>
                <a:srgbClr val="C00000"/>
              </a:buClr>
              <a:tabLst>
                <a:tab pos="277685" algn="l"/>
                <a:tab pos="857738" algn="l"/>
                <a:tab pos="1439847" algn="l"/>
                <a:tab pos="2021957" algn="l"/>
                <a:tab pos="2604065" algn="l"/>
                <a:tab pos="3186176" algn="l"/>
                <a:tab pos="3768284" algn="l"/>
                <a:tab pos="4350394" algn="l"/>
                <a:tab pos="4932503" algn="l"/>
                <a:tab pos="5514613" algn="l"/>
                <a:tab pos="6096722" algn="l"/>
                <a:tab pos="6678832" algn="l"/>
                <a:tab pos="7260941" algn="l"/>
                <a:tab pos="7843051" algn="l"/>
                <a:tab pos="8425160" algn="l"/>
                <a:tab pos="9007270" algn="l"/>
                <a:tab pos="9589379" algn="l"/>
                <a:tab pos="10171489" algn="l"/>
                <a:tab pos="10753597" algn="l"/>
                <a:tab pos="11335707" algn="l"/>
                <a:tab pos="11917816" algn="l"/>
              </a:tabLst>
            </a:pP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вещей </a:t>
            </a:r>
            <a:r>
              <a:rPr lang="ru-RU" altLang="ru-RU" b="1" dirty="0">
                <a:solidFill>
                  <a:srgbClr val="666666"/>
                </a:solidFill>
                <a:latin typeface="Calibri" pitchFamily="34" charset="0"/>
              </a:rPr>
              <a:t>фонда</a:t>
            </a:r>
            <a:r>
              <a:rPr lang="ru-RU" altLang="ru-RU" b="1" dirty="0" smtClean="0">
                <a:solidFill>
                  <a:srgbClr val="666666"/>
                </a:solidFill>
                <a:latin typeface="Calibri" pitchFamily="34" charset="0"/>
              </a:rPr>
              <a:t> </a:t>
            </a:r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 smtClean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Calibri" pitchFamily="34" charset="0"/>
            </a:endParaRP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39245" y="0"/>
            <a:ext cx="5852755" cy="875407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400" b="1" dirty="0" smtClean="0">
                <a:solidFill>
                  <a:schemeClr val="bg1"/>
                </a:solidFill>
                <a:ea typeface="Adobe Fan Heiti Std B" pitchFamily="34" charset="-128"/>
              </a:rPr>
              <a:t>QTECH – </a:t>
            </a:r>
            <a:r>
              <a:rPr lang="ru-RU" altLang="ru-RU" sz="2400" b="1" dirty="0" smtClean="0">
                <a:solidFill>
                  <a:schemeClr val="bg1"/>
                </a:solidFill>
                <a:ea typeface="Adobe Fan Heiti Std B" pitchFamily="34" charset="-128"/>
              </a:rPr>
              <a:t>Активный </a:t>
            </a:r>
            <a:r>
              <a:rPr lang="ru-RU" altLang="ru-RU" sz="2400" b="1" dirty="0">
                <a:solidFill>
                  <a:schemeClr val="bg1"/>
                </a:solidFill>
                <a:ea typeface="Adobe Fan Heiti Std B" pitchFamily="34" charset="-128"/>
              </a:rPr>
              <a:t>участник государственных </a:t>
            </a:r>
            <a:r>
              <a:rPr lang="ru-RU" altLang="ru-RU" sz="2400" b="1" dirty="0" smtClean="0">
                <a:solidFill>
                  <a:schemeClr val="bg1"/>
                </a:solidFill>
                <a:ea typeface="Adobe Fan Heiti Std B" pitchFamily="34" charset="-128"/>
              </a:rPr>
              <a:t>инициатив</a:t>
            </a:r>
            <a:endParaRPr lang="ru-RU" altLang="ru-RU" sz="2400" b="1" dirty="0">
              <a:solidFill>
                <a:schemeClr val="bg1"/>
              </a:solidFill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0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2469931" cy="8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2347017"/>
            <a:ext cx="41021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rgbClr val="B62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TextBox 1"/>
          <p:cNvSpPr txBox="1"/>
          <p:nvPr/>
        </p:nvSpPr>
        <p:spPr>
          <a:xfrm>
            <a:off x="6487943" y="2836651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MADE IN RUSSIA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7151</TotalTime>
  <Words>2680</Words>
  <Application>Microsoft Office PowerPoint</Application>
  <PresentationFormat>Широкоэкранный</PresentationFormat>
  <Paragraphs>863</Paragraphs>
  <Slides>53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53</vt:i4>
      </vt:variant>
    </vt:vector>
  </HeadingPairs>
  <TitlesOfParts>
    <vt:vector size="71" baseType="lpstr">
      <vt:lpstr>Microsoft YaHei</vt:lpstr>
      <vt:lpstr>MS PGothic</vt:lpstr>
      <vt:lpstr>Adobe Fan Heiti Std B</vt:lpstr>
      <vt:lpstr>Arial</vt:lpstr>
      <vt:lpstr>Calibri</vt:lpstr>
      <vt:lpstr>Calibri (Основной текст)</vt:lpstr>
      <vt:lpstr>Calibri Light</vt:lpstr>
      <vt:lpstr>Chevin Pro DemiBold</vt:lpstr>
      <vt:lpstr>Courier New</vt:lpstr>
      <vt:lpstr>Segoe UI Semibold</vt:lpstr>
      <vt:lpstr>Times New Roman</vt:lpstr>
      <vt:lpstr>Wingdings</vt:lpstr>
      <vt:lpstr>1_Тема Office</vt:lpstr>
      <vt:lpstr>Специальное оформление</vt:lpstr>
      <vt:lpstr>1_Специальное оформление</vt:lpstr>
      <vt:lpstr>2_Специальное оформление</vt:lpstr>
      <vt:lpstr>4_Специальное оформление</vt:lpstr>
      <vt:lpstr>3_Специальное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IP АТС QPBX-Qxx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 Bastache</dc:creator>
  <cp:lastModifiedBy>Bishkirevich Ilya</cp:lastModifiedBy>
  <cp:revision>281</cp:revision>
  <cp:lastPrinted>2018-01-16T06:48:15Z</cp:lastPrinted>
  <dcterms:created xsi:type="dcterms:W3CDTF">2017-07-19T10:58:18Z</dcterms:created>
  <dcterms:modified xsi:type="dcterms:W3CDTF">2018-11-06T12:07:54Z</dcterms:modified>
</cp:coreProperties>
</file>