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8" r:id="rId15"/>
    <p:sldId id="271" r:id="rId16"/>
    <p:sldId id="272" r:id="rId17"/>
    <p:sldId id="273" r:id="rId18"/>
    <p:sldId id="274" r:id="rId19"/>
    <p:sldId id="291" r:id="rId20"/>
    <p:sldId id="275" r:id="rId21"/>
    <p:sldId id="287" r:id="rId22"/>
    <p:sldId id="280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286" r:id="rId31"/>
    <p:sldId id="282" r:id="rId32"/>
    <p:sldId id="283" r:id="rId33"/>
    <p:sldId id="284" r:id="rId34"/>
    <p:sldId id="290" r:id="rId35"/>
    <p:sldId id="281" r:id="rId36"/>
    <p:sldId id="285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7B033-F11A-43D1-B5F5-E209EFC4F410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5399B-1CDC-4C5E-9866-499D919D7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3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58DF3-4A3B-451C-BA24-FF604F4000D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18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Про поддержку по буллетам и сайту. </a:t>
            </a:r>
          </a:p>
          <a:p>
            <a:pPr>
              <a:spcBef>
                <a:spcPct val="0"/>
              </a:spcBef>
            </a:pPr>
            <a:endParaRPr lang="ru-RU" altLang="ru-RU" smtClean="0"/>
          </a:p>
          <a:p>
            <a:pPr>
              <a:spcBef>
                <a:spcPct val="0"/>
              </a:spcBef>
            </a:pPr>
            <a:r>
              <a:rPr lang="ru-RU" altLang="ru-RU" smtClean="0"/>
              <a:t>Зачастую наши планы развития и добавления новых фич совпадают с ожиданиями заказчиков. 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Новые возможности и подходы мы всегда готовы переосмыслить и применить, тиражируя их дальше в своих релизах. 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В выигрыше заказчик и рынок. </a:t>
            </a:r>
          </a:p>
          <a:p>
            <a:pPr>
              <a:spcBef>
                <a:spcPct val="0"/>
              </a:spcBef>
            </a:pPr>
            <a:endParaRPr lang="ru-RU" altLang="ru-RU" smtClean="0"/>
          </a:p>
          <a:p>
            <a:pPr>
              <a:spcBef>
                <a:spcPct val="0"/>
              </a:spcBef>
            </a:pPr>
            <a:r>
              <a:rPr lang="ru-RU" altLang="ru-RU" smtClean="0"/>
              <a:t>Существует возможность доработки и  интеграции по ТЗ. </a:t>
            </a:r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516BEE-3EFC-4B4C-B6D4-6204F8D89A91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chemeClr val="bg1"/>
                </a:solidFill>
              </a:rPr>
              <a:t>ГК InfoWatch обладает обширной экспертизой и опытом реализации проектов любой сложности в финансовой и телекоммуникационной отраслях, ТЭК, а также государственном секторе. Среди заказчиков ГК InfoWatch – банковские структуры , крупнейшие телекоммуникационные операторы страны и еще более 150 крупнейших компаний различных отраслей экономики.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DF097-24B5-4668-B12B-D09D692B76FC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50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58DF3-4A3B-451C-BA24-FF604F4000D2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18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9E41F-1463-4D15-A7E9-F8F7D4037AC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340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7EB7E-A48D-4D9D-9079-15255105B12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707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9E41F-1463-4D15-A7E9-F8F7D4037AC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216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DF097-24B5-4668-B12B-D09D692B76F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792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DF097-24B5-4668-B12B-D09D692B76F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149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DF097-24B5-4668-B12B-D09D692B76F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541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Traffic</a:t>
            </a:r>
            <a:r>
              <a:rPr lang="en-US" baseline="0" dirty="0" smtClean="0"/>
              <a:t> Monitor</a:t>
            </a:r>
            <a:r>
              <a:rPr lang="ru-RU" baseline="0" dirty="0" smtClean="0"/>
              <a:t> – наша основная разработка в области защиты организаций от внутренних угроз. Эта система помогает предотвращать нечаянные и преднамеренные утечки закрытой корпоративной информации. </a:t>
            </a:r>
            <a:r>
              <a:rPr lang="en-US" baseline="0" dirty="0" smtClean="0"/>
              <a:t>Traffic Monitor</a:t>
            </a:r>
            <a:r>
              <a:rPr lang="ru-RU" baseline="0" dirty="0" smtClean="0"/>
              <a:t> контролирует все информационные потоки в компании и отслеживает попытки разными способами передать наружу конфиденциальные данные и сведения, составляющие коммерческую тайну. Система хранит всю собранную информацию, которую затем можно легко «поднять» при расследовании инцидента и использовать как доказательную базу.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AAC14-01F0-42F9-9354-69F2B27A2B5A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54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Traffic</a:t>
            </a:r>
            <a:r>
              <a:rPr lang="en-US" baseline="0" dirty="0" smtClean="0"/>
              <a:t> Monitor</a:t>
            </a:r>
            <a:r>
              <a:rPr lang="ru-RU" baseline="0" dirty="0" smtClean="0"/>
              <a:t> – наша основная разработка в области защиты организаций от внутренних угроз. Эта система помогает предотвращать нечаянные и преднамеренные утечки закрытой корпоративной информации. </a:t>
            </a:r>
            <a:r>
              <a:rPr lang="en-US" baseline="0" dirty="0" smtClean="0"/>
              <a:t>Traffic Monitor</a:t>
            </a:r>
            <a:r>
              <a:rPr lang="ru-RU" baseline="0" dirty="0" smtClean="0"/>
              <a:t> контролирует все информационные потоки в компании и отслеживает попытки разными способами передать наружу конфиденциальные данные и сведения, составляющие коммерческую тайну. Система хранит всю собранную информацию, которую затем можно легко «поднять» при расследовании инцидента и использовать как доказательную базу.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AAC14-01F0-42F9-9354-69F2B27A2B5A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54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9B5B-E8BE-4689-8995-92BD071E7B4E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53B3-3CA9-44CB-85F7-BB305E534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89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9B5B-E8BE-4689-8995-92BD071E7B4E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53B3-3CA9-44CB-85F7-BB305E534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22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9B5B-E8BE-4689-8995-92BD071E7B4E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53B3-3CA9-44CB-85F7-BB305E534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81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380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93C5-BE95-442B-9B17-114A20EE8AB4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C6F3-A52B-44CC-BB6D-2E8B6E1B6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08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0232" y="332656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>
          <a:xfrm>
            <a:off x="144016" y="391964"/>
            <a:ext cx="7740352" cy="360040"/>
          </a:xfrm>
        </p:spPr>
        <p:txBody>
          <a:bodyPr/>
          <a:lstStyle>
            <a:lvl1pPr algn="l">
              <a:defRPr sz="2400" b="1" baseline="0"/>
            </a:lvl1pPr>
          </a:lstStyle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Заголовок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0" hasCustomPrompt="1"/>
          </p:nvPr>
        </p:nvSpPr>
        <p:spPr>
          <a:xfrm>
            <a:off x="153144" y="116632"/>
            <a:ext cx="5689600" cy="287337"/>
          </a:xfrm>
        </p:spPr>
        <p:txBody>
          <a:bodyPr/>
          <a:lstStyle>
            <a:lvl1pPr>
              <a:defRPr baseline="0">
                <a:solidFill>
                  <a:srgbClr val="305F33"/>
                </a:solidFill>
              </a:defRPr>
            </a:lvl1pPr>
          </a:lstStyle>
          <a:p>
            <a:pPr lvl="0"/>
            <a:r>
              <a:rPr lang="en-US" dirty="0" smtClean="0"/>
              <a:t>TRAFFIC MONITOR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8499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0232" y="332656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51520" y="836267"/>
            <a:ext cx="720080" cy="0"/>
          </a:xfrm>
          <a:prstGeom prst="line">
            <a:avLst/>
          </a:prstGeom>
          <a:ln w="19050">
            <a:solidFill>
              <a:srgbClr val="2F7B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504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0232" y="332656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51520" y="836267"/>
            <a:ext cx="720080" cy="0"/>
          </a:xfrm>
          <a:prstGeom prst="line">
            <a:avLst/>
          </a:prstGeom>
          <a:ln w="19050">
            <a:solidFill>
              <a:srgbClr val="2F7B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18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 descr="https://s-media-cache-ak0.pinimg.com/originals/b5/63/da/b563dabdb54ae6f6f2d64444283d36b7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s://s-media-cache-ak0.pinimg.com/originals/b5/63/da/b563dabdb54ae6f6f2d64444283d36b7.jpg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Картинки по запросу usb flash png"/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Картинки по запросу bluetooth адаптер"/>
          <p:cNvSpPr>
            <a:spLocks noChangeAspect="1" noChangeArrowheads="1"/>
          </p:cNvSpPr>
          <p:nvPr userDrawn="1"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894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0232" y="332656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51520" y="836267"/>
            <a:ext cx="720080" cy="0"/>
          </a:xfrm>
          <a:prstGeom prst="line">
            <a:avLst/>
          </a:prstGeom>
          <a:ln w="19050">
            <a:solidFill>
              <a:srgbClr val="2F7B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16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0232" y="332656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51520" y="836267"/>
            <a:ext cx="720080" cy="0"/>
          </a:xfrm>
          <a:prstGeom prst="line">
            <a:avLst/>
          </a:prstGeom>
          <a:ln w="19050">
            <a:solidFill>
              <a:srgbClr val="2F7B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16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9B5B-E8BE-4689-8995-92BD071E7B4E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53B3-3CA9-44CB-85F7-BB305E534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645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9B5B-E8BE-4689-8995-92BD071E7B4E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53B3-3CA9-44CB-85F7-BB305E534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16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9B5B-E8BE-4689-8995-92BD071E7B4E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53B3-3CA9-44CB-85F7-BB305E534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32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9B5B-E8BE-4689-8995-92BD071E7B4E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53B3-3CA9-44CB-85F7-BB305E534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96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9B5B-E8BE-4689-8995-92BD071E7B4E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53B3-3CA9-44CB-85F7-BB305E534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98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9B5B-E8BE-4689-8995-92BD071E7B4E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53B3-3CA9-44CB-85F7-BB305E534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534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9B5B-E8BE-4689-8995-92BD071E7B4E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53B3-3CA9-44CB-85F7-BB305E534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4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9B5B-E8BE-4689-8995-92BD071E7B4E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53B3-3CA9-44CB-85F7-BB305E534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94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49B5B-E8BE-4689-8995-92BD071E7B4E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153B3-3CA9-44CB-85F7-BB305E534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98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6" r:id="rId16"/>
    <p:sldLayoutId id="2147483667" r:id="rId17"/>
    <p:sldLayoutId id="2147483668" r:id="rId18"/>
    <p:sldLayoutId id="2147483669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microsoft.com/office/2007/relationships/hdphoto" Target="../media/hdphoto5.wdp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43.png"/><Relationship Id="rId4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hyperlink" Target="http://zakupki.gov.ru/epz/order/notice/ea44/view/common-info.html?regNumber=011920000011700915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zakupki.gov.ru/223/purchase/public/purchase/info/common-info.html?regNumber=31806040288" TargetMode="External"/><Relationship Id="rId5" Type="http://schemas.openxmlformats.org/officeDocument/2006/relationships/hyperlink" Target="http://zakupki.gov.ru/223/purchase/public/purchase/info/common-info.html?regNumber=31705759067" TargetMode="External"/><Relationship Id="rId4" Type="http://schemas.openxmlformats.org/officeDocument/2006/relationships/hyperlink" Target="https://www.roseltorg.ru/procedure/31806092253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zakupki.gov.ru/epz/order/notice/ea44/view/common-info.html?regNumber=0116200007916006296" TargetMode="External"/><Relationship Id="rId5" Type="http://schemas.openxmlformats.org/officeDocument/2006/relationships/hyperlink" Target="http://zakupki.gov.ru/epz/order/notice/ea44/view/common-info.html?regNumber=0122200002517002905" TargetMode="External"/><Relationship Id="rId4" Type="http://schemas.openxmlformats.org/officeDocument/2006/relationships/hyperlink" Target="https://www.rts-tender.ru/auctionsearch/ctl/procDetail/mid/691/number/0361200015017005464/etpName/fks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jp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png"/><Relationship Id="rId18" Type="http://schemas.openxmlformats.org/officeDocument/2006/relationships/image" Target="../media/image76.jpeg"/><Relationship Id="rId26" Type="http://schemas.openxmlformats.org/officeDocument/2006/relationships/image" Target="../media/image84.jpeg"/><Relationship Id="rId39" Type="http://schemas.openxmlformats.org/officeDocument/2006/relationships/image" Target="../media/image97.png"/><Relationship Id="rId21" Type="http://schemas.openxmlformats.org/officeDocument/2006/relationships/image" Target="../media/image79.jpeg"/><Relationship Id="rId34" Type="http://schemas.openxmlformats.org/officeDocument/2006/relationships/image" Target="../media/image92.png"/><Relationship Id="rId42" Type="http://schemas.openxmlformats.org/officeDocument/2006/relationships/image" Target="../media/image100.jpeg"/><Relationship Id="rId47" Type="http://schemas.openxmlformats.org/officeDocument/2006/relationships/image" Target="../media/image105.png"/><Relationship Id="rId50" Type="http://schemas.openxmlformats.org/officeDocument/2006/relationships/image" Target="../media/image2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4.png"/><Relationship Id="rId29" Type="http://schemas.openxmlformats.org/officeDocument/2006/relationships/image" Target="../media/image87.jpeg"/><Relationship Id="rId11" Type="http://schemas.openxmlformats.org/officeDocument/2006/relationships/image" Target="../media/image69.png"/><Relationship Id="rId24" Type="http://schemas.openxmlformats.org/officeDocument/2006/relationships/image" Target="../media/image82.png"/><Relationship Id="rId32" Type="http://schemas.openxmlformats.org/officeDocument/2006/relationships/image" Target="../media/image90.png"/><Relationship Id="rId37" Type="http://schemas.openxmlformats.org/officeDocument/2006/relationships/image" Target="../media/image95.png"/><Relationship Id="rId40" Type="http://schemas.openxmlformats.org/officeDocument/2006/relationships/image" Target="../media/image98.jpeg"/><Relationship Id="rId45" Type="http://schemas.openxmlformats.org/officeDocument/2006/relationships/image" Target="../media/image103.png"/><Relationship Id="rId5" Type="http://schemas.openxmlformats.org/officeDocument/2006/relationships/image" Target="../media/image63.jpeg"/><Relationship Id="rId15" Type="http://schemas.openxmlformats.org/officeDocument/2006/relationships/image" Target="../media/image73.jpeg"/><Relationship Id="rId23" Type="http://schemas.openxmlformats.org/officeDocument/2006/relationships/image" Target="../media/image81.jpeg"/><Relationship Id="rId28" Type="http://schemas.openxmlformats.org/officeDocument/2006/relationships/image" Target="../media/image86.jpeg"/><Relationship Id="rId36" Type="http://schemas.openxmlformats.org/officeDocument/2006/relationships/image" Target="../media/image94.jpeg"/><Relationship Id="rId49" Type="http://schemas.openxmlformats.org/officeDocument/2006/relationships/image" Target="../media/image107.pn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31" Type="http://schemas.openxmlformats.org/officeDocument/2006/relationships/image" Target="../media/image89.png"/><Relationship Id="rId44" Type="http://schemas.openxmlformats.org/officeDocument/2006/relationships/image" Target="../media/image102.jpeg"/><Relationship Id="rId4" Type="http://schemas.openxmlformats.org/officeDocument/2006/relationships/image" Target="../media/image62.jpeg"/><Relationship Id="rId9" Type="http://schemas.openxmlformats.org/officeDocument/2006/relationships/image" Target="../media/image67.png"/><Relationship Id="rId14" Type="http://schemas.openxmlformats.org/officeDocument/2006/relationships/image" Target="../media/image72.jpeg"/><Relationship Id="rId22" Type="http://schemas.openxmlformats.org/officeDocument/2006/relationships/image" Target="../media/image80.jpeg"/><Relationship Id="rId27" Type="http://schemas.openxmlformats.org/officeDocument/2006/relationships/image" Target="../media/image85.jpeg"/><Relationship Id="rId30" Type="http://schemas.openxmlformats.org/officeDocument/2006/relationships/image" Target="../media/image88.png"/><Relationship Id="rId35" Type="http://schemas.openxmlformats.org/officeDocument/2006/relationships/image" Target="../media/image93.png"/><Relationship Id="rId43" Type="http://schemas.openxmlformats.org/officeDocument/2006/relationships/image" Target="../media/image101.jpeg"/><Relationship Id="rId48" Type="http://schemas.openxmlformats.org/officeDocument/2006/relationships/image" Target="../media/image106.png"/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12" Type="http://schemas.openxmlformats.org/officeDocument/2006/relationships/image" Target="../media/image70.jpeg"/><Relationship Id="rId17" Type="http://schemas.openxmlformats.org/officeDocument/2006/relationships/image" Target="../media/image75.jpeg"/><Relationship Id="rId25" Type="http://schemas.openxmlformats.org/officeDocument/2006/relationships/image" Target="../media/image83.jpeg"/><Relationship Id="rId33" Type="http://schemas.openxmlformats.org/officeDocument/2006/relationships/image" Target="../media/image91.jpeg"/><Relationship Id="rId38" Type="http://schemas.openxmlformats.org/officeDocument/2006/relationships/image" Target="../media/image96.png"/><Relationship Id="rId46" Type="http://schemas.openxmlformats.org/officeDocument/2006/relationships/image" Target="../media/image104.png"/><Relationship Id="rId20" Type="http://schemas.openxmlformats.org/officeDocument/2006/relationships/image" Target="../media/image78.png"/><Relationship Id="rId41" Type="http://schemas.openxmlformats.org/officeDocument/2006/relationships/image" Target="../media/image9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log.contractiq.com/wp-content/uploads/2017/05/responsive-design-blog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cgmoscow.ru/assets/images/45435%20(5)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36696" y="-407707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Z:\Клипарт\Depositphotos\Foto\Depositphotos_22928632_original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549680" y="-407517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039005" y="0"/>
            <a:ext cx="4139952" cy="6886212"/>
          </a:xfrm>
          <a:prstGeom prst="rect">
            <a:avLst/>
          </a:prstGeom>
          <a:solidFill>
            <a:schemeClr val="tx1">
              <a:lumMod val="75000"/>
              <a:lumOff val="2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004048" y="404664"/>
            <a:ext cx="4176465" cy="171850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InfoWatch</a:t>
            </a:r>
            <a:endParaRPr lang="ru-RU" sz="93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34247" y="1542813"/>
            <a:ext cx="3916065" cy="380058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5175695" y="2659030"/>
            <a:ext cx="3888433" cy="999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и опыт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 </a:t>
            </a:r>
            <a:r>
              <a:rPr lang="ru-RU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ИнфоВотч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органов государственного управления и подведомственных учреждений</a:t>
            </a:r>
            <a:endParaRPr lang="ru-RU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 smtClean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7" name="Picture 2" descr="C:\Users\lifintseva\Desktop\logo_Infowatch_2015_белый-без-лого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782" y="6398336"/>
            <a:ext cx="2064954" cy="32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75695" y="5609405"/>
            <a:ext cx="37624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Высоцкий Павел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8064" y="6330153"/>
            <a:ext cx="2568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INWOWATCH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2018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13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5606" y="188640"/>
            <a:ext cx="7348722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0" dirty="0" err="1" smtClean="0">
                <a:solidFill>
                  <a:srgbClr val="305F33"/>
                </a:solidFill>
                <a:latin typeface="+mn-lt"/>
              </a:rPr>
              <a:t>InfoWatch</a:t>
            </a:r>
            <a:r>
              <a:rPr lang="en-US" sz="1600" b="0" dirty="0" smtClean="0">
                <a:solidFill>
                  <a:srgbClr val="305F33"/>
                </a:solidFill>
                <a:latin typeface="+mn-lt"/>
              </a:rPr>
              <a:t> Traffic Monitor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Преимущества модуля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20" r="7020"/>
          <a:stretch/>
        </p:blipFill>
        <p:spPr bwMode="auto">
          <a:xfrm>
            <a:off x="-36512" y="-41899"/>
            <a:ext cx="9180512" cy="701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Заголовок 5"/>
          <p:cNvSpPr txBox="1">
            <a:spLocks/>
          </p:cNvSpPr>
          <p:nvPr/>
        </p:nvSpPr>
        <p:spPr>
          <a:xfrm>
            <a:off x="372204" y="-26813"/>
            <a:ext cx="3779912" cy="647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-36510" y="-27383"/>
            <a:ext cx="4320478" cy="6999290"/>
          </a:xfrm>
          <a:prstGeom prst="rect">
            <a:avLst/>
          </a:prstGeom>
          <a:solidFill>
            <a:schemeClr val="tx1">
              <a:lumMod val="75000"/>
              <a:lumOff val="2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79512" y="2371396"/>
            <a:ext cx="16306" cy="295200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79512" y="1585450"/>
            <a:ext cx="0" cy="46800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TextBox 28"/>
          <p:cNvSpPr txBox="1"/>
          <p:nvPr/>
        </p:nvSpPr>
        <p:spPr>
          <a:xfrm>
            <a:off x="216024" y="1484784"/>
            <a:ext cx="3922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Действующие лица</a:t>
            </a:r>
            <a:r>
              <a:rPr lang="ru-RU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: </a:t>
            </a:r>
          </a:p>
          <a:p>
            <a:r>
              <a:rPr 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семейная пара</a:t>
            </a:r>
            <a:endParaRPr lang="ru-RU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6024" y="2275790"/>
            <a:ext cx="39239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Сценарий</a:t>
            </a:r>
            <a:r>
              <a:rPr 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: </a:t>
            </a:r>
            <a:endParaRPr lang="ru-RU" sz="20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чиновница </a:t>
            </a:r>
            <a:r>
              <a:rPr 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использовала свое должностное положение для проведения подставных тендеров по строительству и реконструкции. Работая в администрации города, она передавала конфиденциальные сведения мужу, владельцу строительной </a:t>
            </a:r>
            <a:r>
              <a:rPr 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компании </a:t>
            </a:r>
            <a:endParaRPr lang="ru-RU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175606" y="5591422"/>
            <a:ext cx="8256" cy="119457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/>
          <p:cNvSpPr txBox="1"/>
          <p:nvPr/>
        </p:nvSpPr>
        <p:spPr>
          <a:xfrm>
            <a:off x="220374" y="5509681"/>
            <a:ext cx="40635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Последствия: </a:t>
            </a:r>
          </a:p>
          <a:p>
            <a:r>
              <a:rPr 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скандал, уголовное преследование, подрыв репутации первых лиц администрации города</a:t>
            </a:r>
            <a:endParaRPr lang="ru-RU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26786" y="-22813"/>
            <a:ext cx="4310754" cy="1404000"/>
          </a:xfrm>
          <a:prstGeom prst="rect">
            <a:avLst/>
          </a:prstGeom>
          <a:solidFill>
            <a:srgbClr val="305F33"/>
          </a:solidFill>
          <a:ln>
            <a:noFill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algn="l"/>
            <a:endParaRPr lang="ru-RU" sz="2000" b="1" dirty="0" smtClean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marL="180975" algn="l"/>
            <a:endParaRPr lang="ru-RU" sz="2000" b="1" dirty="0" smtClean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9512" y="140439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КОРРУПЦИЯ </a:t>
            </a:r>
          </a:p>
          <a:p>
            <a:r>
              <a:rPr lang="ru-RU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В АДМИНИСТРАТИВНОМ АППАРАТЕ ГОРОДА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273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908" y="1"/>
            <a:ext cx="9168908" cy="686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5"/>
          <p:cNvSpPr txBox="1">
            <a:spLocks/>
          </p:cNvSpPr>
          <p:nvPr/>
        </p:nvSpPr>
        <p:spPr>
          <a:xfrm>
            <a:off x="372204" y="-26813"/>
            <a:ext cx="3779912" cy="647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36511" y="-27384"/>
            <a:ext cx="4211959" cy="6920644"/>
          </a:xfrm>
          <a:prstGeom prst="rect">
            <a:avLst/>
          </a:prstGeom>
          <a:solidFill>
            <a:schemeClr val="tx1">
              <a:lumMod val="75000"/>
              <a:lumOff val="2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-36512" y="-27385"/>
            <a:ext cx="4211959" cy="1476000"/>
          </a:xfrm>
          <a:prstGeom prst="rect">
            <a:avLst/>
          </a:prstGeom>
          <a:solidFill>
            <a:srgbClr val="305F33"/>
          </a:solidFill>
          <a:ln>
            <a:noFill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algn="l"/>
            <a:endParaRPr lang="ru-RU" sz="2000" b="1" dirty="0" smtClean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marL="180975" algn="l"/>
            <a:endParaRPr lang="ru-RU" sz="2000" b="1" dirty="0" smtClean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172626" y="2550012"/>
            <a:ext cx="6886" cy="1843386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79512" y="1670524"/>
            <a:ext cx="0" cy="54000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extBox 10"/>
          <p:cNvSpPr txBox="1"/>
          <p:nvPr/>
        </p:nvSpPr>
        <p:spPr>
          <a:xfrm>
            <a:off x="216024" y="1572182"/>
            <a:ext cx="3922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Действующие лица</a:t>
            </a:r>
            <a:r>
              <a:rPr lang="ru-RU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: </a:t>
            </a:r>
          </a:p>
          <a:p>
            <a:r>
              <a:rPr 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сотрудница отдела  </a:t>
            </a:r>
            <a:r>
              <a:rPr 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кадров</a:t>
            </a:r>
            <a:endParaRPr lang="ru-RU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6024" y="2454406"/>
            <a:ext cx="3923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Сценарий</a:t>
            </a:r>
            <a:r>
              <a:rPr 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: </a:t>
            </a:r>
            <a:endParaRPr lang="ru-RU" sz="20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Служащая государственной </a:t>
            </a:r>
            <a:r>
              <a:rPr 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компании скопировала </a:t>
            </a:r>
            <a:r>
              <a:rPr 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на </a:t>
            </a:r>
            <a:r>
              <a:rPr 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USB-носитель данные </a:t>
            </a:r>
            <a:r>
              <a:rPr 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анкет 1000 сотрудников для последующей перепродажи</a:t>
            </a:r>
            <a:endParaRPr lang="ru-RU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626" y="149731"/>
            <a:ext cx="3969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НАРУШЕНИЕ ЗАКОНА </a:t>
            </a:r>
          </a:p>
          <a:p>
            <a:r>
              <a:rPr lang="ru-RU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О ЗАЩИТЕ ПЕРСОНАЛЬНЫХ ДАННЫХ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83862" y="4759845"/>
            <a:ext cx="0" cy="147600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TextBox 17"/>
          <p:cNvSpPr txBox="1"/>
          <p:nvPr/>
        </p:nvSpPr>
        <p:spPr>
          <a:xfrm>
            <a:off x="220374" y="4678104"/>
            <a:ext cx="39229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Последствия: </a:t>
            </a:r>
          </a:p>
          <a:p>
            <a:r>
              <a:rPr 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испорченная репутация должностных </a:t>
            </a:r>
            <a:r>
              <a:rPr 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лиц, штрафные санкции за нарушение конфиденциальности данных </a:t>
            </a:r>
            <a:endParaRPr lang="ru-RU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71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372"/>
          <a:stretch/>
        </p:blipFill>
        <p:spPr>
          <a:xfrm>
            <a:off x="-36512" y="-26813"/>
            <a:ext cx="9180512" cy="6911626"/>
          </a:xfrm>
          <a:prstGeom prst="rect">
            <a:avLst/>
          </a:prstGeom>
        </p:spPr>
      </p:pic>
      <p:sp>
        <p:nvSpPr>
          <p:cNvPr id="8" name="Заголовок 5"/>
          <p:cNvSpPr txBox="1">
            <a:spLocks/>
          </p:cNvSpPr>
          <p:nvPr/>
        </p:nvSpPr>
        <p:spPr>
          <a:xfrm>
            <a:off x="372204" y="-26813"/>
            <a:ext cx="3779912" cy="647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36511" y="-27385"/>
            <a:ext cx="4211959" cy="6889323"/>
          </a:xfrm>
          <a:prstGeom prst="rect">
            <a:avLst/>
          </a:prstGeom>
          <a:solidFill>
            <a:schemeClr val="tx1">
              <a:lumMod val="75000"/>
              <a:lumOff val="2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-36512" y="-27385"/>
            <a:ext cx="4211959" cy="1476000"/>
          </a:xfrm>
          <a:prstGeom prst="rect">
            <a:avLst/>
          </a:prstGeom>
          <a:solidFill>
            <a:srgbClr val="305F33"/>
          </a:solidFill>
          <a:ln>
            <a:noFill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algn="l"/>
            <a:endParaRPr lang="ru-RU" sz="2000" b="1" dirty="0" smtClean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marL="180975" algn="l"/>
            <a:endParaRPr lang="ru-RU" sz="2000" b="1" dirty="0" smtClean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172626" y="2770261"/>
            <a:ext cx="6886" cy="241200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79512" y="1598516"/>
            <a:ext cx="4350" cy="822372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extBox 10"/>
          <p:cNvSpPr txBox="1"/>
          <p:nvPr/>
        </p:nvSpPr>
        <p:spPr>
          <a:xfrm>
            <a:off x="216024" y="1500174"/>
            <a:ext cx="3922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Действующие лица</a:t>
            </a:r>
            <a:r>
              <a:rPr lang="ru-RU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: </a:t>
            </a:r>
          </a:p>
          <a:p>
            <a:r>
              <a:rPr 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с</a:t>
            </a:r>
            <a:r>
              <a:rPr 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отрудники работающие с приемом граждан</a:t>
            </a:r>
            <a:endParaRPr lang="ru-RU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6024" y="2674655"/>
            <a:ext cx="3923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Сценарий</a:t>
            </a:r>
            <a:r>
              <a:rPr 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:</a:t>
            </a:r>
          </a:p>
          <a:p>
            <a:r>
              <a:rPr 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служащие не справлялись с обработкой потока заявок. В ходе внутреннего расследования </a:t>
            </a:r>
            <a:r>
              <a:rPr 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выяснилось, </a:t>
            </a:r>
            <a:r>
              <a:rPr 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что 40</a:t>
            </a:r>
            <a:r>
              <a:rPr 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% рабочего времени </a:t>
            </a:r>
            <a:r>
              <a:rPr 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они тратили на </a:t>
            </a:r>
            <a:r>
              <a:rPr 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развлекательные сайты </a:t>
            </a:r>
            <a:endParaRPr lang="ru-RU" sz="20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и социальные сети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626" y="149731"/>
            <a:ext cx="3969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НЕЭФФЕКТИНОВНОЕ ИСПОЛЬЗОВАНИЕ</a:t>
            </a:r>
          </a:p>
          <a:p>
            <a:r>
              <a:rPr lang="ru-RU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РАБОЧЕГО ВРЕМЕНИ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83862" y="5427662"/>
            <a:ext cx="0" cy="111600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TextBox 17"/>
          <p:cNvSpPr txBox="1"/>
          <p:nvPr/>
        </p:nvSpPr>
        <p:spPr>
          <a:xfrm>
            <a:off x="220374" y="5345921"/>
            <a:ext cx="3922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Последствия: </a:t>
            </a:r>
          </a:p>
          <a:p>
            <a:r>
              <a:rPr 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низкие показатели работы, жалобы граждан, урезание бюджета</a:t>
            </a:r>
            <a:endParaRPr lang="ru-RU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88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75606" y="44624"/>
            <a:ext cx="6255252" cy="10801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Актуальная повестка ИБ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2291" y="0"/>
            <a:ext cx="2395804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982625"/>
            <a:ext cx="8280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Как на самом деле осуществлять контроль и </a:t>
            </a:r>
          </a:p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безопасность информации</a:t>
            </a:r>
          </a:p>
          <a:p>
            <a:pPr marL="342900" indent="-342900">
              <a:buAutoNum type="arabicPeriod"/>
            </a:pPr>
            <a:endParaRPr lang="ru-RU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Как осуществлять контроль за действиями </a:t>
            </a:r>
          </a:p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операторов информации</a:t>
            </a:r>
          </a:p>
          <a:p>
            <a:pPr marL="342900" indent="-342900">
              <a:buFont typeface="+mj-lt"/>
              <a:buAutoNum type="arabicPeriod"/>
            </a:pPr>
            <a:endParaRPr lang="ru-RU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Как осуществлять контроль за мобильными </a:t>
            </a:r>
          </a:p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пользователями</a:t>
            </a:r>
          </a:p>
        </p:txBody>
      </p:sp>
    </p:spTree>
    <p:extLst>
      <p:ext uri="{BB962C8B-B14F-4D97-AF65-F5344CB8AC3E}">
        <p14:creationId xmlns:p14="http://schemas.microsoft.com/office/powerpoint/2010/main" val="323084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292080" y="1628800"/>
            <a:ext cx="453650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0"/>
              </a:spcBef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Выявляет сговоры и мошеннические схемы</a:t>
            </a:r>
          </a:p>
          <a:p>
            <a:pPr>
              <a:spcBef>
                <a:spcPts val="3000"/>
              </a:spcBef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Обозначает нарушителей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>
              <a:spcBef>
                <a:spcPts val="3000"/>
              </a:spcBef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Предотвращает утечки информации</a:t>
            </a:r>
          </a:p>
          <a:p>
            <a:pPr>
              <a:spcBef>
                <a:spcPts val="3000"/>
              </a:spcBef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Помогает проводить расследования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2000" y="5033514"/>
            <a:ext cx="4283968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305F33"/>
                </a:solidFill>
                <a:latin typeface="+mj-lt"/>
                <a:cs typeface="Arial" panose="020B0604020202020204" pitchFamily="34" charset="0"/>
              </a:rPr>
              <a:t>InfoWatch</a:t>
            </a:r>
            <a:r>
              <a:rPr lang="en-US" sz="2800" b="1" dirty="0" smtClean="0">
                <a:solidFill>
                  <a:srgbClr val="305F33"/>
                </a:solidFill>
                <a:latin typeface="+mj-lt"/>
                <a:cs typeface="Arial" panose="020B0604020202020204" pitchFamily="34" charset="0"/>
              </a:rPr>
              <a:t> Traffic Monitor</a:t>
            </a:r>
            <a:r>
              <a:rPr lang="ru-RU" sz="2800" b="1" dirty="0" smtClean="0">
                <a:solidFill>
                  <a:srgbClr val="305F33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66924"/>
            <a:ext cx="3879143" cy="30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715" y="1844825"/>
            <a:ext cx="360039" cy="3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715" y="2780928"/>
            <a:ext cx="360039" cy="3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715" y="3717032"/>
            <a:ext cx="360039" cy="3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715" y="4869160"/>
            <a:ext cx="360039" cy="3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251520" y="836267"/>
            <a:ext cx="720080" cy="0"/>
          </a:xfrm>
          <a:prstGeom prst="line">
            <a:avLst/>
          </a:prstGeom>
          <a:ln w="19050">
            <a:solidFill>
              <a:srgbClr val="2F7B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/>
          <p:cNvSpPr txBox="1">
            <a:spLocks/>
          </p:cNvSpPr>
          <p:nvPr/>
        </p:nvSpPr>
        <p:spPr>
          <a:xfrm>
            <a:off x="175606" y="44624"/>
            <a:ext cx="6255252" cy="791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0" dirty="0" smtClean="0">
                <a:solidFill>
                  <a:srgbClr val="305F33"/>
                </a:solidFill>
              </a:rPr>
              <a:t> </a:t>
            </a:r>
            <a:endParaRPr lang="ru-RU" sz="1600" b="0" dirty="0">
              <a:solidFill>
                <a:srgbClr val="305F33"/>
              </a:solidFill>
            </a:endParaRPr>
          </a:p>
          <a:p>
            <a:pPr algn="l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Контроль и безопасность информации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42"/>
          <a:stretch/>
        </p:blipFill>
        <p:spPr bwMode="auto">
          <a:xfrm>
            <a:off x="6742291" y="0"/>
            <a:ext cx="2395804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1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5606" y="44624"/>
            <a:ext cx="5836554" cy="85707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0" dirty="0" smtClean="0">
                <a:solidFill>
                  <a:srgbClr val="305F33"/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Схема работы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362" name="Picture 2" descr="C:\Users\Zabolotsky\Desktop\ТМ_NEW-18.10-режим-блокировки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t="17842" r="7130" b="10994"/>
          <a:stretch/>
        </p:blipFill>
        <p:spPr bwMode="auto">
          <a:xfrm>
            <a:off x="0" y="1264847"/>
            <a:ext cx="9157384" cy="518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lifintseva\Desktop\Фирменный стиль\Infowatch-logo_horizont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76256" y="260648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85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225738" y="1626952"/>
            <a:ext cx="6607530" cy="3674256"/>
            <a:chOff x="791580" y="2132856"/>
            <a:chExt cx="6607530" cy="367425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994090" y="4581128"/>
              <a:ext cx="2202510" cy="12241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91580" y="2134704"/>
              <a:ext cx="2202510" cy="12241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994090" y="2132856"/>
              <a:ext cx="2202510" cy="12241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196600" y="2132856"/>
              <a:ext cx="2202510" cy="12241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91580" y="3353110"/>
              <a:ext cx="2202510" cy="12241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196600" y="3351262"/>
              <a:ext cx="2202510" cy="12241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91580" y="4582976"/>
              <a:ext cx="2202510" cy="12241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196600" y="4581128"/>
              <a:ext cx="2202510" cy="12241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975249" y="3351262"/>
              <a:ext cx="2240253" cy="12241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305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  <p:sp>
          <p:nvSpPr>
            <p:cNvPr id="14" name="Плюс 13"/>
            <p:cNvSpPr/>
            <p:nvPr/>
          </p:nvSpPr>
          <p:spPr>
            <a:xfrm>
              <a:off x="4998578" y="4383106"/>
              <a:ext cx="396044" cy="396044"/>
            </a:xfrm>
            <a:prstGeom prst="mathPlus">
              <a:avLst/>
            </a:prstGeom>
            <a:solidFill>
              <a:srgbClr val="305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  <p:sp>
          <p:nvSpPr>
            <p:cNvPr id="15" name="Плюс 14"/>
            <p:cNvSpPr/>
            <p:nvPr/>
          </p:nvSpPr>
          <p:spPr>
            <a:xfrm>
              <a:off x="2796068" y="4383106"/>
              <a:ext cx="396044" cy="396044"/>
            </a:xfrm>
            <a:prstGeom prst="mathPlus">
              <a:avLst/>
            </a:prstGeom>
            <a:solidFill>
              <a:srgbClr val="305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  <p:sp>
          <p:nvSpPr>
            <p:cNvPr id="16" name="Плюс 15"/>
            <p:cNvSpPr/>
            <p:nvPr/>
          </p:nvSpPr>
          <p:spPr>
            <a:xfrm>
              <a:off x="2796068" y="3155088"/>
              <a:ext cx="396044" cy="396044"/>
            </a:xfrm>
            <a:prstGeom prst="mathPlus">
              <a:avLst/>
            </a:prstGeom>
            <a:solidFill>
              <a:srgbClr val="305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  <p:sp>
          <p:nvSpPr>
            <p:cNvPr id="17" name="Плюс 16"/>
            <p:cNvSpPr/>
            <p:nvPr/>
          </p:nvSpPr>
          <p:spPr>
            <a:xfrm>
              <a:off x="4998578" y="3155088"/>
              <a:ext cx="396044" cy="396044"/>
            </a:xfrm>
            <a:prstGeom prst="mathPlus">
              <a:avLst/>
            </a:prstGeom>
            <a:solidFill>
              <a:srgbClr val="305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447089" y="1885077"/>
            <a:ext cx="21648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Базы контентной фильтрации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649660" y="4179459"/>
            <a:ext cx="21648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Оптическое распознавание символов (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OCR)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49660" y="1731188"/>
            <a:ext cx="21648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Детектор эталонных документов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40957" y="3105331"/>
            <a:ext cx="2376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Комбинированные объекты защиты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49660" y="2949594"/>
            <a:ext cx="21646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Детектор выгрузок из баз данных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255044" y="4179460"/>
            <a:ext cx="21648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Детектор заполненных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анкет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46675" y="4533403"/>
            <a:ext cx="21648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Детектор печатей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244579" y="1885077"/>
            <a:ext cx="21648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Лингвистический анализ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255163" y="2951442"/>
            <a:ext cx="21648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Детектор графических объектов</a:t>
            </a: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175606" y="44624"/>
            <a:ext cx="6255252" cy="10801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Технологии анализа контента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2291" y="0"/>
            <a:ext cx="2395804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99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lifintseva\Desktop\Фирменный стиль\Infowatch-logo_horizont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660232" y="332656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Заголовок 1"/>
          <p:cNvSpPr txBox="1">
            <a:spLocks/>
          </p:cNvSpPr>
          <p:nvPr/>
        </p:nvSpPr>
        <p:spPr>
          <a:xfrm>
            <a:off x="175606" y="44624"/>
            <a:ext cx="5836554" cy="85707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Лингвистический анализ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860032" y="1628800"/>
            <a:ext cx="381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категорий (тематики) на основании найденных терминов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1647775"/>
            <a:ext cx="4283968" cy="4161641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860032" y="2478480"/>
            <a:ext cx="3937344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 контентной фильтрации (БКФ)</a:t>
            </a:r>
            <a:endParaRPr lang="ru-RU" sz="1600" b="1" dirty="0" smtClean="0">
              <a:solidFill>
                <a:srgbClr val="2F7B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860032" y="3414584"/>
            <a:ext cx="381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Морфологический анализ более чем 35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зыков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860032" y="4278680"/>
            <a:ext cx="381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Детектирование опечаток, замен</a:t>
            </a:r>
            <a:b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транслитерации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69000"/>
                    </a14:imgEffect>
                    <a14:imgEffect>
                      <a14:colorTemperature colorTemp="64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127"/>
          <a:stretch/>
        </p:blipFill>
        <p:spPr bwMode="auto">
          <a:xfrm>
            <a:off x="323528" y="1558481"/>
            <a:ext cx="3906736" cy="287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rot="5400000">
            <a:off x="4608004" y="1921187"/>
            <a:ext cx="360040" cy="0"/>
          </a:xfrm>
          <a:prstGeom prst="line">
            <a:avLst/>
          </a:prstGeom>
          <a:ln w="19050">
            <a:solidFill>
              <a:srgbClr val="2F7B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788024" y="2636912"/>
            <a:ext cx="0" cy="180020"/>
          </a:xfrm>
          <a:prstGeom prst="line">
            <a:avLst/>
          </a:prstGeom>
          <a:ln w="19050">
            <a:solidFill>
              <a:srgbClr val="2F7B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608004" y="3681028"/>
            <a:ext cx="360040" cy="0"/>
          </a:xfrm>
          <a:prstGeom prst="line">
            <a:avLst/>
          </a:prstGeom>
          <a:ln w="19050">
            <a:solidFill>
              <a:srgbClr val="2F7B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4608004" y="4571067"/>
            <a:ext cx="360040" cy="0"/>
          </a:xfrm>
          <a:prstGeom prst="line">
            <a:avLst/>
          </a:prstGeom>
          <a:ln w="19050">
            <a:solidFill>
              <a:srgbClr val="2F7B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99D9EA"/>
              </a:clrFrom>
              <a:clrTo>
                <a:srgbClr val="99D9EA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179512" y="4440332"/>
            <a:ext cx="1008112" cy="107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99D9EA"/>
              </a:clrFrom>
              <a:clrTo>
                <a:srgbClr val="99D9EA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3430491" y="4475771"/>
            <a:ext cx="916592" cy="118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3036831" y="5450519"/>
            <a:ext cx="1422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Бухгалтерия</a:t>
            </a:r>
            <a:endParaRPr lang="ru-RU" sz="1600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99D9EA"/>
              </a:clrFrom>
              <a:clrTo>
                <a:srgbClr val="99D9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21496" y="4568857"/>
            <a:ext cx="1108995" cy="713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568" y="4487558"/>
            <a:ext cx="1000698" cy="98239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05484" y="5224791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Сумма,</a:t>
            </a:r>
          </a:p>
          <a:p>
            <a:pPr algn="ctr"/>
            <a:r>
              <a:rPr lang="ru-R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НДС, ИНН</a:t>
            </a:r>
            <a:endParaRPr lang="ru-RU" sz="1600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8155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002718"/>
            <a:ext cx="5120659" cy="451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 descr="C:\Users\Zabolotsky\Desktop\скрины для RS\Шаблоны\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7" r="12012"/>
          <a:stretch/>
        </p:blipFill>
        <p:spPr bwMode="auto">
          <a:xfrm>
            <a:off x="2089995" y="1123799"/>
            <a:ext cx="1700908" cy="196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Zabolotsky\Desktop\скрины для RS\БКФ\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95" y="1147019"/>
            <a:ext cx="2102779" cy="199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Zabolotsky\Desktop\скрины для RS\Шаблоны\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45"/>
          <a:stretch/>
        </p:blipFill>
        <p:spPr bwMode="auto">
          <a:xfrm>
            <a:off x="4860032" y="1163498"/>
            <a:ext cx="2003768" cy="214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Zabolotsky\Desktop\скрины для RS\Шаблоны\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11"/>
          <a:stretch/>
        </p:blipFill>
        <p:spPr bwMode="auto">
          <a:xfrm>
            <a:off x="2089995" y="2780928"/>
            <a:ext cx="4715108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fintseva\Desktop\Фирменный стиль\Infowatch-logo_horizontal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0232" y="332656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75606" y="44624"/>
            <a:ext cx="5836554" cy="85707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Базы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контентной фильтрации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0" y="5589240"/>
            <a:ext cx="9144000" cy="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187624" y="3847644"/>
            <a:ext cx="0" cy="1741596"/>
          </a:xfrm>
          <a:prstGeom prst="line">
            <a:avLst/>
          </a:prstGeom>
          <a:ln w="19050">
            <a:solidFill>
              <a:srgbClr val="2F7B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1115616" y="3703626"/>
            <a:ext cx="144016" cy="144016"/>
          </a:xfrm>
          <a:prstGeom prst="ellipse">
            <a:avLst/>
          </a:prstGeom>
          <a:solidFill>
            <a:srgbClr val="2F7B3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F7B3A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1555" y="2492896"/>
            <a:ext cx="2344166" cy="1224136"/>
          </a:xfrm>
          <a:prstGeom prst="roundRect">
            <a:avLst/>
          </a:prstGeom>
          <a:solidFill>
            <a:srgbClr val="2F7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41555" y="2566355"/>
            <a:ext cx="23441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2075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Типы БКФ:</a:t>
            </a:r>
          </a:p>
          <a:p>
            <a:pPr marL="122238" indent="-122238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Стандартная </a:t>
            </a:r>
          </a:p>
          <a:p>
            <a:pPr marL="122238" indent="-122238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Отраслевая </a:t>
            </a:r>
          </a:p>
          <a:p>
            <a:pPr marL="122238" indent="-122238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Кастомизированная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7814021" y="2849367"/>
            <a:ext cx="0" cy="2739873"/>
          </a:xfrm>
          <a:prstGeom prst="line">
            <a:avLst/>
          </a:prstGeom>
          <a:ln w="19050">
            <a:solidFill>
              <a:srgbClr val="2F7B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7742013" y="2705349"/>
            <a:ext cx="144016" cy="144016"/>
          </a:xfrm>
          <a:prstGeom prst="ellipse">
            <a:avLst/>
          </a:prstGeom>
          <a:solidFill>
            <a:srgbClr val="2F7B3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F7B3A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15899" y="1484784"/>
            <a:ext cx="2196244" cy="1224136"/>
          </a:xfrm>
          <a:prstGeom prst="roundRect">
            <a:avLst/>
          </a:prstGeom>
          <a:solidFill>
            <a:srgbClr val="2F7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775832" y="1558243"/>
            <a:ext cx="20763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115 различных БКФ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(включая БКФ на других языках)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7470322" y="4518315"/>
            <a:ext cx="0" cy="1070925"/>
          </a:xfrm>
          <a:prstGeom prst="line">
            <a:avLst/>
          </a:prstGeom>
          <a:ln w="19050">
            <a:solidFill>
              <a:srgbClr val="2F7B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7398314" y="4374296"/>
            <a:ext cx="144016" cy="144016"/>
          </a:xfrm>
          <a:prstGeom prst="ellipse">
            <a:avLst/>
          </a:prstGeom>
          <a:solidFill>
            <a:srgbClr val="2F7B3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F7B3A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246186" y="3140968"/>
            <a:ext cx="2448272" cy="1224136"/>
          </a:xfrm>
          <a:prstGeom prst="roundRect">
            <a:avLst/>
          </a:prstGeom>
          <a:solidFill>
            <a:srgbClr val="2F7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246186" y="3214427"/>
            <a:ext cx="24482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БКФ «под ключ»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доработка отраслевой БКФ под специфику заказчика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75449" y="5661248"/>
            <a:ext cx="86366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i="1" dirty="0" smtClean="0">
                <a:solidFill>
                  <a:srgbClr val="305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 контентной фильтрации </a:t>
            </a:r>
            <a:r>
              <a:rPr lang="ru-RU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algn="ctr">
              <a:lnSpc>
                <a:spcPct val="150000"/>
              </a:lnSpc>
            </a:pPr>
            <a:r>
              <a:rPr lang="ru-RU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категорий из слов и выражений, позволяющий определить тематику и степень конфиденциальности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данных</a:t>
            </a:r>
            <a:endParaRPr lang="ru-RU" sz="16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136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62000" y="5033514"/>
            <a:ext cx="4283968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305F33"/>
                </a:solidFill>
                <a:latin typeface="+mj-lt"/>
                <a:cs typeface="Arial" panose="020B0604020202020204" pitchFamily="34" charset="0"/>
              </a:rPr>
              <a:t>InfoWatch</a:t>
            </a:r>
            <a:r>
              <a:rPr lang="en-US" sz="2800" b="1" dirty="0" smtClean="0">
                <a:solidFill>
                  <a:srgbClr val="305F33"/>
                </a:solidFill>
                <a:latin typeface="+mj-lt"/>
                <a:cs typeface="Arial" panose="020B0604020202020204" pitchFamily="34" charset="0"/>
              </a:rPr>
              <a:t> Person Monitor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51520" y="836267"/>
            <a:ext cx="720080" cy="0"/>
          </a:xfrm>
          <a:prstGeom prst="line">
            <a:avLst/>
          </a:prstGeom>
          <a:ln w="19050">
            <a:solidFill>
              <a:srgbClr val="2F7B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Заголовок 1"/>
          <p:cNvSpPr txBox="1">
            <a:spLocks/>
          </p:cNvSpPr>
          <p:nvPr/>
        </p:nvSpPr>
        <p:spPr>
          <a:xfrm>
            <a:off x="175606" y="44624"/>
            <a:ext cx="6255252" cy="791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0" dirty="0" smtClean="0">
                <a:solidFill>
                  <a:srgbClr val="305F33"/>
                </a:solidFill>
              </a:rPr>
              <a:t> </a:t>
            </a:r>
            <a:endParaRPr lang="ru-RU" sz="1600" b="0" dirty="0">
              <a:solidFill>
                <a:srgbClr val="305F33"/>
              </a:solidFill>
            </a:endParaRPr>
          </a:p>
          <a:p>
            <a:pPr algn="l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Контроль за действиями операторов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42"/>
          <a:stretch/>
        </p:blipFill>
        <p:spPr bwMode="auto">
          <a:xfrm>
            <a:off x="6742291" y="0"/>
            <a:ext cx="2395804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292080" y="1700808"/>
            <a:ext cx="367240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0"/>
              </a:spcBef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Анализ рабочей активности персонала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>
              <a:spcBef>
                <a:spcPts val="3000"/>
              </a:spcBef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Помощь в принятии управленческих решений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>
              <a:spcBef>
                <a:spcPts val="3000"/>
              </a:spcBef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Быстрое расследование инцидентов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>
              <a:spcBef>
                <a:spcPts val="3000"/>
              </a:spcBef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Экономия на закупках ПО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715" y="1988840"/>
            <a:ext cx="360039" cy="3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715" y="3025419"/>
            <a:ext cx="360039" cy="3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715" y="4149079"/>
            <a:ext cx="360039" cy="3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715" y="5104234"/>
            <a:ext cx="360039" cy="3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54470"/>
            <a:ext cx="3504828" cy="290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00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251520" y="836267"/>
            <a:ext cx="720080" cy="0"/>
          </a:xfrm>
          <a:prstGeom prst="line">
            <a:avLst/>
          </a:prstGeom>
          <a:ln w="19050">
            <a:solidFill>
              <a:srgbClr val="2F7B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/>
          <p:cNvSpPr txBox="1">
            <a:spLocks/>
          </p:cNvSpPr>
          <p:nvPr/>
        </p:nvSpPr>
        <p:spPr>
          <a:xfrm>
            <a:off x="175606" y="44624"/>
            <a:ext cx="6255252" cy="791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 ГК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InfoWatch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42"/>
          <a:stretch/>
        </p:blipFill>
        <p:spPr bwMode="auto">
          <a:xfrm>
            <a:off x="6742291" y="0"/>
            <a:ext cx="2395804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55576" y="1124744"/>
            <a:ext cx="814730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InfoWatch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является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одним из лидеров рынка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защиты данных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более 1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лет</a:t>
            </a:r>
          </a:p>
          <a:p>
            <a:pPr>
              <a:spcBef>
                <a:spcPts val="1800"/>
              </a:spcBef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Входит в пятерку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крупнейших ИБ-производителей России</a:t>
            </a:r>
          </a:p>
          <a:p>
            <a:pPr>
              <a:spcBef>
                <a:spcPts val="1800"/>
              </a:spcBef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Собственные запатентованные технологии,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доказавшие свою эффективность на практике</a:t>
            </a:r>
          </a:p>
          <a:p>
            <a:pPr>
              <a:spcBef>
                <a:spcPts val="1800"/>
              </a:spcBef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Более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тысячи клиентов</a:t>
            </a:r>
          </a:p>
          <a:p>
            <a:pPr>
              <a:spcBef>
                <a:spcPts val="1800"/>
              </a:spcBef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Богатый опыт внедрения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решений  разной сложности в широком спектре отраслей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05" y="1196752"/>
            <a:ext cx="360039" cy="3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05" y="2348880"/>
            <a:ext cx="360039" cy="3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05" y="3429001"/>
            <a:ext cx="360039" cy="3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05" y="4437112"/>
            <a:ext cx="360039" cy="3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05" y="5085184"/>
            <a:ext cx="360039" cy="3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97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4653136"/>
            <a:ext cx="1592019" cy="99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1214" y="4797152"/>
            <a:ext cx="1136970" cy="82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75606" y="0"/>
            <a:ext cx="6484626" cy="82969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Возможности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64764" y="1259468"/>
            <a:ext cx="7467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Машинное время: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сколько времени был включен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компьютер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82629" y="3212976"/>
            <a:ext cx="80818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Мониторинг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посещаемых сайтов: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история посещений и контроль поисковых запросов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82630" y="1844824"/>
            <a:ext cx="82613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Мониторинг запускаемых программ: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какими программами и сколько времени пользовался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сотрудник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82630" y="3995772"/>
            <a:ext cx="80098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Отклонения от графика: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рогулы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опоздания, внеурочное время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79311" y="2627620"/>
            <a:ext cx="489585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Время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входа и выхода в системе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204" y="3272949"/>
            <a:ext cx="6191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64" y="1124744"/>
            <a:ext cx="800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97" y="1916832"/>
            <a:ext cx="762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501" y="259271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257" y="3903712"/>
            <a:ext cx="771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4644008" y="5517232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Визуализация контактов сотрудника, находящегося под подозрением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860519"/>
            <a:ext cx="1135800" cy="72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35497" y="5530006"/>
            <a:ext cx="20162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Контроль переписки в мессенджерах и электронной почте</a:t>
            </a:r>
          </a:p>
        </p:txBody>
      </p:sp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4725144"/>
            <a:ext cx="1918180" cy="86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2051720" y="5517232"/>
            <a:ext cx="26198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Контроль за рабочим местом сотрудника: аудио- и видеонаблюдение, скриншоты рабочего стола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860036" y="5517232"/>
            <a:ext cx="217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Контроль мобильных сотрудников: разговоры по телефону,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SMS, 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GPS-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трекинг</a:t>
            </a:r>
          </a:p>
        </p:txBody>
      </p:sp>
    </p:spTree>
    <p:extLst>
      <p:ext uri="{BB962C8B-B14F-4D97-AF65-F5344CB8AC3E}">
        <p14:creationId xmlns:p14="http://schemas.microsoft.com/office/powerpoint/2010/main" val="145545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zabolotsky\Desktop\Тайга\Тайгафон\IMG_48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65" t="3855" r="5418" b="3855"/>
          <a:stretch/>
        </p:blipFill>
        <p:spPr bwMode="auto">
          <a:xfrm rot="5400000">
            <a:off x="-5312841" y="2622679"/>
            <a:ext cx="4462695" cy="370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36" y="1078845"/>
            <a:ext cx="7544656" cy="98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251520" y="836267"/>
            <a:ext cx="720080" cy="0"/>
          </a:xfrm>
          <a:prstGeom prst="line">
            <a:avLst/>
          </a:prstGeom>
          <a:ln w="19050">
            <a:solidFill>
              <a:srgbClr val="2F7B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175606" y="44624"/>
            <a:ext cx="6255252" cy="791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0" dirty="0" smtClean="0">
                <a:solidFill>
                  <a:srgbClr val="305F33"/>
                </a:solidFill>
              </a:rPr>
              <a:t> </a:t>
            </a:r>
            <a:endParaRPr lang="ru-RU" sz="1600" b="0" dirty="0">
              <a:solidFill>
                <a:srgbClr val="305F33"/>
              </a:solidFill>
            </a:endParaRPr>
          </a:p>
          <a:p>
            <a:pPr algn="l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Контроль мобильных пользователей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42"/>
          <a:stretch/>
        </p:blipFill>
        <p:spPr bwMode="auto">
          <a:xfrm>
            <a:off x="6742291" y="0"/>
            <a:ext cx="2395804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292080" y="2242894"/>
            <a:ext cx="3846015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0"/>
              </a:spcBef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Расширение периметра компании</a:t>
            </a:r>
          </a:p>
          <a:p>
            <a:pPr>
              <a:spcBef>
                <a:spcPts val="3000"/>
              </a:spcBef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Контроль каналов коммуникаций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>
              <a:spcBef>
                <a:spcPts val="3000"/>
              </a:spcBef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Доверенное устройство </a:t>
            </a:r>
            <a:b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для сотрудника</a:t>
            </a:r>
          </a:p>
          <a:p>
            <a:pPr>
              <a:spcBef>
                <a:spcPts val="3000"/>
              </a:spcBef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Централизованное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управление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715" y="2420889"/>
            <a:ext cx="360039" cy="3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715" y="3573016"/>
            <a:ext cx="360039" cy="3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715" y="4725145"/>
            <a:ext cx="360039" cy="3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715" y="5877273"/>
            <a:ext cx="360039" cy="3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zabolotsky\Desktop\скрины\Taiga_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" t="19938" r="3786" b="5653"/>
          <a:stretch/>
        </p:blipFill>
        <p:spPr bwMode="auto">
          <a:xfrm>
            <a:off x="0" y="2212116"/>
            <a:ext cx="4328064" cy="464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44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5606" y="0"/>
            <a:ext cx="6484626" cy="6206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Преимущества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1291580"/>
            <a:ext cx="49344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Безопасность корпоративных мобильных устройств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Контроль действий сотрудников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Предотвращение утечек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Интеграция с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DLP-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системой </a:t>
            </a:r>
          </a:p>
        </p:txBody>
      </p:sp>
      <p:pic>
        <p:nvPicPr>
          <p:cNvPr id="6" name="Picture 2" descr="C:\Users\zabolotsky\Desktop\Продукты\Тайга\Тайгафон 2\IMG_485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291580"/>
            <a:ext cx="4211960" cy="51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95936" y="3198162"/>
            <a:ext cx="4934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Непрерывность бизнес-процессов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Доступность веб-ресурсов компании с мобильных устройств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Резервирование всех данных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5936" y="4720024"/>
            <a:ext cx="49344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Отечественная разработка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Учет задач ИБ на этапе согласования конструкции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Собственная безопасная прошивка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базе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Android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95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lifintseva\Desktop\Depositphotos_69252095_original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584" y="1"/>
            <a:ext cx="919109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95935" y="0"/>
            <a:ext cx="5184577" cy="6886212"/>
          </a:xfrm>
          <a:prstGeom prst="rect">
            <a:avLst/>
          </a:prstGeom>
          <a:solidFill>
            <a:schemeClr val="tx1">
              <a:lumMod val="75000"/>
              <a:lumOff val="2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139952" y="1124744"/>
            <a:ext cx="4932040" cy="381642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реализованных проектов по защите от утечек в госсекторе </a:t>
            </a:r>
          </a:p>
          <a:p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территории Уральского, Сибирского и Дальневосточного федеральных округов)</a:t>
            </a:r>
            <a:endParaRPr lang="ru-RU" sz="3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6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5606" y="0"/>
            <a:ext cx="6772658" cy="8362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Примеры проектов в органах государственного управления и подведомственных учреждениях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1" name="Picture 2" descr="C:\Users\lifintseva\Desktop\Фирменный стиль\Infowatch-logo_horizont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76256" y="260648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96" y="1287919"/>
            <a:ext cx="92890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Система защиты </a:t>
            </a:r>
            <a:r>
              <a:rPr lang="ru-RU" sz="3200" b="1" dirty="0"/>
              <a:t>от информационных утечек в МФЦ Тюменской </a:t>
            </a:r>
            <a:r>
              <a:rPr lang="ru-RU" sz="3200" b="1" dirty="0" smtClean="0"/>
              <a:t>области</a:t>
            </a:r>
          </a:p>
          <a:p>
            <a:r>
              <a:rPr lang="ru-RU" sz="1600" u="sng" dirty="0" smtClean="0">
                <a:hlinkClick r:id="rId4"/>
              </a:rPr>
              <a:t>https</a:t>
            </a:r>
            <a:r>
              <a:rPr lang="ru-RU" sz="1600" u="sng" dirty="0">
                <a:hlinkClick r:id="rId4"/>
              </a:rPr>
              <a:t>://</a:t>
            </a:r>
            <a:r>
              <a:rPr lang="ru-RU" sz="1600" u="sng" dirty="0" smtClean="0">
                <a:hlinkClick r:id="rId4"/>
              </a:rPr>
              <a:t>www.roseltorg.ru/procedure/31806092253</a:t>
            </a:r>
            <a:endParaRPr lang="ru-RU" sz="1600" u="sng" dirty="0" smtClean="0"/>
          </a:p>
          <a:p>
            <a:endParaRPr lang="ru-RU" sz="1600" b="1" dirty="0" smtClean="0"/>
          </a:p>
          <a:p>
            <a:r>
              <a:rPr lang="ru-RU" sz="3200" b="1" dirty="0"/>
              <a:t>Система защиты от информационных утечек в МФЦ </a:t>
            </a:r>
            <a:r>
              <a:rPr lang="ru-RU" sz="3200" b="1" dirty="0" smtClean="0"/>
              <a:t>Иркутской области</a:t>
            </a:r>
            <a:endParaRPr lang="ru-RU" sz="3200" b="1" dirty="0"/>
          </a:p>
          <a:p>
            <a:r>
              <a:rPr lang="en-US" sz="1600" dirty="0" smtClean="0">
                <a:hlinkClick r:id="rId5"/>
              </a:rPr>
              <a:t>http</a:t>
            </a:r>
            <a:r>
              <a:rPr lang="en-US" sz="1600" dirty="0">
                <a:hlinkClick r:id="rId5"/>
              </a:rPr>
              <a:t>://</a:t>
            </a:r>
            <a:r>
              <a:rPr lang="en-US" sz="1600" dirty="0" smtClean="0">
                <a:hlinkClick r:id="rId5"/>
              </a:rPr>
              <a:t>zakupki.gov.ru/223/purchase/public/purchase/info/common-info.html?regNumber=31705759067</a:t>
            </a:r>
            <a:endParaRPr lang="ru-RU" sz="1600" dirty="0" smtClean="0"/>
          </a:p>
          <a:p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zakupki.gov.ru/223/purchase/public/purchase/info/common-info.html?regNumber=31806040288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3200" b="1" dirty="0"/>
              <a:t>Система защиты от информационных утечек в </a:t>
            </a:r>
            <a:r>
              <a:rPr lang="ru-RU" sz="3200" b="1" dirty="0" smtClean="0"/>
              <a:t>Исполнительной дирекции </a:t>
            </a:r>
            <a:r>
              <a:rPr lang="ru-RU" sz="3200" b="1" dirty="0"/>
              <a:t>29-й Всемирной зимней Универсиады </a:t>
            </a:r>
            <a:r>
              <a:rPr lang="ru-RU" sz="3200" b="1" dirty="0" smtClean="0"/>
              <a:t>2019 (Красноярск)</a:t>
            </a:r>
          </a:p>
          <a:p>
            <a:r>
              <a:rPr lang="en-US" sz="1600" dirty="0">
                <a:hlinkClick r:id="rId7"/>
              </a:rPr>
              <a:t>http://</a:t>
            </a:r>
            <a:r>
              <a:rPr lang="en-US" sz="1600" dirty="0" smtClean="0">
                <a:hlinkClick r:id="rId7"/>
              </a:rPr>
              <a:t>zakupki.gov.ru/epz/order/notice/ea44/view/common-info.html?regNumber=0119200000117009157</a:t>
            </a:r>
            <a:endParaRPr lang="ru-RU" sz="1600" dirty="0" smtClean="0"/>
          </a:p>
          <a:p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158064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5606" y="0"/>
            <a:ext cx="6772658" cy="8362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Примеры проектов в органах государственного управления и подведомственных учреждениях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1" name="Picture 2" descr="C:\Users\lifintseva\Desktop\Фирменный стиль\Infowatch-logo_horizont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76256" y="260648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96" y="1287919"/>
            <a:ext cx="92890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Система защиты </a:t>
            </a:r>
            <a:r>
              <a:rPr lang="ru-RU" sz="3200" b="1" dirty="0"/>
              <a:t>от информационных утечек в Правительстве </a:t>
            </a:r>
            <a:r>
              <a:rPr lang="ru-RU" sz="3200" b="1" dirty="0" smtClean="0"/>
              <a:t>Сахалинской области </a:t>
            </a:r>
          </a:p>
          <a:p>
            <a:r>
              <a:rPr lang="en-US" sz="1600" u="sng" dirty="0" smtClean="0">
                <a:hlinkClick r:id="rId4"/>
              </a:rPr>
              <a:t>https</a:t>
            </a:r>
            <a:r>
              <a:rPr lang="en-US" sz="1600" u="sng" dirty="0">
                <a:hlinkClick r:id="rId4"/>
              </a:rPr>
              <a:t>://</a:t>
            </a:r>
            <a:r>
              <a:rPr lang="en-US" sz="1600" u="sng" dirty="0" smtClean="0">
                <a:hlinkClick r:id="rId4"/>
              </a:rPr>
              <a:t>www.rts-tender.ru/auctionsearch/ctl/procDetail/mid/691/number/0361200015017005464/etpName/fks</a:t>
            </a:r>
            <a:endParaRPr lang="ru-RU" sz="1600" u="sng" dirty="0" smtClean="0"/>
          </a:p>
          <a:p>
            <a:endParaRPr lang="ru-RU" sz="1600" b="1" dirty="0" smtClean="0"/>
          </a:p>
          <a:p>
            <a:endParaRPr lang="ru-RU" sz="1600" dirty="0" smtClean="0"/>
          </a:p>
          <a:p>
            <a:r>
              <a:rPr lang="ru-RU" sz="3200" b="1" dirty="0"/>
              <a:t>Система защиты от информационных утечек в Правительстве </a:t>
            </a:r>
            <a:r>
              <a:rPr lang="ru-RU" sz="3200" b="1" dirty="0" smtClean="0"/>
              <a:t>Хабаровского края </a:t>
            </a:r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zakupki.gov.ru/epz/order/notice/ea44/view/common-info.html?regNumber=0122200002517002905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3200" b="1" dirty="0"/>
              <a:t>Система защиты от информационных утечек в Правительстве </a:t>
            </a:r>
            <a:r>
              <a:rPr lang="ru-RU" sz="3200" b="1" dirty="0" smtClean="0"/>
              <a:t>республики Саха (Якутия)</a:t>
            </a:r>
          </a:p>
          <a:p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zakupki.gov.ru/epz/order/notice/ea44/view/common-info.html?regNumber=0116200007916006296</a:t>
            </a:r>
            <a:endParaRPr lang="ru-RU" sz="1600" dirty="0" smtClean="0"/>
          </a:p>
          <a:p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204395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gorbunova\AppData\Local\Microsoft\Windows\Temporary Internet Files\Content.Outlook\K8UOE5GU\Depositphotos_6714148_original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5825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5936" y="0"/>
            <a:ext cx="5149890" cy="6886212"/>
          </a:xfrm>
          <a:prstGeom prst="rect">
            <a:avLst/>
          </a:prstGeom>
          <a:solidFill>
            <a:schemeClr val="tx1">
              <a:lumMod val="75000"/>
              <a:lumOff val="2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0" y="836712"/>
            <a:ext cx="4369307" cy="324036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InfoWatch Kribrum</a:t>
            </a:r>
            <a:endParaRPr lang="ru-RU" sz="6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0" y="4437111"/>
            <a:ext cx="4369307" cy="196904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мониторинга </a:t>
            </a:r>
            <a:br>
              <a:rPr lang="ru-RU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анализа социальных медиа </a:t>
            </a:r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18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932039" y="1859340"/>
            <a:ext cx="41104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пользователей Интернета в России имеют аккаунты в соцсетях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1859340"/>
            <a:ext cx="12241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78BF"/>
                </a:solidFill>
              </a:rPr>
              <a:t>89</a:t>
            </a:r>
            <a:r>
              <a:rPr lang="en-US" sz="4000" b="1" dirty="0" smtClean="0">
                <a:solidFill>
                  <a:srgbClr val="0078BF"/>
                </a:solidFill>
              </a:rPr>
              <a:t>% </a:t>
            </a:r>
            <a:endParaRPr lang="ru-RU" sz="4000" dirty="0">
              <a:solidFill>
                <a:srgbClr val="0078B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3222848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000" b="1" dirty="0" smtClean="0">
                <a:solidFill>
                  <a:srgbClr val="0078BF"/>
                </a:solidFill>
              </a:rPr>
              <a:t>641 млн </a:t>
            </a:r>
            <a:endParaRPr lang="ru-RU" sz="4000" dirty="0">
              <a:solidFill>
                <a:srgbClr val="0078B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50621" y="4725144"/>
            <a:ext cx="2691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в день пользователь 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в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среднем проводит 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в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социальных сетях</a:t>
            </a:r>
            <a:endParaRPr lang="ru-RU" sz="20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88025" y="3222848"/>
            <a:ext cx="34544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русскоязычных сообщений 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в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сутки в русскоязычных аккаунтах</a:t>
            </a:r>
            <a:endParaRPr lang="ru-RU" sz="20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1920" y="6474822"/>
            <a:ext cx="5220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По данным </a:t>
            </a:r>
            <a:r>
              <a:rPr lang="en-US" sz="16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Kribrum</a:t>
            </a:r>
            <a:endParaRPr lang="ru-RU" sz="1600" b="1" i="1" dirty="0" smtClean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91880" y="4725144"/>
            <a:ext cx="28587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000" b="1" dirty="0" smtClean="0">
                <a:solidFill>
                  <a:srgbClr val="0078BF"/>
                </a:solidFill>
              </a:rPr>
              <a:t>143 минуты</a:t>
            </a:r>
            <a:endParaRPr lang="ru-RU" sz="4000" dirty="0">
              <a:solidFill>
                <a:srgbClr val="0078BF"/>
              </a:solidFill>
            </a:endParaRPr>
          </a:p>
        </p:txBody>
      </p:sp>
      <p:pic>
        <p:nvPicPr>
          <p:cNvPr id="14" name="Picture 12" descr="http://zloy-tony.ru/wp-content/uploads/2017/04/Sotsseti-i-selfi-vyzyvayut-depressiyu-i-ponizhayut-samootsenku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59340"/>
            <a:ext cx="3131841" cy="388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75606" y="0"/>
            <a:ext cx="6988682" cy="8367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0" dirty="0">
                <a:solidFill>
                  <a:srgbClr val="305F33"/>
                </a:solidFill>
              </a:rPr>
              <a:t>Массовое использование социальных сетей</a:t>
            </a:r>
            <a:endParaRPr lang="en-US" sz="1600" b="0" dirty="0">
              <a:solidFill>
                <a:srgbClr val="305F33"/>
              </a:solidFill>
            </a:endParaRPr>
          </a:p>
          <a:p>
            <a:pPr algn="l"/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Несут ли в себе угрозу 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соцмедиа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5836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796628" y="1268760"/>
            <a:ext cx="4211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Выявляет информационные атаки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через социальные медиа </a:t>
            </a: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на ранней </a:t>
            </a: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стадии</a:t>
            </a:r>
            <a:endParaRPr lang="ru-RU" sz="2000" b="1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97419" y="4077072"/>
            <a:ext cx="42111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Помогает </a:t>
            </a: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оперативно реагировать на негативные </a:t>
            </a: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отзывы </a:t>
            </a:r>
            <a:b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в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социальных 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медиа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1484784"/>
            <a:ext cx="4211960" cy="4606380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2307644"/>
            <a:ext cx="4211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i="1" dirty="0" smtClean="0">
                <a:solidFill>
                  <a:srgbClr val="0078BF"/>
                </a:solidFill>
                <a:cs typeface="Arial" panose="020B0604020202020204" pitchFamily="34" charset="0"/>
              </a:rPr>
              <a:t>InfoWatch Kribrum 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–</a:t>
            </a:r>
            <a:endParaRPr lang="en-US" sz="2000" dirty="0" smtClean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облачный сервис </a:t>
            </a:r>
            <a:r>
              <a:rPr lang="ru-RU" sz="20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мониторинга </a:t>
            </a:r>
            <a:br>
              <a:rPr lang="ru-RU" sz="20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20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и </a:t>
            </a:r>
            <a:r>
              <a:rPr lang="ru-RU" sz="20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анализа социальных медиа, который </a:t>
            </a:r>
            <a:r>
              <a:rPr lang="ru-RU" sz="20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помогает </a:t>
            </a:r>
            <a:r>
              <a:rPr lang="ru-RU" sz="20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выявлять информационные атаки, оказывать клиентскую поддержку в соцсетях и проводить маркетинговые исследования</a:t>
            </a:r>
            <a:endParaRPr lang="ru-RU" sz="2000" i="1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96628" y="2492896"/>
            <a:ext cx="4211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Предотвращает утечки конфиденциальных данных 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благодаря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мониторингу 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публикаций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персонала в соцсетях и блогах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0644" y="1667520"/>
            <a:ext cx="779121" cy="60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790555" y="5365665"/>
            <a:ext cx="42180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Дает </a:t>
            </a: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структурированный </a:t>
            </a: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срез информации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для 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маркетинговых исследований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724620" y="1314926"/>
            <a:ext cx="0" cy="923330"/>
          </a:xfrm>
          <a:prstGeom prst="line">
            <a:avLst/>
          </a:prstGeom>
          <a:ln w="28575">
            <a:solidFill>
              <a:srgbClr val="0078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716016" y="4123238"/>
            <a:ext cx="0" cy="923330"/>
          </a:xfrm>
          <a:prstGeom prst="line">
            <a:avLst/>
          </a:prstGeom>
          <a:ln w="28575">
            <a:solidFill>
              <a:srgbClr val="0078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716016" y="5411831"/>
            <a:ext cx="0" cy="923330"/>
          </a:xfrm>
          <a:prstGeom prst="line">
            <a:avLst/>
          </a:prstGeom>
          <a:ln w="28575">
            <a:solidFill>
              <a:srgbClr val="0078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716016" y="2564904"/>
            <a:ext cx="0" cy="1223070"/>
          </a:xfrm>
          <a:prstGeom prst="line">
            <a:avLst/>
          </a:prstGeom>
          <a:ln w="28575">
            <a:solidFill>
              <a:srgbClr val="0078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Заголовок 1"/>
          <p:cNvSpPr txBox="1">
            <a:spLocks/>
          </p:cNvSpPr>
          <p:nvPr/>
        </p:nvSpPr>
        <p:spPr>
          <a:xfrm>
            <a:off x="175606" y="0"/>
            <a:ext cx="6988682" cy="8367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0" dirty="0">
                <a:solidFill>
                  <a:srgbClr val="305F33"/>
                </a:solidFill>
              </a:rPr>
              <a:t>Мониторинг и анализ социальных медиа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InfoWatch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Kribrum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4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pparat.cc/wp-content/uploads/2016/12/2016-12-20-image-14-1024x68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216"/>
          <a:stretch/>
        </p:blipFill>
        <p:spPr bwMode="auto">
          <a:xfrm>
            <a:off x="-12700" y="0"/>
            <a:ext cx="9176538" cy="38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-12700" y="260648"/>
            <a:ext cx="4067944" cy="1296144"/>
          </a:xfrm>
          <a:prstGeom prst="rect">
            <a:avLst/>
          </a:prstGeom>
          <a:solidFill>
            <a:srgbClr val="305F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prstClr val="white"/>
                </a:solidFill>
                <a:cs typeface="Arial" panose="020B0604020202020204" pitchFamily="34" charset="0"/>
              </a:rPr>
              <a:t>ОСНОВНЫЕ ВОЗМОЖНОСТИ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528" y="4098660"/>
            <a:ext cx="2627560" cy="2354676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Мониторинг социальных сетей</a:t>
            </a:r>
          </a:p>
          <a:p>
            <a:pPr algn="ctr"/>
            <a:endParaRPr lang="ru-RU" sz="2000" b="1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в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ыявление аномальной активности сотрудников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03848" y="4102881"/>
            <a:ext cx="2664296" cy="23504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Работа с клиентами в сети</a:t>
            </a:r>
          </a:p>
          <a:p>
            <a:pPr algn="ctr"/>
            <a:endParaRPr lang="ru-RU" sz="2000" b="1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б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ыстрая реакция </a:t>
            </a:r>
            <a:b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на обращения пользователей на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И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нтернет ресурсах </a:t>
            </a:r>
            <a:endParaRPr lang="ru-RU" sz="2000" b="1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9440" y="4111233"/>
            <a:ext cx="2736304" cy="2342103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Разработка стратегии развития и </a:t>
            </a:r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PR-</a:t>
            </a: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стратегии </a:t>
            </a:r>
          </a:p>
          <a:p>
            <a:pPr algn="ctr"/>
            <a:endParaRPr lang="ru-RU" sz="2000" b="1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м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ощная аналитика, позволяющая улучшать продукты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14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t\set\Marketing\Фото спикеров\Касперская Наталья\Согласованные\07.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9" r="13014"/>
          <a:stretch/>
        </p:blipFill>
        <p:spPr bwMode="auto">
          <a:xfrm>
            <a:off x="0" y="1124744"/>
            <a:ext cx="3792268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51920" y="1118320"/>
            <a:ext cx="529208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Президент ГК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InfoWatch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: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Руководитель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рабочей группы по направлению «Информационная безопасность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»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в рамках программы «Цифровая экономика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РФ»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Председатель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правления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АРПП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Член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Экспертного совета по российскому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ПО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Лауреат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конкурса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Women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in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Technology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на Ближнем Востоке </a:t>
            </a: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Победитель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национального этапа международного конкурса «Предприниматель года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»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75606" y="44624"/>
            <a:ext cx="6255252" cy="10801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Касперская Наталья Ивановна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42"/>
          <a:stretch/>
        </p:blipFill>
        <p:spPr bwMode="auto">
          <a:xfrm>
            <a:off x="6742291" y="0"/>
            <a:ext cx="2395804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0044608" y="-1683568"/>
            <a:ext cx="5148064" cy="978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Президент ГК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InfoWatch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: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Руководитель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рабочей группы по направлению «Информационная безопасность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»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в рамках программы «Цифровая экономика Российской Федерации», которая утверждена распоряжением Правительства РФ от 28.07.2017 г. № 1632-р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Председатель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правления Ассоциации Разработчиков Программных продуктов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(АРПП) «Отечественный Софт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»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Член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Экспертного совета по российскому программному обеспечению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при Министерстве связи и массовых коммуникаций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Лауреат конкурса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Women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in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Technology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на Ближнем Востоке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в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номинации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Best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Technology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Business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Entrepreneur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и других международных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конкурсов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Победитель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национального этапа международного конкурса «Предприниматель года»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и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победитель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в номинации «Высокие технологии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»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21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7744" y="1476067"/>
            <a:ext cx="66967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Как на самом деле осуществлять контроль и безопасность информации</a:t>
            </a:r>
          </a:p>
          <a:p>
            <a:pPr marL="342900" indent="-342900">
              <a:buAutoNum type="arabicPeriod"/>
            </a:pPr>
            <a:endParaRPr lang="ru-RU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Как осуществлять контроль за действиями операторов информации</a:t>
            </a:r>
          </a:p>
          <a:p>
            <a:pPr marL="342900" indent="-342900">
              <a:buFont typeface="+mj-lt"/>
              <a:buAutoNum type="arabicPeriod"/>
            </a:pPr>
            <a:endParaRPr lang="ru-RU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Как осуществлять контроль за мобильными пользователями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1520" y="836267"/>
            <a:ext cx="720080" cy="0"/>
          </a:xfrm>
          <a:prstGeom prst="line">
            <a:avLst/>
          </a:prstGeom>
          <a:ln w="19050">
            <a:solidFill>
              <a:srgbClr val="2F7B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175606" y="44624"/>
            <a:ext cx="6255252" cy="791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0" dirty="0" smtClean="0">
                <a:solidFill>
                  <a:srgbClr val="305F33"/>
                </a:solidFill>
              </a:rPr>
              <a:t> </a:t>
            </a:r>
            <a:endParaRPr lang="ru-RU" sz="1600" b="0" dirty="0">
              <a:solidFill>
                <a:srgbClr val="305F33"/>
              </a:solidFill>
            </a:endParaRPr>
          </a:p>
          <a:p>
            <a:pPr algn="l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Актуальная повестка ИБ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42"/>
          <a:stretch/>
        </p:blipFill>
        <p:spPr bwMode="auto">
          <a:xfrm>
            <a:off x="6742291" y="0"/>
            <a:ext cx="2395804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65" y="1412776"/>
            <a:ext cx="153617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16193"/>
            <a:ext cx="1419076" cy="112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08" y="4894560"/>
            <a:ext cx="1236828" cy="104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76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139952" cy="6866528"/>
          </a:xfrm>
          <a:prstGeom prst="rect">
            <a:avLst/>
          </a:prstGeom>
          <a:solidFill>
            <a:srgbClr val="2F7B3A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7000" y="2708920"/>
            <a:ext cx="3965952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ОТЕЧЕСТВЕННЫЙ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СОФТ</a:t>
            </a:r>
          </a:p>
        </p:txBody>
      </p:sp>
    </p:spTree>
    <p:extLst>
      <p:ext uri="{BB962C8B-B14F-4D97-AF65-F5344CB8AC3E}">
        <p14:creationId xmlns:p14="http://schemas.microsoft.com/office/powerpoint/2010/main" val="12353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980728"/>
            <a:ext cx="2664296" cy="381101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178258" y="1196752"/>
            <a:ext cx="3714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InfoWatch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Traffic Monitor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сертифицирован ФСТЭК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России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2043862"/>
            <a:ext cx="3714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Компания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InfoWatch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является лицензиатом ФСБ России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2890972"/>
            <a:ext cx="37862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InfoWatch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входит в Ассоциацию Разработчиков Программных Продуктов «Отечественный Софт»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56552" y="4353635"/>
            <a:ext cx="3735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Сертификат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соответствия Министерства обороны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РФ </a:t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по 2 уровню НДВ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56552" y="5508521"/>
            <a:ext cx="3777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Обеспечивает соответствие ряду требований регуляторов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579" y="1007203"/>
            <a:ext cx="2494163" cy="375806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267744" y="1124744"/>
            <a:ext cx="2664296" cy="368174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076056" y="1272119"/>
            <a:ext cx="0" cy="513397"/>
          </a:xfrm>
          <a:prstGeom prst="line">
            <a:avLst/>
          </a:prstGeom>
          <a:ln w="19050">
            <a:solidFill>
              <a:srgbClr val="2F7B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076056" y="3037246"/>
            <a:ext cx="0" cy="1032206"/>
          </a:xfrm>
          <a:prstGeom prst="line">
            <a:avLst/>
          </a:prstGeom>
          <a:ln w="19050">
            <a:solidFill>
              <a:srgbClr val="2F7B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076056" y="4456164"/>
            <a:ext cx="0" cy="860178"/>
          </a:xfrm>
          <a:prstGeom prst="line">
            <a:avLst/>
          </a:prstGeom>
          <a:ln w="19050">
            <a:solidFill>
              <a:srgbClr val="2F7B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138919"/>
            <a:ext cx="2592288" cy="366787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848880" y="4005064"/>
            <a:ext cx="2906056" cy="228015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61226" y="4031202"/>
            <a:ext cx="2893710" cy="223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35496" y="3789039"/>
            <a:ext cx="3371192" cy="249617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75" y="3842759"/>
            <a:ext cx="3266666" cy="2376264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251520" y="836267"/>
            <a:ext cx="720080" cy="0"/>
          </a:xfrm>
          <a:prstGeom prst="line">
            <a:avLst/>
          </a:prstGeom>
          <a:ln w="19050">
            <a:solidFill>
              <a:srgbClr val="2F7B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175606" y="44624"/>
            <a:ext cx="6255252" cy="10801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Лицензии и сертификаты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076056" y="2132856"/>
            <a:ext cx="0" cy="513397"/>
          </a:xfrm>
          <a:prstGeom prst="line">
            <a:avLst/>
          </a:prstGeom>
          <a:ln w="19050">
            <a:solidFill>
              <a:srgbClr val="2F7B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076056" y="5605765"/>
            <a:ext cx="0" cy="513397"/>
          </a:xfrm>
          <a:prstGeom prst="line">
            <a:avLst/>
          </a:prstGeom>
          <a:ln w="19050">
            <a:solidFill>
              <a:srgbClr val="2F7B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2291" y="0"/>
            <a:ext cx="2395804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45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491880" y="1556792"/>
            <a:ext cx="525658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Решения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InfoWatch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помогают соответствовать ряду требований регуляторов:</a:t>
            </a: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№152-ФЗ «О персональных данных»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№273-ФЗ «О противодействии коррупции»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Постановление Правительства РФ №1119</a:t>
            </a:r>
          </a:p>
          <a:p>
            <a:pPr marL="182563">
              <a:spcBef>
                <a:spcPts val="600"/>
              </a:spcBef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«Об утверждении требований к защите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ПДн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при их обработке в информационных системах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ПДн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»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Приказ №21 ФСТЭК России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Требованиям Межгосударственного стандарта «Средства Вычислительной Техники» по 5 классу защищенности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2" descr="http://data6.gallery.ru/albums/gallery/2581-6b93c-12553669-m750x7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65183"/>
            <a:ext cx="3203848" cy="484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51520" y="836267"/>
            <a:ext cx="720080" cy="0"/>
          </a:xfrm>
          <a:prstGeom prst="line">
            <a:avLst/>
          </a:prstGeom>
          <a:ln w="19050">
            <a:solidFill>
              <a:srgbClr val="2F7B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175606" y="44624"/>
            <a:ext cx="6255252" cy="10801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Соответствие требованиям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2291" y="0"/>
            <a:ext cx="2395804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97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lifintseva\Desktop\Фирменный стиль\Infowatch-logo_horizont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5"/>
          <a:stretch>
            <a:fillRect/>
          </a:stretch>
        </p:blipFill>
        <p:spPr bwMode="auto">
          <a:xfrm>
            <a:off x="6659563" y="333375"/>
            <a:ext cx="20732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Заголовок 1"/>
          <p:cNvSpPr txBox="1">
            <a:spLocks/>
          </p:cNvSpPr>
          <p:nvPr/>
        </p:nvSpPr>
        <p:spPr>
          <a:xfrm>
            <a:off x="176213" y="44450"/>
            <a:ext cx="583565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Бесплатные пилотные проекты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280988" y="504825"/>
            <a:ext cx="720725" cy="0"/>
          </a:xfrm>
          <a:prstGeom prst="line">
            <a:avLst/>
          </a:prstGeom>
          <a:ln w="19050">
            <a:solidFill>
              <a:srgbClr val="2F7B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4500563" y="901700"/>
            <a:ext cx="4535487" cy="6802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Анализ состояния защищённости конфиденциальной информации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Определение актуальных для организации внутренних угрозы и их масштаба</a:t>
            </a:r>
          </a:p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Демонстрация функциональных возможностей комплекса и его применимость для решения актуальных задач ИБ в организации</a:t>
            </a:r>
          </a:p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Определение состава и конфигурации решения</a:t>
            </a:r>
          </a:p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Обоснование необходимости решения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336" y="1340768"/>
            <a:ext cx="3119628" cy="467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9484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Скругленный прямоугольник 109"/>
          <p:cNvSpPr/>
          <p:nvPr/>
        </p:nvSpPr>
        <p:spPr bwMode="auto">
          <a:xfrm>
            <a:off x="258431" y="3006672"/>
            <a:ext cx="2740025" cy="1935215"/>
          </a:xfrm>
          <a:prstGeom prst="round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8" name="Скругленный прямоугольник 107"/>
          <p:cNvSpPr/>
          <p:nvPr/>
        </p:nvSpPr>
        <p:spPr bwMode="auto">
          <a:xfrm>
            <a:off x="3187700" y="1196761"/>
            <a:ext cx="2740025" cy="1511514"/>
          </a:xfrm>
          <a:prstGeom prst="round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9" name="Скругленный прямоугольник 108"/>
          <p:cNvSpPr/>
          <p:nvPr/>
        </p:nvSpPr>
        <p:spPr bwMode="auto">
          <a:xfrm>
            <a:off x="251521" y="1190823"/>
            <a:ext cx="2740025" cy="1590780"/>
          </a:xfrm>
          <a:prstGeom prst="round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7" name="Скругленный прямоугольник 106"/>
          <p:cNvSpPr/>
          <p:nvPr/>
        </p:nvSpPr>
        <p:spPr bwMode="auto">
          <a:xfrm>
            <a:off x="3187700" y="2997437"/>
            <a:ext cx="2740025" cy="1633299"/>
          </a:xfrm>
          <a:prstGeom prst="round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6" name="Скругленный прямоугольник 105"/>
          <p:cNvSpPr/>
          <p:nvPr/>
        </p:nvSpPr>
        <p:spPr bwMode="auto">
          <a:xfrm>
            <a:off x="6084168" y="1233954"/>
            <a:ext cx="2740025" cy="1320764"/>
          </a:xfrm>
          <a:prstGeom prst="round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5" name="Скругленный прямоугольник 104"/>
          <p:cNvSpPr/>
          <p:nvPr/>
        </p:nvSpPr>
        <p:spPr bwMode="auto">
          <a:xfrm>
            <a:off x="6084168" y="2709593"/>
            <a:ext cx="2740025" cy="744031"/>
          </a:xfrm>
          <a:prstGeom prst="round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4" name="Скругленный прямоугольник 103"/>
          <p:cNvSpPr/>
          <p:nvPr/>
        </p:nvSpPr>
        <p:spPr bwMode="auto">
          <a:xfrm>
            <a:off x="6084168" y="3595070"/>
            <a:ext cx="2740025" cy="1305960"/>
          </a:xfrm>
          <a:prstGeom prst="round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3" name="Скругленный прямоугольник 102"/>
          <p:cNvSpPr/>
          <p:nvPr/>
        </p:nvSpPr>
        <p:spPr bwMode="auto">
          <a:xfrm>
            <a:off x="6084168" y="5080350"/>
            <a:ext cx="2740025" cy="1106137"/>
          </a:xfrm>
          <a:prstGeom prst="round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pSp>
        <p:nvGrpSpPr>
          <p:cNvPr id="99331" name="Группа 36"/>
          <p:cNvGrpSpPr>
            <a:grpSpLocks/>
          </p:cNvGrpSpPr>
          <p:nvPr/>
        </p:nvGrpSpPr>
        <p:grpSpPr bwMode="auto">
          <a:xfrm>
            <a:off x="319267" y="1054101"/>
            <a:ext cx="2614378" cy="1597727"/>
            <a:chOff x="193250" y="838299"/>
            <a:chExt cx="2614554" cy="159683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41537" y="838299"/>
              <a:ext cx="1469096" cy="2768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Банки и финансы</a:t>
              </a: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99415" name="Picture 2" descr="C:\Users\lifintseva\Desktop\Для Данкевича сборка презы\Новая папка\Банки\Сбербанк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4972" b="39706"/>
            <a:stretch>
              <a:fillRect/>
            </a:stretch>
          </p:blipFill>
          <p:spPr bwMode="auto">
            <a:xfrm>
              <a:off x="287524" y="1223115"/>
              <a:ext cx="1231770" cy="311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416" name="Picture 3" descr="C:\Users\lifintseva\Desktop\Для Данкевича сборка презы\Новая папка\Банки\Связьбанк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250" y="1570813"/>
              <a:ext cx="1012441" cy="464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417" name="Picture 4" descr="C:\Users\lifintseva\Desktop\Для Данкевича сборка презы\Новая папка\Банки\райффайзен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0556" y="1223115"/>
              <a:ext cx="1167248" cy="331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419" name="Picture 6" descr="C:\Users\lifintseva\Desktop\Для Данкевича сборка презы\Новая папка\Банки\Банк Москвы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47" y="2160653"/>
              <a:ext cx="984327" cy="274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420" name="Picture 7" descr="C:\Users\lifintseva\Desktop\Для Данкевича сборка презы\Новая папка\Банки\Белгазпромбанк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8047" b="24564"/>
            <a:stretch>
              <a:fillRect/>
            </a:stretch>
          </p:blipFill>
          <p:spPr bwMode="auto">
            <a:xfrm>
              <a:off x="1540642" y="2140181"/>
              <a:ext cx="1123146" cy="292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421" name="Picture 9" descr="C:\Users\lifintseva\Desktop\Для Данкевича сборка презы\Новая папка\Банки\Хоум кредит.gif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1095" y="1700808"/>
              <a:ext cx="608879" cy="365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9332" name="Группа 37"/>
          <p:cNvGrpSpPr>
            <a:grpSpLocks/>
          </p:cNvGrpSpPr>
          <p:nvPr/>
        </p:nvGrpSpPr>
        <p:grpSpPr bwMode="auto">
          <a:xfrm>
            <a:off x="3284869" y="1054100"/>
            <a:ext cx="2565355" cy="1548008"/>
            <a:chOff x="3160085" y="837791"/>
            <a:chExt cx="2564043" cy="1547622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3295019" y="837791"/>
              <a:ext cx="932770" cy="2777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Энергетика</a:t>
              </a:r>
            </a:p>
          </p:txBody>
        </p:sp>
        <p:pic>
          <p:nvPicPr>
            <p:cNvPr id="99406" name="Picture 10" descr="C:\Users\lifintseva\Desktop\Для Данкевича сборка презы\Новая папка\Энергетика\Русэнергосбыт.gif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807" y="1834406"/>
              <a:ext cx="791321" cy="483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407" name="Picture 11" descr="C:\Users\lifintseva\Desktop\Для Данкевича сборка презы\Новая папка\Энергетика\Русэнергоресурс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5108" y="1263146"/>
              <a:ext cx="398250" cy="645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408" name="Picture 12" descr="C:\Users\lifintseva\Desktop\Для Данкевича сборка презы\Новая папка\Энергетика\e-on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0085" y="2110190"/>
              <a:ext cx="576883" cy="227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409" name="Picture 13" descr="C:\Users\lifintseva\Desktop\Для Данкевича сборка презы\Новая папка\Энергетика\ТВЭЛ.jp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7548" y="2035123"/>
              <a:ext cx="995563" cy="350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9333" name="Группа 33"/>
          <p:cNvGrpSpPr>
            <a:grpSpLocks/>
          </p:cNvGrpSpPr>
          <p:nvPr/>
        </p:nvGrpSpPr>
        <p:grpSpPr bwMode="auto">
          <a:xfrm>
            <a:off x="362723" y="2859087"/>
            <a:ext cx="2786877" cy="1984374"/>
            <a:chOff x="237414" y="2640087"/>
            <a:chExt cx="2786311" cy="1984402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342214" y="2640087"/>
              <a:ext cx="1813450" cy="2770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Государственный сектор</a:t>
              </a: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99391" name="Picture 16" descr="C:\Users\lifintseva\Desktop\Для Данкевича сборка презы\Новая папка\Государственные органы\Федеральная Таможенная Служба.gif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0" y="2955186"/>
              <a:ext cx="402454" cy="478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Прямоугольник 60"/>
            <p:cNvSpPr/>
            <p:nvPr/>
          </p:nvSpPr>
          <p:spPr>
            <a:xfrm>
              <a:off x="650895" y="2970292"/>
              <a:ext cx="982463" cy="4603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Федеральная Таможенная Служба</a:t>
              </a: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2041262" y="2924253"/>
              <a:ext cx="982463" cy="5857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Министерство Финансов Российской Федерации</a:t>
              </a:r>
            </a:p>
          </p:txBody>
        </p:sp>
        <p:pic>
          <p:nvPicPr>
            <p:cNvPr id="99394" name="Picture 18" descr="C:\Users\lifintseva\Desktop\Для Данкевича сборка презы\Новая папка\Государственные органы\Министерство Финансов Российской Федерации.jp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101" y="2965330"/>
              <a:ext cx="402508" cy="490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395" name="Picture 19" descr="C:\Users\lifintseva\Desktop\Для Данкевича сборка презы\Новая папка\Государственные органы\Федеральная налоговая служба.jpg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14" y="3576905"/>
              <a:ext cx="414133" cy="431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Прямоугольник 64"/>
            <p:cNvSpPr/>
            <p:nvPr/>
          </p:nvSpPr>
          <p:spPr>
            <a:xfrm>
              <a:off x="650895" y="3583075"/>
              <a:ext cx="982463" cy="4619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Федеральная налоговая служба</a:t>
              </a:r>
            </a:p>
          </p:txBody>
        </p:sp>
        <p:pic>
          <p:nvPicPr>
            <p:cNvPr id="99397" name="Picture 20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9652" y="3599985"/>
              <a:ext cx="647969" cy="438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Прямоугольник 66"/>
            <p:cNvSpPr/>
            <p:nvPr/>
          </p:nvSpPr>
          <p:spPr>
            <a:xfrm>
              <a:off x="2041262" y="3560849"/>
              <a:ext cx="982463" cy="5842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Министерство обороны Российской Федерации</a:t>
              </a:r>
            </a:p>
          </p:txBody>
        </p:sp>
        <p:pic>
          <p:nvPicPr>
            <p:cNvPr id="99399" name="Picture 21" descr="C:\Users\lifintseva\Desktop\Для Данкевича сборка презы\Новая папка\Государственные органы\Правительство Тульской области.jpg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97" y="4144857"/>
              <a:ext cx="328365" cy="464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Прямоугольник 68"/>
            <p:cNvSpPr/>
            <p:nvPr/>
          </p:nvSpPr>
          <p:spPr>
            <a:xfrm>
              <a:off x="650895" y="4162520"/>
              <a:ext cx="982463" cy="4619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Правительство Тульской области</a:t>
              </a: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2041262" y="4146125"/>
              <a:ext cx="766552" cy="4616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ru-RU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Фонд</a:t>
              </a:r>
            </a:p>
            <a:p>
              <a:pPr eaLnBrk="1" hangingPunct="1">
                <a:defRPr/>
              </a:pPr>
              <a:r>
                <a:rPr lang="ru-RU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Социального</a:t>
              </a:r>
            </a:p>
            <a:p>
              <a:pPr eaLnBrk="1" hangingPunct="1">
                <a:defRPr/>
              </a:pPr>
              <a:r>
                <a:rPr lang="ru-RU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Страхования</a:t>
              </a:r>
              <a:endParaRPr lang="ru-RU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9334" name="Группа 43"/>
          <p:cNvGrpSpPr>
            <a:grpSpLocks/>
          </p:cNvGrpSpPr>
          <p:nvPr/>
        </p:nvGrpSpPr>
        <p:grpSpPr bwMode="auto">
          <a:xfrm>
            <a:off x="3449923" y="2855913"/>
            <a:ext cx="2138859" cy="1589473"/>
            <a:chOff x="3325094" y="2640617"/>
            <a:chExt cx="2137764" cy="1589076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3325094" y="2640617"/>
              <a:ext cx="1626175" cy="2769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Нефтегазовый сектор</a:t>
              </a: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99382" name="Picture 23" descr="C:\Users\lifintseva\Desktop\Для Данкевича сборка презы\Новая папка\Нефтегаз\Новатэк.jpg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5094" y="2983992"/>
              <a:ext cx="693682" cy="326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383" name="Picture 24" descr="C:\Users\lifintseva\Desktop\Для Данкевича сборка презы\Новая папка\Нефтегаз\СлавНефть.gif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192" t="34892" r="20732" b="36044"/>
            <a:stretch>
              <a:fillRect/>
            </a:stretch>
          </p:blipFill>
          <p:spPr bwMode="auto">
            <a:xfrm>
              <a:off x="4400237" y="2991611"/>
              <a:ext cx="1057504" cy="297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384" name="Picture 25" descr="C:\Users\lifintseva\Desktop\Для Данкевича сборка презы\Новая папка\Нефтегаз\Газпром ВНИИГАЗ.png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5094" y="3374914"/>
              <a:ext cx="693682" cy="353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386" name="Picture 27" descr="C:\Users\lifintseva\Desktop\Для Данкевича сборка презы\Новая папка\Нефтегаз\Сургутнефтегаз.jpg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413" y="3825044"/>
              <a:ext cx="489515" cy="404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387" name="Picture 28" descr="C:\Users\lifintseva\Desktop\Для Данкевича сборка презы\Новая папка\Нефтегаз\Лукойл.jpg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5120" y="3894501"/>
              <a:ext cx="1067738" cy="290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9335" name="Группа 41"/>
          <p:cNvGrpSpPr>
            <a:grpSpLocks/>
          </p:cNvGrpSpPr>
          <p:nvPr/>
        </p:nvGrpSpPr>
        <p:grpSpPr bwMode="auto">
          <a:xfrm>
            <a:off x="6300195" y="4941888"/>
            <a:ext cx="2448269" cy="1139644"/>
            <a:chOff x="6174524" y="814629"/>
            <a:chExt cx="2448434" cy="1140214"/>
          </a:xfrm>
        </p:grpSpPr>
        <p:pic>
          <p:nvPicPr>
            <p:cNvPr id="99375" name="Picture 30" descr="C:\Users\lifintseva\Desktop\Для Данкевича сборка презы\Новая папка\Телекоммуникации\Билайн.jpg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950"/>
            <a:stretch>
              <a:fillRect/>
            </a:stretch>
          </p:blipFill>
          <p:spPr bwMode="auto">
            <a:xfrm>
              <a:off x="7377649" y="1592229"/>
              <a:ext cx="1245309" cy="362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Прямоугольник 31"/>
            <p:cNvSpPr/>
            <p:nvPr/>
          </p:nvSpPr>
          <p:spPr>
            <a:xfrm>
              <a:off x="6174524" y="814629"/>
              <a:ext cx="1512268" cy="2771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Телекоммуникации</a:t>
              </a: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9336" name="Группа 40"/>
          <p:cNvGrpSpPr>
            <a:grpSpLocks/>
          </p:cNvGrpSpPr>
          <p:nvPr/>
        </p:nvGrpSpPr>
        <p:grpSpPr bwMode="auto">
          <a:xfrm>
            <a:off x="6272117" y="2564904"/>
            <a:ext cx="2223827" cy="746972"/>
            <a:chOff x="6146445" y="2240180"/>
            <a:chExt cx="2223977" cy="748060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6174522" y="2240180"/>
              <a:ext cx="1050939" cy="2766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Страхование</a:t>
              </a:r>
            </a:p>
          </p:txBody>
        </p:sp>
        <p:pic>
          <p:nvPicPr>
            <p:cNvPr id="99372" name="Picture 33" descr="C:\Users\lifintseva\Desktop\Для Данкевича сборка презы\Новая папка\Страхование\ВСК страховой дом.png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6445" y="2580810"/>
              <a:ext cx="1218737" cy="401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373" name="Picture 34" descr="C:\Users\lifintseva\Desktop\Для Данкевича сборка презы\Новая папка\Страхование\СОГАЗ страховая группа.jpg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8334" y="2515797"/>
              <a:ext cx="792088" cy="47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9337" name="Группа 39"/>
          <p:cNvGrpSpPr>
            <a:grpSpLocks/>
          </p:cNvGrpSpPr>
          <p:nvPr/>
        </p:nvGrpSpPr>
        <p:grpSpPr bwMode="auto">
          <a:xfrm>
            <a:off x="6154631" y="3467793"/>
            <a:ext cx="2609777" cy="1092163"/>
            <a:chOff x="6028951" y="3247252"/>
            <a:chExt cx="2609953" cy="1091572"/>
          </a:xfrm>
        </p:grpSpPr>
        <p:sp>
          <p:nvSpPr>
            <p:cNvPr id="93" name="Прямоугольник 92"/>
            <p:cNvSpPr/>
            <p:nvPr/>
          </p:nvSpPr>
          <p:spPr>
            <a:xfrm>
              <a:off x="6174523" y="3247252"/>
              <a:ext cx="792141" cy="277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Торговля</a:t>
              </a: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99365" name="Picture 36" descr="C:\Users\lifintseva\Desktop\Для Данкевича сборка презы\Новая папка\Торговля\KupiVIP.jpg"/>
            <p:cNvPicPr>
              <a:picLocks noChangeAspect="1" noChangeArrowheads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415" y="4036829"/>
              <a:ext cx="1137481" cy="30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366" name="Picture 37" descr="C:\Users\lifintseva\Desktop\Для Данкевича сборка презы\Новая папка\Торговля\Magnum Cash and Carry.jpg"/>
            <p:cNvPicPr>
              <a:picLocks noChangeAspect="1" noChangeArrowheads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4893" y="4022281"/>
              <a:ext cx="1137481" cy="294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367" name="Picture 38" descr="C:\Users\lifintseva\Desktop\Для Данкевича сборка презы\Новая папка\Торговля\Магнит.jpg"/>
            <p:cNvPicPr>
              <a:picLocks noChangeAspect="1" noChangeArrowheads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4804" y="3616127"/>
              <a:ext cx="1084100" cy="273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368" name="Picture 39" descr="C:\Users\lifintseva\Desktop\Для Данкевича сборка презы\Новая папка\Торговля\Мир книги.jpg"/>
            <p:cNvPicPr>
              <a:picLocks noChangeAspect="1" noChangeArrowheads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8951" y="3635397"/>
              <a:ext cx="1449183" cy="254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9338" name="Группа 38"/>
          <p:cNvGrpSpPr>
            <a:grpSpLocks/>
          </p:cNvGrpSpPr>
          <p:nvPr/>
        </p:nvGrpSpPr>
        <p:grpSpPr bwMode="auto">
          <a:xfrm>
            <a:off x="6246796" y="1076327"/>
            <a:ext cx="2550441" cy="1374316"/>
            <a:chOff x="6121122" y="4763713"/>
            <a:chExt cx="2550613" cy="1374298"/>
          </a:xfrm>
        </p:grpSpPr>
        <p:sp>
          <p:nvSpPr>
            <p:cNvPr id="102" name="Прямоугольник 101"/>
            <p:cNvSpPr/>
            <p:nvPr/>
          </p:nvSpPr>
          <p:spPr>
            <a:xfrm>
              <a:off x="6174522" y="4763713"/>
              <a:ext cx="1380282" cy="27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Промышленность</a:t>
              </a:r>
            </a:p>
          </p:txBody>
        </p:sp>
        <p:pic>
          <p:nvPicPr>
            <p:cNvPr id="99357" name="Picture 42" descr="C:\Users\lifintseva\Desktop\Для Данкевича сборка презы\Новая папка\Промышленность\Оборонпром.png"/>
            <p:cNvPicPr>
              <a:picLocks noChangeAspect="1" noChangeArrowheads="1"/>
            </p:cNvPicPr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705" b="28212"/>
            <a:stretch>
              <a:fillRect/>
            </a:stretch>
          </p:blipFill>
          <p:spPr bwMode="auto">
            <a:xfrm>
              <a:off x="7421697" y="5117735"/>
              <a:ext cx="1080907" cy="373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358" name="Picture 43" descr="C:\Users\lifintseva\Desktop\Для Данкевича сборка презы\Новая папка\Промышленность\Объединённая Двигателестроительная Корпорация.gif"/>
            <p:cNvPicPr>
              <a:picLocks noChangeAspect="1" noChangeArrowheads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1122" y="5117735"/>
              <a:ext cx="1163026" cy="397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9359" name="Группа 35"/>
            <p:cNvGrpSpPr>
              <a:grpSpLocks/>
            </p:cNvGrpSpPr>
            <p:nvPr/>
          </p:nvGrpSpPr>
          <p:grpSpPr bwMode="auto">
            <a:xfrm>
              <a:off x="7411595" y="5553236"/>
              <a:ext cx="1260140" cy="584775"/>
              <a:chOff x="7447599" y="5553236"/>
              <a:chExt cx="1260140" cy="584775"/>
            </a:xfrm>
          </p:grpSpPr>
          <p:pic>
            <p:nvPicPr>
              <p:cNvPr id="99360" name="Picture 41" descr="C:\Users\lifintseva\Desktop\Для Данкевича сборка презы\Новая папка\Промышленность\Московский вертолетный завод им. М.Л. Миля.png"/>
              <p:cNvPicPr>
                <a:picLocks noChangeAspect="1" noChangeArrowheads="1"/>
              </p:cNvPicPr>
              <p:nvPr/>
            </p:nvPicPr>
            <p:blipFill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7599" y="5627998"/>
                <a:ext cx="387333" cy="365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" name="Прямоугольник 111"/>
              <p:cNvSpPr/>
              <p:nvPr/>
            </p:nvSpPr>
            <p:spPr>
              <a:xfrm>
                <a:off x="7801904" y="5552691"/>
                <a:ext cx="906523" cy="5857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ru-RU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Московский вертолетный завод</a:t>
                </a:r>
              </a:p>
              <a:p>
                <a:pPr eaLnBrk="1" hangingPunct="1">
                  <a:defRPr/>
                </a:pPr>
                <a:r>
                  <a:rPr lang="ru-RU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им. М.Л. Миля</a:t>
                </a:r>
              </a:p>
            </p:txBody>
          </p:sp>
        </p:grpSp>
      </p:grpSp>
      <p:grpSp>
        <p:nvGrpSpPr>
          <p:cNvPr id="99340" name="Группа 44"/>
          <p:cNvGrpSpPr>
            <a:grpSpLocks/>
          </p:cNvGrpSpPr>
          <p:nvPr/>
        </p:nvGrpSpPr>
        <p:grpSpPr bwMode="auto">
          <a:xfrm>
            <a:off x="3187700" y="4797152"/>
            <a:ext cx="2728913" cy="1403350"/>
            <a:chOff x="118617" y="4916423"/>
            <a:chExt cx="2729097" cy="1403022"/>
          </a:xfrm>
        </p:grpSpPr>
        <p:sp>
          <p:nvSpPr>
            <p:cNvPr id="145" name="Скругленный прямоугольник 144"/>
            <p:cNvSpPr/>
            <p:nvPr/>
          </p:nvSpPr>
          <p:spPr>
            <a:xfrm>
              <a:off x="118617" y="5059264"/>
              <a:ext cx="2729097" cy="1260181"/>
            </a:xfrm>
            <a:prstGeom prst="roundRect">
              <a:avLst/>
            </a:prstGeom>
            <a:noFill/>
            <a:ln w="635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380856" y="4916423"/>
              <a:ext cx="1770269" cy="2769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Транспорт и логистика</a:t>
              </a:r>
            </a:p>
          </p:txBody>
        </p:sp>
        <p:pic>
          <p:nvPicPr>
            <p:cNvPr id="99345" name="Picture 48"/>
            <p:cNvPicPr>
              <a:picLocks noChangeAspect="1" noChangeArrowheads="1"/>
            </p:cNvPicPr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24" y="5316724"/>
              <a:ext cx="1340043" cy="289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346" name="Picture 49"/>
            <p:cNvPicPr>
              <a:picLocks noChangeAspect="1" noChangeArrowheads="1"/>
            </p:cNvPicPr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701" y="5316724"/>
              <a:ext cx="551591" cy="372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0" name="Picture 2" descr="ООО Коммерческий Банк «КОЛЬЦО УРАЛА»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8513" y="1819576"/>
            <a:ext cx="1122516" cy="41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infowatch.ru/sites/default/files/styles/clients/public/gres.jpg?itok=yECqHant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8120" y="1459890"/>
            <a:ext cx="1524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infowatch.ru/sites/default/files/styles/clients/public/tira-logo.png?itok=4RShILJu"/>
          <p:cNvPicPr>
            <a:picLocks noChangeAspect="1" noChangeArrowheads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075" y="1862206"/>
            <a:ext cx="750387" cy="64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infowatch.ru/sites/default/files/styles/clients/public/logo_fss.png?itok=RJEAHMqt"/>
          <p:cNvPicPr>
            <a:picLocks noChangeAspect="1" noChangeArrowheads="1"/>
          </p:cNvPicPr>
          <p:nvPr/>
        </p:nvPicPr>
        <p:blipFill rotWithShape="1"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45222" y="4381500"/>
            <a:ext cx="582881" cy="51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infowatch.ru/sites/default/files/styles/clients/public/logo_vostoknefteprovod2.png?itok=yrFlqFYP"/>
          <p:cNvPicPr>
            <a:picLocks noChangeAspect="1" noChangeArrowheads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5618" y="3560130"/>
            <a:ext cx="1058045" cy="45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infowatch.ru/sites/default/files/styles/clients/public/gaz_avia.jpg?itok=cHeQKMaV"/>
          <p:cNvPicPr>
            <a:picLocks noChangeAspect="1" noChangeArrowheads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6596" y="5517232"/>
            <a:ext cx="996523" cy="52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www.infowatch.ru/sites/default/files/styles/clients/public/megafon_logo.png?itok=lD-ma8zg"/>
          <p:cNvPicPr>
            <a:picLocks noChangeAspect="1" noChangeArrowheads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5428" y="5210662"/>
            <a:ext cx="1266892" cy="52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shands.ru/wp-content/uploads/2016/02/SPSR_logo-1024x700.jpg"/>
          <p:cNvPicPr>
            <a:picLocks noChangeAspect="1" noChangeArrowheads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0757" y="5662998"/>
            <a:ext cx="658233" cy="44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247800" y="5016663"/>
            <a:ext cx="2750656" cy="1183839"/>
            <a:chOff x="247800" y="5016663"/>
            <a:chExt cx="2750656" cy="1183839"/>
          </a:xfrm>
        </p:grpSpPr>
        <p:grpSp>
          <p:nvGrpSpPr>
            <p:cNvPr id="99339" name="Группа 42"/>
            <p:cNvGrpSpPr>
              <a:grpSpLocks/>
            </p:cNvGrpSpPr>
            <p:nvPr/>
          </p:nvGrpSpPr>
          <p:grpSpPr bwMode="auto">
            <a:xfrm>
              <a:off x="247800" y="5016663"/>
              <a:ext cx="2750656" cy="1183839"/>
              <a:chOff x="2948283" y="4740876"/>
              <a:chExt cx="2750842" cy="1182742"/>
            </a:xfrm>
          </p:grpSpPr>
          <p:sp>
            <p:nvSpPr>
              <p:cNvPr id="124" name="Скругленный прямоугольник 123"/>
              <p:cNvSpPr/>
              <p:nvPr/>
            </p:nvSpPr>
            <p:spPr>
              <a:xfrm>
                <a:off x="2948283" y="4883619"/>
                <a:ext cx="2750842" cy="1039999"/>
              </a:xfrm>
              <a:prstGeom prst="roundRect">
                <a:avLst/>
              </a:prstGeom>
              <a:noFill/>
              <a:ln w="6350"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25" name="Прямоугольник 124"/>
              <p:cNvSpPr/>
              <p:nvPr/>
            </p:nvSpPr>
            <p:spPr>
              <a:xfrm>
                <a:off x="3168042" y="4740876"/>
                <a:ext cx="1165714" cy="2767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defRPr/>
                </a:pPr>
                <a:r>
                  <a:rPr lang="ru-RU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Фармацевтика</a:t>
                </a:r>
              </a:p>
            </p:txBody>
          </p:sp>
          <p:pic>
            <p:nvPicPr>
              <p:cNvPr id="99351" name="Picture 45" descr="C:\Users\lifintseva\Desktop\Для Данкевича сборка презы\Новая папка\Фармацевтика\STADA.jpg"/>
              <p:cNvPicPr>
                <a:picLocks noChangeAspect="1" noChangeArrowheads="1"/>
              </p:cNvPicPr>
              <p:nvPr/>
            </p:nvPicPr>
            <p:blipFill>
              <a:blip r:embed="rId4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1909" y="5244440"/>
                <a:ext cx="1184313" cy="5177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352" name="Picture 46" descr="C:\Users\lifintseva\Desktop\Для Данкевича сборка презы\Новая папка\Фармацевтика\Акрихин.jpg"/>
              <p:cNvPicPr>
                <a:picLocks noChangeAspect="1" noChangeArrowheads="1"/>
              </p:cNvPicPr>
              <p:nvPr/>
            </p:nvPicPr>
            <p:blipFill>
              <a:blip r:embed="rId4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0613" y="5165591"/>
                <a:ext cx="1557879" cy="319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20" name="Picture 4" descr="http://pressuha.ru/images.php?src=/uploads/release/1493210535_7146.png&amp;w=618"/>
            <p:cNvPicPr>
              <a:picLocks noChangeAspect="1" noChangeArrowheads="1"/>
            </p:cNvPicPr>
            <p:nvPr/>
          </p:nvPicPr>
          <p:blipFill rotWithShape="1">
            <a:blip r:embed="rId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00846" y="5805264"/>
              <a:ext cx="1388791" cy="335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222" name="Picture 6" descr="http://images.wikia.com/logopedia/images/7/74/VGTRK_logo.png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1900" y="5758102"/>
            <a:ext cx="948711" cy="33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hostingkartinok.com/otzyvy/wp-content/uploads/2015/08/iud_2c0461ac36a8ec351734c48f912075b6-1024x576.png"/>
          <p:cNvPicPr>
            <a:picLocks noChangeAspect="1" noChangeArrowheads="1"/>
          </p:cNvPicPr>
          <p:nvPr/>
        </p:nvPicPr>
        <p:blipFill rotWithShape="1">
          <a:blip r:embed="rId4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93159" y="4567163"/>
            <a:ext cx="982570" cy="28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1.bp.blogspot.com/-OoSVU27Uzw8/V6doK-0KNMI/AAAAAAAAFAY/6jWCxnJU2AEIZGsjcnX52sKZtq5PBKp0QCLcB/s1600/logo-fix-price.png"/>
          <p:cNvPicPr>
            <a:picLocks noChangeAspect="1" noChangeArrowheads="1"/>
          </p:cNvPicPr>
          <p:nvPr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1784" y="4622612"/>
            <a:ext cx="792088" cy="19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media8.ru/wp-content/uploads/2014/10/wpid-1407606656_logo-mts2.png"/>
          <p:cNvPicPr>
            <a:picLocks noChangeAspect="1" noChangeArrowheads="1"/>
          </p:cNvPicPr>
          <p:nvPr/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4957" y="5152550"/>
            <a:ext cx="892969" cy="62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Заголовок 1"/>
          <p:cNvSpPr txBox="1">
            <a:spLocks/>
          </p:cNvSpPr>
          <p:nvPr/>
        </p:nvSpPr>
        <p:spPr>
          <a:xfrm>
            <a:off x="175606" y="44624"/>
            <a:ext cx="6255252" cy="10801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Некоторые клиенты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5" name="Picture 2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2291" y="0"/>
            <a:ext cx="2395804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11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blog.contractiq.com/wp-content/uploads/2017/05/responsive-design-blog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23419" y="-27384"/>
            <a:ext cx="9180513" cy="6886211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3" descr="C:\Users\Rozenkrants\РМ\InfoWatch\logo_Infowatch_2015_белый_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7669" y="0"/>
            <a:ext cx="6346699" cy="144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691680" y="1772963"/>
            <a:ext cx="5544616" cy="266429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Спасибо за внимание!</a:t>
            </a:r>
          </a:p>
          <a:p>
            <a:pPr algn="ctr"/>
            <a:r>
              <a:rPr lang="ru-RU" sz="3600" b="1" dirty="0" smtClean="0"/>
              <a:t>Давайте обсудим?</a:t>
            </a:r>
            <a:endParaRPr lang="ru-RU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4371622" y="4954093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2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IW\Презентации\Для НК\Цифровая колонизация\_\page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8"/>
          <a:stretch/>
        </p:blipFill>
        <p:spPr bwMode="auto">
          <a:xfrm>
            <a:off x="0" y="960120"/>
            <a:ext cx="9158718" cy="590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72000" y="144000"/>
            <a:ext cx="6120000" cy="7200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0" dirty="0" smtClean="0">
                <a:solidFill>
                  <a:srgbClr val="305F33"/>
                </a:solidFill>
              </a:rPr>
              <a:t>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Бегство в новые технологии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42"/>
          <a:stretch/>
        </p:blipFill>
        <p:spPr bwMode="auto">
          <a:xfrm>
            <a:off x="6742291" y="0"/>
            <a:ext cx="2395804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241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75606" y="44624"/>
            <a:ext cx="6255252" cy="10801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Утечки набирают скорость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2291" y="0"/>
            <a:ext cx="2395804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76904" y="6475300"/>
            <a:ext cx="6063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 данным Аналитического Центра 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InfoWatch, 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2018</a:t>
            </a:r>
            <a:endParaRPr lang="ru-RU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2" descr="Y:\IW\Road Show\2018\Весна\Презентация\Icpn\Prezentation-Draft-29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587"/>
          <a:stretch/>
        </p:blipFill>
        <p:spPr bwMode="auto">
          <a:xfrm>
            <a:off x="224496" y="1441623"/>
            <a:ext cx="8884008" cy="414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26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175606" y="44624"/>
            <a:ext cx="6255252" cy="10801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Виновники утечек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2291" y="0"/>
            <a:ext cx="2395804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" t="22178" r="44316" b="19673"/>
          <a:stretch/>
        </p:blipFill>
        <p:spPr bwMode="auto">
          <a:xfrm>
            <a:off x="189549" y="1293974"/>
            <a:ext cx="549641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43" t="20434" r="9877" b="16976"/>
          <a:stretch/>
        </p:blipFill>
        <p:spPr bwMode="auto">
          <a:xfrm>
            <a:off x="5956300" y="1124744"/>
            <a:ext cx="2971800" cy="300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8" t="19651" r="5390" b="16370"/>
          <a:stretch/>
        </p:blipFill>
        <p:spPr bwMode="auto">
          <a:xfrm>
            <a:off x="0" y="4571982"/>
            <a:ext cx="9138095" cy="183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76904" y="6475300"/>
            <a:ext cx="6063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 данным Аналитического Центра 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InfoWatch, 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2018</a:t>
            </a:r>
            <a:endParaRPr lang="ru-RU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50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" t="5501" b="4380"/>
          <a:stretch/>
        </p:blipFill>
        <p:spPr bwMode="auto">
          <a:xfrm>
            <a:off x="25400" y="980728"/>
            <a:ext cx="9144000" cy="53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75606" y="44624"/>
            <a:ext cx="6255252" cy="10801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Каналы утечек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2291" y="0"/>
            <a:ext cx="2395804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76904" y="6475300"/>
            <a:ext cx="6063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 данным Аналитического Центра 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InfoWatch, 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2018</a:t>
            </a:r>
            <a:endParaRPr lang="ru-RU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6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75606" y="44624"/>
            <a:ext cx="6255252" cy="10801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Цифровизация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 Государственном секторе</a:t>
            </a:r>
          </a:p>
          <a:p>
            <a:pPr algn="l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сейчас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2291" y="0"/>
            <a:ext cx="2395804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1988840"/>
            <a:ext cx="689310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="1" dirty="0" smtClean="0"/>
              <a:t>Электронные Правительства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="1" dirty="0" smtClean="0"/>
              <a:t>МФЦ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="1" dirty="0" smtClean="0"/>
              <a:t>Электронный документооборот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79820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5606" y="44624"/>
            <a:ext cx="6484626" cy="85707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Риски. Государственный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сектор</a:t>
            </a:r>
          </a:p>
          <a:p>
            <a:pPr algn="l"/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815632"/>
              </p:ext>
            </p:extLst>
          </p:nvPr>
        </p:nvGraphicFramePr>
        <p:xfrm>
          <a:off x="251520" y="1268760"/>
          <a:ext cx="8640960" cy="3898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2880320"/>
                <a:gridCol w="33843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Ценные данные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5F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Риск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5F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Ущерб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5F3C"/>
                    </a:solidFill>
                  </a:tcPr>
                </a:tc>
              </a:tr>
              <a:tr h="1181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a typeface="Times New Roman" panose="02020603050405020304" pitchFamily="18" charset="0"/>
                        </a:rPr>
                        <a:t>Большой объем персональных данных 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Воровство </a:t>
                      </a:r>
                      <a:r>
                        <a:rPr lang="ru-RU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данных </a:t>
                      </a:r>
                      <a:br>
                        <a:rPr lang="ru-RU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ru-RU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с целью продажи</a:t>
                      </a:r>
                    </a:p>
                    <a:p>
                      <a:endParaRPr lang="ru-RU" sz="20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ru-RU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Санкции со стороны регуляторов</a:t>
                      </a:r>
                      <a:endParaRPr lang="ru-RU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Потеря клиентов/партнеров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↓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Финансовые потери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Репутационные</a:t>
                      </a:r>
                      <a:r>
                        <a:rPr lang="ru-RU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потери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↓</a:t>
                      </a:r>
                      <a:endParaRPr lang="ru-RU" sz="2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lvl="0" algn="ctr"/>
                      <a:r>
                        <a:rPr lang="ru-RU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Сокращение должностных лиц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a typeface="Times New Roman" panose="02020603050405020304" pitchFamily="18" charset="0"/>
                        </a:rPr>
                        <a:t>Результаты тендерной деятельности</a:t>
                      </a:r>
                    </a:p>
                    <a:p>
                      <a:endParaRPr lang="ru-RU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038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a typeface="Times New Roman" panose="02020603050405020304" pitchFamily="18" charset="0"/>
                        </a:rPr>
                        <a:t>Данные по партнерам</a:t>
                      </a:r>
                      <a:endParaRPr lang="ru-RU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2291" y="0"/>
            <a:ext cx="2395804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38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6919</TotalTime>
  <Words>1398</Words>
  <Application>Microsoft Office PowerPoint</Application>
  <PresentationFormat>Экран (4:3)</PresentationFormat>
  <Paragraphs>298</Paragraphs>
  <Slides>36</Slides>
  <Notes>12</Notes>
  <HiddenSlides>4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ОТЕЧЕСТВЕННЫЙ СОФТ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Gorskiy Aleksander</dc:creator>
  <cp:lastModifiedBy>Vysotskiy Pavel</cp:lastModifiedBy>
  <cp:revision>37</cp:revision>
  <dcterms:created xsi:type="dcterms:W3CDTF">2018-07-16T06:57:12Z</dcterms:created>
  <dcterms:modified xsi:type="dcterms:W3CDTF">2018-11-15T05:54:20Z</dcterms:modified>
</cp:coreProperties>
</file>