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0"/>
  </p:notesMasterIdLst>
  <p:sldIdLst>
    <p:sldId id="390" r:id="rId2"/>
    <p:sldId id="352" r:id="rId3"/>
    <p:sldId id="353" r:id="rId4"/>
    <p:sldId id="355" r:id="rId5"/>
    <p:sldId id="362" r:id="rId6"/>
    <p:sldId id="361" r:id="rId7"/>
    <p:sldId id="359" r:id="rId8"/>
    <p:sldId id="363" r:id="rId9"/>
    <p:sldId id="364" r:id="rId10"/>
    <p:sldId id="375" r:id="rId11"/>
    <p:sldId id="376" r:id="rId12"/>
    <p:sldId id="391" r:id="rId13"/>
    <p:sldId id="378" r:id="rId14"/>
    <p:sldId id="380" r:id="rId15"/>
    <p:sldId id="381" r:id="rId16"/>
    <p:sldId id="386" r:id="rId17"/>
    <p:sldId id="387" r:id="rId18"/>
    <p:sldId id="388" r:id="rId19"/>
    <p:sldId id="389" r:id="rId20"/>
    <p:sldId id="365" r:id="rId21"/>
    <p:sldId id="358" r:id="rId22"/>
    <p:sldId id="372" r:id="rId23"/>
    <p:sldId id="373" r:id="rId24"/>
    <p:sldId id="367" r:id="rId25"/>
    <p:sldId id="369" r:id="rId26"/>
    <p:sldId id="371" r:id="rId27"/>
    <p:sldId id="370" r:id="rId28"/>
    <p:sldId id="295" r:id="rId2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400" autoAdjust="0"/>
  </p:normalViewPr>
  <p:slideViewPr>
    <p:cSldViewPr>
      <p:cViewPr varScale="1">
        <p:scale>
          <a:sx n="102" d="100"/>
          <a:sy n="102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89" cy="495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899" y="1"/>
            <a:ext cx="2946189" cy="495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1F70C-EA8A-4ED7-A21D-7987E19D838B}" type="datetimeFigureOut">
              <a:rPr lang="de-DE" smtClean="0"/>
              <a:pPr/>
              <a:t>26.11.2018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470"/>
            <a:ext cx="5438140" cy="44660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360"/>
            <a:ext cx="2946189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899" y="9429360"/>
            <a:ext cx="2946189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770E4-637D-4EEF-920C-A72DB142371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0666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7A6064-8D50-469F-B8DD-7BA74AD57D83}" type="datetime1">
              <a:rPr lang="de-DE" smtClean="0"/>
              <a:pPr/>
              <a:t>26.11.2018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7D9959-0355-41FE-9D6D-C4B685A359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3145-E628-4ED0-A1DA-594EDA939A06}" type="datetime1">
              <a:rPr lang="de-DE" smtClean="0"/>
              <a:pPr/>
              <a:t>26.11.2018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AA88-D9B5-40FA-A4CC-766A0B7058EB}" type="datetime1">
              <a:rPr lang="de-DE" smtClean="0"/>
              <a:pPr/>
              <a:t>26.11.2018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 -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13243" y="0"/>
            <a:ext cx="5317514" cy="720000"/>
          </a:xfrm>
          <a:prstGeom prst="rect">
            <a:avLst/>
          </a:prstGeom>
        </p:spPr>
        <p:txBody>
          <a:bodyPr lIns="0" anchor="ctr" anchorCtr="0"/>
          <a:lstStyle>
            <a:lvl1pPr algn="ctr">
              <a:defRPr sz="3000" b="1"/>
            </a:lvl1pPr>
          </a:lstStyle>
          <a:p>
            <a:r>
              <a:rPr lang="de-DE" dirty="0"/>
              <a:t>Folienüberschrift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1" y="1260000"/>
            <a:ext cx="7200900" cy="504031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Stichwörter (fett) und Erläuterung darunter (nicht fett)</a:t>
            </a:r>
          </a:p>
        </p:txBody>
      </p:sp>
    </p:spTree>
    <p:extLst>
      <p:ext uri="{BB962C8B-B14F-4D97-AF65-F5344CB8AC3E}">
        <p14:creationId xmlns:p14="http://schemas.microsoft.com/office/powerpoint/2010/main" xmlns="" val="2371226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FCF3-E02D-400E-975C-33AA1E3C652C}" type="datetime1">
              <a:rPr lang="de-DE" smtClean="0"/>
              <a:pPr/>
              <a:t>26.11.2018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1073-AD5C-4869-B39D-E5CB20E85BAD}" type="datetime1">
              <a:rPr lang="de-DE" smtClean="0"/>
              <a:pPr/>
              <a:t>26.11.2018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C1AE-AF36-48DB-B8A8-C1BDFE571E01}" type="datetime1">
              <a:rPr lang="de-DE" smtClean="0"/>
              <a:pPr/>
              <a:t>26.11.2018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C323-DC6F-41BC-A1C6-B3A549A46E73}" type="datetime1">
              <a:rPr lang="de-DE" smtClean="0"/>
              <a:pPr/>
              <a:t>26.11.2018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D2CB-A29D-4822-9B1B-4E2A61F3F1C0}" type="datetime1">
              <a:rPr lang="de-DE" smtClean="0"/>
              <a:pPr/>
              <a:t>26.11.2018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61A0-E2F9-4BBB-8508-47B453324206}" type="datetime1">
              <a:rPr lang="de-DE" smtClean="0"/>
              <a:pPr/>
              <a:t>26.11.2018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EBCC3A9-80E6-4559-8EB1-EF6ACDE689E7}" type="datetime1">
              <a:rPr lang="de-DE" smtClean="0"/>
              <a:pPr/>
              <a:t>26.11.2018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62960-719D-4CC4-B60B-920DD607C8D8}" type="datetime1">
              <a:rPr lang="de-DE" smtClean="0"/>
              <a:pPr/>
              <a:t>26.11.2018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7D9959-0355-41FE-9D6D-C4B685A359F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0DF5F7-3B0A-4F6B-B6E7-9E223439D296}" type="datetime1">
              <a:rPr lang="de-DE" smtClean="0"/>
              <a:pPr/>
              <a:t>26.11.2018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7D9959-0355-41FE-9D6D-C4B685A359F4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20072" y="332656"/>
            <a:ext cx="3523928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д-р Томас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Штёр</a:t>
            </a:r>
            <a:endParaRPr lang="de-DE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208912" cy="122413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dirty="0" smtClean="0"/>
              <a:t>Актуальные вызовы и проблемы местного самоуправления</a:t>
            </a:r>
            <a:endParaRPr lang="de-DE" sz="4000" dirty="0" smtClean="0">
              <a:solidFill>
                <a:schemeClr val="tx1"/>
              </a:solidFill>
            </a:endParaRPr>
          </a:p>
          <a:p>
            <a:pPr algn="ctr"/>
            <a:endParaRPr lang="de-DE" sz="4000" dirty="0" smtClean="0"/>
          </a:p>
        </p:txBody>
      </p:sp>
      <p:sp>
        <p:nvSpPr>
          <p:cNvPr id="4" name="Rechteck 3"/>
          <p:cNvSpPr/>
          <p:nvPr/>
        </p:nvSpPr>
        <p:spPr>
          <a:xfrm>
            <a:off x="785786" y="2428868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Отток населения из сельской местности и нехватка жилья в крупных городах и городских агломерациях</a:t>
            </a:r>
            <a:endParaRPr lang="de-DE" sz="3200" dirty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Цифровизация управленческих задач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xmlns="" val="37418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389188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Город определяет площадь и структуру нового квартала </a:t>
            </a:r>
            <a:r>
              <a:rPr lang="de-DE" sz="3200" dirty="0" smtClean="0"/>
              <a:t>(</a:t>
            </a:r>
            <a:r>
              <a:rPr lang="ru-RU" sz="3200" dirty="0" smtClean="0"/>
              <a:t>общая площадь около </a:t>
            </a:r>
            <a:r>
              <a:rPr lang="de-DE" sz="3200" dirty="0" smtClean="0"/>
              <a:t>1.000.000 </a:t>
            </a:r>
            <a:r>
              <a:rPr lang="ru-RU" sz="3200" dirty="0" smtClean="0"/>
              <a:t>кв.м</a:t>
            </a:r>
            <a:r>
              <a:rPr lang="de-DE" sz="3200" dirty="0" smtClean="0"/>
              <a:t>)</a:t>
            </a:r>
          </a:p>
          <a:p>
            <a:r>
              <a:rPr lang="ru-RU" sz="3200" dirty="0" smtClean="0"/>
              <a:t>Город определяет, на какой </a:t>
            </a:r>
            <a:r>
              <a:rPr lang="ru-RU" sz="3200" dirty="0" err="1" smtClean="0"/>
              <a:t>террито-рии</a:t>
            </a:r>
            <a:r>
              <a:rPr lang="ru-RU" sz="3200" dirty="0" smtClean="0"/>
              <a:t> будет строится жильё </a:t>
            </a:r>
            <a:r>
              <a:rPr lang="de-DE" sz="3200" dirty="0" smtClean="0"/>
              <a:t>(</a:t>
            </a:r>
            <a:r>
              <a:rPr lang="ru-RU" sz="3200" dirty="0" smtClean="0"/>
              <a:t>примерно </a:t>
            </a:r>
            <a:r>
              <a:rPr lang="de-DE" sz="3200" dirty="0" smtClean="0"/>
              <a:t>200.000 </a:t>
            </a:r>
            <a:r>
              <a:rPr lang="ru-RU" sz="3200" dirty="0" smtClean="0"/>
              <a:t>кв.м</a:t>
            </a:r>
            <a:r>
              <a:rPr lang="de-DE" sz="3200" dirty="0" smtClean="0"/>
              <a:t>) </a:t>
            </a:r>
            <a:r>
              <a:rPr lang="ru-RU" sz="3200" dirty="0" smtClean="0"/>
              <a:t>и где будет </a:t>
            </a:r>
            <a:r>
              <a:rPr lang="ru-RU" sz="3200" dirty="0" err="1" smtClean="0"/>
              <a:t>располагать-ся</a:t>
            </a:r>
            <a:r>
              <a:rPr lang="ru-RU" sz="3200" dirty="0" smtClean="0"/>
              <a:t> производственная зона  </a:t>
            </a:r>
            <a:r>
              <a:rPr lang="de-DE" sz="3200" dirty="0" smtClean="0"/>
              <a:t>(</a:t>
            </a:r>
            <a:r>
              <a:rPr lang="ru-RU" sz="3200" dirty="0" smtClean="0"/>
              <a:t>примерно </a:t>
            </a:r>
            <a:r>
              <a:rPr lang="de-DE" sz="3200" dirty="0" smtClean="0"/>
              <a:t>350.000 </a:t>
            </a:r>
            <a:r>
              <a:rPr lang="ru-RU" sz="3200" dirty="0" smtClean="0"/>
              <a:t>кв.м</a:t>
            </a:r>
            <a:r>
              <a:rPr lang="de-DE" sz="3200" dirty="0" smtClean="0"/>
              <a:t>)</a:t>
            </a:r>
            <a:r>
              <a:rPr lang="ru-RU" sz="3200" dirty="0" smtClean="0"/>
              <a:t>, зелёные насаждения, дороги и другие элементы </a:t>
            </a:r>
            <a:r>
              <a:rPr lang="ru-RU" sz="3200" dirty="0" err="1" smtClean="0"/>
              <a:t>транспорт-ной</a:t>
            </a:r>
            <a:r>
              <a:rPr lang="ru-RU" sz="3200" dirty="0" smtClean="0"/>
              <a:t> инфраструктуры</a:t>
            </a:r>
            <a:endParaRPr lang="de-D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Пример</a:t>
            </a:r>
            <a:r>
              <a:rPr lang="de-DE" sz="3200" dirty="0" smtClean="0"/>
              <a:t>: </a:t>
            </a:r>
            <a:r>
              <a:rPr lang="ru-RU" sz="3200" dirty="0" smtClean="0"/>
              <a:t>новый квартал </a:t>
            </a:r>
            <a:br>
              <a:rPr lang="ru-RU" sz="3200" dirty="0" smtClean="0"/>
            </a:br>
            <a:r>
              <a:rPr lang="ru-RU" sz="3200" dirty="0" smtClean="0"/>
              <a:t>«Парк у родника»</a:t>
            </a:r>
            <a:br>
              <a:rPr lang="ru-RU" sz="3200" dirty="0" smtClean="0"/>
            </a:br>
            <a:r>
              <a:rPr lang="ru-RU" sz="3200" dirty="0" smtClean="0"/>
              <a:t> в городе </a:t>
            </a:r>
            <a:r>
              <a:rPr lang="ru-RU" sz="3200" dirty="0" err="1" smtClean="0"/>
              <a:t>Бад</a:t>
            </a:r>
            <a:r>
              <a:rPr lang="ru-RU" sz="3200" dirty="0" smtClean="0"/>
              <a:t> </a:t>
            </a:r>
            <a:r>
              <a:rPr lang="ru-RU" sz="3200" dirty="0" err="1" smtClean="0"/>
              <a:t>Фильбель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662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77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24847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de-DE" sz="3200" dirty="0" smtClean="0"/>
              <a:t>1. </a:t>
            </a:r>
            <a:r>
              <a:rPr lang="ru-RU" sz="3200" dirty="0" smtClean="0"/>
              <a:t>Город приобретает земли сельскохозяйственного назначения</a:t>
            </a:r>
            <a:endParaRPr lang="de-DE" sz="3200" dirty="0" smtClean="0"/>
          </a:p>
          <a:p>
            <a:pPr marL="109728" indent="0">
              <a:buNone/>
            </a:pPr>
            <a:r>
              <a:rPr lang="de-DE" sz="3200" dirty="0" smtClean="0"/>
              <a:t>2. </a:t>
            </a:r>
            <a:r>
              <a:rPr lang="ru-RU" sz="3200" dirty="0" smtClean="0"/>
              <a:t>Город разрабатывает и утверждает план застройки</a:t>
            </a:r>
            <a:endParaRPr lang="de-DE" sz="3200" dirty="0" smtClean="0"/>
          </a:p>
          <a:p>
            <a:pPr marL="109728" indent="0">
              <a:buNone/>
            </a:pPr>
            <a:r>
              <a:rPr lang="de-DE" sz="3200" dirty="0" smtClean="0"/>
              <a:t>3. </a:t>
            </a:r>
            <a:r>
              <a:rPr lang="ru-RU" sz="3200" dirty="0" smtClean="0"/>
              <a:t>Из городского бюджета выделяются средства для строительства подъездных путей и освоения территории (</a:t>
            </a:r>
            <a:r>
              <a:rPr lang="ru-RU" sz="3200" dirty="0" err="1" smtClean="0"/>
              <a:t>канализа-ция</a:t>
            </a:r>
            <a:r>
              <a:rPr lang="ru-RU" sz="3200" dirty="0" smtClean="0"/>
              <a:t>, вода, электричество и т. д.)</a:t>
            </a:r>
            <a:endParaRPr lang="de-DE" sz="3200" dirty="0" smtClean="0"/>
          </a:p>
          <a:p>
            <a:pPr marL="109728" indent="0">
              <a:buNone/>
            </a:pPr>
            <a:r>
              <a:rPr lang="de-DE" sz="3200" dirty="0" smtClean="0"/>
              <a:t>- </a:t>
            </a:r>
            <a:r>
              <a:rPr lang="ru-RU" sz="3200" dirty="0" smtClean="0"/>
              <a:t>Финансирование</a:t>
            </a:r>
            <a:r>
              <a:rPr lang="de-DE" sz="3200" dirty="0" smtClean="0"/>
              <a:t>: </a:t>
            </a:r>
            <a:r>
              <a:rPr lang="ru-RU" sz="3200" dirty="0" smtClean="0"/>
              <a:t>в основном, через кредиты</a:t>
            </a:r>
            <a:endParaRPr lang="de-DE" sz="3200" dirty="0"/>
          </a:p>
          <a:p>
            <a:pPr marL="624078" indent="-514350">
              <a:buFont typeface="+mj-lt"/>
              <a:buAutoNum type="arabicPeriod"/>
            </a:pPr>
            <a:endParaRPr lang="de-DE" sz="3200" dirty="0" smtClean="0"/>
          </a:p>
          <a:p>
            <a:endParaRPr lang="de-DE" sz="3200" dirty="0" smtClean="0"/>
          </a:p>
          <a:p>
            <a:endParaRPr lang="de-DE" sz="3200" dirty="0" smtClean="0"/>
          </a:p>
          <a:p>
            <a:endParaRPr lang="de-D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Новый квартал «Парк у родника»</a:t>
            </a:r>
            <a:br>
              <a:rPr lang="ru-RU" sz="3200" dirty="0" smtClean="0"/>
            </a:b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561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988840"/>
            <a:ext cx="8534752" cy="389188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Сделка вступает в юридическую силу после приобретения городом всех необходимых земельных участков и утверждения плана застройки</a:t>
            </a:r>
            <a:endParaRPr lang="de-DE" sz="3200" dirty="0" smtClean="0"/>
          </a:p>
          <a:p>
            <a:r>
              <a:rPr lang="ru-RU" sz="3200" dirty="0" smtClean="0"/>
              <a:t>Даётся гарантия, что все продавцы получат одинаковую цену</a:t>
            </a:r>
            <a:endParaRPr lang="de-DE" sz="3200" dirty="0" smtClean="0"/>
          </a:p>
          <a:p>
            <a:r>
              <a:rPr lang="ru-RU" sz="3200" dirty="0" smtClean="0"/>
              <a:t>Оговорённая цена выплачивается </a:t>
            </a:r>
            <a:r>
              <a:rPr lang="ru-RU" sz="3200" dirty="0" err="1" smtClean="0"/>
              <a:t>толь-ко</a:t>
            </a:r>
            <a:r>
              <a:rPr lang="ru-RU" sz="3200" dirty="0" smtClean="0"/>
              <a:t> после перехода к муниципалитету права собственности на </a:t>
            </a:r>
            <a:r>
              <a:rPr lang="ru-RU" sz="3200" dirty="0" err="1" smtClean="0"/>
              <a:t>соответствую-щий</a:t>
            </a:r>
            <a:r>
              <a:rPr lang="ru-RU" sz="3200" dirty="0" smtClean="0"/>
              <a:t> земельный участок</a:t>
            </a:r>
            <a:endParaRPr lang="de-DE" sz="3200" dirty="0" smtClean="0"/>
          </a:p>
          <a:p>
            <a:endParaRPr lang="de-DE" sz="3200" dirty="0" smtClean="0"/>
          </a:p>
          <a:p>
            <a:endParaRPr lang="de-D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Новый квартал «Парк у родника»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- </a:t>
            </a:r>
            <a:r>
              <a:rPr lang="ru-RU" sz="3200" dirty="0" smtClean="0"/>
              <a:t>Особые условия приобретения </a:t>
            </a:r>
            <a:r>
              <a:rPr lang="de-DE" sz="3200" dirty="0" smtClean="0"/>
              <a:t>-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841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988840"/>
            <a:ext cx="8424936" cy="389188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На конец 2018 года поступления от продажи земельных участков под жилую и производственную застройку составили около 122 млн евро</a:t>
            </a:r>
            <a:endParaRPr lang="de-DE" sz="3200" dirty="0" smtClean="0"/>
          </a:p>
          <a:p>
            <a:r>
              <a:rPr lang="ru-RU" sz="3200" dirty="0" smtClean="0"/>
              <a:t>Общие затраты на конец 2018 года составили около 100 млн евро</a:t>
            </a:r>
            <a:endParaRPr lang="de-DE" sz="3200" dirty="0" smtClean="0"/>
          </a:p>
          <a:p>
            <a:r>
              <a:rPr lang="ru-RU" sz="3200" dirty="0" smtClean="0"/>
              <a:t>Пока остаётся непроданной часть промышленной зоны</a:t>
            </a:r>
            <a:endParaRPr lang="de-D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Новый квартал «Парк у родника» </a:t>
            </a:r>
            <a:br>
              <a:rPr lang="ru-RU" sz="3200" dirty="0" smtClean="0"/>
            </a:br>
            <a:r>
              <a:rPr lang="de-DE" sz="3200" dirty="0" smtClean="0"/>
              <a:t>- </a:t>
            </a:r>
            <a:r>
              <a:rPr lang="ru-RU" sz="3200" dirty="0" smtClean="0"/>
              <a:t>Продажа земельных участков</a:t>
            </a:r>
            <a:r>
              <a:rPr lang="de-DE" sz="3200" dirty="0" smtClean="0"/>
              <a:t> -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284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920880" cy="1512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Дополнительная возможность</a:t>
            </a:r>
            <a:r>
              <a:rPr lang="de-DE" sz="2800" dirty="0" smtClean="0"/>
              <a:t>:</a:t>
            </a:r>
            <a:br>
              <a:rPr lang="de-DE" sz="2800" dirty="0" smtClean="0"/>
            </a:br>
            <a:r>
              <a:rPr lang="ru-RU" sz="2800" dirty="0" smtClean="0"/>
              <a:t>Продажа жилой недвижимости </a:t>
            </a:r>
            <a:br>
              <a:rPr lang="ru-RU" sz="2800" dirty="0" smtClean="0"/>
            </a:br>
            <a:r>
              <a:rPr lang="ru-RU" sz="2800" dirty="0" smtClean="0"/>
              <a:t>как элемент развития города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00034" y="1785926"/>
            <a:ext cx="8215370" cy="4156514"/>
          </a:xfrm>
        </p:spPr>
        <p:txBody>
          <a:bodyPr>
            <a:normAutofit/>
          </a:bodyPr>
          <a:lstStyle/>
          <a:p>
            <a:pPr algn="l"/>
            <a:r>
              <a:rPr lang="ru-RU" sz="2800" u="sng" dirty="0" smtClean="0"/>
              <a:t>Город должен решить следующую проблему</a:t>
            </a:r>
            <a:r>
              <a:rPr lang="de-DE" sz="2800" u="sng" dirty="0" smtClean="0"/>
              <a:t>: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- </a:t>
            </a:r>
            <a:r>
              <a:rPr lang="ru-RU" sz="2800" dirty="0" smtClean="0"/>
              <a:t>в городской агломерации Франкфурт жильё очень дорогое; это объясняется высокой стоимостью земельных участков и стремлением застройщиков получить максимально возможную рыночную цену;</a:t>
            </a:r>
            <a:endParaRPr lang="de-DE" sz="2800" dirty="0" smtClean="0"/>
          </a:p>
          <a:p>
            <a:pPr algn="l"/>
            <a:r>
              <a:rPr lang="de-DE" sz="2800" dirty="0" smtClean="0"/>
              <a:t>- </a:t>
            </a:r>
            <a:r>
              <a:rPr lang="ru-RU" sz="2800" dirty="0" smtClean="0"/>
              <a:t>в частности, молодые семьи с детьми вынуждены уезжать, так как цены на жильё становятся для них неподъёмными.</a:t>
            </a:r>
            <a:endParaRPr lang="de-DE" sz="2800" dirty="0" smtClean="0"/>
          </a:p>
          <a:p>
            <a:pPr algn="l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380490375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6308204" cy="1512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Продажа жилой недвижимости </a:t>
            </a:r>
            <a:br>
              <a:rPr lang="ru-RU" sz="2800" dirty="0" smtClean="0"/>
            </a:br>
            <a:r>
              <a:rPr lang="ru-RU" sz="2800" dirty="0" smtClean="0"/>
              <a:t>как элемент развития города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71600" y="1628800"/>
            <a:ext cx="7815242" cy="461727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u="sng" dirty="0" smtClean="0"/>
              <a:t>Решение</a:t>
            </a:r>
            <a:r>
              <a:rPr lang="de-DE" sz="2800" u="sng" dirty="0" smtClean="0"/>
              <a:t>: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- </a:t>
            </a:r>
            <a:r>
              <a:rPr lang="ru-RU" sz="2800" dirty="0" smtClean="0"/>
              <a:t>Город приобретает земли </a:t>
            </a:r>
            <a:r>
              <a:rPr lang="ru-RU" sz="2800" dirty="0" err="1" smtClean="0"/>
              <a:t>сельскохозяй-ственного</a:t>
            </a:r>
            <a:r>
              <a:rPr lang="ru-RU" sz="2800" dirty="0" smtClean="0"/>
              <a:t> назначения и готовит их под застройку жильём изложенным выше способом 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- </a:t>
            </a:r>
            <a:r>
              <a:rPr lang="ru-RU" sz="2800" dirty="0" smtClean="0"/>
              <a:t>Город продаёт подготовленную для строительства территорию не частному застройщику, а поручает организовать застройку муниципальному предприятию, которое объявляет конкурс среди строительных фирм и обеспечивает застройку на своих условиях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36746985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6736832" cy="1512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Продажа жилой недвижимости </a:t>
            </a:r>
            <a:br>
              <a:rPr lang="ru-RU" sz="2800" dirty="0" smtClean="0"/>
            </a:br>
            <a:r>
              <a:rPr lang="ru-RU" sz="2800" dirty="0" smtClean="0"/>
              <a:t>как элемент развития города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00100" y="1571612"/>
            <a:ext cx="7743804" cy="4473256"/>
          </a:xfrm>
        </p:spPr>
        <p:txBody>
          <a:bodyPr>
            <a:normAutofit fontScale="92500"/>
          </a:bodyPr>
          <a:lstStyle/>
          <a:p>
            <a:pPr algn="l"/>
            <a:r>
              <a:rPr lang="ru-RU" sz="2800" u="sng" dirty="0" smtClean="0"/>
              <a:t>Решение</a:t>
            </a:r>
            <a:r>
              <a:rPr lang="de-DE" sz="2800" u="sng" dirty="0" smtClean="0"/>
              <a:t>:</a:t>
            </a:r>
            <a:br>
              <a:rPr lang="de-DE" sz="2800" u="sng" dirty="0" smtClean="0"/>
            </a:br>
            <a:r>
              <a:rPr lang="ru-RU" sz="2800" dirty="0" smtClean="0"/>
              <a:t>Город предлагает жителям два договора в одном пакете</a:t>
            </a:r>
            <a:r>
              <a:rPr lang="de-DE" sz="2800" dirty="0" smtClean="0"/>
              <a:t>: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ru-RU" sz="2800" dirty="0" smtClean="0"/>
              <a:t>1</a:t>
            </a:r>
            <a:r>
              <a:rPr lang="de-DE" sz="2800" dirty="0" smtClean="0"/>
              <a:t>) </a:t>
            </a:r>
            <a:r>
              <a:rPr lang="ru-RU" sz="2800" dirty="0" smtClean="0"/>
              <a:t>Договор о приобретении у города </a:t>
            </a:r>
            <a:r>
              <a:rPr lang="ru-RU" sz="2800" dirty="0" err="1" smtClean="0"/>
              <a:t>земель-ного</a:t>
            </a:r>
            <a:r>
              <a:rPr lang="ru-RU" sz="2800" dirty="0" smtClean="0"/>
              <a:t> участка. В этом договоре предусмотрена скидка для семей с детьми. </a:t>
            </a:r>
            <a:br>
              <a:rPr lang="ru-RU" sz="2800" dirty="0" smtClean="0"/>
            </a:br>
            <a:r>
              <a:rPr lang="ru-RU" sz="2800" dirty="0" smtClean="0"/>
              <a:t>Размер льготы (на каждого ребёнка): </a:t>
            </a:r>
            <a:br>
              <a:rPr lang="ru-RU" sz="2800" dirty="0" smtClean="0"/>
            </a:br>
            <a:r>
              <a:rPr lang="ru-RU" sz="2800" dirty="0" smtClean="0"/>
              <a:t>15 евро с каждого квадратного метра застраиваемого участка. </a:t>
            </a:r>
            <a:endParaRPr lang="de-DE" sz="2800" dirty="0"/>
          </a:p>
          <a:p>
            <a:pPr algn="l"/>
            <a:r>
              <a:rPr lang="ru-RU" sz="2800" dirty="0" smtClean="0"/>
              <a:t>2</a:t>
            </a:r>
            <a:r>
              <a:rPr lang="de-DE" sz="2800" dirty="0" smtClean="0"/>
              <a:t>) </a:t>
            </a:r>
            <a:r>
              <a:rPr lang="ru-RU" sz="2800" dirty="0" smtClean="0"/>
              <a:t>Договор с муниципальным предприятием о приобретении дома / квартиры</a:t>
            </a:r>
            <a:endParaRPr lang="de-DE" sz="2800" dirty="0"/>
          </a:p>
          <a:p>
            <a:pPr algn="l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16234585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6093890" cy="1512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Продажа жилой недвижимости </a:t>
            </a:r>
            <a:br>
              <a:rPr lang="ru-RU" sz="2800" dirty="0" smtClean="0"/>
            </a:br>
            <a:r>
              <a:rPr lang="ru-RU" sz="2800" dirty="0" smtClean="0"/>
              <a:t>как элемент развития города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71600" y="1772816"/>
            <a:ext cx="8029556" cy="3656448"/>
          </a:xfrm>
        </p:spPr>
        <p:txBody>
          <a:bodyPr>
            <a:normAutofit fontScale="92500"/>
          </a:bodyPr>
          <a:lstStyle/>
          <a:p>
            <a:pPr algn="l"/>
            <a:r>
              <a:rPr lang="ru-RU" sz="2800" u="sng" dirty="0" smtClean="0"/>
              <a:t>Преимущества</a:t>
            </a:r>
            <a:r>
              <a:rPr lang="de-DE" sz="2800" u="sng" dirty="0" smtClean="0"/>
              <a:t>: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- </a:t>
            </a:r>
            <a:r>
              <a:rPr lang="ru-RU" sz="2800" dirty="0" smtClean="0"/>
              <a:t>За счёт низкой цены приобретения участки выставляются на продажу по стоимости ниже рыночной</a:t>
            </a:r>
            <a:endParaRPr lang="de-DE" sz="2800" dirty="0"/>
          </a:p>
          <a:p>
            <a:pPr algn="l"/>
            <a:r>
              <a:rPr lang="de-DE" sz="2800" dirty="0"/>
              <a:t>- </a:t>
            </a:r>
            <a:r>
              <a:rPr lang="ru-RU" sz="2800" dirty="0" smtClean="0"/>
              <a:t>Семьи с детьми получают финансовую выгоду</a:t>
            </a:r>
            <a:endParaRPr lang="de-DE" sz="2800" dirty="0"/>
          </a:p>
          <a:p>
            <a:pPr algn="l"/>
            <a:r>
              <a:rPr lang="de-DE" sz="2800" dirty="0"/>
              <a:t>- </a:t>
            </a:r>
            <a:r>
              <a:rPr lang="ru-RU" sz="2800" dirty="0" smtClean="0"/>
              <a:t>Стоимость строительных работ снижается благодаря большому объёму работ и </a:t>
            </a:r>
            <a:r>
              <a:rPr lang="ru-RU" sz="2800" dirty="0" err="1" smtClean="0"/>
              <a:t>конкурен-ции</a:t>
            </a:r>
            <a:r>
              <a:rPr lang="ru-RU" sz="2800" dirty="0" smtClean="0"/>
              <a:t> строительных фирм за право получения подряда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344897551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6165328" cy="116865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Продажа жилой недвижимости </a:t>
            </a:r>
            <a:br>
              <a:rPr lang="ru-RU" sz="2800" dirty="0" smtClean="0"/>
            </a:br>
            <a:r>
              <a:rPr lang="ru-RU" sz="2800" dirty="0" smtClean="0"/>
              <a:t>как элемент развития города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95536" y="1556792"/>
            <a:ext cx="8136904" cy="57606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 smtClean="0"/>
              <a:t>Пример</a:t>
            </a:r>
            <a:r>
              <a:rPr lang="de-DE" sz="2800" dirty="0" smtClean="0"/>
              <a:t>: </a:t>
            </a:r>
            <a:r>
              <a:rPr lang="ru-RU" sz="2800" dirty="0" smtClean="0"/>
              <a:t>город </a:t>
            </a:r>
            <a:r>
              <a:rPr lang="ru-RU" sz="2800" dirty="0" err="1" smtClean="0"/>
              <a:t>Бад</a:t>
            </a:r>
            <a:r>
              <a:rPr lang="ru-RU" sz="2800" dirty="0" smtClean="0"/>
              <a:t> </a:t>
            </a:r>
            <a:r>
              <a:rPr lang="ru-RU" sz="2800" dirty="0" err="1" smtClean="0"/>
              <a:t>Фильбель</a:t>
            </a:r>
            <a:r>
              <a:rPr lang="ru-RU" sz="2800" dirty="0" smtClean="0"/>
              <a:t>, </a:t>
            </a:r>
            <a:br>
              <a:rPr lang="ru-RU" sz="2800" dirty="0" smtClean="0"/>
            </a:br>
            <a:r>
              <a:rPr lang="ru-RU" sz="2800" dirty="0" smtClean="0"/>
              <a:t>застройка посёлка </a:t>
            </a:r>
            <a:r>
              <a:rPr lang="ru-RU" sz="2800" dirty="0" err="1" smtClean="0"/>
              <a:t>Дортельвайль</a:t>
            </a:r>
            <a:r>
              <a:rPr lang="ru-RU" sz="2800" dirty="0" smtClean="0"/>
              <a:t> Вест</a:t>
            </a:r>
            <a:endParaRPr lang="de-DE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18894"/>
            <a:ext cx="72008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613575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764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 smtClean="0"/>
              <a:t>Актуальные прогнозы</a:t>
            </a:r>
            <a:r>
              <a:rPr lang="de-DE" sz="3200" dirty="0" smtClean="0"/>
              <a:t>:</a:t>
            </a:r>
            <a:endParaRPr lang="ru-RU" sz="3200" dirty="0" smtClean="0"/>
          </a:p>
          <a:p>
            <a:r>
              <a:rPr lang="ru-RU" sz="3200" dirty="0" smtClean="0"/>
              <a:t>Деревня вымирает.</a:t>
            </a:r>
            <a:r>
              <a:rPr lang="de-DE" sz="3200" dirty="0" smtClean="0"/>
              <a:t> </a:t>
            </a:r>
            <a:r>
              <a:rPr lang="ru-RU" sz="3200" dirty="0" smtClean="0"/>
              <a:t>К </a:t>
            </a:r>
            <a:r>
              <a:rPr lang="de-DE" sz="3200" dirty="0" smtClean="0"/>
              <a:t>2050 </a:t>
            </a:r>
            <a:r>
              <a:rPr lang="ru-RU" sz="3200" dirty="0" smtClean="0"/>
              <a:t>году в деревнях будет проживать всего лишь </a:t>
            </a:r>
            <a:r>
              <a:rPr lang="de-DE" sz="3200" dirty="0" smtClean="0"/>
              <a:t>16 </a:t>
            </a:r>
            <a:r>
              <a:rPr lang="ru-RU" sz="3200" dirty="0" smtClean="0"/>
              <a:t>процентов населения страны</a:t>
            </a:r>
            <a:r>
              <a:rPr lang="de-DE" sz="3200" dirty="0" smtClean="0"/>
              <a:t>. </a:t>
            </a:r>
            <a:r>
              <a:rPr lang="ru-RU" sz="3200" dirty="0" smtClean="0"/>
              <a:t>А вот города будут разрастаться</a:t>
            </a:r>
            <a:r>
              <a:rPr lang="de-DE" sz="3200" dirty="0" smtClean="0"/>
              <a:t>.</a:t>
            </a:r>
            <a:endParaRPr lang="ru-RU" sz="3200" dirty="0" smtClean="0"/>
          </a:p>
          <a:p>
            <a:r>
              <a:rPr lang="ru-RU" sz="3200" dirty="0" smtClean="0"/>
              <a:t>До 2035 года в Мюнхене нужно будет обеспечить жильём ещё примерно 300.000 человек. </a:t>
            </a:r>
          </a:p>
          <a:p>
            <a:pPr>
              <a:buNone/>
            </a:pPr>
            <a:r>
              <a:rPr lang="ru-RU" sz="2200" dirty="0" smtClean="0"/>
              <a:t>Источник</a:t>
            </a:r>
            <a:r>
              <a:rPr lang="de-DE" sz="2200" dirty="0" smtClean="0"/>
              <a:t>: </a:t>
            </a:r>
            <a:r>
              <a:rPr lang="ru-RU" sz="2200" dirty="0" smtClean="0"/>
              <a:t>Второй канал германского телевидения (</a:t>
            </a:r>
            <a:r>
              <a:rPr lang="en-US" sz="2200" dirty="0" smtClean="0"/>
              <a:t>ZDF)</a:t>
            </a:r>
            <a:endParaRPr lang="de-DE" sz="2200" dirty="0" smtClean="0"/>
          </a:p>
          <a:p>
            <a:pPr>
              <a:buNone/>
            </a:pPr>
            <a:endParaRPr lang="de-D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Отток населения из сельской местности и нехватка жилья в крупных городах и городских агломерациях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865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3200" dirty="0" smtClean="0">
                <a:solidFill>
                  <a:srgbClr val="FF0000"/>
                </a:solidFill>
              </a:rPr>
              <a:t>Цифровизация управленческих задач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1026" name="Picture 2" descr="F:\digitale_akte_jpg;jsessionid=A806690356469F50CAF677ACA8A615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625725"/>
            <a:ext cx="2408237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igitale_akte_jpg;jsessionid=A806690356469F50CAF677ACA8A615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33238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67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7646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 smtClean="0"/>
              <a:t>Новые законы</a:t>
            </a:r>
            <a:r>
              <a:rPr lang="de-DE" sz="3200" dirty="0" smtClean="0"/>
              <a:t>:</a:t>
            </a:r>
          </a:p>
          <a:p>
            <a:r>
              <a:rPr lang="ru-RU" sz="3200" dirty="0" smtClean="0"/>
              <a:t>Закон о доступе к государственными услугам через сеть Интернет</a:t>
            </a:r>
            <a:endParaRPr lang="de-DE" sz="3200" dirty="0" smtClean="0"/>
          </a:p>
          <a:p>
            <a:r>
              <a:rPr lang="ru-RU" sz="3200" dirty="0" smtClean="0"/>
              <a:t>Закон о выставлении счетов в  электронной форме</a:t>
            </a:r>
            <a:endParaRPr lang="de-DE" sz="3200" dirty="0" smtClean="0"/>
          </a:p>
          <a:p>
            <a:r>
              <a:rPr lang="ru-RU" sz="3200" dirty="0" smtClean="0"/>
              <a:t>Общий регламент ЕС по защите персональных данных</a:t>
            </a:r>
            <a:endParaRPr lang="de-D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Цифровизация государственных услуг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770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556792"/>
            <a:ext cx="8462174" cy="4680520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sz="3200" dirty="0" smtClean="0"/>
              <a:t>К 2022 году все граждане должны будут иметь возможность получать большинство </a:t>
            </a:r>
            <a:r>
              <a:rPr lang="ru-RU" sz="3200" dirty="0" err="1" smtClean="0"/>
              <a:t>государ-ственных</a:t>
            </a:r>
            <a:r>
              <a:rPr lang="ru-RU" sz="3200" dirty="0" smtClean="0"/>
              <a:t> услуг через Интернет. Для этого создаётся единый портал получения услуг, оказываемых учреждениями федерального, регионального, субрегионального (округ) уровня и органами местного самоуправления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ru-RU" sz="3200" u="sng" dirty="0" smtClean="0"/>
              <a:t>Юридическая основа</a:t>
            </a:r>
            <a:r>
              <a:rPr lang="de-DE" sz="3200" dirty="0" smtClean="0"/>
              <a:t>:</a:t>
            </a:r>
          </a:p>
          <a:p>
            <a:pPr marL="109728" indent="0">
              <a:buNone/>
            </a:pPr>
            <a:r>
              <a:rPr lang="ru-RU" sz="3200" dirty="0" smtClean="0"/>
              <a:t>Федеральный закон об улучшении доступа к государственным услугам через сеть Интернет (</a:t>
            </a:r>
            <a:r>
              <a:rPr lang="en-US" sz="3200" dirty="0" smtClean="0"/>
              <a:t>OZG)</a:t>
            </a:r>
            <a:r>
              <a:rPr lang="ru-RU" sz="3200" dirty="0" smtClean="0"/>
              <a:t> от </a:t>
            </a:r>
            <a:r>
              <a:rPr lang="de-DE" sz="3200" dirty="0" smtClean="0"/>
              <a:t>14.08.2017</a:t>
            </a:r>
            <a:endParaRPr lang="de-DE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Закон о доступе к государственными услугам через сеть Интернет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287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47860" cy="437253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dirty="0" smtClean="0"/>
              <a:t>Для работы на едином портале </a:t>
            </a:r>
            <a:r>
              <a:rPr lang="ru-RU" sz="2800" dirty="0" err="1" smtClean="0"/>
              <a:t>государ-ственных</a:t>
            </a:r>
            <a:r>
              <a:rPr lang="ru-RU" sz="2800" dirty="0" smtClean="0"/>
              <a:t> услуг каждый гражданин после одноразовой регистрации получает уникальную учётную запись (личный кабинет), которая становится его </a:t>
            </a:r>
            <a:r>
              <a:rPr lang="ru-RU" sz="2800" dirty="0" err="1" smtClean="0"/>
              <a:t>электрон-ным</a:t>
            </a:r>
            <a:r>
              <a:rPr lang="ru-RU" sz="2800" dirty="0" smtClean="0"/>
              <a:t> удостоверением личности и </a:t>
            </a:r>
            <a:r>
              <a:rPr lang="ru-RU" sz="2800" dirty="0" err="1" smtClean="0"/>
              <a:t>обеспечи-вает</a:t>
            </a:r>
            <a:r>
              <a:rPr lang="ru-RU" sz="2800" dirty="0" smtClean="0"/>
              <a:t> необходимый уровень безопасности при получении государственных услуг через сеть Интернет</a:t>
            </a:r>
            <a:r>
              <a:rPr lang="de-DE" sz="2800" dirty="0" smtClean="0"/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Закон о доступе к государственными услугам через сеть Интернет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907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 smtClean="0"/>
              <a:t>Начиная с </a:t>
            </a:r>
            <a:r>
              <a:rPr lang="de-DE" sz="3200" dirty="0" smtClean="0"/>
              <a:t>27.11.2019 </a:t>
            </a:r>
            <a:r>
              <a:rPr lang="ru-RU" sz="3200" dirty="0" smtClean="0"/>
              <a:t>все органы местной власти в Германии обязаны принимать и обрабатывать счета, выставленные в электронной форме</a:t>
            </a:r>
            <a:r>
              <a:rPr lang="de-DE" sz="3200" dirty="0" smtClean="0"/>
              <a:t>.</a:t>
            </a:r>
            <a:br>
              <a:rPr lang="de-DE" sz="3200" dirty="0" smtClean="0"/>
            </a:br>
            <a:r>
              <a:rPr lang="ru-RU" sz="3200" u="sng" dirty="0" smtClean="0"/>
              <a:t> Юридическая основа </a:t>
            </a:r>
            <a:r>
              <a:rPr lang="de-DE" sz="3200" dirty="0" smtClean="0"/>
              <a:t>:</a:t>
            </a:r>
            <a:br>
              <a:rPr lang="de-DE" sz="3200" dirty="0" smtClean="0"/>
            </a:br>
            <a:r>
              <a:rPr lang="de-DE" sz="3200" dirty="0" smtClean="0"/>
              <a:t>- </a:t>
            </a:r>
            <a:r>
              <a:rPr lang="ru-RU" sz="3200" dirty="0" smtClean="0"/>
              <a:t>Директива </a:t>
            </a:r>
            <a:r>
              <a:rPr lang="de-DE" sz="3200" dirty="0" smtClean="0"/>
              <a:t>2014/44 </a:t>
            </a:r>
            <a:r>
              <a:rPr lang="ru-RU" sz="3200" dirty="0" smtClean="0"/>
              <a:t>Европейского Союза от </a:t>
            </a:r>
            <a:r>
              <a:rPr lang="de-DE" sz="3200" dirty="0" smtClean="0"/>
              <a:t>6</a:t>
            </a:r>
            <a:r>
              <a:rPr lang="ru-RU" sz="3200" dirty="0" smtClean="0"/>
              <a:t> мая</a:t>
            </a:r>
            <a:r>
              <a:rPr lang="de-DE" sz="3200" dirty="0" smtClean="0"/>
              <a:t> 2014</a:t>
            </a:r>
            <a:r>
              <a:rPr lang="ru-RU" sz="3200" dirty="0" smtClean="0"/>
              <a:t> г.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- </a:t>
            </a:r>
            <a:r>
              <a:rPr lang="ru-RU" sz="3200" dirty="0" smtClean="0"/>
              <a:t>Закон Федеративной Республики Германия от </a:t>
            </a:r>
            <a:r>
              <a:rPr lang="de-DE" sz="3200" dirty="0" smtClean="0"/>
              <a:t>4</a:t>
            </a:r>
            <a:r>
              <a:rPr lang="ru-RU" sz="3200" dirty="0" smtClean="0"/>
              <a:t> апреля</a:t>
            </a:r>
            <a:r>
              <a:rPr lang="de-DE" sz="3200" dirty="0" smtClean="0"/>
              <a:t> 2017 </a:t>
            </a:r>
            <a:r>
              <a:rPr lang="ru-RU" sz="3200" dirty="0" smtClean="0"/>
              <a:t>года</a:t>
            </a:r>
            <a:endParaRPr lang="de-D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Закон о выставлении счетов в  электронной форме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867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8052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3200" dirty="0" smtClean="0"/>
              <a:t>С </a:t>
            </a:r>
            <a:r>
              <a:rPr lang="de-DE" sz="3200" dirty="0" smtClean="0"/>
              <a:t>25</a:t>
            </a:r>
            <a:r>
              <a:rPr lang="ru-RU" sz="3200" dirty="0" smtClean="0"/>
              <a:t> мая</a:t>
            </a:r>
            <a:r>
              <a:rPr lang="de-DE" sz="3200" dirty="0" smtClean="0"/>
              <a:t> 2018 </a:t>
            </a:r>
            <a:r>
              <a:rPr lang="ru-RU" sz="3200" dirty="0" smtClean="0"/>
              <a:t>года каждый </a:t>
            </a:r>
            <a:r>
              <a:rPr lang="ru-RU" sz="3200" dirty="0" err="1" smtClean="0"/>
              <a:t>гражда-нин</a:t>
            </a:r>
            <a:r>
              <a:rPr lang="ru-RU" sz="3200" dirty="0" smtClean="0"/>
              <a:t> имеет широкие права на </a:t>
            </a:r>
            <a:r>
              <a:rPr lang="ru-RU" sz="3200" dirty="0" err="1" smtClean="0"/>
              <a:t>получе-ние</a:t>
            </a:r>
            <a:r>
              <a:rPr lang="ru-RU" sz="3200" dirty="0" smtClean="0"/>
              <a:t> сведений о своих персональных данных и – при желании – на их удаление.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ru-RU" sz="3200" u="sng" dirty="0" smtClean="0"/>
              <a:t> Юридическая основа </a:t>
            </a:r>
            <a:r>
              <a:rPr lang="de-DE" sz="3200" dirty="0" smtClean="0"/>
              <a:t>:</a:t>
            </a:r>
            <a:br>
              <a:rPr lang="de-DE" sz="3200" dirty="0" smtClean="0"/>
            </a:br>
            <a:r>
              <a:rPr lang="ru-RU" sz="3200" dirty="0" smtClean="0"/>
              <a:t>Регламент </a:t>
            </a:r>
            <a:r>
              <a:rPr lang="de-DE" sz="3200" dirty="0" smtClean="0"/>
              <a:t>2016/679 </a:t>
            </a:r>
            <a:r>
              <a:rPr lang="ru-RU" sz="3200" dirty="0" smtClean="0"/>
              <a:t>Европейского парламента и Совета от </a:t>
            </a:r>
            <a:r>
              <a:rPr lang="de-DE" sz="3200" dirty="0" smtClean="0"/>
              <a:t>27</a:t>
            </a:r>
            <a:r>
              <a:rPr lang="ru-RU" sz="3200" dirty="0" smtClean="0"/>
              <a:t> апреля</a:t>
            </a:r>
            <a:r>
              <a:rPr lang="de-DE" sz="3200" dirty="0" smtClean="0"/>
              <a:t> 2016 </a:t>
            </a:r>
            <a:r>
              <a:rPr lang="ru-RU" sz="3200" dirty="0" smtClean="0"/>
              <a:t>года о защите физических лиц при обработке персональных данных</a:t>
            </a:r>
            <a:endParaRPr lang="de-D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Общий регламент ЕС по защите персональных данных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579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80520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Каждый гражданин имеет право получить сведения о том, какие относящиеся к нему персональные данные собраны и хранятся</a:t>
            </a:r>
            <a:endParaRPr lang="de-DE" sz="3200" dirty="0" smtClean="0"/>
          </a:p>
          <a:p>
            <a:r>
              <a:rPr lang="ru-RU" sz="3200" dirty="0" smtClean="0"/>
              <a:t>В тех случаях, когда отсутствует законное основание для сбора и обработки </a:t>
            </a:r>
            <a:r>
              <a:rPr lang="ru-RU" sz="3200" dirty="0" err="1" smtClean="0"/>
              <a:t>персо-нальных</a:t>
            </a:r>
            <a:r>
              <a:rPr lang="ru-RU" sz="3200" dirty="0" smtClean="0"/>
              <a:t> данных, должно быть получено согласие гражданина на сбор и хранение его персональных данных</a:t>
            </a:r>
            <a:endParaRPr lang="de-DE" sz="3200" dirty="0"/>
          </a:p>
          <a:p>
            <a:r>
              <a:rPr lang="ru-RU" sz="3200" dirty="0" smtClean="0"/>
              <a:t>Каждый гражданин имеет право удалить свои персональные данные, если закон не запрещает этого</a:t>
            </a:r>
            <a:endParaRPr lang="de-D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Регламент ЕС по защите </a:t>
            </a:r>
            <a:br>
              <a:rPr lang="ru-RU" sz="3200" dirty="0" smtClean="0"/>
            </a:br>
            <a:r>
              <a:rPr lang="ru-RU" sz="3200" dirty="0" smtClean="0"/>
              <a:t>персональных данных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ru-RU" sz="3200" dirty="0" smtClean="0"/>
              <a:t>Основные принципы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749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08678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 smtClean="0"/>
              <a:t>Должны вестись записи (протоколы) с указанием того:</a:t>
            </a:r>
          </a:p>
          <a:p>
            <a:pPr marL="109728" indent="0"/>
            <a:r>
              <a:rPr lang="ru-RU" sz="3200" dirty="0" smtClean="0"/>
              <a:t>как обрабатывались персональные данные и</a:t>
            </a:r>
          </a:p>
          <a:p>
            <a:pPr marL="109728" indent="0"/>
            <a:r>
              <a:rPr lang="ru-RU" sz="3200" dirty="0" smtClean="0"/>
              <a:t>какие меры принимались для обеспечения безопасности их хранения</a:t>
            </a:r>
            <a:r>
              <a:rPr lang="de-DE" sz="3200" dirty="0" smtClean="0"/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Регламент ЕС по защите </a:t>
            </a:r>
            <a:br>
              <a:rPr lang="ru-RU" sz="3200" dirty="0" smtClean="0"/>
            </a:br>
            <a:r>
              <a:rPr lang="ru-RU" sz="3200" dirty="0" smtClean="0"/>
              <a:t>персональных данных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ru-RU" sz="3200" dirty="0" smtClean="0"/>
              <a:t>Основные принципы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127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3946768"/>
          </a:xfrm>
        </p:spPr>
        <p:txBody>
          <a:bodyPr/>
          <a:lstStyle/>
          <a:p>
            <a:pPr marL="109728" indent="0">
              <a:buNone/>
            </a:pPr>
            <a:endParaRPr lang="de-DE" dirty="0"/>
          </a:p>
          <a:p>
            <a:pPr marL="109728" indent="0" algn="ctr">
              <a:buNone/>
            </a:pPr>
            <a:r>
              <a:rPr lang="ru-RU" sz="3600" dirty="0" smtClean="0"/>
              <a:t>Спасибо за внимание!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ru-RU" sz="3600" dirty="0" smtClean="0"/>
              <a:t>Я жду ваших вопросов и готов к дискуссии с вами</a:t>
            </a:r>
            <a:endParaRPr lang="de-DE" sz="3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10" name="Textplatzhalter 8"/>
          <p:cNvSpPr>
            <a:spLocks noGrp="1"/>
          </p:cNvSpPr>
          <p:nvPr>
            <p:ph type="body" idx="2"/>
          </p:nvPr>
        </p:nvSpPr>
        <p:spPr>
          <a:xfrm>
            <a:off x="899592" y="4725144"/>
            <a:ext cx="7920880" cy="15121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400" dirty="0" smtClean="0"/>
              <a:t>д-р Томас </a:t>
            </a:r>
            <a:r>
              <a:rPr lang="ru-RU" sz="2400" dirty="0" err="1" smtClean="0"/>
              <a:t>Штёр</a:t>
            </a:r>
            <a:r>
              <a:rPr lang="ru-RU" sz="2400" dirty="0" smtClean="0"/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ru-RU" sz="2400" dirty="0" smtClean="0"/>
              <a:t>бургомистр города </a:t>
            </a:r>
            <a:r>
              <a:rPr lang="ru-RU" sz="2400" dirty="0" err="1" smtClean="0"/>
              <a:t>Бад</a:t>
            </a:r>
            <a:r>
              <a:rPr lang="ru-RU" sz="2400" dirty="0" smtClean="0"/>
              <a:t> </a:t>
            </a:r>
            <a:r>
              <a:rPr lang="ru-RU" sz="2400" dirty="0" err="1" smtClean="0"/>
              <a:t>Фильбель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ru-RU" sz="2400" dirty="0" smtClean="0"/>
              <a:t>член Главного комитета Германского союза городов и муниципалитетов</a:t>
            </a:r>
            <a:endParaRPr lang="de-DE" sz="2400" dirty="0" smtClean="0"/>
          </a:p>
          <a:p>
            <a:pPr algn="l"/>
            <a:r>
              <a:rPr lang="ru-RU" sz="2400" dirty="0" smtClean="0"/>
              <a:t>Первый вице-президент союза городов и муниципалитетов федеральной земли Гессен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205854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76464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Актуальные прогнозы</a:t>
            </a:r>
            <a:r>
              <a:rPr lang="de-DE" sz="3200" dirty="0" smtClean="0"/>
              <a:t>:</a:t>
            </a:r>
            <a:endParaRPr lang="ru-RU" sz="3200" dirty="0" smtClean="0"/>
          </a:p>
          <a:p>
            <a:r>
              <a:rPr lang="ru-RU" sz="3200" dirty="0" smtClean="0"/>
              <a:t>В Германии городские агломерации притягивают всё больше и больше людей. Разрыв между городом и деревней увеличивается. </a:t>
            </a:r>
          </a:p>
          <a:p>
            <a:r>
              <a:rPr lang="ru-RU" sz="3200" dirty="0" smtClean="0"/>
              <a:t>Жизнеобеспечение (снабжение) сельской местности становится всё незатейливее. Получается заколдованный круг.</a:t>
            </a:r>
          </a:p>
          <a:p>
            <a:pPr>
              <a:buNone/>
            </a:pPr>
            <a:r>
              <a:rPr lang="ru-RU" sz="2000" dirty="0" smtClean="0"/>
              <a:t>Источник: </a:t>
            </a:r>
            <a:r>
              <a:rPr lang="de-DE" sz="2000" dirty="0" smtClean="0"/>
              <a:t>Frankfurter Allgemeine Zeitung 2017</a:t>
            </a:r>
            <a:r>
              <a:rPr lang="ru-RU" sz="2000" dirty="0" smtClean="0"/>
              <a:t> г.</a:t>
            </a:r>
            <a:endParaRPr lang="de-DE" sz="2000" dirty="0" smtClean="0"/>
          </a:p>
          <a:p>
            <a:endParaRPr lang="de-D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Отток населения из сельской местности и нехватка жилья в крупных городах и городских агломерациях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55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2060848"/>
            <a:ext cx="8390736" cy="4176464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sz="3200" dirty="0" smtClean="0"/>
              <a:t>Местные власти в сельской местности должны самостоятельно обустраивать пространство для жизни населения, наращивать </a:t>
            </a:r>
            <a:r>
              <a:rPr lang="ru-RU" sz="3200" dirty="0" err="1" smtClean="0"/>
              <a:t>экономиче-ский</a:t>
            </a:r>
            <a:r>
              <a:rPr lang="ru-RU" sz="3200" dirty="0" smtClean="0"/>
              <a:t> потенциал муниципалитета, создавать новые рабочие места и модернизировать существующие, заботиться о создании равных возможностей для всех групп населения. Для этого политика в отношении сельских </a:t>
            </a:r>
            <a:r>
              <a:rPr lang="ru-RU" sz="3200" dirty="0" err="1" smtClean="0"/>
              <a:t>райо-нов</a:t>
            </a:r>
            <a:r>
              <a:rPr lang="ru-RU" sz="3200" dirty="0" smtClean="0"/>
              <a:t> должна разрабатываться снизу и </a:t>
            </a:r>
            <a:r>
              <a:rPr lang="ru-RU" sz="3200" dirty="0" err="1" smtClean="0"/>
              <a:t>дораба-тываться</a:t>
            </a:r>
            <a:r>
              <a:rPr lang="ru-RU" sz="3200" dirty="0" smtClean="0"/>
              <a:t> на местах с учётом конкретных условий</a:t>
            </a:r>
            <a:r>
              <a:rPr lang="de-DE" sz="3200" dirty="0" smtClean="0"/>
              <a:t>.</a:t>
            </a:r>
          </a:p>
          <a:p>
            <a:endParaRPr lang="de-D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Отток населения из сельской местности и нехватка жилья в крупных городах и городских агломерациях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996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76464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sz="3200" u="sng" dirty="0" smtClean="0"/>
              <a:t>Цель</a:t>
            </a:r>
            <a:r>
              <a:rPr lang="de-DE" sz="3200" u="sng" dirty="0" smtClean="0"/>
              <a:t>: </a:t>
            </a:r>
            <a:r>
              <a:rPr lang="ru-RU" sz="3200" u="sng" dirty="0" smtClean="0"/>
              <a:t>Создание рабочих мест</a:t>
            </a:r>
            <a:endParaRPr lang="de-DE" sz="3200" u="sng" dirty="0" smtClean="0"/>
          </a:p>
          <a:p>
            <a:r>
              <a:rPr lang="ru-RU" sz="3200" dirty="0" smtClean="0"/>
              <a:t>Поддержка сельского и лесного хозяйства</a:t>
            </a:r>
            <a:endParaRPr lang="de-DE" sz="3200" dirty="0" smtClean="0"/>
          </a:p>
          <a:p>
            <a:r>
              <a:rPr lang="ru-RU" sz="3200" dirty="0" smtClean="0"/>
              <a:t>Привлечение в регион туристических потоков</a:t>
            </a:r>
            <a:endParaRPr lang="de-DE" sz="3200" dirty="0" smtClean="0"/>
          </a:p>
          <a:p>
            <a:r>
              <a:rPr lang="ru-RU" sz="3200" dirty="0" smtClean="0"/>
              <a:t>Перевод региональных учреждений в сельскую местность</a:t>
            </a:r>
            <a:endParaRPr lang="de-DE" sz="3200" dirty="0" smtClean="0"/>
          </a:p>
          <a:p>
            <a:r>
              <a:rPr lang="ru-RU" sz="3200" dirty="0" smtClean="0"/>
              <a:t>Для привлечения предприятий (бизнеса)</a:t>
            </a:r>
            <a:r>
              <a:rPr lang="de-DE" sz="3200" dirty="0" smtClean="0"/>
              <a:t>: </a:t>
            </a:r>
            <a:r>
              <a:rPr lang="ru-RU" sz="3200" dirty="0" smtClean="0"/>
              <a:t>прокладка линий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быстрого интернета и строительство новых дорог</a:t>
            </a:r>
            <a:endParaRPr lang="de-DE" sz="3200" dirty="0" smtClean="0"/>
          </a:p>
          <a:p>
            <a:endParaRPr lang="de-D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Отток населения из сельской местности</a:t>
            </a:r>
            <a:r>
              <a:rPr lang="de-DE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de-DE" sz="3200" dirty="0" smtClean="0"/>
              <a:t> – </a:t>
            </a:r>
            <a:r>
              <a:rPr lang="ru-RU" sz="3200" dirty="0" smtClean="0"/>
              <a:t>Региональные программы противодействия </a:t>
            </a:r>
            <a:r>
              <a:rPr lang="de-DE" sz="3200" dirty="0" smtClean="0"/>
              <a:t>–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733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2060848"/>
            <a:ext cx="8462174" cy="4176464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ru-RU" sz="3200" u="sng" dirty="0" smtClean="0"/>
              <a:t>Цель</a:t>
            </a:r>
            <a:r>
              <a:rPr lang="de-DE" sz="3200" u="sng" dirty="0" smtClean="0"/>
              <a:t>: </a:t>
            </a:r>
            <a:r>
              <a:rPr lang="ru-RU" sz="3200" u="sng" dirty="0" smtClean="0"/>
              <a:t>Улучшение инфраструктуры</a:t>
            </a:r>
            <a:endParaRPr lang="de-DE" sz="3200" u="sng" dirty="0" smtClean="0"/>
          </a:p>
          <a:p>
            <a:r>
              <a:rPr lang="ru-RU" sz="3200" dirty="0" smtClean="0"/>
              <a:t>Оказание поддержки при модернизации дорог, обустройстве площадей, реконструкции зданий в   центрах поселений</a:t>
            </a:r>
            <a:endParaRPr lang="de-DE" sz="3200" dirty="0" smtClean="0"/>
          </a:p>
          <a:p>
            <a:r>
              <a:rPr lang="ru-RU" sz="3200" dirty="0" smtClean="0"/>
              <a:t>Улучшение продовольственного снабжения через сельские магазины</a:t>
            </a:r>
            <a:endParaRPr lang="de-DE" sz="3200" dirty="0" smtClean="0"/>
          </a:p>
          <a:p>
            <a:r>
              <a:rPr lang="ru-RU" sz="3200" dirty="0" smtClean="0"/>
              <a:t>Улучшение медицинского обслуживания</a:t>
            </a:r>
            <a:endParaRPr lang="de-DE" sz="3200" dirty="0" smtClean="0"/>
          </a:p>
          <a:p>
            <a:endParaRPr lang="de-D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Отток населения из сельской местности</a:t>
            </a:r>
            <a:r>
              <a:rPr lang="de-DE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de-DE" sz="3200" dirty="0" smtClean="0"/>
              <a:t> – </a:t>
            </a:r>
            <a:r>
              <a:rPr lang="ru-RU" sz="3200" dirty="0" smtClean="0"/>
              <a:t>Региональные программы противодействия </a:t>
            </a:r>
            <a:r>
              <a:rPr lang="de-DE" sz="3200" dirty="0" smtClean="0"/>
              <a:t>–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107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5720" y="2060848"/>
            <a:ext cx="8715436" cy="417646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u="sng" dirty="0" smtClean="0"/>
              <a:t>Цель</a:t>
            </a:r>
            <a:r>
              <a:rPr lang="de-DE" sz="2800" u="sng" dirty="0" smtClean="0"/>
              <a:t>: </a:t>
            </a:r>
            <a:r>
              <a:rPr lang="ru-RU" sz="2800" u="sng" dirty="0" smtClean="0"/>
              <a:t>Межмуниципальное сотрудничество или укрупнение муниципалитетов</a:t>
            </a:r>
            <a:endParaRPr lang="de-DE" sz="2800" u="sng" dirty="0" smtClean="0"/>
          </a:p>
          <a:p>
            <a:r>
              <a:rPr lang="ru-RU" sz="2800" dirty="0" smtClean="0"/>
              <a:t>Поддержка кооперации между муниципалитетами (например, создаются структуры, работающие на несколько органов местного самоуправления)</a:t>
            </a:r>
            <a:endParaRPr lang="de-DE" sz="2800" dirty="0" smtClean="0"/>
          </a:p>
          <a:p>
            <a:r>
              <a:rPr lang="ru-RU" sz="2800" dirty="0" smtClean="0"/>
              <a:t>Стимулирование укрупнения муниципалитетов</a:t>
            </a:r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Отток населения из сельской местности</a:t>
            </a:r>
            <a:r>
              <a:rPr lang="de-DE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de-DE" sz="3200" dirty="0" smtClean="0"/>
              <a:t> – </a:t>
            </a:r>
            <a:r>
              <a:rPr lang="ru-RU" sz="3200" dirty="0" smtClean="0"/>
              <a:t>Региональные программы противодействия </a:t>
            </a:r>
            <a:r>
              <a:rPr lang="de-DE" sz="3200" dirty="0" smtClean="0"/>
              <a:t>–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818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7646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3200" u="sng" dirty="0" smtClean="0"/>
              <a:t>Условия включения в региональную программу поддержки </a:t>
            </a:r>
            <a:r>
              <a:rPr lang="de-DE" sz="3200" u="sng" dirty="0" smtClean="0"/>
              <a:t>:</a:t>
            </a:r>
          </a:p>
          <a:p>
            <a:r>
              <a:rPr lang="ru-RU" sz="3200" dirty="0" smtClean="0"/>
              <a:t>Участие граждан (общественная дискуссия или референдум об объединении муниципалитетов)</a:t>
            </a:r>
            <a:endParaRPr lang="de-DE" sz="3200" dirty="0" smtClean="0"/>
          </a:p>
          <a:p>
            <a:r>
              <a:rPr lang="ru-RU" sz="3200" dirty="0" smtClean="0"/>
              <a:t>Финансовая поддержка оказывается только при условии, что </a:t>
            </a:r>
            <a:r>
              <a:rPr lang="ru-RU" sz="3200" dirty="0" err="1" smtClean="0"/>
              <a:t>муниципа-литет</a:t>
            </a:r>
            <a:r>
              <a:rPr lang="ru-RU" sz="3200" dirty="0" smtClean="0"/>
              <a:t> вкладывает собственные средства</a:t>
            </a:r>
            <a:endParaRPr lang="de-DE" sz="3200" dirty="0" smtClean="0"/>
          </a:p>
          <a:p>
            <a:endParaRPr lang="de-DE" sz="32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Отток населения из сельской местности</a:t>
            </a:r>
            <a:r>
              <a:rPr lang="de-DE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de-DE" sz="3200" dirty="0" smtClean="0"/>
              <a:t> – </a:t>
            </a:r>
            <a:r>
              <a:rPr lang="ru-RU" sz="3200" dirty="0" smtClean="0"/>
              <a:t>Региональные программы противодействия </a:t>
            </a:r>
            <a:r>
              <a:rPr lang="de-DE" sz="3200" dirty="0" smtClean="0"/>
              <a:t>–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xmlns="" val="40777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76464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Стимулирование строительства дешёвого арендного жилья</a:t>
            </a:r>
            <a:endParaRPr lang="de-DE" sz="3200" dirty="0" smtClean="0"/>
          </a:p>
          <a:p>
            <a:r>
              <a:rPr lang="ru-RU" sz="3200" dirty="0" smtClean="0"/>
              <a:t>Отведение в городах новых территорий под жилищное строительство</a:t>
            </a:r>
            <a:r>
              <a:rPr lang="de-DE" sz="3200" dirty="0" smtClean="0"/>
              <a:t>:</a:t>
            </a:r>
            <a:endParaRPr lang="ru-RU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ускоренная процедура получения разрешения на застройку участков, расположенных на внутригородских территориях </a:t>
            </a:r>
            <a:r>
              <a:rPr lang="de-DE" sz="3200" dirty="0" smtClean="0"/>
              <a:t>(§ 13a </a:t>
            </a:r>
            <a:r>
              <a:rPr lang="de-DE" sz="3200" dirty="0" err="1" smtClean="0"/>
              <a:t>BauGb</a:t>
            </a:r>
            <a:r>
              <a:rPr lang="ru-RU" sz="3200" dirty="0" smtClean="0"/>
              <a:t> – Строительный кодекс Германии</a:t>
            </a:r>
            <a:r>
              <a:rPr lang="de-DE" sz="3200" dirty="0" smtClean="0"/>
              <a:t>)</a:t>
            </a:r>
            <a:endParaRPr lang="ru-RU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новые кварталы на городских окраинах</a:t>
            </a:r>
            <a:endParaRPr lang="de-DE" sz="3200" dirty="0" smtClean="0"/>
          </a:p>
          <a:p>
            <a:endParaRPr lang="de-D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Нехватка жилья в крупных городах и городских агломерациях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(c) Dr. Thomas Stöhr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959-0355-41FE-9D6D-C4B685A359F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085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588</TotalTime>
  <Words>1094</Words>
  <Application>Microsoft Office PowerPoint</Application>
  <PresentationFormat>Экран (4:3)</PresentationFormat>
  <Paragraphs>143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Deimos</vt:lpstr>
      <vt:lpstr>д-р Томас Штёр</vt:lpstr>
      <vt:lpstr>Отток населения из сельской местности и нехватка жилья в крупных городах и городских агломерациях</vt:lpstr>
      <vt:lpstr>Отток населения из сельской местности и нехватка жилья в крупных городах и городских агломерациях</vt:lpstr>
      <vt:lpstr>Отток населения из сельской местности и нехватка жилья в крупных городах и городских агломерациях</vt:lpstr>
      <vt:lpstr>Отток населения из сельской местности   – Региональные программы противодействия –</vt:lpstr>
      <vt:lpstr>Отток населения из сельской местности   – Региональные программы противодействия –</vt:lpstr>
      <vt:lpstr>Отток населения из сельской местности   – Региональные программы противодействия –</vt:lpstr>
      <vt:lpstr>Отток населения из сельской местности   – Региональные программы противодействия –</vt:lpstr>
      <vt:lpstr>Нехватка жилья в крупных городах и городских агломерациях</vt:lpstr>
      <vt:lpstr>Пример: новый квартал  «Парк у родника»  в городе Бад Фильбель</vt:lpstr>
      <vt:lpstr>Слайд 11</vt:lpstr>
      <vt:lpstr>Новый квартал «Парк у родника» </vt:lpstr>
      <vt:lpstr>Новый квартал «Парк у родника»  - Особые условия приобретения -</vt:lpstr>
      <vt:lpstr>Новый квартал «Парк у родника»  - Продажа земельных участков -</vt:lpstr>
      <vt:lpstr>Дополнительная возможность: Продажа жилой недвижимости  как элемент развития города</vt:lpstr>
      <vt:lpstr>Продажа жилой недвижимости  как элемент развития города</vt:lpstr>
      <vt:lpstr>Продажа жилой недвижимости  как элемент развития города</vt:lpstr>
      <vt:lpstr>Продажа жилой недвижимости  как элемент развития города</vt:lpstr>
      <vt:lpstr>Продажа жилой недвижимости  как элемент развития города</vt:lpstr>
      <vt:lpstr>Цифровизация управленческих задач</vt:lpstr>
      <vt:lpstr>Цифровизация государственных услуг</vt:lpstr>
      <vt:lpstr>Закон о доступе к государственными услугам через сеть Интернет</vt:lpstr>
      <vt:lpstr>Закон о доступе к государственными услугам через сеть Интернет</vt:lpstr>
      <vt:lpstr>Закон о выставлении счетов в  электронной форме</vt:lpstr>
      <vt:lpstr>Общий регламент ЕС по защите персональных данных</vt:lpstr>
      <vt:lpstr>Регламент ЕС по защите  персональных данных  Основные принципы</vt:lpstr>
      <vt:lpstr>Регламент ЕС по защите  персональных данных  Основные принципы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Thomas.Stöhr</dc:creator>
  <cp:lastModifiedBy>GA</cp:lastModifiedBy>
  <cp:revision>227</cp:revision>
  <cp:lastPrinted>2018-10-31T17:32:09Z</cp:lastPrinted>
  <dcterms:created xsi:type="dcterms:W3CDTF">2013-11-18T07:38:16Z</dcterms:created>
  <dcterms:modified xsi:type="dcterms:W3CDTF">2018-11-26T12:12:32Z</dcterms:modified>
</cp:coreProperties>
</file>