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22"/>
  </p:notesMasterIdLst>
  <p:sldIdLst>
    <p:sldId id="256" r:id="rId2"/>
    <p:sldId id="351" r:id="rId3"/>
    <p:sldId id="352" r:id="rId4"/>
    <p:sldId id="353" r:id="rId5"/>
    <p:sldId id="350" r:id="rId6"/>
    <p:sldId id="361" r:id="rId7"/>
    <p:sldId id="362" r:id="rId8"/>
    <p:sldId id="363" r:id="rId9"/>
    <p:sldId id="343" r:id="rId10"/>
    <p:sldId id="344" r:id="rId11"/>
    <p:sldId id="318" r:id="rId12"/>
    <p:sldId id="354" r:id="rId13"/>
    <p:sldId id="357" r:id="rId14"/>
    <p:sldId id="364" r:id="rId15"/>
    <p:sldId id="358" r:id="rId16"/>
    <p:sldId id="356" r:id="rId17"/>
    <p:sldId id="360" r:id="rId18"/>
    <p:sldId id="359" r:id="rId19"/>
    <p:sldId id="346" r:id="rId20"/>
    <p:sldId id="295" r:id="rId21"/>
  </p:sldIdLst>
  <p:sldSz cx="9144000" cy="6858000" type="screen4x3"/>
  <p:notesSz cx="6794500" cy="9982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400" autoAdjust="0"/>
  </p:normalViewPr>
  <p:slideViewPr>
    <p:cSldViewPr>
      <p:cViewPr varScale="1">
        <p:scale>
          <a:sx n="102" d="100"/>
          <a:sy n="102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1F70C-EA8A-4ED7-A21D-7987E19D838B}" type="datetimeFigureOut">
              <a:rPr lang="de-DE" smtClean="0"/>
              <a:pPr/>
              <a:t>26.11.2018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41863"/>
            <a:ext cx="5435600" cy="44910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82138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82138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770E4-637D-4EEF-920C-A72DB142371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4106660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7A6064-8D50-469F-B8DD-7BA74AD57D83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43145-E628-4ED0-A1DA-594EDA939A06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1AA88-D9B5-40FA-A4CC-766A0B7058EB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FCF3-E02D-400E-975C-33AA1E3C652C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A1073-AD5C-4869-B39D-E5CB20E85BAD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BC1AE-AF36-48DB-B8A8-C1BDFE571E01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BC323-DC6F-41BC-A1C6-B3A549A46E73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D2CB-A29D-4822-9B1B-4E2A61F3F1C0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1A0-E2F9-4BBB-8508-47B453324206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EBCC3A9-80E6-4559-8EB1-EF6ACDE689E7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862960-719D-4CC4-B60B-920DD607C8D8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0DF5F7-3B0A-4F6B-B6E7-9E223439D296}" type="datetime1">
              <a:rPr lang="de-DE" smtClean="0"/>
              <a:pPr/>
              <a:t>26.11.2018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7D9959-0355-41FE-9D6D-C4B685A359F4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860032" y="548680"/>
            <a:ext cx="3523928" cy="64807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+mn-lt"/>
              </a:rPr>
              <a:t>Д-р Томас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</a:rPr>
              <a:t>Штёр</a:t>
            </a:r>
            <a:endParaRPr lang="de-DE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208912" cy="223224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Распределение полномочий</a:t>
            </a:r>
            <a:r>
              <a:rPr lang="de-DE" sz="4000" dirty="0"/>
              <a:t/>
            </a:r>
            <a:br>
              <a:rPr lang="de-DE" sz="4000" dirty="0"/>
            </a:br>
            <a:r>
              <a:rPr lang="ru-RU" sz="4000" dirty="0" smtClean="0"/>
              <a:t>Муниципалитет </a:t>
            </a:r>
            <a:r>
              <a:rPr lang="de-DE" sz="4000" dirty="0" smtClean="0"/>
              <a:t>– </a:t>
            </a:r>
            <a:r>
              <a:rPr lang="ru-RU" sz="4000" dirty="0" smtClean="0"/>
              <a:t>Округ</a:t>
            </a:r>
            <a:r>
              <a:rPr lang="de-DE" sz="4000" dirty="0" smtClean="0"/>
              <a:t> – </a:t>
            </a:r>
            <a:r>
              <a:rPr lang="ru-RU" sz="4000" dirty="0" smtClean="0"/>
              <a:t>Федеральная земля </a:t>
            </a:r>
            <a:endParaRPr lang="de-DE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741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Местное самоуправление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ru-RU" sz="3200" dirty="0" smtClean="0"/>
              <a:t>Быть ответственным за все дела местного сообщества: положительные моменты</a:t>
            </a:r>
            <a:endParaRPr lang="de-DE" sz="3200" dirty="0"/>
          </a:p>
        </p:txBody>
      </p:sp>
      <p:sp>
        <p:nvSpPr>
          <p:cNvPr id="10" name="Inhaltsplatzhalter 1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019374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/>
              <a:t>Только знание местных структур позволяет находить оптимальные для данного города решения (например, план развития городских территорий)</a:t>
            </a:r>
            <a:endParaRPr lang="de-DE" sz="3200" dirty="0"/>
          </a:p>
          <a:p>
            <a:r>
              <a:rPr lang="ru-RU" sz="3200" dirty="0" smtClean="0"/>
              <a:t>При поиске наилучшего решения возникает конкуренция между городами 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de-DE" sz="3200" dirty="0" smtClean="0"/>
              <a:t>(</a:t>
            </a:r>
            <a:r>
              <a:rPr lang="ru-RU" sz="3200" dirty="0" smtClean="0"/>
              <a:t>например: счётная палата федеральной земли проводит сравнительный анализ проделанной муниципалитетами работы и публикует результаты)</a:t>
            </a:r>
            <a:endParaRPr lang="de-DE" sz="3200" dirty="0"/>
          </a:p>
        </p:txBody>
      </p:sp>
    </p:spTree>
    <p:extLst>
      <p:ext uri="{BB962C8B-B14F-4D97-AF65-F5344CB8AC3E}">
        <p14:creationId xmlns="" xmlns:p14="http://schemas.microsoft.com/office/powerpoint/2010/main" val="4066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3891888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Прямые выборы бургомистра и местного парламента</a:t>
            </a:r>
            <a:endParaRPr lang="de-DE" sz="3200" dirty="0"/>
          </a:p>
          <a:p>
            <a:r>
              <a:rPr lang="ru-RU" sz="3200" dirty="0" smtClean="0"/>
              <a:t>Постоянная реализация </a:t>
            </a:r>
            <a:r>
              <a:rPr lang="ru-RU" sz="3200" dirty="0" err="1" smtClean="0"/>
              <a:t>демократи-ческого</a:t>
            </a:r>
            <a:r>
              <a:rPr lang="ru-RU" sz="3200" dirty="0" smtClean="0"/>
              <a:t> права граждан на участие в принятии решений путём избрания представительного органа (местный парламент) и путём проведения местного референдума </a:t>
            </a:r>
            <a:endParaRPr lang="de-DE" sz="3200" dirty="0" smtClean="0">
              <a:solidFill>
                <a:srgbClr val="FF000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Местное самоуправление: 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ru-RU" sz="3200" dirty="0" smtClean="0"/>
              <a:t>органы власти на местах действуют «под собственную ответственность»</a:t>
            </a:r>
            <a:endParaRPr lang="de-DE" sz="3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5813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89188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 dirty="0" smtClean="0"/>
              <a:t>Расходы государства в </a:t>
            </a:r>
            <a:r>
              <a:rPr lang="de-DE" sz="3200" dirty="0" smtClean="0"/>
              <a:t>2017</a:t>
            </a:r>
            <a:r>
              <a:rPr lang="ru-RU" sz="3200" dirty="0" smtClean="0"/>
              <a:t> году</a:t>
            </a:r>
            <a:endParaRPr lang="de-DE" sz="3200" dirty="0" smtClean="0"/>
          </a:p>
          <a:p>
            <a:r>
              <a:rPr lang="ru-RU" sz="3200" dirty="0" smtClean="0"/>
              <a:t>Федеративная Республика Германия</a:t>
            </a:r>
            <a:r>
              <a:rPr lang="de-DE" sz="3200" dirty="0" smtClean="0"/>
              <a:t>: 376 </a:t>
            </a:r>
            <a:r>
              <a:rPr lang="ru-RU" sz="3200" dirty="0" smtClean="0"/>
              <a:t>млрд евро</a:t>
            </a:r>
            <a:endParaRPr lang="de-DE" sz="3200" dirty="0" smtClean="0"/>
          </a:p>
          <a:p>
            <a:r>
              <a:rPr lang="ru-RU" sz="3200" dirty="0" smtClean="0"/>
              <a:t>Все федеральные земли</a:t>
            </a:r>
            <a:r>
              <a:rPr lang="de-DE" sz="3200" dirty="0" smtClean="0"/>
              <a:t>: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de-DE" sz="3200" dirty="0" smtClean="0"/>
              <a:t>383 </a:t>
            </a:r>
            <a:r>
              <a:rPr lang="ru-RU" sz="3200" dirty="0" smtClean="0"/>
              <a:t>млрд евро</a:t>
            </a:r>
            <a:endParaRPr lang="de-DE" sz="3200" dirty="0" smtClean="0"/>
          </a:p>
          <a:p>
            <a:r>
              <a:rPr lang="ru-RU" sz="3200" dirty="0" smtClean="0"/>
              <a:t>Муниципалитеты и города Германии </a:t>
            </a:r>
            <a:r>
              <a:rPr lang="de-DE" sz="3200" dirty="0" smtClean="0"/>
              <a:t>247,7 </a:t>
            </a:r>
            <a:r>
              <a:rPr lang="ru-RU" sz="3200" dirty="0" smtClean="0"/>
              <a:t>млрд евро</a:t>
            </a:r>
            <a:endParaRPr lang="de-DE" sz="3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Местное самоуправление</a:t>
            </a:r>
            <a:r>
              <a:rPr lang="de-DE" sz="3200" dirty="0" smtClean="0"/>
              <a:t>:</a:t>
            </a:r>
            <a:r>
              <a:rPr lang="de-DE" sz="3200" dirty="0"/>
              <a:t/>
            </a:r>
            <a:br>
              <a:rPr lang="de-DE" sz="3200" dirty="0"/>
            </a:br>
            <a:r>
              <a:rPr lang="ru-RU" sz="3200" dirty="0" smtClean="0"/>
              <a:t>Муниципалитеты действуют на основе «финансовой самостоятельности»</a:t>
            </a:r>
            <a:endParaRPr lang="de-DE" sz="3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37325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3891888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3200" dirty="0" smtClean="0"/>
              <a:t>Статья </a:t>
            </a:r>
            <a:r>
              <a:rPr lang="de-DE" sz="3200" dirty="0" smtClean="0"/>
              <a:t>137 </a:t>
            </a:r>
            <a:r>
              <a:rPr lang="ru-RU" sz="3200" dirty="0" smtClean="0"/>
              <a:t>абзац </a:t>
            </a:r>
            <a:r>
              <a:rPr lang="de-DE" sz="3200" dirty="0" smtClean="0"/>
              <a:t>5 </a:t>
            </a:r>
            <a:r>
              <a:rPr lang="ru-RU" sz="3200" dirty="0" smtClean="0"/>
              <a:t>конституции федеральной земли Гессен</a:t>
            </a:r>
            <a:r>
              <a:rPr lang="de-DE" sz="3200" dirty="0" smtClean="0"/>
              <a:t>:</a:t>
            </a:r>
            <a:br>
              <a:rPr lang="de-DE" sz="3200" dirty="0" smtClean="0"/>
            </a:br>
            <a:r>
              <a:rPr lang="ru-RU" sz="3200" dirty="0" smtClean="0"/>
              <a:t> Земля Гессен должна заботиться о том, чтобы все муниципалитеты имели достаточно финансовых средств для выполнения, </a:t>
            </a:r>
            <a:r>
              <a:rPr lang="ru-RU" sz="3200" u="sng" dirty="0" smtClean="0"/>
              <a:t>как минимум</a:t>
            </a:r>
            <a:r>
              <a:rPr lang="ru-RU" sz="3200" dirty="0" smtClean="0"/>
              <a:t>, тех обязательных задач, которые возложены на них законом</a:t>
            </a:r>
            <a:endParaRPr lang="de-DE" sz="3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Местное самоуправление</a:t>
            </a:r>
            <a:r>
              <a:rPr lang="de-DE" sz="3200" dirty="0" smtClean="0"/>
              <a:t>:</a:t>
            </a:r>
            <a:br>
              <a:rPr lang="de-DE" sz="3200" dirty="0" smtClean="0"/>
            </a:br>
            <a:r>
              <a:rPr lang="ru-RU" sz="3200" dirty="0" smtClean="0"/>
              <a:t>Финансовая самостоятельность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ru-RU" sz="3200" dirty="0" smtClean="0"/>
              <a:t>Финансовые гарантии федерации</a:t>
            </a:r>
            <a:endParaRPr lang="de-DE" sz="3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(c) Dr. Thomas Stöhr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3015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755576" y="1628800"/>
            <a:ext cx="8085584" cy="4680520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sz="3200" dirty="0" smtClean="0"/>
              <a:t>Федеральная земля обязана определить объём финансовых потребностей </a:t>
            </a:r>
            <a:r>
              <a:rPr lang="ru-RU" sz="3200" dirty="0" err="1" smtClean="0"/>
              <a:t>муниципа-литетов</a:t>
            </a:r>
            <a:r>
              <a:rPr lang="ru-RU" sz="3200" dirty="0" smtClean="0"/>
              <a:t>, необходимый для выполнения возложенных на них задач. Исходя из этой потребности, а также  с учётом фактических доходов и неиспользованного финансового потенциала муниципалитетов определяется объём требуемого финансирования. </a:t>
            </a:r>
            <a:endParaRPr lang="de-DE" sz="3200" dirty="0" smtClean="0"/>
          </a:p>
          <a:p>
            <a:pPr marL="109728" indent="0">
              <a:buNone/>
            </a:pPr>
            <a:r>
              <a:rPr lang="ru-RU" sz="3200" dirty="0" smtClean="0"/>
              <a:t>У муниципалитетов должен оставаться определённый финансовый резерв для реализации собственных политических мероприятий</a:t>
            </a:r>
            <a:r>
              <a:rPr lang="de-DE" sz="3200" dirty="0" smtClean="0"/>
              <a:t>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Решение конституционного суда федеральной земли Гессен от </a:t>
            </a:r>
            <a:r>
              <a:rPr lang="de-DE" sz="3200" dirty="0" smtClean="0"/>
              <a:t>21.05.2013 (</a:t>
            </a:r>
            <a:r>
              <a:rPr lang="ru-RU" sz="3200" dirty="0" smtClean="0"/>
              <a:t>город </a:t>
            </a:r>
            <a:r>
              <a:rPr lang="ru-RU" sz="3200" dirty="0" err="1" smtClean="0"/>
              <a:t>Альсфельд</a:t>
            </a:r>
            <a:r>
              <a:rPr lang="de-DE" sz="3200" dirty="0" smtClean="0"/>
              <a:t>)</a:t>
            </a:r>
            <a:endParaRPr lang="de-DE" sz="3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3701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6541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Муниципальное самоуправление</a:t>
            </a:r>
            <a:r>
              <a:rPr lang="de-DE" sz="3200" dirty="0" smtClean="0"/>
              <a:t>:</a:t>
            </a:r>
            <a:br>
              <a:rPr lang="de-DE" sz="3200" dirty="0" smtClean="0"/>
            </a:br>
            <a:r>
              <a:rPr lang="ru-RU" sz="3200" dirty="0" smtClean="0"/>
              <a:t>основы финансовой самостоятельности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ru-RU" sz="3200" dirty="0" smtClean="0">
                <a:solidFill>
                  <a:schemeClr val="tx1"/>
                </a:solidFill>
              </a:rPr>
              <a:t>обязательное выделение средств под новые задачи </a:t>
            </a:r>
            <a:r>
              <a:rPr lang="ru-RU" sz="3200" dirty="0" smtClean="0"/>
              <a:t>(ст.</a:t>
            </a:r>
            <a:r>
              <a:rPr lang="de-DE" sz="3200" dirty="0" smtClean="0"/>
              <a:t>137 </a:t>
            </a:r>
            <a:r>
              <a:rPr lang="ru-RU" sz="3200" dirty="0" smtClean="0"/>
              <a:t>абзац</a:t>
            </a:r>
            <a:r>
              <a:rPr lang="de-DE" sz="3200" dirty="0" smtClean="0"/>
              <a:t> 6</a:t>
            </a:r>
            <a:r>
              <a:rPr lang="ru-RU" sz="3200" dirty="0" smtClean="0"/>
              <a:t>)</a:t>
            </a:r>
            <a:endParaRPr lang="de-DE" sz="3200" dirty="0"/>
          </a:p>
        </p:txBody>
      </p:sp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357158" y="2000241"/>
            <a:ext cx="8229600" cy="4286280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Когда земля Гессен возлагает на муниципалитеты выполнение новых задач или увеличивает объём существующих, земля Гессен обязана в том же законе предусмотреть выделение финансовых средств, необходимых для их выполнения</a:t>
            </a:r>
            <a:endParaRPr lang="de-DE" sz="3200" dirty="0" smtClean="0"/>
          </a:p>
          <a:p>
            <a:r>
              <a:rPr lang="ru-RU" sz="3200" dirty="0" smtClean="0"/>
              <a:t>Муниципалитеты имеют право на обжалование этих решений</a:t>
            </a:r>
            <a:endParaRPr lang="de-DE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47048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18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Местное самоуправление</a:t>
            </a:r>
            <a:r>
              <a:rPr lang="de-DE" sz="3200" dirty="0" smtClean="0"/>
              <a:t> </a:t>
            </a:r>
            <a:br>
              <a:rPr lang="de-DE" sz="3200" dirty="0" smtClean="0"/>
            </a:br>
            <a:r>
              <a:rPr lang="ru-RU" sz="3200" dirty="0" smtClean="0"/>
              <a:t>Отношения между округом и муниципалитетами/городами, </a:t>
            </a:r>
            <a:br>
              <a:rPr lang="ru-RU" sz="3200" dirty="0" smtClean="0"/>
            </a:br>
            <a:r>
              <a:rPr lang="ru-RU" sz="3200" dirty="0" smtClean="0"/>
              <a:t>входящими в состав округа</a:t>
            </a:r>
            <a:endParaRPr lang="de-DE" sz="3200" dirty="0"/>
          </a:p>
        </p:txBody>
      </p:sp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500034" y="2285992"/>
            <a:ext cx="8429684" cy="4071966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sz="3200" dirty="0" smtClean="0"/>
              <a:t>«Округа выполняют […] те функции государства, которые выходят за рамки возможностей муниципалитетов, входящих в состав округа. […] Они должны ограничиваться теми задачами, которые служат созданию условий для равного жизнеобеспечения  населения. 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ru-RU" sz="3000" u="sng" dirty="0" smtClean="0"/>
              <a:t>Источник</a:t>
            </a:r>
            <a:r>
              <a:rPr lang="ru-RU" sz="3000" dirty="0" smtClean="0"/>
              <a:t>: </a:t>
            </a:r>
            <a:r>
              <a:rPr lang="de-DE" sz="3000" dirty="0" smtClean="0"/>
              <a:t>§2 </a:t>
            </a:r>
            <a:r>
              <a:rPr lang="ru-RU" sz="3000" dirty="0" smtClean="0"/>
              <a:t>абзац </a:t>
            </a:r>
            <a:r>
              <a:rPr lang="de-DE" sz="3000" dirty="0" smtClean="0"/>
              <a:t>1 </a:t>
            </a:r>
            <a:r>
              <a:rPr lang="ru-RU" sz="3000" dirty="0" smtClean="0"/>
              <a:t>Регламента земли Гессен об округах</a:t>
            </a:r>
            <a:r>
              <a:rPr lang="de-DE" sz="3000" dirty="0" smtClean="0"/>
              <a:t>)</a:t>
            </a:r>
            <a:endParaRPr lang="de-DE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38450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7" name="Inhaltsplatzhalter 1"/>
          <p:cNvSpPr txBox="1">
            <a:spLocks/>
          </p:cNvSpPr>
          <p:nvPr/>
        </p:nvSpPr>
        <p:spPr>
          <a:xfrm>
            <a:off x="500034" y="2143116"/>
            <a:ext cx="8229600" cy="3891888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Округа </a:t>
            </a:r>
            <a:r>
              <a:rPr kumimoji="0" lang="ru-RU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имеют права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вводить и взимать собственные налоги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Финансирование деятельности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админи-страции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округа осуществляется за счёт средств, вносимых муниципалитетами; размер взноса зависит от суммы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нало-гов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поступающих в бюджет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соответст-вующего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муниципалитета</a:t>
            </a:r>
            <a:r>
              <a:rPr kumimoji="0" lang="de-D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el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186766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Местное самоуправление</a:t>
            </a:r>
            <a:r>
              <a:rPr lang="de-DE" sz="3200" dirty="0" smtClean="0"/>
              <a:t> </a:t>
            </a:r>
            <a:br>
              <a:rPr lang="de-DE" sz="3200" dirty="0" smtClean="0"/>
            </a:br>
            <a:r>
              <a:rPr lang="ru-RU" sz="3200" dirty="0" smtClean="0"/>
              <a:t>Отношения между округом и муниципалитетами/городами, </a:t>
            </a:r>
            <a:br>
              <a:rPr lang="ru-RU" sz="3200" dirty="0" smtClean="0"/>
            </a:br>
            <a:r>
              <a:rPr lang="ru-RU" sz="3200" dirty="0" smtClean="0"/>
              <a:t>входящими в состав округа</a:t>
            </a:r>
            <a:endParaRPr lang="de-DE" sz="3200" dirty="0"/>
          </a:p>
        </p:txBody>
      </p:sp>
    </p:spTree>
    <p:extLst>
      <p:ext uri="{BB962C8B-B14F-4D97-AF65-F5344CB8AC3E}">
        <p14:creationId xmlns="" xmlns:p14="http://schemas.microsoft.com/office/powerpoint/2010/main" val="271816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Важнейшие налоговые источники для городов и муниципалитетов</a:t>
            </a:r>
            <a:endParaRPr lang="de-DE" sz="3200" dirty="0"/>
          </a:p>
        </p:txBody>
      </p:sp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36504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sz="3200" dirty="0" smtClean="0"/>
              <a:t>Налоги</a:t>
            </a:r>
            <a:r>
              <a:rPr lang="de-DE" sz="3200" dirty="0" smtClean="0"/>
              <a:t>, </a:t>
            </a:r>
            <a:r>
              <a:rPr lang="ru-RU" sz="3200" dirty="0" smtClean="0"/>
              <a:t>по которым муниципалитет имеет право самостоятельно устанавливать налоговую ставку</a:t>
            </a:r>
            <a:r>
              <a:rPr lang="de-DE" sz="3200" dirty="0" smtClean="0"/>
              <a:t>:</a:t>
            </a:r>
            <a:endParaRPr lang="de-DE" sz="3200" dirty="0"/>
          </a:p>
          <a:p>
            <a:r>
              <a:rPr lang="ru-RU" sz="3200" dirty="0" smtClean="0"/>
              <a:t>Налог на предпринимательскую деятельность </a:t>
            </a:r>
            <a:r>
              <a:rPr lang="de-DE" sz="3200" dirty="0" smtClean="0"/>
              <a:t>(</a:t>
            </a:r>
            <a:r>
              <a:rPr lang="ru-RU" sz="3200" dirty="0" smtClean="0"/>
              <a:t>облагается прибыль, получаемая фирмами, ведущими деятельность на территории муниципалитета)</a:t>
            </a:r>
            <a:endParaRPr lang="de-DE" sz="3200" dirty="0" smtClean="0"/>
          </a:p>
          <a:p>
            <a:r>
              <a:rPr lang="ru-RU" sz="3200" dirty="0" smtClean="0"/>
              <a:t>Поземельный налог </a:t>
            </a:r>
            <a:r>
              <a:rPr lang="de-DE" sz="3200" dirty="0" smtClean="0"/>
              <a:t>(</a:t>
            </a:r>
            <a:r>
              <a:rPr lang="ru-RU" sz="3200" dirty="0" smtClean="0"/>
              <a:t>налог на земельные участки</a:t>
            </a:r>
            <a:r>
              <a:rPr lang="de-DE" sz="3200" dirty="0" smtClean="0"/>
              <a:t>)</a:t>
            </a:r>
          </a:p>
          <a:p>
            <a:pPr marL="109728" indent="0">
              <a:buNone/>
            </a:pPr>
            <a:r>
              <a:rPr lang="ru-RU" sz="3200" dirty="0" smtClean="0"/>
              <a:t>Налог</a:t>
            </a:r>
            <a:r>
              <a:rPr lang="de-DE" sz="3200" dirty="0" smtClean="0"/>
              <a:t>, </a:t>
            </a:r>
            <a:r>
              <a:rPr lang="ru-RU" sz="3200" dirty="0" smtClean="0"/>
              <a:t>часть поступлений остаётся в распоряжении муниципалитета:</a:t>
            </a:r>
            <a:endParaRPr lang="de-DE" sz="3200" dirty="0"/>
          </a:p>
          <a:p>
            <a:r>
              <a:rPr lang="ru-RU" sz="3200" dirty="0" smtClean="0"/>
              <a:t>Примерно </a:t>
            </a:r>
            <a:r>
              <a:rPr lang="de-DE" sz="3200" dirty="0" smtClean="0"/>
              <a:t>15 </a:t>
            </a:r>
            <a:r>
              <a:rPr lang="de-DE" sz="3200" dirty="0"/>
              <a:t>% </a:t>
            </a:r>
            <a:r>
              <a:rPr lang="ru-RU" sz="3200" dirty="0" smtClean="0"/>
              <a:t>подоходного налога, </a:t>
            </a:r>
            <a:r>
              <a:rPr lang="ru-RU" sz="3200" dirty="0" err="1" smtClean="0"/>
              <a:t>уплачи-ваемого</a:t>
            </a:r>
            <a:r>
              <a:rPr lang="ru-RU" sz="3200" dirty="0" smtClean="0"/>
              <a:t> гражданами, проживающими на </a:t>
            </a:r>
            <a:r>
              <a:rPr lang="ru-RU" sz="3200" dirty="0" err="1" smtClean="0"/>
              <a:t>тер-ритории</a:t>
            </a:r>
            <a:r>
              <a:rPr lang="ru-RU" sz="3200" dirty="0" smtClean="0"/>
              <a:t> муниципалитета</a:t>
            </a:r>
            <a:endParaRPr lang="de-DE" sz="3200" dirty="0"/>
          </a:p>
          <a:p>
            <a:pPr marL="109728" indent="0">
              <a:buNone/>
            </a:pPr>
            <a:endParaRPr lang="de-DE" sz="3200" dirty="0" smtClean="0"/>
          </a:p>
          <a:p>
            <a:endParaRPr lang="de-DE" sz="3200" dirty="0"/>
          </a:p>
          <a:p>
            <a:pPr marL="109728" indent="0">
              <a:buNone/>
            </a:pPr>
            <a:endParaRPr lang="de-DE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236778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571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Распределение полномочий</a:t>
            </a:r>
            <a:r>
              <a:rPr lang="de-DE" sz="2800" dirty="0" smtClean="0"/>
              <a:t>:</a:t>
            </a:r>
            <a:br>
              <a:rPr lang="de-DE" sz="2800" dirty="0" smtClean="0"/>
            </a:br>
            <a:r>
              <a:rPr lang="ru-RU" sz="2800" dirty="0" smtClean="0"/>
              <a:t> основы финансовой самостоятельности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ru-RU" sz="2800" dirty="0" smtClean="0"/>
              <a:t>Собственные налоговые поступления </a:t>
            </a:r>
            <a:br>
              <a:rPr lang="ru-RU" sz="2800" dirty="0" smtClean="0"/>
            </a:br>
            <a:r>
              <a:rPr lang="de-DE" sz="2800" dirty="0" smtClean="0"/>
              <a:t>- </a:t>
            </a:r>
            <a:r>
              <a:rPr lang="ru-RU" sz="2800" dirty="0" smtClean="0"/>
              <a:t>преимущества </a:t>
            </a:r>
            <a:r>
              <a:rPr lang="de-DE" sz="2800" dirty="0" smtClean="0"/>
              <a:t> -</a:t>
            </a:r>
            <a:endParaRPr lang="de-DE" sz="2800" dirty="0"/>
          </a:p>
        </p:txBody>
      </p:sp>
      <p:sp>
        <p:nvSpPr>
          <p:cNvPr id="9" name="Inhaltsplatzhalter 1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3891888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/>
              <a:t>Каждый муниципалитет должен быть заинтересован в том, чтобы привлекать на свою территорию коммерческие структуры, выделять земли под застройку и в росте численности населения.</a:t>
            </a:r>
            <a:endParaRPr lang="de-DE" sz="3200" dirty="0"/>
          </a:p>
          <a:p>
            <a:r>
              <a:rPr lang="ru-RU" sz="3200" dirty="0" smtClean="0"/>
              <a:t>Существует конкуренция по таким параметрам, как привлекательные ставки налогов и создание благоприятных условий для предприятий и жителей.</a:t>
            </a:r>
            <a:endParaRPr lang="de-DE" sz="3200" dirty="0"/>
          </a:p>
          <a:p>
            <a:pPr marL="109728" indent="0">
              <a:buNone/>
            </a:pPr>
            <a:endParaRPr lang="de-DE" sz="3200" dirty="0" smtClean="0"/>
          </a:p>
          <a:p>
            <a:endParaRPr lang="de-DE" sz="3200" dirty="0"/>
          </a:p>
          <a:p>
            <a:pPr marL="109728" indent="0">
              <a:buNone/>
            </a:pPr>
            <a:endParaRPr lang="de-DE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39050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000" dirty="0" smtClean="0"/>
              <a:t/>
            </a:r>
            <a:br>
              <a:rPr lang="de-DE" sz="3000" dirty="0" smtClean="0"/>
            </a:br>
            <a:r>
              <a:rPr lang="ru-RU" sz="3600" dirty="0" smtClean="0"/>
              <a:t> Структура госуправления </a:t>
            </a:r>
            <a:r>
              <a:rPr lang="de-DE" sz="3600" dirty="0" smtClean="0"/>
              <a:t> – 4 </a:t>
            </a:r>
            <a:r>
              <a:rPr lang="ru-RU" sz="3600" dirty="0" smtClean="0"/>
              <a:t>уровня</a:t>
            </a:r>
            <a:endParaRPr lang="de-DE" sz="36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Gleichschenkliges Dreieck 5"/>
          <p:cNvSpPr/>
          <p:nvPr/>
        </p:nvSpPr>
        <p:spPr>
          <a:xfrm>
            <a:off x="214282" y="1000108"/>
            <a:ext cx="8805394" cy="5400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Федеративная Республика Германия</a:t>
            </a:r>
            <a:r>
              <a:rPr lang="de-DE" b="1" dirty="0" smtClean="0">
                <a:solidFill>
                  <a:schemeClr val="tx1"/>
                </a:solidFill>
              </a:rPr>
              <a:t/>
            </a:r>
            <a:br>
              <a:rPr lang="de-DE" b="1" dirty="0" smtClean="0">
                <a:solidFill>
                  <a:schemeClr val="tx1"/>
                </a:solidFill>
              </a:rPr>
            </a:br>
            <a:r>
              <a:rPr lang="de-DE" b="1" dirty="0" smtClean="0">
                <a:solidFill>
                  <a:schemeClr val="tx1"/>
                </a:solidFill>
              </a:rPr>
              <a:t>--------------------</a:t>
            </a:r>
            <a:br>
              <a:rPr lang="de-DE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Федеральные земли</a:t>
            </a:r>
            <a:r>
              <a:rPr lang="de-DE" b="1" dirty="0" smtClean="0">
                <a:solidFill>
                  <a:schemeClr val="tx1"/>
                </a:solidFill>
              </a:rPr>
              <a:t/>
            </a:r>
            <a:br>
              <a:rPr lang="de-DE" b="1" dirty="0" smtClean="0">
                <a:solidFill>
                  <a:schemeClr val="tx1"/>
                </a:solidFill>
              </a:rPr>
            </a:br>
            <a:r>
              <a:rPr lang="de-DE" b="1" dirty="0" smtClean="0">
                <a:solidFill>
                  <a:schemeClr val="tx1"/>
                </a:solidFill>
              </a:rPr>
              <a:t>--------------------</a:t>
            </a:r>
            <a:br>
              <a:rPr lang="de-DE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Районы (округа)</a:t>
            </a:r>
            <a:r>
              <a:rPr lang="de-DE" b="1" dirty="0" smtClean="0">
                <a:solidFill>
                  <a:schemeClr val="tx1"/>
                </a:solidFill>
              </a:rPr>
              <a:t> / </a:t>
            </a:r>
            <a:r>
              <a:rPr lang="ru-RU" b="1" dirty="0" smtClean="0">
                <a:solidFill>
                  <a:schemeClr val="tx1"/>
                </a:solidFill>
              </a:rPr>
              <a:t>Города окружного подчинения</a:t>
            </a:r>
            <a:r>
              <a:rPr lang="de-DE" b="1" dirty="0" smtClean="0">
                <a:solidFill>
                  <a:schemeClr val="tx1"/>
                </a:solidFill>
              </a:rPr>
              <a:t/>
            </a:r>
            <a:br>
              <a:rPr lang="de-DE" b="1" dirty="0" smtClean="0">
                <a:solidFill>
                  <a:schemeClr val="tx1"/>
                </a:solidFill>
              </a:rPr>
            </a:br>
            <a:r>
              <a:rPr lang="de-DE" b="1" dirty="0" smtClean="0">
                <a:solidFill>
                  <a:schemeClr val="tx1"/>
                </a:solidFill>
              </a:rPr>
              <a:t>----------------</a:t>
            </a:r>
            <a:br>
              <a:rPr lang="de-DE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Города и муниципалитеты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723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7" name="Inhaltsplatzhalter 7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3946768"/>
          </a:xfrm>
        </p:spPr>
        <p:txBody>
          <a:bodyPr/>
          <a:lstStyle/>
          <a:p>
            <a:pPr marL="109728" indent="0">
              <a:buNone/>
            </a:pPr>
            <a:endParaRPr lang="de-DE" dirty="0"/>
          </a:p>
          <a:p>
            <a:pPr marL="109728" indent="0" algn="ctr">
              <a:buNone/>
            </a:pPr>
            <a:r>
              <a:rPr lang="ru-RU" sz="3600" dirty="0" smtClean="0"/>
              <a:t>Спасибо за внимание! </a:t>
            </a: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de-DE" sz="3600" dirty="0" smtClean="0"/>
              <a:t/>
            </a:r>
            <a:br>
              <a:rPr lang="de-DE" sz="3600" dirty="0" smtClean="0"/>
            </a:br>
            <a:r>
              <a:rPr lang="ru-RU" sz="3600" dirty="0" smtClean="0"/>
              <a:t>Я жду ваших вопросов и готов к дискуссии с вами</a:t>
            </a:r>
            <a:endParaRPr lang="de-DE" sz="3600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idx="2"/>
          </p:nvPr>
        </p:nvSpPr>
        <p:spPr>
          <a:xfrm>
            <a:off x="899592" y="4725144"/>
            <a:ext cx="7920880" cy="1512168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2400" dirty="0" smtClean="0"/>
              <a:t>д-р Томас </a:t>
            </a:r>
            <a:r>
              <a:rPr lang="ru-RU" sz="2400" dirty="0" err="1" smtClean="0"/>
              <a:t>Штёр</a:t>
            </a:r>
            <a:r>
              <a:rPr lang="ru-RU" sz="2400" dirty="0" smtClean="0"/>
              <a:t> 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ru-RU" sz="2400" dirty="0" smtClean="0"/>
              <a:t>бургомистр города </a:t>
            </a:r>
            <a:r>
              <a:rPr lang="ru-RU" sz="2400" dirty="0" err="1" smtClean="0"/>
              <a:t>Бад</a:t>
            </a:r>
            <a:r>
              <a:rPr lang="ru-RU" sz="2400" dirty="0" smtClean="0"/>
              <a:t> </a:t>
            </a:r>
            <a:r>
              <a:rPr lang="ru-RU" sz="2400" dirty="0" err="1" smtClean="0"/>
              <a:t>Фильбель</a:t>
            </a: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ru-RU" sz="2400" dirty="0" smtClean="0"/>
              <a:t>член Главного комитета Германского союза городов и муниципалитетов</a:t>
            </a:r>
            <a:endParaRPr lang="de-DE" sz="2400" dirty="0" smtClean="0"/>
          </a:p>
          <a:p>
            <a:pPr algn="l"/>
            <a:r>
              <a:rPr lang="ru-RU" sz="2400" dirty="0" smtClean="0"/>
              <a:t>Первый вице-президент союза городов и муниципалитетов федеральной земли Гессен</a:t>
            </a:r>
            <a:endParaRPr lang="de-DE" sz="2400" dirty="0"/>
          </a:p>
        </p:txBody>
      </p:sp>
    </p:spTree>
    <p:extLst>
      <p:ext uri="{BB962C8B-B14F-4D97-AF65-F5344CB8AC3E}">
        <p14:creationId xmlns="" xmlns:p14="http://schemas.microsoft.com/office/powerpoint/2010/main" val="2058542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7623274" y="2492896"/>
            <a:ext cx="4042792" cy="4525963"/>
          </a:xfrm>
        </p:spPr>
        <p:txBody>
          <a:bodyPr/>
          <a:lstStyle/>
          <a:p>
            <a:pPr marL="1828800" lvl="7" indent="0">
              <a:buNone/>
            </a:pPr>
            <a:endParaRPr lang="de-DE" dirty="0" smtClean="0"/>
          </a:p>
          <a:p>
            <a:pPr lvl="8"/>
            <a:endParaRPr lang="de-DE" dirty="0" smtClean="0"/>
          </a:p>
          <a:p>
            <a:pPr lvl="8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Федеративная Республика Германия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16 </a:t>
            </a:r>
            <a:r>
              <a:rPr lang="ru-RU" sz="2800" dirty="0" smtClean="0"/>
              <a:t>федеральных земель</a:t>
            </a:r>
            <a:endParaRPr lang="de-DE" sz="28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12776"/>
            <a:ext cx="3816424" cy="4941168"/>
          </a:xfrm>
          <a:prstGeom prst="rect">
            <a:avLst/>
          </a:prstGeom>
        </p:spPr>
      </p:pic>
      <p:sp>
        <p:nvSpPr>
          <p:cNvPr id="10" name="Textfeld 12"/>
          <p:cNvSpPr txBox="1"/>
          <p:nvPr/>
        </p:nvSpPr>
        <p:spPr>
          <a:xfrm>
            <a:off x="4286248" y="1357298"/>
            <a:ext cx="464464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Органы федеральной </a:t>
            </a:r>
            <a:r>
              <a:rPr lang="ru-RU" sz="2400" dirty="0" err="1" smtClean="0"/>
              <a:t>вла-сти</a:t>
            </a:r>
            <a:r>
              <a:rPr lang="ru-RU" sz="2400" dirty="0" smtClean="0"/>
              <a:t> имеют право </a:t>
            </a:r>
            <a:r>
              <a:rPr lang="ru-RU" sz="2400" dirty="0" err="1" smtClean="0"/>
              <a:t>прини-мать</a:t>
            </a:r>
            <a:r>
              <a:rPr lang="ru-RU" sz="2400" dirty="0" smtClean="0"/>
              <a:t> законы только в </a:t>
            </a:r>
            <a:r>
              <a:rPr lang="ru-RU" sz="2400" dirty="0" err="1" smtClean="0"/>
              <a:t>слу-чаях</a:t>
            </a:r>
            <a:r>
              <a:rPr lang="ru-RU" sz="2400" dirty="0" smtClean="0"/>
              <a:t>, предусмотренных Конституцией (ст. 70 Основного закона) </a:t>
            </a:r>
            <a:endParaRPr lang="de-DE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Земли участвуют в </a:t>
            </a:r>
            <a:r>
              <a:rPr lang="ru-RU" sz="2400" dirty="0" err="1" smtClean="0"/>
              <a:t>законо-дательном</a:t>
            </a:r>
            <a:r>
              <a:rPr lang="ru-RU" sz="2400" dirty="0" smtClean="0"/>
              <a:t> процессе на федеральном уровне через бундесрат (палата парламента, </a:t>
            </a:r>
            <a:r>
              <a:rPr lang="ru-RU" sz="2400" dirty="0" err="1" smtClean="0"/>
              <a:t>представля-ющая</a:t>
            </a:r>
            <a:r>
              <a:rPr lang="ru-RU" sz="2400" dirty="0" smtClean="0"/>
              <a:t> интересы субъектов федерации)</a:t>
            </a:r>
            <a:endParaRPr lang="de-DE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18605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19" y="1548408"/>
            <a:ext cx="3847833" cy="4896544"/>
          </a:xfrm>
          <a:prstGeom prst="rect">
            <a:avLst/>
          </a:prstGeom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10" name="Textfeld 6"/>
          <p:cNvSpPr txBox="1"/>
          <p:nvPr/>
        </p:nvSpPr>
        <p:spPr>
          <a:xfrm>
            <a:off x="4286248" y="2060848"/>
            <a:ext cx="4857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21 </a:t>
            </a:r>
            <a:r>
              <a:rPr lang="ru-RU" sz="2800" dirty="0" smtClean="0"/>
              <a:t>округ</a:t>
            </a:r>
            <a:endParaRPr lang="de-D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5 </a:t>
            </a:r>
            <a:r>
              <a:rPr lang="ru-RU" sz="2800" dirty="0" smtClean="0"/>
              <a:t>городов окружного подчинения</a:t>
            </a:r>
            <a:endParaRPr lang="de-D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423 </a:t>
            </a:r>
            <a:r>
              <a:rPr lang="ru-RU" sz="2800" dirty="0" smtClean="0"/>
              <a:t>муниципалитета (включая другие города)</a:t>
            </a:r>
            <a:endParaRPr lang="de-DE" sz="2800" dirty="0"/>
          </a:p>
        </p:txBody>
      </p:sp>
      <p:sp>
        <p:nvSpPr>
          <p:cNvPr id="1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Структура федеральной земли </a:t>
            </a:r>
            <a:br>
              <a:rPr lang="ru-RU" dirty="0" smtClean="0"/>
            </a:br>
            <a:r>
              <a:rPr lang="ru-RU" dirty="0" smtClean="0"/>
              <a:t>(на примере земли Гессен)</a:t>
            </a:r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7509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3976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Основной закон: статья </a:t>
            </a:r>
            <a:r>
              <a:rPr lang="de-DE" sz="3200" dirty="0" smtClean="0"/>
              <a:t>28 </a:t>
            </a:r>
            <a:r>
              <a:rPr lang="ru-RU" sz="3200" dirty="0" smtClean="0"/>
              <a:t>абзац </a:t>
            </a:r>
            <a:r>
              <a:rPr lang="de-DE" sz="3200" dirty="0" smtClean="0"/>
              <a:t>2 </a:t>
            </a:r>
            <a:r>
              <a:rPr lang="ru-RU" sz="3200" dirty="0" err="1" smtClean="0"/>
              <a:t>предл</a:t>
            </a:r>
            <a:r>
              <a:rPr lang="ru-RU" sz="3200" dirty="0" smtClean="0"/>
              <a:t>.</a:t>
            </a:r>
            <a:r>
              <a:rPr lang="de-DE" sz="3200" dirty="0" smtClean="0"/>
              <a:t> 1 </a:t>
            </a:r>
            <a:r>
              <a:rPr lang="ru-RU" sz="3200" dirty="0" smtClean="0"/>
              <a:t>и </a:t>
            </a:r>
            <a:r>
              <a:rPr lang="de-DE" sz="3200" dirty="0" smtClean="0"/>
              <a:t>3:</a:t>
            </a:r>
          </a:p>
          <a:p>
            <a:r>
              <a:rPr lang="ru-RU" sz="3200" dirty="0" smtClean="0"/>
              <a:t>Муниципалитетам должно быть гарантировано право </a:t>
            </a:r>
            <a:r>
              <a:rPr lang="ru-RU" sz="3200" u="sng" dirty="0" smtClean="0"/>
              <a:t>под свою ответственность</a:t>
            </a:r>
            <a:r>
              <a:rPr lang="ru-RU" sz="3200" dirty="0" smtClean="0"/>
              <a:t> и в рамках закона </a:t>
            </a:r>
            <a:r>
              <a:rPr lang="ru-RU" sz="3200" u="sng" dirty="0" smtClean="0"/>
              <a:t>регулировать все дела местного сообщества. [</a:t>
            </a:r>
            <a:r>
              <a:rPr lang="de-DE" sz="3200" dirty="0" smtClean="0"/>
              <a:t>…</a:t>
            </a:r>
            <a:r>
              <a:rPr lang="ru-RU" sz="3200" dirty="0" smtClean="0"/>
              <a:t>]</a:t>
            </a:r>
            <a:r>
              <a:rPr lang="de-DE" sz="3200" dirty="0" smtClean="0"/>
              <a:t> </a:t>
            </a:r>
            <a:r>
              <a:rPr lang="ru-RU" sz="3200" dirty="0" smtClean="0"/>
              <a:t>Гарантия самоуправления включает и основы </a:t>
            </a:r>
            <a:r>
              <a:rPr lang="ru-RU" sz="3200" u="sng" dirty="0" smtClean="0"/>
              <a:t>самостоятельной финансовой ответственности.</a:t>
            </a:r>
            <a:r>
              <a:rPr lang="ru-RU" sz="3200" dirty="0" smtClean="0"/>
              <a:t> </a:t>
            </a:r>
            <a:endParaRPr lang="de-DE" sz="3200" dirty="0" smtClean="0"/>
          </a:p>
          <a:p>
            <a:endParaRPr lang="de-DE" sz="3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Норма Конституции гласит:</a:t>
            </a:r>
            <a:endParaRPr lang="de-DE" sz="3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14927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Основной закон: статья </a:t>
            </a:r>
            <a:r>
              <a:rPr lang="de-DE" sz="3200" dirty="0" smtClean="0"/>
              <a:t>28 </a:t>
            </a:r>
            <a:r>
              <a:rPr lang="ru-RU" sz="3200" dirty="0" smtClean="0"/>
              <a:t>абзац </a:t>
            </a:r>
            <a:r>
              <a:rPr lang="de-DE" sz="3200" dirty="0" smtClean="0"/>
              <a:t>3:</a:t>
            </a:r>
          </a:p>
          <a:p>
            <a:r>
              <a:rPr lang="ru-RU" sz="3200" dirty="0" smtClean="0"/>
              <a:t>Федерация гарантирует соответствие конституционного строя федеральных земель основным правам, а также </a:t>
            </a:r>
            <a:r>
              <a:rPr lang="ru-RU" sz="3200" u="sng" dirty="0" smtClean="0"/>
              <a:t>положениям абзацев</a:t>
            </a:r>
            <a:r>
              <a:rPr lang="ru-RU" sz="3200" dirty="0" smtClean="0"/>
              <a:t> 1 и </a:t>
            </a:r>
            <a:r>
              <a:rPr lang="ru-RU" sz="3200" u="sng" dirty="0" smtClean="0"/>
              <a:t>2</a:t>
            </a:r>
            <a:r>
              <a:rPr lang="ru-RU" sz="3200" dirty="0" smtClean="0"/>
              <a:t>. </a:t>
            </a:r>
            <a:endParaRPr lang="de-DE" sz="3200" dirty="0" smtClean="0"/>
          </a:p>
          <a:p>
            <a:r>
              <a:rPr lang="ru-RU" sz="3200" dirty="0" smtClean="0"/>
              <a:t>Как федерация, так и все федеральные земли, входящие в её состав, не должны вмешиваться в полномочия муниципалитетов</a:t>
            </a:r>
            <a:endParaRPr lang="de-DE" sz="3200" dirty="0" smtClean="0"/>
          </a:p>
          <a:p>
            <a:r>
              <a:rPr lang="ru-RU" sz="3200" dirty="0" smtClean="0"/>
              <a:t>Эта автономия органов местного </a:t>
            </a:r>
            <a:r>
              <a:rPr lang="ru-RU" sz="3200" dirty="0" err="1" smtClean="0"/>
              <a:t>само-управления</a:t>
            </a:r>
            <a:r>
              <a:rPr lang="ru-RU" sz="3200" dirty="0" smtClean="0"/>
              <a:t> считается столь же важной, как и основные права гражданина Германии</a:t>
            </a:r>
            <a:endParaRPr lang="de-DE" sz="3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06613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Норма Конституции ФРГ гласит</a:t>
            </a:r>
            <a:r>
              <a:rPr lang="de-DE" sz="3200" dirty="0" smtClean="0"/>
              <a:t>: </a:t>
            </a:r>
            <a:endParaRPr lang="de-DE" sz="3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08701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1125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Сущность местного самоуправления (статья 28 абзац 2 Основного закона) составляет полномочие </a:t>
            </a:r>
            <a:r>
              <a:rPr lang="ru-RU" sz="3200" dirty="0" err="1" smtClean="0"/>
              <a:t>муниципалите-та</a:t>
            </a:r>
            <a:r>
              <a:rPr lang="de-DE" sz="3200" dirty="0" smtClean="0"/>
              <a:t> </a:t>
            </a:r>
            <a:r>
              <a:rPr lang="ru-RU" sz="3200" dirty="0" smtClean="0"/>
              <a:t>по существу и напрямую улаживать все дела местного сообщества.</a:t>
            </a:r>
            <a:endParaRPr lang="de-DE" sz="3200" dirty="0" smtClean="0"/>
          </a:p>
          <a:p>
            <a:r>
              <a:rPr lang="ru-RU" sz="3200" dirty="0" smtClean="0"/>
              <a:t>Законодателю разрешается лишать муниципалитеты функций, имеющих типично местный характер, только на основании насущного общественного интереса</a:t>
            </a:r>
            <a:r>
              <a:rPr lang="de-DE" sz="3200" dirty="0" smtClean="0"/>
              <a:t>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Решение Федерального конституционного суда  от </a:t>
            </a:r>
            <a:r>
              <a:rPr lang="de-DE" sz="2400" dirty="0" smtClean="0"/>
              <a:t>23.11.1988 (</a:t>
            </a:r>
            <a:r>
              <a:rPr lang="ru-RU" sz="2400" dirty="0" smtClean="0"/>
              <a:t>муниципалитет </a:t>
            </a:r>
            <a:r>
              <a:rPr lang="ru-RU" sz="2400" dirty="0" err="1" smtClean="0"/>
              <a:t>Раштеде</a:t>
            </a:r>
            <a:r>
              <a:rPr lang="de-DE" sz="2400" dirty="0" smtClean="0"/>
              <a:t>)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4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Округа выполняют чисто </a:t>
            </a:r>
            <a:r>
              <a:rPr lang="ru-RU" sz="3200" dirty="0" err="1" smtClean="0"/>
              <a:t>компенса-ционную</a:t>
            </a:r>
            <a:r>
              <a:rPr lang="ru-RU" sz="3200" dirty="0" smtClean="0"/>
              <a:t> и дополняющую функцию</a:t>
            </a:r>
            <a:endParaRPr lang="de-DE" sz="3200" dirty="0" smtClean="0"/>
          </a:p>
          <a:p>
            <a:r>
              <a:rPr lang="ru-RU" sz="3200" dirty="0" smtClean="0"/>
              <a:t>Лишение полномочий целиком и полностью по причине упрощения администрирования или устранения дублирования противоречит конституции</a:t>
            </a:r>
            <a:endParaRPr lang="de-DE" sz="3200" dirty="0" smtClean="0"/>
          </a:p>
          <a:p>
            <a:r>
              <a:rPr lang="ru-RU" sz="3200" dirty="0" smtClean="0"/>
              <a:t>Участие местного представительства граждан в решении местных задач важнее, нежели централизованное госуправление</a:t>
            </a:r>
            <a:endParaRPr lang="de-DE" sz="32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7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Решение Федерального конституционного суда  от </a:t>
            </a:r>
            <a:r>
              <a:rPr lang="de-DE" sz="2400" dirty="0" smtClean="0"/>
              <a:t>23.11.1988 (</a:t>
            </a:r>
            <a:r>
              <a:rPr lang="ru-RU" sz="2400" dirty="0" smtClean="0"/>
              <a:t>муниципалитет </a:t>
            </a:r>
            <a:r>
              <a:rPr lang="ru-RU" sz="2400" dirty="0" err="1" smtClean="0"/>
              <a:t>Раштеде</a:t>
            </a:r>
            <a:r>
              <a:rPr lang="de-DE" sz="2400" dirty="0" smtClean="0"/>
              <a:t>)</a:t>
            </a:r>
            <a:endParaRPr lang="de-DE" sz="2400" dirty="0"/>
          </a:p>
        </p:txBody>
      </p:sp>
    </p:spTree>
    <p:extLst>
      <p:ext uri="{BB962C8B-B14F-4D97-AF65-F5344CB8AC3E}">
        <p14:creationId xmlns="" xmlns:p14="http://schemas.microsoft.com/office/powerpoint/2010/main" val="54816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3891888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/>
              <a:t>Открытое и быстрое решение проблем, поскольку граждане знают, куда обращаться с проблемами, </a:t>
            </a:r>
            <a:r>
              <a:rPr lang="ru-RU" sz="3200" dirty="0" err="1" smtClean="0"/>
              <a:t>возникаю-щими</a:t>
            </a:r>
            <a:r>
              <a:rPr lang="ru-RU" sz="3200" dirty="0" smtClean="0"/>
              <a:t> у местного сообщества, и у них есть право решать эти проблемы на местном уровне</a:t>
            </a:r>
            <a:endParaRPr lang="de-DE" sz="3200" dirty="0" smtClean="0"/>
          </a:p>
          <a:p>
            <a:r>
              <a:rPr lang="ru-RU" sz="3200" dirty="0" smtClean="0"/>
              <a:t>Участие граждан в принятии решения и его последующей реализации возможно и желательно</a:t>
            </a:r>
            <a:endParaRPr lang="de-DE" sz="32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Местное самоуправление</a:t>
            </a:r>
            <a:r>
              <a:rPr lang="de-DE" sz="3200" dirty="0" smtClean="0"/>
              <a:t/>
            </a:r>
            <a:br>
              <a:rPr lang="de-DE" sz="3200" dirty="0" smtClean="0"/>
            </a:br>
            <a:r>
              <a:rPr lang="ru-RU" sz="3200" dirty="0" smtClean="0"/>
              <a:t>Быть ответственным за все дела местного сообщества: положительные моменты</a:t>
            </a:r>
            <a:endParaRPr lang="de-DE" sz="3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(c) Dr. Thomas Stöhr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9959-0355-41FE-9D6D-C4B685A359F4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9161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503</TotalTime>
  <Words>864</Words>
  <Application>Microsoft Office PowerPoint</Application>
  <PresentationFormat>Экран (4:3)</PresentationFormat>
  <Paragraphs>107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Deimos</vt:lpstr>
      <vt:lpstr>Д-р Томас Штёр</vt:lpstr>
      <vt:lpstr>  Структура госуправления  – 4 уровня</vt:lpstr>
      <vt:lpstr>Федеративная Республика Германия  16 федеральных земель</vt:lpstr>
      <vt:lpstr>Структура федеральной земли  (на примере земли Гессен)</vt:lpstr>
      <vt:lpstr>Норма Конституции гласит:</vt:lpstr>
      <vt:lpstr>Норма Конституции ФРГ гласит: </vt:lpstr>
      <vt:lpstr>Решение Федерального конституционного суда  от 23.11.1988 (муниципалитет Раштеде)</vt:lpstr>
      <vt:lpstr>Решение Федерального конституционного суда  от 23.11.1988 (муниципалитет Раштеде)</vt:lpstr>
      <vt:lpstr>Местное самоуправление Быть ответственным за все дела местного сообщества: положительные моменты</vt:lpstr>
      <vt:lpstr>Местное самоуправление Быть ответственным за все дела местного сообщества: положительные моменты</vt:lpstr>
      <vt:lpstr>Местное самоуправление:  органы власти на местах действуют «под собственную ответственность»</vt:lpstr>
      <vt:lpstr>Местное самоуправление: Муниципалитеты действуют на основе «финансовой самостоятельности»</vt:lpstr>
      <vt:lpstr>Местное самоуправление: Финансовая самостоятельность Финансовые гарантии федерации</vt:lpstr>
      <vt:lpstr>Решение конституционного суда федеральной земли Гессен от 21.05.2013 (город Альсфельд)</vt:lpstr>
      <vt:lpstr>Муниципальное самоуправление: основы финансовой самостоятельности обязательное выделение средств под новые задачи (ст.137 абзац 6)</vt:lpstr>
      <vt:lpstr>Местное самоуправление  Отношения между округом и муниципалитетами/городами,  входящими в состав округа</vt:lpstr>
      <vt:lpstr>Местное самоуправление  Отношения между округом и муниципалитетами/городами,  входящими в состав округа</vt:lpstr>
      <vt:lpstr>Важнейшие налоговые источники для городов и муниципалитетов</vt:lpstr>
      <vt:lpstr>Распределение полномочий:  основы финансовой самостоятельности Собственные налоговые поступления  - преимущества  -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Thomas.Stöhr</dc:creator>
  <cp:lastModifiedBy>GA</cp:lastModifiedBy>
  <cp:revision>204</cp:revision>
  <cp:lastPrinted>2013-11-20T13:47:34Z</cp:lastPrinted>
  <dcterms:created xsi:type="dcterms:W3CDTF">2013-11-18T07:38:16Z</dcterms:created>
  <dcterms:modified xsi:type="dcterms:W3CDTF">2018-11-26T12:15:56Z</dcterms:modified>
</cp:coreProperties>
</file>