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422" r:id="rId2"/>
    <p:sldId id="488" r:id="rId3"/>
    <p:sldId id="490" r:id="rId4"/>
    <p:sldId id="498" r:id="rId5"/>
    <p:sldId id="506" r:id="rId6"/>
    <p:sldId id="495" r:id="rId7"/>
    <p:sldId id="491" r:id="rId8"/>
    <p:sldId id="507" r:id="rId9"/>
    <p:sldId id="500" r:id="rId10"/>
    <p:sldId id="504" r:id="rId11"/>
    <p:sldId id="492" r:id="rId12"/>
    <p:sldId id="493" r:id="rId13"/>
    <p:sldId id="502" r:id="rId14"/>
    <p:sldId id="503" r:id="rId15"/>
    <p:sldId id="455" r:id="rId16"/>
    <p:sldId id="508" r:id="rId17"/>
    <p:sldId id="456" r:id="rId18"/>
    <p:sldId id="483" r:id="rId19"/>
    <p:sldId id="484" r:id="rId20"/>
    <p:sldId id="467" r:id="rId21"/>
    <p:sldId id="427" r:id="rId22"/>
    <p:sldId id="472" r:id="rId23"/>
    <p:sldId id="480" r:id="rId24"/>
  </p:sldIdLst>
  <p:sldSz cx="9144000" cy="5143500" type="screen16x9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5A8B25"/>
    <a:srgbClr val="CC0027"/>
    <a:srgbClr val="000099"/>
    <a:srgbClr val="E214D8"/>
    <a:srgbClr val="E80EAA"/>
    <a:srgbClr val="6AB517"/>
    <a:srgbClr val="69A1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67" autoAdjust="0"/>
    <p:restoredTop sz="86387" autoAdjust="0"/>
  </p:normalViewPr>
  <p:slideViewPr>
    <p:cSldViewPr snapToGrid="0">
      <p:cViewPr>
        <p:scale>
          <a:sx n="125" d="100"/>
          <a:sy n="125" d="100"/>
        </p:scale>
        <p:origin x="-1386" y="-516"/>
      </p:cViewPr>
      <p:guideLst>
        <p:guide orient="horz" pos="162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650" y="2748"/>
      </p:cViewPr>
      <p:guideLst>
        <p:guide orient="horz" pos="2141"/>
        <p:guide pos="3128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noFill/>
      </c:spPr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6.6344464371807174E-2"/>
          <c:y val="2.5059780311299268E-2"/>
          <c:w val="0.93365553562819281"/>
          <c:h val="0.8343031729307179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выданных личных книжек волонтера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7424895907258168E-3"/>
                  <c:y val="-1.9451472267613898E-3"/>
                </c:manualLayout>
              </c:layout>
              <c:tx>
                <c:rich>
                  <a:bodyPr/>
                  <a:lstStyle/>
                  <a:p>
                    <a:pPr>
                      <a:defRPr sz="1400">
                        <a:solidFill>
                          <a:schemeClr val="bg1"/>
                        </a:solidFill>
                        <a:latin typeface="Century Gothic" panose="020B0502020202020204" pitchFamily="34" charset="0"/>
                      </a:defRPr>
                    </a:pPr>
                    <a:r>
                      <a:rPr lang="ru-RU" sz="1400" b="1" i="0" dirty="0" smtClean="0">
                        <a:solidFill>
                          <a:schemeClr val="bg1"/>
                        </a:solidFill>
                      </a:rPr>
                      <a:t>1561 шт.</a:t>
                    </a:r>
                    <a:endParaRPr lang="en-US" sz="1400" b="1" i="0" dirty="0">
                      <a:solidFill>
                        <a:schemeClr val="tx1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4369989815864546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>
                        <a:solidFill>
                          <a:schemeClr val="bg1"/>
                        </a:solidFill>
                      </a:rPr>
                      <a:t>5101 шт.</a:t>
                    </a:r>
                    <a:endParaRPr lang="en-US" sz="1400" b="1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Century Gothic" panose="020B0502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2017 г.</c:v>
                </c:pt>
                <c:pt idx="1">
                  <c:v>2018 г. (по состоянию на 31.12.2018)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1561</c:v>
                </c:pt>
                <c:pt idx="1">
                  <c:v>5101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9489024"/>
        <c:axId val="49490560"/>
        <c:axId val="0"/>
      </c:bar3DChart>
      <c:catAx>
        <c:axId val="49489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latin typeface="Century Gothic" panose="020B0502020202020204" pitchFamily="34" charset="0"/>
              </a:defRPr>
            </a:pPr>
            <a:endParaRPr lang="ru-RU"/>
          </a:p>
        </c:txPr>
        <c:crossAx val="49490560"/>
        <c:crosses val="autoZero"/>
        <c:auto val="1"/>
        <c:lblAlgn val="ctr"/>
        <c:lblOffset val="100"/>
        <c:noMultiLvlLbl val="0"/>
      </c:catAx>
      <c:valAx>
        <c:axId val="494905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>
                <a:latin typeface="Century Gothic" panose="020B0502020202020204" pitchFamily="34" charset="0"/>
              </a:defRPr>
            </a:pPr>
            <a:endParaRPr lang="ru-RU"/>
          </a:p>
        </c:txPr>
        <c:crossAx val="4948902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8F1C05-F464-4616-97C8-B8F2FDA648A6}" type="doc">
      <dgm:prSet loTypeId="urn:microsoft.com/office/officeart/2008/layout/PictureStrips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90E61D-8257-4613-A6C3-0A611513001A}">
      <dgm:prSet phldrT="[Текст]"/>
      <dgm:spPr/>
      <dgm:t>
        <a:bodyPr/>
        <a:lstStyle/>
        <a:p>
          <a:r>
            <a:rPr lang="ru-RU" b="1" dirty="0" smtClean="0">
              <a:latin typeface="Century Gothic" panose="020B0502020202020204" pitchFamily="34" charset="0"/>
            </a:rPr>
            <a:t>введение единой базы добровольцев города Иванова (централизованная выдача Личных книжек волонтера)</a:t>
          </a:r>
          <a:endParaRPr lang="ru-RU" b="1" dirty="0">
            <a:latin typeface="Century Gothic" panose="020B0502020202020204" pitchFamily="34" charset="0"/>
          </a:endParaRPr>
        </a:p>
      </dgm:t>
    </dgm:pt>
    <dgm:pt modelId="{B7502DC1-D4EC-4B30-A91A-3D279FF00514}" type="parTrans" cxnId="{B2994D8E-AC1A-41AB-AF03-A4D75CEFC5C7}">
      <dgm:prSet/>
      <dgm:spPr/>
      <dgm:t>
        <a:bodyPr/>
        <a:lstStyle/>
        <a:p>
          <a:endParaRPr lang="ru-RU"/>
        </a:p>
      </dgm:t>
    </dgm:pt>
    <dgm:pt modelId="{24370FDA-E436-46A5-826A-E7D9F474E9C6}" type="sibTrans" cxnId="{B2994D8E-AC1A-41AB-AF03-A4D75CEFC5C7}">
      <dgm:prSet/>
      <dgm:spPr/>
      <dgm:t>
        <a:bodyPr/>
        <a:lstStyle/>
        <a:p>
          <a:endParaRPr lang="ru-RU"/>
        </a:p>
      </dgm:t>
    </dgm:pt>
    <dgm:pt modelId="{4D551C92-D95D-401D-AD52-F5F0C9697624}">
      <dgm:prSet phldrT="[Текст]"/>
      <dgm:spPr/>
      <dgm:t>
        <a:bodyPr/>
        <a:lstStyle/>
        <a:p>
          <a:r>
            <a:rPr lang="ru-RU" b="1" dirty="0" smtClean="0">
              <a:latin typeface="Century Gothic" panose="020B0502020202020204" pitchFamily="34" charset="0"/>
            </a:rPr>
            <a:t>формирование единого календарного плана работы добровольческих организаций</a:t>
          </a:r>
          <a:endParaRPr lang="ru-RU" b="1" dirty="0">
            <a:latin typeface="Century Gothic" panose="020B0502020202020204" pitchFamily="34" charset="0"/>
          </a:endParaRPr>
        </a:p>
      </dgm:t>
    </dgm:pt>
    <dgm:pt modelId="{1D2600FC-02DD-4849-8439-441A15C666AB}" type="parTrans" cxnId="{6D71260A-B640-4543-84F3-94E13EF8D61B}">
      <dgm:prSet/>
      <dgm:spPr/>
      <dgm:t>
        <a:bodyPr/>
        <a:lstStyle/>
        <a:p>
          <a:endParaRPr lang="ru-RU"/>
        </a:p>
      </dgm:t>
    </dgm:pt>
    <dgm:pt modelId="{5E481B09-F6CA-4191-9ECA-42A4D9CD2F5C}" type="sibTrans" cxnId="{6D71260A-B640-4543-84F3-94E13EF8D61B}">
      <dgm:prSet/>
      <dgm:spPr/>
      <dgm:t>
        <a:bodyPr/>
        <a:lstStyle/>
        <a:p>
          <a:endParaRPr lang="ru-RU"/>
        </a:p>
      </dgm:t>
    </dgm:pt>
    <dgm:pt modelId="{1D040CE9-5BA9-4AF4-BFFE-F35B132B216F}">
      <dgm:prSet phldrT="[Текст]"/>
      <dgm:spPr/>
      <dgm:t>
        <a:bodyPr/>
        <a:lstStyle/>
        <a:p>
          <a:r>
            <a:rPr lang="ru-RU" b="1" dirty="0" smtClean="0">
              <a:latin typeface="Century Gothic" panose="020B0502020202020204" pitchFamily="34" charset="0"/>
            </a:rPr>
            <a:t>проведение обучающих мероприятий, семинаров и тренингов для волонтеров</a:t>
          </a:r>
          <a:endParaRPr lang="ru-RU" b="1" dirty="0">
            <a:latin typeface="Century Gothic" panose="020B0502020202020204" pitchFamily="34" charset="0"/>
          </a:endParaRPr>
        </a:p>
      </dgm:t>
    </dgm:pt>
    <dgm:pt modelId="{1E508F14-414C-49EF-B874-B48E6098CC95}" type="parTrans" cxnId="{4B2B2A1F-2B9D-4A27-B21D-A6B5E0410C25}">
      <dgm:prSet/>
      <dgm:spPr/>
      <dgm:t>
        <a:bodyPr/>
        <a:lstStyle/>
        <a:p>
          <a:endParaRPr lang="ru-RU"/>
        </a:p>
      </dgm:t>
    </dgm:pt>
    <dgm:pt modelId="{799D4B82-079D-4975-8361-486EA45C754A}" type="sibTrans" cxnId="{4B2B2A1F-2B9D-4A27-B21D-A6B5E0410C25}">
      <dgm:prSet/>
      <dgm:spPr/>
      <dgm:t>
        <a:bodyPr/>
        <a:lstStyle/>
        <a:p>
          <a:endParaRPr lang="ru-RU"/>
        </a:p>
      </dgm:t>
    </dgm:pt>
    <dgm:pt modelId="{5CE4B47B-2920-4BCA-985A-7E4036CC3551}">
      <dgm:prSet phldrT="[Текст]"/>
      <dgm:spPr/>
      <dgm:t>
        <a:bodyPr/>
        <a:lstStyle/>
        <a:p>
          <a:r>
            <a:rPr lang="ru-RU" b="1" dirty="0" smtClean="0">
              <a:latin typeface="Century Gothic" panose="020B0502020202020204" pitchFamily="34" charset="0"/>
            </a:rPr>
            <a:t>содействие в проведении добровольческих инициатив, мероприятий и проектов, помощь в участии в </a:t>
          </a:r>
          <a:r>
            <a:rPr lang="ru-RU" b="1" dirty="0" err="1" smtClean="0">
              <a:latin typeface="Century Gothic" panose="020B0502020202020204" pitchFamily="34" charset="0"/>
            </a:rPr>
            <a:t>грантовых</a:t>
          </a:r>
          <a:r>
            <a:rPr lang="ru-RU" b="1" dirty="0" smtClean="0">
              <a:latin typeface="Century Gothic" panose="020B0502020202020204" pitchFamily="34" charset="0"/>
            </a:rPr>
            <a:t> конкурсах</a:t>
          </a:r>
          <a:endParaRPr lang="ru-RU" b="1" dirty="0">
            <a:latin typeface="Century Gothic" panose="020B0502020202020204" pitchFamily="34" charset="0"/>
          </a:endParaRPr>
        </a:p>
      </dgm:t>
    </dgm:pt>
    <dgm:pt modelId="{86FCC5C7-2D9B-41CD-9032-5AAA8AEB9F14}" type="parTrans" cxnId="{E3AD4176-5058-4C8A-B6B1-C72AD955FA64}">
      <dgm:prSet/>
      <dgm:spPr/>
      <dgm:t>
        <a:bodyPr/>
        <a:lstStyle/>
        <a:p>
          <a:endParaRPr lang="ru-RU"/>
        </a:p>
      </dgm:t>
    </dgm:pt>
    <dgm:pt modelId="{C24AE542-3027-4BCB-8CD8-BC4D7976012C}" type="sibTrans" cxnId="{E3AD4176-5058-4C8A-B6B1-C72AD955FA64}">
      <dgm:prSet/>
      <dgm:spPr/>
      <dgm:t>
        <a:bodyPr/>
        <a:lstStyle/>
        <a:p>
          <a:endParaRPr lang="ru-RU"/>
        </a:p>
      </dgm:t>
    </dgm:pt>
    <dgm:pt modelId="{9463D873-0DFC-4624-986C-4CFD0DA3A6FD}">
      <dgm:prSet phldrT="[Текст]"/>
      <dgm:spPr/>
      <dgm:t>
        <a:bodyPr/>
        <a:lstStyle/>
        <a:p>
          <a:r>
            <a:rPr lang="ru-RU" b="1" dirty="0" smtClean="0">
              <a:latin typeface="Century Gothic" panose="020B0502020202020204" pitchFamily="34" charset="0"/>
            </a:rPr>
            <a:t>создание муниципального добровольческого ресурсного центра </a:t>
          </a:r>
          <a:endParaRPr lang="ru-RU" b="1" dirty="0">
            <a:latin typeface="Century Gothic" panose="020B0502020202020204" pitchFamily="34" charset="0"/>
          </a:endParaRPr>
        </a:p>
      </dgm:t>
    </dgm:pt>
    <dgm:pt modelId="{160A2BA4-4B85-4922-91BA-884FC719AC98}" type="parTrans" cxnId="{219F0FBF-8BD1-456B-BB5F-FDBF79646266}">
      <dgm:prSet/>
      <dgm:spPr/>
      <dgm:t>
        <a:bodyPr/>
        <a:lstStyle/>
        <a:p>
          <a:endParaRPr lang="ru-RU"/>
        </a:p>
      </dgm:t>
    </dgm:pt>
    <dgm:pt modelId="{98966F48-602C-43A8-B9E8-949F8F83398A}" type="sibTrans" cxnId="{219F0FBF-8BD1-456B-BB5F-FDBF79646266}">
      <dgm:prSet/>
      <dgm:spPr/>
      <dgm:t>
        <a:bodyPr/>
        <a:lstStyle/>
        <a:p>
          <a:endParaRPr lang="ru-RU"/>
        </a:p>
      </dgm:t>
    </dgm:pt>
    <dgm:pt modelId="{A51C1F22-2942-408F-81CD-BFEE8D319611}" type="pres">
      <dgm:prSet presAssocID="{2D8F1C05-F464-4616-97C8-B8F2FDA648A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A795260-AEEE-475A-92D3-EE6446E0821D}" type="pres">
      <dgm:prSet presAssocID="{9F90E61D-8257-4613-A6C3-0A611513001A}" presName="composite" presStyleCnt="0"/>
      <dgm:spPr/>
    </dgm:pt>
    <dgm:pt modelId="{B3888A47-B2C7-4895-A5B3-929A0BB42D98}" type="pres">
      <dgm:prSet presAssocID="{9F90E61D-8257-4613-A6C3-0A611513001A}" presName="rect1" presStyleLbl="trAlignAcc1" presStyleIdx="0" presStyleCnt="5" custScaleX="979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4809F7-3ACB-435B-A2CF-E0FF09DDF1BB}" type="pres">
      <dgm:prSet presAssocID="{9F90E61D-8257-4613-A6C3-0A611513001A}" presName="rect2" presStyleLbl="fgImgPlace1" presStyleIdx="0" presStyleCnt="5"/>
      <dgm:spPr/>
    </dgm:pt>
    <dgm:pt modelId="{3916909A-5F54-4E3E-804E-0F2921A7E7AD}" type="pres">
      <dgm:prSet presAssocID="{24370FDA-E436-46A5-826A-E7D9F474E9C6}" presName="sibTrans" presStyleCnt="0"/>
      <dgm:spPr/>
    </dgm:pt>
    <dgm:pt modelId="{2F1BF39E-CC14-4EC7-AB74-99D7D55F4BCB}" type="pres">
      <dgm:prSet presAssocID="{4D551C92-D95D-401D-AD52-F5F0C9697624}" presName="composite" presStyleCnt="0"/>
      <dgm:spPr/>
    </dgm:pt>
    <dgm:pt modelId="{C769BB66-4C7B-4DAF-9559-8EB9401C9AF7}" type="pres">
      <dgm:prSet presAssocID="{4D551C92-D95D-401D-AD52-F5F0C9697624}" presName="rect1" presStyleLbl="tr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21629C-9C4A-45FF-BACC-6EB0DE9C73C6}" type="pres">
      <dgm:prSet presAssocID="{4D551C92-D95D-401D-AD52-F5F0C9697624}" presName="rect2" presStyleLbl="fgImgPlace1" presStyleIdx="1" presStyleCnt="5"/>
      <dgm:spPr/>
    </dgm:pt>
    <dgm:pt modelId="{79A01F8A-D503-43AE-8A6D-56FC434FDF08}" type="pres">
      <dgm:prSet presAssocID="{5E481B09-F6CA-4191-9ECA-42A4D9CD2F5C}" presName="sibTrans" presStyleCnt="0"/>
      <dgm:spPr/>
    </dgm:pt>
    <dgm:pt modelId="{D9A146EA-1BD3-4FA5-8FD1-3EF9FD056824}" type="pres">
      <dgm:prSet presAssocID="{1D040CE9-5BA9-4AF4-BFFE-F35B132B216F}" presName="composite" presStyleCnt="0"/>
      <dgm:spPr/>
    </dgm:pt>
    <dgm:pt modelId="{CAFC758A-D1EE-486C-AFE3-97D675B84387}" type="pres">
      <dgm:prSet presAssocID="{1D040CE9-5BA9-4AF4-BFFE-F35B132B216F}" presName="rect1" presStyleLbl="tr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FCA3E3-5D72-4512-952A-9CE77F6AEDAA}" type="pres">
      <dgm:prSet presAssocID="{1D040CE9-5BA9-4AF4-BFFE-F35B132B216F}" presName="rect2" presStyleLbl="fgImgPlace1" presStyleIdx="2" presStyleCnt="5"/>
      <dgm:spPr/>
    </dgm:pt>
    <dgm:pt modelId="{1FB3D855-BA28-47C6-963A-E522D9A2899B}" type="pres">
      <dgm:prSet presAssocID="{799D4B82-079D-4975-8361-486EA45C754A}" presName="sibTrans" presStyleCnt="0"/>
      <dgm:spPr/>
    </dgm:pt>
    <dgm:pt modelId="{8C44042B-A1BC-45CB-AF3C-7B585D7CDCE7}" type="pres">
      <dgm:prSet presAssocID="{9463D873-0DFC-4624-986C-4CFD0DA3A6FD}" presName="composite" presStyleCnt="0"/>
      <dgm:spPr/>
    </dgm:pt>
    <dgm:pt modelId="{D445ABE8-F873-4592-B900-B357D54912D0}" type="pres">
      <dgm:prSet presAssocID="{9463D873-0DFC-4624-986C-4CFD0DA3A6FD}" presName="rect1" presStyleLbl="tr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079C40-1FB3-461F-B84B-87941708080A}" type="pres">
      <dgm:prSet presAssocID="{9463D873-0DFC-4624-986C-4CFD0DA3A6FD}" presName="rect2" presStyleLbl="fgImgPlace1" presStyleIdx="3" presStyleCnt="5"/>
      <dgm:spPr/>
    </dgm:pt>
    <dgm:pt modelId="{B9D0DDAA-653A-4423-8F9C-50D5CAC3CF2B}" type="pres">
      <dgm:prSet presAssocID="{98966F48-602C-43A8-B9E8-949F8F83398A}" presName="sibTrans" presStyleCnt="0"/>
      <dgm:spPr/>
    </dgm:pt>
    <dgm:pt modelId="{766394D7-053B-49D6-AF49-6E8D1E0E7520}" type="pres">
      <dgm:prSet presAssocID="{5CE4B47B-2920-4BCA-985A-7E4036CC3551}" presName="composite" presStyleCnt="0"/>
      <dgm:spPr/>
    </dgm:pt>
    <dgm:pt modelId="{BFFFADFF-0E86-48AF-9098-8AE99D1E3829}" type="pres">
      <dgm:prSet presAssocID="{5CE4B47B-2920-4BCA-985A-7E4036CC3551}" presName="rect1" presStyleLbl="tr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C19FD7-4432-4774-B42B-97AF2543A390}" type="pres">
      <dgm:prSet presAssocID="{5CE4B47B-2920-4BCA-985A-7E4036CC3551}" presName="rect2" presStyleLbl="fgImgPlace1" presStyleIdx="4" presStyleCnt="5"/>
      <dgm:spPr/>
    </dgm:pt>
  </dgm:ptLst>
  <dgm:cxnLst>
    <dgm:cxn modelId="{9E464A8F-E136-4FE1-9BCB-360739F84125}" type="presOf" srcId="{4D551C92-D95D-401D-AD52-F5F0C9697624}" destId="{C769BB66-4C7B-4DAF-9559-8EB9401C9AF7}" srcOrd="0" destOrd="0" presId="urn:microsoft.com/office/officeart/2008/layout/PictureStrips"/>
    <dgm:cxn modelId="{410210F6-FFE8-4FC6-9D13-DF2864271D98}" type="presOf" srcId="{5CE4B47B-2920-4BCA-985A-7E4036CC3551}" destId="{BFFFADFF-0E86-48AF-9098-8AE99D1E3829}" srcOrd="0" destOrd="0" presId="urn:microsoft.com/office/officeart/2008/layout/PictureStrips"/>
    <dgm:cxn modelId="{501F05E5-9904-4B8F-89B5-25C74C94EE1F}" type="presOf" srcId="{2D8F1C05-F464-4616-97C8-B8F2FDA648A6}" destId="{A51C1F22-2942-408F-81CD-BFEE8D319611}" srcOrd="0" destOrd="0" presId="urn:microsoft.com/office/officeart/2008/layout/PictureStrips"/>
    <dgm:cxn modelId="{43B18997-0802-42F3-B41E-53092E9A9CEA}" type="presOf" srcId="{9F90E61D-8257-4613-A6C3-0A611513001A}" destId="{B3888A47-B2C7-4895-A5B3-929A0BB42D98}" srcOrd="0" destOrd="0" presId="urn:microsoft.com/office/officeart/2008/layout/PictureStrips"/>
    <dgm:cxn modelId="{219F0FBF-8BD1-456B-BB5F-FDBF79646266}" srcId="{2D8F1C05-F464-4616-97C8-B8F2FDA648A6}" destId="{9463D873-0DFC-4624-986C-4CFD0DA3A6FD}" srcOrd="3" destOrd="0" parTransId="{160A2BA4-4B85-4922-91BA-884FC719AC98}" sibTransId="{98966F48-602C-43A8-B9E8-949F8F83398A}"/>
    <dgm:cxn modelId="{E3AD4176-5058-4C8A-B6B1-C72AD955FA64}" srcId="{2D8F1C05-F464-4616-97C8-B8F2FDA648A6}" destId="{5CE4B47B-2920-4BCA-985A-7E4036CC3551}" srcOrd="4" destOrd="0" parTransId="{86FCC5C7-2D9B-41CD-9032-5AAA8AEB9F14}" sibTransId="{C24AE542-3027-4BCB-8CD8-BC4D7976012C}"/>
    <dgm:cxn modelId="{6D71260A-B640-4543-84F3-94E13EF8D61B}" srcId="{2D8F1C05-F464-4616-97C8-B8F2FDA648A6}" destId="{4D551C92-D95D-401D-AD52-F5F0C9697624}" srcOrd="1" destOrd="0" parTransId="{1D2600FC-02DD-4849-8439-441A15C666AB}" sibTransId="{5E481B09-F6CA-4191-9ECA-42A4D9CD2F5C}"/>
    <dgm:cxn modelId="{4142B0FE-E341-45CC-BC53-25AB2F944872}" type="presOf" srcId="{9463D873-0DFC-4624-986C-4CFD0DA3A6FD}" destId="{D445ABE8-F873-4592-B900-B357D54912D0}" srcOrd="0" destOrd="0" presId="urn:microsoft.com/office/officeart/2008/layout/PictureStrips"/>
    <dgm:cxn modelId="{4B2B2A1F-2B9D-4A27-B21D-A6B5E0410C25}" srcId="{2D8F1C05-F464-4616-97C8-B8F2FDA648A6}" destId="{1D040CE9-5BA9-4AF4-BFFE-F35B132B216F}" srcOrd="2" destOrd="0" parTransId="{1E508F14-414C-49EF-B874-B48E6098CC95}" sibTransId="{799D4B82-079D-4975-8361-486EA45C754A}"/>
    <dgm:cxn modelId="{B2994D8E-AC1A-41AB-AF03-A4D75CEFC5C7}" srcId="{2D8F1C05-F464-4616-97C8-B8F2FDA648A6}" destId="{9F90E61D-8257-4613-A6C3-0A611513001A}" srcOrd="0" destOrd="0" parTransId="{B7502DC1-D4EC-4B30-A91A-3D279FF00514}" sibTransId="{24370FDA-E436-46A5-826A-E7D9F474E9C6}"/>
    <dgm:cxn modelId="{9BB43BCC-D10E-464B-91B4-C8CBE54F3335}" type="presOf" srcId="{1D040CE9-5BA9-4AF4-BFFE-F35B132B216F}" destId="{CAFC758A-D1EE-486C-AFE3-97D675B84387}" srcOrd="0" destOrd="0" presId="urn:microsoft.com/office/officeart/2008/layout/PictureStrips"/>
    <dgm:cxn modelId="{53E1A5A2-E158-42D8-A484-B3192780B031}" type="presParOf" srcId="{A51C1F22-2942-408F-81CD-BFEE8D319611}" destId="{AA795260-AEEE-475A-92D3-EE6446E0821D}" srcOrd="0" destOrd="0" presId="urn:microsoft.com/office/officeart/2008/layout/PictureStrips"/>
    <dgm:cxn modelId="{E3F4F780-6D71-4C5E-A388-086E963286F9}" type="presParOf" srcId="{AA795260-AEEE-475A-92D3-EE6446E0821D}" destId="{B3888A47-B2C7-4895-A5B3-929A0BB42D98}" srcOrd="0" destOrd="0" presId="urn:microsoft.com/office/officeart/2008/layout/PictureStrips"/>
    <dgm:cxn modelId="{4801153F-57C3-4E6F-9DEE-3F7DCFBF5CCF}" type="presParOf" srcId="{AA795260-AEEE-475A-92D3-EE6446E0821D}" destId="{E44809F7-3ACB-435B-A2CF-E0FF09DDF1BB}" srcOrd="1" destOrd="0" presId="urn:microsoft.com/office/officeart/2008/layout/PictureStrips"/>
    <dgm:cxn modelId="{3F4177FC-35A1-4EF3-93B2-6F8BCD85C890}" type="presParOf" srcId="{A51C1F22-2942-408F-81CD-BFEE8D319611}" destId="{3916909A-5F54-4E3E-804E-0F2921A7E7AD}" srcOrd="1" destOrd="0" presId="urn:microsoft.com/office/officeart/2008/layout/PictureStrips"/>
    <dgm:cxn modelId="{046F040E-8F7B-4EED-B1B2-C4C57FEFF025}" type="presParOf" srcId="{A51C1F22-2942-408F-81CD-BFEE8D319611}" destId="{2F1BF39E-CC14-4EC7-AB74-99D7D55F4BCB}" srcOrd="2" destOrd="0" presId="urn:microsoft.com/office/officeart/2008/layout/PictureStrips"/>
    <dgm:cxn modelId="{4D4A7F2F-FDA9-4C4E-ADB6-2749BC2DCA98}" type="presParOf" srcId="{2F1BF39E-CC14-4EC7-AB74-99D7D55F4BCB}" destId="{C769BB66-4C7B-4DAF-9559-8EB9401C9AF7}" srcOrd="0" destOrd="0" presId="urn:microsoft.com/office/officeart/2008/layout/PictureStrips"/>
    <dgm:cxn modelId="{3871680E-81BE-496E-9A2A-15AAC65A54C8}" type="presParOf" srcId="{2F1BF39E-CC14-4EC7-AB74-99D7D55F4BCB}" destId="{1521629C-9C4A-45FF-BACC-6EB0DE9C73C6}" srcOrd="1" destOrd="0" presId="urn:microsoft.com/office/officeart/2008/layout/PictureStrips"/>
    <dgm:cxn modelId="{426E0EA2-FC5D-41FA-8DFE-B472E8B60C36}" type="presParOf" srcId="{A51C1F22-2942-408F-81CD-BFEE8D319611}" destId="{79A01F8A-D503-43AE-8A6D-56FC434FDF08}" srcOrd="3" destOrd="0" presId="urn:microsoft.com/office/officeart/2008/layout/PictureStrips"/>
    <dgm:cxn modelId="{A41B805F-0E1E-42C3-AF8D-D292C3B9A775}" type="presParOf" srcId="{A51C1F22-2942-408F-81CD-BFEE8D319611}" destId="{D9A146EA-1BD3-4FA5-8FD1-3EF9FD056824}" srcOrd="4" destOrd="0" presId="urn:microsoft.com/office/officeart/2008/layout/PictureStrips"/>
    <dgm:cxn modelId="{26081271-FED0-492F-93C8-32171B47CA5E}" type="presParOf" srcId="{D9A146EA-1BD3-4FA5-8FD1-3EF9FD056824}" destId="{CAFC758A-D1EE-486C-AFE3-97D675B84387}" srcOrd="0" destOrd="0" presId="urn:microsoft.com/office/officeart/2008/layout/PictureStrips"/>
    <dgm:cxn modelId="{3EAF019D-F927-4F26-9C64-28F7D5BD4693}" type="presParOf" srcId="{D9A146EA-1BD3-4FA5-8FD1-3EF9FD056824}" destId="{4DFCA3E3-5D72-4512-952A-9CE77F6AEDAA}" srcOrd="1" destOrd="0" presId="urn:microsoft.com/office/officeart/2008/layout/PictureStrips"/>
    <dgm:cxn modelId="{EC63234C-1301-43BF-9CBF-4A93BC6CC615}" type="presParOf" srcId="{A51C1F22-2942-408F-81CD-BFEE8D319611}" destId="{1FB3D855-BA28-47C6-963A-E522D9A2899B}" srcOrd="5" destOrd="0" presId="urn:microsoft.com/office/officeart/2008/layout/PictureStrips"/>
    <dgm:cxn modelId="{2BEC7EB7-AF6B-4AB0-BDE7-DB8675C2E838}" type="presParOf" srcId="{A51C1F22-2942-408F-81CD-BFEE8D319611}" destId="{8C44042B-A1BC-45CB-AF3C-7B585D7CDCE7}" srcOrd="6" destOrd="0" presId="urn:microsoft.com/office/officeart/2008/layout/PictureStrips"/>
    <dgm:cxn modelId="{C2C8E4AE-5D02-443B-BC83-46561307DD5A}" type="presParOf" srcId="{8C44042B-A1BC-45CB-AF3C-7B585D7CDCE7}" destId="{D445ABE8-F873-4592-B900-B357D54912D0}" srcOrd="0" destOrd="0" presId="urn:microsoft.com/office/officeart/2008/layout/PictureStrips"/>
    <dgm:cxn modelId="{F8505F26-9E99-4C9A-9C1F-8D0B02D67DE8}" type="presParOf" srcId="{8C44042B-A1BC-45CB-AF3C-7B585D7CDCE7}" destId="{C5079C40-1FB3-461F-B84B-87941708080A}" srcOrd="1" destOrd="0" presId="urn:microsoft.com/office/officeart/2008/layout/PictureStrips"/>
    <dgm:cxn modelId="{D002C5F7-3B36-4C00-A367-50136A12A20B}" type="presParOf" srcId="{A51C1F22-2942-408F-81CD-BFEE8D319611}" destId="{B9D0DDAA-653A-4423-8F9C-50D5CAC3CF2B}" srcOrd="7" destOrd="0" presId="urn:microsoft.com/office/officeart/2008/layout/PictureStrips"/>
    <dgm:cxn modelId="{4556A8FA-9456-4B0F-8677-214E1B3C3C9D}" type="presParOf" srcId="{A51C1F22-2942-408F-81CD-BFEE8D319611}" destId="{766394D7-053B-49D6-AF49-6E8D1E0E7520}" srcOrd="8" destOrd="0" presId="urn:microsoft.com/office/officeart/2008/layout/PictureStrips"/>
    <dgm:cxn modelId="{770D3D43-C9D3-45CD-A9AD-9D725D09D1F4}" type="presParOf" srcId="{766394D7-053B-49D6-AF49-6E8D1E0E7520}" destId="{BFFFADFF-0E86-48AF-9098-8AE99D1E3829}" srcOrd="0" destOrd="0" presId="urn:microsoft.com/office/officeart/2008/layout/PictureStrips"/>
    <dgm:cxn modelId="{8101149A-82B6-4FB3-87B0-BD4D69F06762}" type="presParOf" srcId="{766394D7-053B-49D6-AF49-6E8D1E0E7520}" destId="{5DC19FD7-4432-4774-B42B-97AF2543A390}" srcOrd="1" destOrd="0" presId="urn:microsoft.com/office/officeart/2008/layout/PictureStrips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888A47-B2C7-4895-A5B3-929A0BB42D98}">
      <dsp:nvSpPr>
        <dsp:cNvPr id="0" name=""/>
        <dsp:cNvSpPr/>
      </dsp:nvSpPr>
      <dsp:spPr>
        <a:xfrm>
          <a:off x="184444" y="413788"/>
          <a:ext cx="3005651" cy="95941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9843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Century Gothic" panose="020B0502020202020204" pitchFamily="34" charset="0"/>
            </a:rPr>
            <a:t>введение единой базы добровольцев города Иванова (централизованная выдача Личных книжек волонтера)</a:t>
          </a:r>
          <a:endParaRPr lang="ru-RU" sz="1200" b="1" kern="1200" dirty="0">
            <a:latin typeface="Century Gothic" panose="020B0502020202020204" pitchFamily="34" charset="0"/>
          </a:endParaRPr>
        </a:p>
      </dsp:txBody>
      <dsp:txXfrm>
        <a:off x="184444" y="413788"/>
        <a:ext cx="3005651" cy="959413"/>
      </dsp:txXfrm>
    </dsp:sp>
    <dsp:sp modelId="{E44809F7-3ACB-435B-A2CF-E0FF09DDF1BB}">
      <dsp:nvSpPr>
        <dsp:cNvPr id="0" name=""/>
        <dsp:cNvSpPr/>
      </dsp:nvSpPr>
      <dsp:spPr>
        <a:xfrm>
          <a:off x="24286" y="275206"/>
          <a:ext cx="671589" cy="1007384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769BB66-4C7B-4DAF-9559-8EB9401C9AF7}">
      <dsp:nvSpPr>
        <dsp:cNvPr id="0" name=""/>
        <dsp:cNvSpPr/>
      </dsp:nvSpPr>
      <dsp:spPr>
        <a:xfrm>
          <a:off x="3514669" y="413788"/>
          <a:ext cx="3070124" cy="95941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9843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Century Gothic" panose="020B0502020202020204" pitchFamily="34" charset="0"/>
            </a:rPr>
            <a:t>формирование единого календарного плана работы добровольческих организаций</a:t>
          </a:r>
          <a:endParaRPr lang="ru-RU" sz="1200" b="1" kern="1200" dirty="0">
            <a:latin typeface="Century Gothic" panose="020B0502020202020204" pitchFamily="34" charset="0"/>
          </a:endParaRPr>
        </a:p>
      </dsp:txBody>
      <dsp:txXfrm>
        <a:off x="3514669" y="413788"/>
        <a:ext cx="3070124" cy="959413"/>
      </dsp:txXfrm>
    </dsp:sp>
    <dsp:sp modelId="{1521629C-9C4A-45FF-BACC-6EB0DE9C73C6}">
      <dsp:nvSpPr>
        <dsp:cNvPr id="0" name=""/>
        <dsp:cNvSpPr/>
      </dsp:nvSpPr>
      <dsp:spPr>
        <a:xfrm>
          <a:off x="3386747" y="275206"/>
          <a:ext cx="671589" cy="1007384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AFC758A-D1EE-486C-AFE3-97D675B84387}">
      <dsp:nvSpPr>
        <dsp:cNvPr id="0" name=""/>
        <dsp:cNvSpPr/>
      </dsp:nvSpPr>
      <dsp:spPr>
        <a:xfrm>
          <a:off x="136090" y="1621584"/>
          <a:ext cx="3070124" cy="95941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9843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Century Gothic" panose="020B0502020202020204" pitchFamily="34" charset="0"/>
            </a:rPr>
            <a:t>проведение обучающих мероприятий, семинаров и тренингов для волонтеров</a:t>
          </a:r>
          <a:endParaRPr lang="ru-RU" sz="1200" b="1" kern="1200" dirty="0">
            <a:latin typeface="Century Gothic" panose="020B0502020202020204" pitchFamily="34" charset="0"/>
          </a:endParaRPr>
        </a:p>
      </dsp:txBody>
      <dsp:txXfrm>
        <a:off x="136090" y="1621584"/>
        <a:ext cx="3070124" cy="959413"/>
      </dsp:txXfrm>
    </dsp:sp>
    <dsp:sp modelId="{4DFCA3E3-5D72-4512-952A-9CE77F6AEDAA}">
      <dsp:nvSpPr>
        <dsp:cNvPr id="0" name=""/>
        <dsp:cNvSpPr/>
      </dsp:nvSpPr>
      <dsp:spPr>
        <a:xfrm>
          <a:off x="8168" y="1483002"/>
          <a:ext cx="671589" cy="1007384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445ABE8-F873-4592-B900-B357D54912D0}">
      <dsp:nvSpPr>
        <dsp:cNvPr id="0" name=""/>
        <dsp:cNvSpPr/>
      </dsp:nvSpPr>
      <dsp:spPr>
        <a:xfrm>
          <a:off x="3530787" y="1621584"/>
          <a:ext cx="3070124" cy="95941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9843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Century Gothic" panose="020B0502020202020204" pitchFamily="34" charset="0"/>
            </a:rPr>
            <a:t>создание муниципального добровольческого ресурсного центра </a:t>
          </a:r>
          <a:endParaRPr lang="ru-RU" sz="1200" b="1" kern="1200" dirty="0">
            <a:latin typeface="Century Gothic" panose="020B0502020202020204" pitchFamily="34" charset="0"/>
          </a:endParaRPr>
        </a:p>
      </dsp:txBody>
      <dsp:txXfrm>
        <a:off x="3530787" y="1621584"/>
        <a:ext cx="3070124" cy="959413"/>
      </dsp:txXfrm>
    </dsp:sp>
    <dsp:sp modelId="{C5079C40-1FB3-461F-B84B-87941708080A}">
      <dsp:nvSpPr>
        <dsp:cNvPr id="0" name=""/>
        <dsp:cNvSpPr/>
      </dsp:nvSpPr>
      <dsp:spPr>
        <a:xfrm>
          <a:off x="3402865" y="1483002"/>
          <a:ext cx="671589" cy="1007384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FFFADFF-0E86-48AF-9098-8AE99D1E3829}">
      <dsp:nvSpPr>
        <dsp:cNvPr id="0" name=""/>
        <dsp:cNvSpPr/>
      </dsp:nvSpPr>
      <dsp:spPr>
        <a:xfrm>
          <a:off x="1833438" y="2829379"/>
          <a:ext cx="3070124" cy="95941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9843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Century Gothic" panose="020B0502020202020204" pitchFamily="34" charset="0"/>
            </a:rPr>
            <a:t>содействие в проведении добровольческих инициатив, мероприятий и проектов, помощь в участии в </a:t>
          </a:r>
          <a:r>
            <a:rPr lang="ru-RU" sz="1200" b="1" kern="1200" dirty="0" err="1" smtClean="0">
              <a:latin typeface="Century Gothic" panose="020B0502020202020204" pitchFamily="34" charset="0"/>
            </a:rPr>
            <a:t>грантовых</a:t>
          </a:r>
          <a:r>
            <a:rPr lang="ru-RU" sz="1200" b="1" kern="1200" dirty="0" smtClean="0">
              <a:latin typeface="Century Gothic" panose="020B0502020202020204" pitchFamily="34" charset="0"/>
            </a:rPr>
            <a:t> конкурсах</a:t>
          </a:r>
          <a:endParaRPr lang="ru-RU" sz="1200" b="1" kern="1200" dirty="0">
            <a:latin typeface="Century Gothic" panose="020B0502020202020204" pitchFamily="34" charset="0"/>
          </a:endParaRPr>
        </a:p>
      </dsp:txBody>
      <dsp:txXfrm>
        <a:off x="1833438" y="2829379"/>
        <a:ext cx="3070124" cy="959413"/>
      </dsp:txXfrm>
    </dsp:sp>
    <dsp:sp modelId="{5DC19FD7-4432-4774-B42B-97AF2543A390}">
      <dsp:nvSpPr>
        <dsp:cNvPr id="0" name=""/>
        <dsp:cNvSpPr/>
      </dsp:nvSpPr>
      <dsp:spPr>
        <a:xfrm>
          <a:off x="1705516" y="2690797"/>
          <a:ext cx="671589" cy="1007384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0.00673</cdr:x>
      <cdr:y>0.03877</cdr:y>
    </cdr:from>
    <cdr:to>
      <cdr:x>0.30879</cdr:x>
      <cdr:y>0.25331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9425" y="140542"/>
          <a:ext cx="2667921" cy="777695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0.26391</cdr:y>
    </cdr:from>
    <cdr:to>
      <cdr:x>1</cdr:x>
      <cdr:y>0.91801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0" y="928254"/>
          <a:ext cx="7948844" cy="2300687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926" y="1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7BBFD-E7C9-4981-B9A5-06C4A8EB1452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6456365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926" y="6456365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77EC62-D950-4EDF-A6DA-DC18BCAE55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6085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596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F6E20D-22DB-42FB-980D-0CF59F94FAB3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363" y="3229278"/>
            <a:ext cx="7943507" cy="305862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596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61DDF0-6E29-4F83-98C9-A11284B9C0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14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006274" y="3190149"/>
            <a:ext cx="7943507" cy="30586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1DDF0-6E29-4F83-98C9-A11284B9C041}" type="slidenum">
              <a:rPr lang="ru-RU" smtClean="0">
                <a:solidFill>
                  <a:prstClr val="black"/>
                </a:solidFill>
              </a:rPr>
              <a:pPr/>
              <a:t>22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204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:\ГОС\ПРЕЗЕНТАЦИИ\17-02-13 СовФед\img\city.png">
            <a:extLst>
              <a:ext uri="{FF2B5EF4-FFF2-40B4-BE49-F238E27FC236}">
                <a16:creationId xmlns:a16="http://schemas.microsoft.com/office/drawing/2014/main" xmlns="" id="{6AB5450B-7BB0-48B0-A837-99990519F09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64" y="4443399"/>
            <a:ext cx="9085031" cy="70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:\ГОС\GerbMoskva.jpg">
            <a:extLst>
              <a:ext uri="{FF2B5EF4-FFF2-40B4-BE49-F238E27FC236}">
                <a16:creationId xmlns:a16="http://schemas.microsoft.com/office/drawing/2014/main" xmlns="" id="{3C34B215-EE48-4822-ABD5-288FA948A16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487" y="309718"/>
            <a:ext cx="273373" cy="32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1A72442-33A0-4FD0-A762-8FBBC2D77D55}"/>
              </a:ext>
            </a:extLst>
          </p:cNvPr>
          <p:cNvSpPr/>
          <p:nvPr userDrawn="1"/>
        </p:nvSpPr>
        <p:spPr>
          <a:xfrm>
            <a:off x="8728074" y="4881422"/>
            <a:ext cx="41592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FD968788-DF32-4743-B87A-55304B414DDC}" type="slidenum">
              <a:rPr lang="ru-RU" sz="1100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42.png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4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40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39.png"/><Relationship Id="rId4" Type="http://schemas.openxmlformats.org/officeDocument/2006/relationships/diagramData" Target="../diagrams/data1.xml"/><Relationship Id="rId9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12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21.jpeg"/><Relationship Id="rId5" Type="http://schemas.openxmlformats.org/officeDocument/2006/relationships/image" Target="../media/image19.jpeg"/><Relationship Id="rId10" Type="http://schemas.openxmlformats.org/officeDocument/2006/relationships/image" Target="../media/image20.jpeg"/><Relationship Id="rId4" Type="http://schemas.openxmlformats.org/officeDocument/2006/relationships/image" Target="../media/image7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1816"/>
            <a:ext cx="3556000" cy="1931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75" y="3211816"/>
            <a:ext cx="3556000" cy="1931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64379" y="3211816"/>
            <a:ext cx="2079625" cy="1931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471978" y="709613"/>
            <a:ext cx="5525972" cy="1976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«О РЕАЛИЗАЦИИ МЕРОПРИЯТИЙ ГОДА ДОБРОВОЛЬЦА (ВОЛОНТЕРА) </a:t>
            </a:r>
            <a:endParaRPr lang="en-US" sz="2400" b="1" dirty="0" smtClean="0">
              <a:solidFill>
                <a:srgbClr val="0070C0"/>
              </a:solidFill>
            </a:endParaRPr>
          </a:p>
          <a:p>
            <a:r>
              <a:rPr lang="ru-RU" sz="2400" b="1" dirty="0" smtClean="0">
                <a:solidFill>
                  <a:srgbClr val="0070C0"/>
                </a:solidFill>
              </a:rPr>
              <a:t>В ГОРОДАХ СОЮЗА ГОРОДОВ ЦЕНТРА И СЕВЕРО-ЗАПАДА РОССИИ»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3522778" y="819757"/>
            <a:ext cx="4802072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1-flag-ivanovo-b.jpg (1634×1004)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15329" y="120651"/>
            <a:ext cx="733425" cy="737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17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1" y="4572002"/>
            <a:ext cx="2090034" cy="571499"/>
            <a:chOff x="0" y="3211816"/>
            <a:chExt cx="7064375" cy="1931684"/>
          </a:xfrm>
        </p:grpSpPr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11816"/>
              <a:ext cx="3556000" cy="19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8375" y="3211816"/>
              <a:ext cx="3556000" cy="19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Прямоугольник 8"/>
          <p:cNvSpPr/>
          <p:nvPr/>
        </p:nvSpPr>
        <p:spPr>
          <a:xfrm>
            <a:off x="770255" y="128071"/>
            <a:ext cx="8315326" cy="7059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ОПЫТ ГОРОДОВ СОЮЗА:</a:t>
            </a:r>
            <a:endParaRPr lang="ru-RU" sz="2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2070554" y="4578351"/>
            <a:ext cx="2090034" cy="571499"/>
            <a:chOff x="0" y="3211816"/>
            <a:chExt cx="7064375" cy="1931684"/>
          </a:xfrm>
        </p:grpSpPr>
        <p:pic>
          <p:nvPicPr>
            <p:cNvPr id="16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11816"/>
              <a:ext cx="3556000" cy="19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8375" y="3211816"/>
              <a:ext cx="3556000" cy="19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Группа 17"/>
          <p:cNvGrpSpPr/>
          <p:nvPr/>
        </p:nvGrpSpPr>
        <p:grpSpPr>
          <a:xfrm>
            <a:off x="4160588" y="4572001"/>
            <a:ext cx="2090034" cy="571499"/>
            <a:chOff x="0" y="3211816"/>
            <a:chExt cx="7064375" cy="1931684"/>
          </a:xfrm>
        </p:grpSpPr>
        <p:pic>
          <p:nvPicPr>
            <p:cNvPr id="19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11816"/>
              <a:ext cx="3556000" cy="19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8375" y="3211816"/>
              <a:ext cx="3556000" cy="19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" name="Группа 20"/>
          <p:cNvGrpSpPr/>
          <p:nvPr/>
        </p:nvGrpSpPr>
        <p:grpSpPr>
          <a:xfrm>
            <a:off x="6250622" y="4572000"/>
            <a:ext cx="2090034" cy="571499"/>
            <a:chOff x="0" y="3211816"/>
            <a:chExt cx="7064375" cy="1931684"/>
          </a:xfrm>
        </p:grpSpPr>
        <p:pic>
          <p:nvPicPr>
            <p:cNvPr id="22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11816"/>
              <a:ext cx="3556000" cy="19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8375" y="3211816"/>
              <a:ext cx="3556000" cy="19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" name="Picture 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33615" y="4578351"/>
            <a:ext cx="810389" cy="57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240281" y="1815877"/>
            <a:ext cx="79388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2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171450" indent="-171450">
              <a:buFontTx/>
              <a:buChar char="-"/>
            </a:pPr>
            <a:endParaRPr lang="ru-RU" sz="1200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endParaRPr lang="ru-RU" sz="12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76657" y="1039422"/>
            <a:ext cx="86968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r>
              <a:rPr lang="ru-RU" sz="12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Образовательный</a:t>
            </a:r>
            <a:r>
              <a:rPr lang="ru-RU" sz="12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12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форум </a:t>
            </a:r>
            <a:r>
              <a:rPr lang="ru-RU" sz="12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волонтерских объединений </a:t>
            </a:r>
            <a:endParaRPr lang="en-US" sz="1200" i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ru-RU" sz="12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г</a:t>
            </a:r>
            <a:r>
              <a:rPr lang="ru-RU" sz="12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. Шуя и Шуйского района «КВАДРУМ – 2018</a:t>
            </a:r>
            <a:r>
              <a:rPr lang="ru-RU" sz="12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»,</a:t>
            </a:r>
            <a:endParaRPr lang="en-US" sz="1200" b="1" i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ru-RU" sz="12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где обсудили вопросы инструменты работы с волонтерами, </a:t>
            </a:r>
            <a:endParaRPr lang="en-US" sz="1200" i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ru-RU" sz="12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организации  работы событийного, спортивного,</a:t>
            </a:r>
            <a:endParaRPr lang="en-US" sz="1200" i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ru-RU" sz="12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православного и других видов волонтерства.</a:t>
            </a:r>
            <a:endParaRPr lang="ru-RU" sz="1200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1030" name="Picture 6" descr="C:\Users\a.maksimova\Documents\vLKMEfkYVL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640" y="983657"/>
            <a:ext cx="1847828" cy="1231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.maksimova\Documents\eCgZ188afo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791" y="737672"/>
            <a:ext cx="1890044" cy="126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Прямая соединительная линия 28"/>
          <p:cNvCxnSpPr/>
          <p:nvPr/>
        </p:nvCxnSpPr>
        <p:spPr>
          <a:xfrm flipH="1">
            <a:off x="44450" y="843569"/>
            <a:ext cx="4802072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47019" y="96837"/>
            <a:ext cx="737206" cy="73720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30175" y="266701"/>
            <a:ext cx="5771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9</a:t>
            </a:r>
            <a:endParaRPr lang="ru-RU" sz="2000" b="1" dirty="0" smtClean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15458" y="2720369"/>
            <a:ext cx="47286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2075" algn="just">
              <a:buFontTx/>
              <a:buChar char="-"/>
            </a:pPr>
            <a:r>
              <a:rPr lang="ru-RU" sz="11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Добровольческий </a:t>
            </a:r>
            <a:r>
              <a:rPr lang="ru-RU" sz="11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форум </a:t>
            </a:r>
            <a:r>
              <a:rPr lang="ru-RU" sz="11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«Я сделал</a:t>
            </a:r>
            <a:r>
              <a:rPr lang="ru-RU" sz="11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!» </a:t>
            </a:r>
            <a:r>
              <a:rPr lang="ru-RU" sz="11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в </a:t>
            </a:r>
            <a:r>
              <a:rPr lang="en-US" sz="11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11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рамках  которого                    250 наиболее активных добровольцев стали участниками образовательных семинаров</a:t>
            </a:r>
            <a:r>
              <a:rPr lang="en-US" sz="11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11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и приняли  </a:t>
            </a:r>
            <a:r>
              <a:rPr lang="ru-RU" sz="11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участие </a:t>
            </a:r>
            <a:r>
              <a:rPr lang="en-US" sz="11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11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в </a:t>
            </a:r>
            <a:r>
              <a:rPr lang="ru-RU" sz="11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обсуждении  </a:t>
            </a:r>
            <a:r>
              <a:rPr lang="ru-RU" sz="11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ключевых вопросов развития  данного направления;</a:t>
            </a:r>
          </a:p>
          <a:p>
            <a:pPr algn="just"/>
            <a:endParaRPr lang="ru-RU" sz="800" i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just"/>
            <a:r>
              <a:rPr lang="ru-RU" sz="11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- Конкурсы для </a:t>
            </a:r>
            <a:r>
              <a:rPr lang="ru-RU" sz="11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выявления 10 лучших волонтеров квартала  </a:t>
            </a:r>
            <a:r>
              <a:rPr lang="ru-RU" sz="11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и конкурс волонтерских </a:t>
            </a:r>
            <a:r>
              <a:rPr lang="ru-RU" sz="11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отрядов </a:t>
            </a:r>
            <a:r>
              <a:rPr lang="ru-RU" sz="11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«Во-первых», </a:t>
            </a:r>
            <a:r>
              <a:rPr lang="ru-RU" sz="11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издается </a:t>
            </a:r>
            <a:r>
              <a:rPr lang="ru-RU" sz="11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календарь </a:t>
            </a:r>
            <a:r>
              <a:rPr lang="ru-RU" sz="11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лучших волонтеров, среди школьников проводится конкурс </a:t>
            </a:r>
            <a:r>
              <a:rPr lang="ru-RU" sz="11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«Лучший </a:t>
            </a:r>
            <a:r>
              <a:rPr lang="ru-RU" sz="11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волонтер». </a:t>
            </a:r>
          </a:p>
        </p:txBody>
      </p:sp>
      <p:pic>
        <p:nvPicPr>
          <p:cNvPr id="3" name="Picture 2" descr="C:\Users\a.maksimova\Downloads\l1QX1iWv1UU (1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57" y="3210517"/>
            <a:ext cx="1956118" cy="1304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.maksimova\Downloads\yGjULry5sew (1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814" y="2354805"/>
            <a:ext cx="1987889" cy="132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19746" y="2371163"/>
            <a:ext cx="11528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г</a:t>
            </a:r>
            <a:r>
              <a:rPr lang="ru-RU" sz="11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. </a:t>
            </a:r>
            <a:r>
              <a:rPr lang="ru-RU" sz="11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Ярославль: 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92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5175" y="96837"/>
            <a:ext cx="8239010" cy="7372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ОПЫТ ИВАНОВО: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ФОРУМНАЯ ДОБРОВОЛЬЧЕСКАЯ КАМПАНИЯ</a:t>
            </a:r>
            <a:endParaRPr lang="ru-RU" sz="2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238125" y="4000500"/>
            <a:ext cx="8391525" cy="0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415626" y="3872704"/>
            <a:ext cx="252413" cy="252413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315497" y="3872706"/>
            <a:ext cx="252413" cy="252413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128551" y="3877464"/>
            <a:ext cx="252413" cy="252413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507999" y="1475941"/>
            <a:ext cx="2623955" cy="2330784"/>
            <a:chOff x="120649" y="1350314"/>
            <a:chExt cx="2623955" cy="2330784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514605" y="1350314"/>
              <a:ext cx="2206571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b="1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II-й региональный волонтерский форум «Я – волонтер»</a:t>
              </a:r>
            </a:p>
          </p:txBody>
        </p:sp>
        <p:grpSp>
          <p:nvGrpSpPr>
            <p:cNvPr id="15" name="Группа 14"/>
            <p:cNvGrpSpPr/>
            <p:nvPr/>
          </p:nvGrpSpPr>
          <p:grpSpPr>
            <a:xfrm>
              <a:off x="120649" y="2106847"/>
              <a:ext cx="2623955" cy="1574251"/>
              <a:chOff x="2354097" y="842554"/>
              <a:chExt cx="2904218" cy="1574251"/>
            </a:xfrm>
          </p:grpSpPr>
          <p:cxnSp>
            <p:nvCxnSpPr>
              <p:cNvPr id="16" name="Прямая соединительная линия 15"/>
              <p:cNvCxnSpPr/>
              <p:nvPr/>
            </p:nvCxnSpPr>
            <p:spPr>
              <a:xfrm flipH="1">
                <a:off x="2404423" y="847317"/>
                <a:ext cx="2" cy="1569488"/>
              </a:xfrm>
              <a:prstGeom prst="line">
                <a:avLst/>
              </a:prstGeom>
              <a:ln w="254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Овал 16"/>
              <p:cNvSpPr/>
              <p:nvPr/>
            </p:nvSpPr>
            <p:spPr>
              <a:xfrm>
                <a:off x="2358172" y="935799"/>
                <a:ext cx="100651" cy="100651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Прямоугольник 17"/>
              <p:cNvSpPr/>
              <p:nvPr/>
            </p:nvSpPr>
            <p:spPr>
              <a:xfrm>
                <a:off x="2458823" y="842554"/>
                <a:ext cx="2517971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1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О</a:t>
                </a:r>
                <a:r>
                  <a:rPr lang="ru-RU" sz="1100" b="1" dirty="0" smtClean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бразовательные площадки</a:t>
                </a:r>
                <a:endParaRPr lang="ru-RU" sz="11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2496322" y="1210099"/>
                <a:ext cx="2061998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100" b="1" dirty="0" smtClean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Мотивация волонтеров</a:t>
                </a:r>
              </a:p>
            </p:txBody>
          </p:sp>
          <p:sp>
            <p:nvSpPr>
              <p:cNvPr id="20" name="Прямоугольник 19"/>
              <p:cNvSpPr/>
              <p:nvPr/>
            </p:nvSpPr>
            <p:spPr>
              <a:xfrm>
                <a:off x="2499567" y="1613105"/>
                <a:ext cx="2748412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100" b="1" dirty="0" smtClean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Реализация добровольческих проектов </a:t>
                </a:r>
                <a:endParaRPr lang="ru-RU" sz="11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Прямоугольник 20"/>
              <p:cNvSpPr/>
              <p:nvPr/>
            </p:nvSpPr>
            <p:spPr>
              <a:xfrm>
                <a:off x="2499567" y="2049676"/>
                <a:ext cx="2758748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1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б</a:t>
                </a:r>
                <a:r>
                  <a:rPr lang="ru-RU" sz="1100" b="1" dirty="0" smtClean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олее </a:t>
                </a:r>
                <a:r>
                  <a:rPr lang="ru-RU" sz="1600" b="1" dirty="0" smtClean="0">
                    <a:solidFill>
                      <a:srgbClr val="0070C0"/>
                    </a:solidFill>
                    <a:latin typeface="Century Gothic" panose="020B0502020202020204" pitchFamily="34" charset="0"/>
                  </a:rPr>
                  <a:t>300</a:t>
                </a:r>
                <a:r>
                  <a:rPr lang="ru-RU" sz="1100" b="1" dirty="0" smtClean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 участников</a:t>
                </a:r>
                <a:endParaRPr lang="ru-RU" sz="11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Овал 21"/>
              <p:cNvSpPr/>
              <p:nvPr/>
            </p:nvSpPr>
            <p:spPr>
              <a:xfrm>
                <a:off x="2359071" y="1317774"/>
                <a:ext cx="100651" cy="100651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Овал 22"/>
              <p:cNvSpPr/>
              <p:nvPr/>
            </p:nvSpPr>
            <p:spPr>
              <a:xfrm>
                <a:off x="2357264" y="1708533"/>
                <a:ext cx="100651" cy="100651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Овал 23"/>
              <p:cNvSpPr/>
              <p:nvPr/>
            </p:nvSpPr>
            <p:spPr>
              <a:xfrm>
                <a:off x="2354097" y="2192303"/>
                <a:ext cx="100651" cy="100651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6" name="Прямоугольник 25"/>
          <p:cNvSpPr/>
          <p:nvPr/>
        </p:nvSpPr>
        <p:spPr>
          <a:xfrm>
            <a:off x="358295" y="4214954"/>
            <a:ext cx="110959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19-20 </a:t>
            </a:r>
            <a:r>
              <a:rPr lang="ru-RU" sz="11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апреля</a:t>
            </a:r>
            <a:endParaRPr lang="ru-RU" sz="1100" dirty="0">
              <a:solidFill>
                <a:prstClr val="black"/>
              </a:solidFill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3391617" y="1176118"/>
            <a:ext cx="2499922" cy="2640842"/>
            <a:chOff x="118793" y="1040256"/>
            <a:chExt cx="2610024" cy="2640842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546733" y="1040256"/>
              <a:ext cx="2182084" cy="10926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b="1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III Межрегиональный форум волонтеров медицинских образовательных учреждений</a:t>
              </a:r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118793" y="2111610"/>
              <a:ext cx="2533074" cy="1569488"/>
              <a:chOff x="2352043" y="847317"/>
              <a:chExt cx="2803627" cy="1569488"/>
            </a:xfrm>
          </p:grpSpPr>
          <p:cxnSp>
            <p:nvCxnSpPr>
              <p:cNvPr id="30" name="Прямая соединительная линия 29"/>
              <p:cNvCxnSpPr/>
              <p:nvPr/>
            </p:nvCxnSpPr>
            <p:spPr>
              <a:xfrm flipH="1">
                <a:off x="2404423" y="847317"/>
                <a:ext cx="2" cy="1569488"/>
              </a:xfrm>
              <a:prstGeom prst="line">
                <a:avLst/>
              </a:prstGeom>
              <a:ln w="254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Овал 30"/>
              <p:cNvSpPr/>
              <p:nvPr/>
            </p:nvSpPr>
            <p:spPr>
              <a:xfrm>
                <a:off x="2358173" y="1005649"/>
                <a:ext cx="100651" cy="100651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Прямоугольник 31"/>
              <p:cNvSpPr/>
              <p:nvPr/>
            </p:nvSpPr>
            <p:spPr>
              <a:xfrm>
                <a:off x="2526804" y="942221"/>
                <a:ext cx="2628866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1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Образовательные площадки</a:t>
                </a:r>
              </a:p>
            </p:txBody>
          </p:sp>
          <p:sp>
            <p:nvSpPr>
              <p:cNvPr id="33" name="Прямоугольник 32"/>
              <p:cNvSpPr/>
              <p:nvPr/>
            </p:nvSpPr>
            <p:spPr>
              <a:xfrm>
                <a:off x="2529979" y="1567494"/>
                <a:ext cx="1747143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100" b="1" dirty="0" err="1" smtClean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Фордсайд</a:t>
                </a:r>
                <a:r>
                  <a:rPr lang="ru-RU" sz="1100" b="1" dirty="0" smtClean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-сессии</a:t>
                </a:r>
              </a:p>
            </p:txBody>
          </p:sp>
          <p:sp>
            <p:nvSpPr>
              <p:cNvPr id="36" name="Овал 35"/>
              <p:cNvSpPr/>
              <p:nvPr/>
            </p:nvSpPr>
            <p:spPr>
              <a:xfrm>
                <a:off x="2352043" y="1647974"/>
                <a:ext cx="100651" cy="100651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39" name="Прямоугольник 38"/>
          <p:cNvSpPr/>
          <p:nvPr/>
        </p:nvSpPr>
        <p:spPr>
          <a:xfrm>
            <a:off x="3260803" y="4214768"/>
            <a:ext cx="126989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12-15 </a:t>
            </a:r>
            <a:r>
              <a:rPr lang="ru-RU" sz="1100" b="1" dirty="0">
                <a:solidFill>
                  <a:prstClr val="black"/>
                </a:solidFill>
                <a:latin typeface="Century Gothic" panose="020B0502020202020204" pitchFamily="34" charset="0"/>
              </a:rPr>
              <a:t>сентября</a:t>
            </a:r>
          </a:p>
        </p:txBody>
      </p:sp>
      <p:grpSp>
        <p:nvGrpSpPr>
          <p:cNvPr id="42" name="Группа 41"/>
          <p:cNvGrpSpPr/>
          <p:nvPr/>
        </p:nvGrpSpPr>
        <p:grpSpPr>
          <a:xfrm>
            <a:off x="6212393" y="2253822"/>
            <a:ext cx="2713122" cy="1569488"/>
            <a:chOff x="2358173" y="847317"/>
            <a:chExt cx="3002901" cy="1569488"/>
          </a:xfrm>
        </p:grpSpPr>
        <p:cxnSp>
          <p:nvCxnSpPr>
            <p:cNvPr id="43" name="Прямая соединительная линия 42"/>
            <p:cNvCxnSpPr/>
            <p:nvPr/>
          </p:nvCxnSpPr>
          <p:spPr>
            <a:xfrm flipH="1">
              <a:off x="2404423" y="847317"/>
              <a:ext cx="2" cy="1569488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Овал 43"/>
            <p:cNvSpPr/>
            <p:nvPr/>
          </p:nvSpPr>
          <p:spPr>
            <a:xfrm>
              <a:off x="2358173" y="1019865"/>
              <a:ext cx="100651" cy="100651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2526804" y="851232"/>
              <a:ext cx="2834270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ru-RU" sz="1100" b="1" dirty="0" smtClean="0">
                <a:solidFill>
                  <a:prstClr val="black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7" name="Овал 46"/>
            <p:cNvSpPr/>
            <p:nvPr/>
          </p:nvSpPr>
          <p:spPr>
            <a:xfrm>
              <a:off x="2359071" y="1533674"/>
              <a:ext cx="100651" cy="100651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58" name="Прямоугольник 57"/>
          <p:cNvSpPr/>
          <p:nvPr/>
        </p:nvSpPr>
        <p:spPr>
          <a:xfrm>
            <a:off x="6128551" y="4214768"/>
            <a:ext cx="98296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1</a:t>
            </a:r>
            <a:r>
              <a:rPr lang="en-US" sz="11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1</a:t>
            </a:r>
            <a:r>
              <a:rPr lang="ru-RU" sz="11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ru-RU" sz="11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Октября</a:t>
            </a:r>
            <a:endParaRPr lang="ru-RU" sz="1100" dirty="0">
              <a:solidFill>
                <a:prstClr val="black"/>
              </a:solidFill>
            </a:endParaRPr>
          </a:p>
        </p:txBody>
      </p:sp>
      <p:grpSp>
        <p:nvGrpSpPr>
          <p:cNvPr id="60" name="Группа 59"/>
          <p:cNvGrpSpPr/>
          <p:nvPr/>
        </p:nvGrpSpPr>
        <p:grpSpPr>
          <a:xfrm>
            <a:off x="1" y="4572002"/>
            <a:ext cx="2090034" cy="571499"/>
            <a:chOff x="0" y="3211816"/>
            <a:chExt cx="7064375" cy="1931684"/>
          </a:xfrm>
        </p:grpSpPr>
        <p:pic>
          <p:nvPicPr>
            <p:cNvPr id="61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11816"/>
              <a:ext cx="3556000" cy="19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8375" y="3211816"/>
              <a:ext cx="3556000" cy="19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3" name="Группа 62"/>
          <p:cNvGrpSpPr/>
          <p:nvPr/>
        </p:nvGrpSpPr>
        <p:grpSpPr>
          <a:xfrm>
            <a:off x="2063509" y="4578351"/>
            <a:ext cx="2090034" cy="571499"/>
            <a:chOff x="0" y="3211816"/>
            <a:chExt cx="7064375" cy="1931684"/>
          </a:xfrm>
        </p:grpSpPr>
        <p:pic>
          <p:nvPicPr>
            <p:cNvPr id="64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11816"/>
              <a:ext cx="3556000" cy="19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8375" y="3211816"/>
              <a:ext cx="3556000" cy="19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6" name="Группа 65"/>
          <p:cNvGrpSpPr/>
          <p:nvPr/>
        </p:nvGrpSpPr>
        <p:grpSpPr>
          <a:xfrm>
            <a:off x="4160588" y="4572001"/>
            <a:ext cx="2090034" cy="571499"/>
            <a:chOff x="0" y="3211816"/>
            <a:chExt cx="7064375" cy="1931684"/>
          </a:xfrm>
        </p:grpSpPr>
        <p:pic>
          <p:nvPicPr>
            <p:cNvPr id="67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11816"/>
              <a:ext cx="3556000" cy="19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8375" y="3211816"/>
              <a:ext cx="3556000" cy="19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9" name="Группа 68"/>
          <p:cNvGrpSpPr/>
          <p:nvPr/>
        </p:nvGrpSpPr>
        <p:grpSpPr>
          <a:xfrm>
            <a:off x="6250622" y="4572000"/>
            <a:ext cx="2090034" cy="571499"/>
            <a:chOff x="0" y="3211816"/>
            <a:chExt cx="7064375" cy="1931684"/>
          </a:xfrm>
        </p:grpSpPr>
        <p:pic>
          <p:nvPicPr>
            <p:cNvPr id="70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11816"/>
              <a:ext cx="3556000" cy="19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8375" y="3211816"/>
              <a:ext cx="3556000" cy="19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2" name="Picture 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33615" y="4578351"/>
            <a:ext cx="810389" cy="57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55" y="1609593"/>
            <a:ext cx="537414" cy="537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029" y="1475941"/>
            <a:ext cx="692839" cy="692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924" y="2729169"/>
            <a:ext cx="92075" cy="96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645" y="3394188"/>
            <a:ext cx="92075" cy="96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555636" y="2649837"/>
            <a:ext cx="179408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Панельные дискуссии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542853" y="3275782"/>
            <a:ext cx="18774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более </a:t>
            </a:r>
            <a:r>
              <a:rPr lang="ru-RU" sz="16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200</a:t>
            </a:r>
            <a:r>
              <a:rPr lang="ru-RU" sz="11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ru-RU" sz="1100" b="1" dirty="0">
                <a:solidFill>
                  <a:prstClr val="black"/>
                </a:solidFill>
                <a:latin typeface="Century Gothic" panose="020B0502020202020204" pitchFamily="34" charset="0"/>
              </a:rPr>
              <a:t>участников</a:t>
            </a:r>
            <a:endParaRPr lang="ru-RU" sz="1100" dirty="0">
              <a:solidFill>
                <a:prstClr val="black"/>
              </a:solidFill>
            </a:endParaRPr>
          </a:p>
        </p:txBody>
      </p:sp>
      <p:grpSp>
        <p:nvGrpSpPr>
          <p:cNvPr id="85" name="Группа 84"/>
          <p:cNvGrpSpPr/>
          <p:nvPr/>
        </p:nvGrpSpPr>
        <p:grpSpPr>
          <a:xfrm>
            <a:off x="6210602" y="1404858"/>
            <a:ext cx="2714913" cy="2304794"/>
            <a:chOff x="124330" y="1376304"/>
            <a:chExt cx="2714913" cy="2304794"/>
          </a:xfrm>
        </p:grpSpPr>
        <p:sp>
          <p:nvSpPr>
            <p:cNvPr id="86" name="Прямоугольник 85"/>
            <p:cNvSpPr/>
            <p:nvPr/>
          </p:nvSpPr>
          <p:spPr>
            <a:xfrm>
              <a:off x="702790" y="1376304"/>
              <a:ext cx="2136453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srgbClr val="0070C0"/>
                  </a:solidFill>
                  <a:latin typeface="Century Gothic" panose="020B0502020202020204" pitchFamily="34" charset="0"/>
                </a:rPr>
                <a:t>Форум добровольцев города Иванова</a:t>
              </a:r>
              <a:endParaRPr lang="ru-RU" sz="1400" b="1" dirty="0">
                <a:solidFill>
                  <a:srgbClr val="0070C0"/>
                </a:solidFill>
                <a:latin typeface="Century Gothic" panose="020B0502020202020204" pitchFamily="34" charset="0"/>
              </a:endParaRPr>
            </a:p>
          </p:txBody>
        </p:sp>
        <p:grpSp>
          <p:nvGrpSpPr>
            <p:cNvPr id="87" name="Группа 86"/>
            <p:cNvGrpSpPr/>
            <p:nvPr/>
          </p:nvGrpSpPr>
          <p:grpSpPr>
            <a:xfrm>
              <a:off x="124330" y="2106847"/>
              <a:ext cx="2654629" cy="1574251"/>
              <a:chOff x="2358172" y="842554"/>
              <a:chExt cx="2938168" cy="1574251"/>
            </a:xfrm>
          </p:grpSpPr>
          <p:cxnSp>
            <p:nvCxnSpPr>
              <p:cNvPr id="88" name="Прямая соединительная линия 87"/>
              <p:cNvCxnSpPr/>
              <p:nvPr/>
            </p:nvCxnSpPr>
            <p:spPr>
              <a:xfrm flipH="1">
                <a:off x="2404423" y="847317"/>
                <a:ext cx="2" cy="1569488"/>
              </a:xfrm>
              <a:prstGeom prst="line">
                <a:avLst/>
              </a:prstGeom>
              <a:ln w="254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Овал 88"/>
              <p:cNvSpPr/>
              <p:nvPr/>
            </p:nvSpPr>
            <p:spPr>
              <a:xfrm>
                <a:off x="2358172" y="935799"/>
                <a:ext cx="100651" cy="100651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90" name="Прямоугольник 89"/>
              <p:cNvSpPr/>
              <p:nvPr/>
            </p:nvSpPr>
            <p:spPr>
              <a:xfrm>
                <a:off x="2526805" y="842554"/>
                <a:ext cx="2486035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100" b="1" dirty="0" smtClean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образовательные площадки</a:t>
                </a:r>
                <a:endParaRPr lang="ru-RU" sz="11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Прямоугольник 90"/>
              <p:cNvSpPr/>
              <p:nvPr/>
            </p:nvSpPr>
            <p:spPr>
              <a:xfrm>
                <a:off x="2529979" y="1045060"/>
                <a:ext cx="2766361" cy="6001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100" b="1" dirty="0" smtClean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мастер-классы по работе </a:t>
                </a:r>
              </a:p>
              <a:p>
                <a:r>
                  <a:rPr lang="ru-RU" sz="1100" b="1" dirty="0" smtClean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в сети Интернет и привлечению</a:t>
                </a:r>
              </a:p>
              <a:p>
                <a:r>
                  <a:rPr lang="ru-RU" sz="1100" b="1" dirty="0" smtClean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финансирования</a:t>
                </a:r>
              </a:p>
            </p:txBody>
          </p:sp>
          <p:sp>
            <p:nvSpPr>
              <p:cNvPr id="92" name="Прямоугольник 91"/>
              <p:cNvSpPr/>
              <p:nvPr/>
            </p:nvSpPr>
            <p:spPr>
              <a:xfrm>
                <a:off x="2532889" y="1613105"/>
                <a:ext cx="2748412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100" b="1" dirty="0" smtClean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разработка «дорожной карты» развития добровольчества</a:t>
                </a:r>
                <a:endParaRPr lang="ru-RU" sz="11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Прямоугольник 92"/>
              <p:cNvSpPr/>
              <p:nvPr/>
            </p:nvSpPr>
            <p:spPr>
              <a:xfrm>
                <a:off x="2533155" y="2049676"/>
                <a:ext cx="2758749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1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б</a:t>
                </a:r>
                <a:r>
                  <a:rPr lang="ru-RU" sz="1100" b="1" dirty="0" smtClean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олее </a:t>
                </a:r>
                <a:r>
                  <a:rPr lang="ru-RU" sz="1600" b="1" dirty="0" smtClean="0">
                    <a:solidFill>
                      <a:srgbClr val="0070C0"/>
                    </a:solidFill>
                    <a:latin typeface="Century Gothic" panose="020B0502020202020204" pitchFamily="34" charset="0"/>
                  </a:rPr>
                  <a:t>200</a:t>
                </a:r>
                <a:r>
                  <a:rPr lang="ru-RU" sz="1100" b="1" dirty="0" smtClean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 участников</a:t>
                </a:r>
                <a:endParaRPr lang="ru-RU" sz="1100" dirty="0">
                  <a:solidFill>
                    <a:prstClr val="black"/>
                  </a:solidFill>
                </a:endParaRPr>
              </a:p>
            </p:txBody>
          </p:sp>
        </p:grpSp>
      </p:grpSp>
      <p:pic>
        <p:nvPicPr>
          <p:cNvPr id="97" name="Рисунок 96" descr="okxwlj20V6s.jpg (2480×1772)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94010" y="1382197"/>
            <a:ext cx="773908" cy="6931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4" name="Овал 73"/>
          <p:cNvSpPr/>
          <p:nvPr/>
        </p:nvSpPr>
        <p:spPr>
          <a:xfrm>
            <a:off x="6213204" y="3491026"/>
            <a:ext cx="90938" cy="100651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75" name="Прямая соединительная линия 74"/>
          <p:cNvCxnSpPr/>
          <p:nvPr/>
        </p:nvCxnSpPr>
        <p:spPr>
          <a:xfrm flipH="1">
            <a:off x="44450" y="843569"/>
            <a:ext cx="4802072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Прямоугольник 75"/>
          <p:cNvSpPr/>
          <p:nvPr/>
        </p:nvSpPr>
        <p:spPr>
          <a:xfrm>
            <a:off x="47019" y="96837"/>
            <a:ext cx="737206" cy="73720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130175" y="266701"/>
            <a:ext cx="5771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10</a:t>
            </a:r>
            <a:endParaRPr lang="ru-RU" sz="2000" b="1" dirty="0" smtClean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1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4225" y="96837"/>
            <a:ext cx="8270876" cy="737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ОПЫТ ИВАНОВО: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ДОБРОВОЛЬЧЕСКИЕ АКЦИИ И СОБЫТИЯ</a:t>
            </a:r>
            <a:endParaRPr lang="ru-RU" sz="2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195540" y="4052001"/>
            <a:ext cx="8559840" cy="5654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2335898" y="3935625"/>
            <a:ext cx="252413" cy="252413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440422" y="3928621"/>
            <a:ext cx="252413" cy="252413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567676" y="3933520"/>
            <a:ext cx="252413" cy="252413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414130" y="4214768"/>
            <a:ext cx="143500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ноябрь - декабрь</a:t>
            </a:r>
            <a:endParaRPr lang="ru-RU" sz="11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209470" y="4210680"/>
            <a:ext cx="68961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ноябрь</a:t>
            </a:r>
            <a:endParaRPr lang="ru-RU" sz="1100" dirty="0">
              <a:solidFill>
                <a:prstClr val="black"/>
              </a:solidFill>
            </a:endParaRPr>
          </a:p>
        </p:txBody>
      </p:sp>
      <p:grpSp>
        <p:nvGrpSpPr>
          <p:cNvPr id="49" name="Группа 48"/>
          <p:cNvGrpSpPr/>
          <p:nvPr/>
        </p:nvGrpSpPr>
        <p:grpSpPr>
          <a:xfrm>
            <a:off x="6598626" y="1283510"/>
            <a:ext cx="2262103" cy="2607412"/>
            <a:chOff x="6156788" y="1215898"/>
            <a:chExt cx="2262103" cy="2607412"/>
          </a:xfrm>
        </p:grpSpPr>
        <p:grpSp>
          <p:nvGrpSpPr>
            <p:cNvPr id="40" name="Группа 39"/>
            <p:cNvGrpSpPr/>
            <p:nvPr/>
          </p:nvGrpSpPr>
          <p:grpSpPr>
            <a:xfrm>
              <a:off x="6156788" y="1215898"/>
              <a:ext cx="2262103" cy="2607412"/>
              <a:chOff x="68727" y="1073686"/>
              <a:chExt cx="2262103" cy="2607412"/>
            </a:xfrm>
          </p:grpSpPr>
          <p:sp>
            <p:nvSpPr>
              <p:cNvPr id="41" name="Прямоугольник 40"/>
              <p:cNvSpPr/>
              <p:nvPr/>
            </p:nvSpPr>
            <p:spPr>
              <a:xfrm>
                <a:off x="68727" y="1073686"/>
                <a:ext cx="2262103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400" b="1" dirty="0">
                    <a:solidFill>
                      <a:srgbClr val="0070C0"/>
                    </a:solidFill>
                    <a:latin typeface="Century Gothic" panose="020B0502020202020204" pitchFamily="34" charset="0"/>
                  </a:rPr>
                  <a:t>Конкурс на присуждение общественной награды </a:t>
                </a:r>
                <a:endParaRPr lang="ru-RU" sz="1400" b="1" dirty="0" smtClean="0">
                  <a:solidFill>
                    <a:srgbClr val="0070C0"/>
                  </a:solidFill>
                  <a:latin typeface="Century Gothic" panose="020B0502020202020204" pitchFamily="34" charset="0"/>
                </a:endParaRPr>
              </a:p>
              <a:p>
                <a:r>
                  <a:rPr lang="ru-RU" sz="1400" b="1" dirty="0" smtClean="0">
                    <a:solidFill>
                      <a:srgbClr val="0070C0"/>
                    </a:solidFill>
                    <a:latin typeface="Century Gothic" panose="020B0502020202020204" pitchFamily="34" charset="0"/>
                  </a:rPr>
                  <a:t>«</a:t>
                </a:r>
                <a:r>
                  <a:rPr lang="ru-RU" sz="1400" b="1" dirty="0">
                    <a:solidFill>
                      <a:srgbClr val="0070C0"/>
                    </a:solidFill>
                    <a:latin typeface="Century Gothic" panose="020B0502020202020204" pitchFamily="34" charset="0"/>
                  </a:rPr>
                  <a:t>Доброволец года – </a:t>
                </a:r>
                <a:r>
                  <a:rPr lang="ru-RU" sz="1400" b="1" dirty="0" smtClean="0">
                    <a:solidFill>
                      <a:srgbClr val="0070C0"/>
                    </a:solidFill>
                    <a:latin typeface="Century Gothic" panose="020B0502020202020204" pitchFamily="34" charset="0"/>
                  </a:rPr>
                  <a:t>2018»</a:t>
                </a:r>
                <a:endParaRPr lang="ru-RU" sz="1400" b="1" dirty="0">
                  <a:solidFill>
                    <a:srgbClr val="0070C0"/>
                  </a:solidFill>
                  <a:latin typeface="Century Gothic" panose="020B0502020202020204" pitchFamily="34" charset="0"/>
                </a:endParaRPr>
              </a:p>
            </p:txBody>
          </p:sp>
          <p:grpSp>
            <p:nvGrpSpPr>
              <p:cNvPr id="42" name="Группа 41"/>
              <p:cNvGrpSpPr/>
              <p:nvPr/>
            </p:nvGrpSpPr>
            <p:grpSpPr>
              <a:xfrm>
                <a:off x="124331" y="2432095"/>
                <a:ext cx="1158375" cy="1249003"/>
                <a:chOff x="2358173" y="1167802"/>
                <a:chExt cx="1282098" cy="1249003"/>
              </a:xfrm>
            </p:grpSpPr>
            <p:cxnSp>
              <p:nvCxnSpPr>
                <p:cNvPr id="43" name="Прямая соединительная линия 42"/>
                <p:cNvCxnSpPr/>
                <p:nvPr/>
              </p:nvCxnSpPr>
              <p:spPr>
                <a:xfrm flipH="1">
                  <a:off x="2404423" y="1167802"/>
                  <a:ext cx="4973" cy="1249003"/>
                </a:xfrm>
                <a:prstGeom prst="line">
                  <a:avLst/>
                </a:prstGeom>
                <a:ln w="254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4" name="Овал 43"/>
                <p:cNvSpPr/>
                <p:nvPr/>
              </p:nvSpPr>
              <p:spPr>
                <a:xfrm>
                  <a:off x="2358173" y="1348549"/>
                  <a:ext cx="100651" cy="100651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5" name="Прямоугольник 44"/>
                <p:cNvSpPr/>
                <p:nvPr/>
              </p:nvSpPr>
              <p:spPr>
                <a:xfrm>
                  <a:off x="2405063" y="1268069"/>
                  <a:ext cx="1235208" cy="2616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ru-RU" sz="1100" b="1" dirty="0" smtClean="0">
                      <a:solidFill>
                        <a:prstClr val="black"/>
                      </a:solidFill>
                      <a:latin typeface="Century Gothic" panose="020B0502020202020204" pitchFamily="34" charset="0"/>
                    </a:rPr>
                    <a:t>5 номинаций</a:t>
                  </a:r>
                  <a:endParaRPr lang="ru-RU" sz="11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7" name="Овал 46"/>
                <p:cNvSpPr/>
                <p:nvPr/>
              </p:nvSpPr>
              <p:spPr>
                <a:xfrm>
                  <a:off x="2359071" y="1733699"/>
                  <a:ext cx="100651" cy="100651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48" name="Прямоугольник 47"/>
            <p:cNvSpPr/>
            <p:nvPr/>
          </p:nvSpPr>
          <p:spPr>
            <a:xfrm>
              <a:off x="6264525" y="3056833"/>
              <a:ext cx="1693092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100" b="1" dirty="0" smtClean="0">
                  <a:solidFill>
                    <a:prstClr val="black"/>
                  </a:solidFill>
                  <a:latin typeface="Century Gothic" panose="020B0502020202020204" pitchFamily="34" charset="0"/>
                </a:rPr>
                <a:t>100 памятных знаков</a:t>
              </a:r>
              <a:endParaRPr lang="ru-RU" sz="1100" dirty="0">
                <a:solidFill>
                  <a:prstClr val="black"/>
                </a:solidFill>
              </a:endParaRPr>
            </a:p>
          </p:txBody>
        </p:sp>
        <p:sp>
          <p:nvSpPr>
            <p:cNvPr id="56" name="Овал 55"/>
            <p:cNvSpPr/>
            <p:nvPr/>
          </p:nvSpPr>
          <p:spPr>
            <a:xfrm>
              <a:off x="6208710" y="3486561"/>
              <a:ext cx="90938" cy="100651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6250622" y="3406081"/>
              <a:ext cx="184056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100" b="1" dirty="0" smtClean="0">
                  <a:solidFill>
                    <a:prstClr val="black"/>
                  </a:solidFill>
                  <a:latin typeface="Century Gothic" panose="020B0502020202020204" pitchFamily="34" charset="0"/>
                </a:rPr>
                <a:t>свыше 400 участников</a:t>
              </a:r>
              <a:endParaRPr lang="ru-RU" sz="1100" dirty="0">
                <a:solidFill>
                  <a:prstClr val="black"/>
                </a:solidFill>
              </a:endParaRPr>
            </a:p>
          </p:txBody>
        </p:sp>
      </p:grpSp>
      <p:sp>
        <p:nvSpPr>
          <p:cNvPr id="58" name="Прямоугольник 57"/>
          <p:cNvSpPr/>
          <p:nvPr/>
        </p:nvSpPr>
        <p:spPr>
          <a:xfrm>
            <a:off x="6568335" y="4221738"/>
            <a:ext cx="91082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5</a:t>
            </a:r>
            <a:r>
              <a:rPr lang="ru-RU" sz="11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ru-RU" sz="11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декабря</a:t>
            </a:r>
            <a:endParaRPr lang="ru-RU" sz="1100" dirty="0">
              <a:solidFill>
                <a:prstClr val="black"/>
              </a:solidFill>
            </a:endParaRPr>
          </a:p>
        </p:txBody>
      </p:sp>
      <p:grpSp>
        <p:nvGrpSpPr>
          <p:cNvPr id="60" name="Группа 59"/>
          <p:cNvGrpSpPr/>
          <p:nvPr/>
        </p:nvGrpSpPr>
        <p:grpSpPr>
          <a:xfrm>
            <a:off x="1" y="4572002"/>
            <a:ext cx="2090034" cy="571499"/>
            <a:chOff x="0" y="3211816"/>
            <a:chExt cx="7064375" cy="1931684"/>
          </a:xfrm>
        </p:grpSpPr>
        <p:pic>
          <p:nvPicPr>
            <p:cNvPr id="61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11816"/>
              <a:ext cx="3556000" cy="19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8375" y="3211816"/>
              <a:ext cx="3556000" cy="19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3" name="Группа 62"/>
          <p:cNvGrpSpPr/>
          <p:nvPr/>
        </p:nvGrpSpPr>
        <p:grpSpPr>
          <a:xfrm>
            <a:off x="2070554" y="4578351"/>
            <a:ext cx="2090034" cy="571499"/>
            <a:chOff x="0" y="3211816"/>
            <a:chExt cx="7064375" cy="1931684"/>
          </a:xfrm>
        </p:grpSpPr>
        <p:pic>
          <p:nvPicPr>
            <p:cNvPr id="64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11816"/>
              <a:ext cx="3556000" cy="19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8375" y="3211816"/>
              <a:ext cx="3556000" cy="19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6" name="Группа 65"/>
          <p:cNvGrpSpPr/>
          <p:nvPr/>
        </p:nvGrpSpPr>
        <p:grpSpPr>
          <a:xfrm>
            <a:off x="4160588" y="4572001"/>
            <a:ext cx="2090034" cy="571499"/>
            <a:chOff x="0" y="3211816"/>
            <a:chExt cx="7064375" cy="1931684"/>
          </a:xfrm>
        </p:grpSpPr>
        <p:pic>
          <p:nvPicPr>
            <p:cNvPr id="67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11816"/>
              <a:ext cx="3556000" cy="19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8375" y="3211816"/>
              <a:ext cx="3556000" cy="19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9" name="Группа 68"/>
          <p:cNvGrpSpPr/>
          <p:nvPr/>
        </p:nvGrpSpPr>
        <p:grpSpPr>
          <a:xfrm>
            <a:off x="6250622" y="4572000"/>
            <a:ext cx="2090034" cy="571499"/>
            <a:chOff x="0" y="3211816"/>
            <a:chExt cx="7064375" cy="1931684"/>
          </a:xfrm>
        </p:grpSpPr>
        <p:pic>
          <p:nvPicPr>
            <p:cNvPr id="70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11816"/>
              <a:ext cx="3556000" cy="19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8375" y="3211816"/>
              <a:ext cx="3556000" cy="19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2" name="Picture 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33615" y="4578351"/>
            <a:ext cx="810389" cy="57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" name="Группа 36"/>
          <p:cNvGrpSpPr/>
          <p:nvPr/>
        </p:nvGrpSpPr>
        <p:grpSpPr>
          <a:xfrm>
            <a:off x="4440422" y="1205817"/>
            <a:ext cx="2035564" cy="2633036"/>
            <a:chOff x="403572" y="1682842"/>
            <a:chExt cx="2035564" cy="2633036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403572" y="1682842"/>
              <a:ext cx="203556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srgbClr val="0070C0"/>
                  </a:solidFill>
                  <a:latin typeface="Century Gothic" panose="020B0502020202020204" pitchFamily="34" charset="0"/>
                </a:rPr>
                <a:t>Акция </a:t>
              </a:r>
            </a:p>
            <a:p>
              <a:r>
                <a:rPr lang="ru-RU" sz="1400" b="1" dirty="0" smtClean="0">
                  <a:solidFill>
                    <a:srgbClr val="0070C0"/>
                  </a:solidFill>
                  <a:latin typeface="Century Gothic" panose="020B0502020202020204" pitchFamily="34" charset="0"/>
                </a:rPr>
                <a:t>«Добрая открытка»</a:t>
              </a:r>
              <a:endParaRPr lang="ru-RU" sz="1400" b="1" dirty="0">
                <a:solidFill>
                  <a:srgbClr val="0070C0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16" name="Прямая соединительная линия 15"/>
            <p:cNvCxnSpPr/>
            <p:nvPr/>
          </p:nvCxnSpPr>
          <p:spPr>
            <a:xfrm>
              <a:off x="529161" y="2230383"/>
              <a:ext cx="810" cy="2085495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Овал 16"/>
            <p:cNvSpPr/>
            <p:nvPr/>
          </p:nvSpPr>
          <p:spPr>
            <a:xfrm>
              <a:off x="487372" y="2313773"/>
              <a:ext cx="90938" cy="100651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639731" y="2225620"/>
              <a:ext cx="184731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ru-RU" sz="1100" dirty="0">
                <a:solidFill>
                  <a:prstClr val="black"/>
                </a:solidFill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642599" y="2428126"/>
              <a:ext cx="184731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ru-RU" sz="1100" b="1" dirty="0" smtClean="0">
                <a:solidFill>
                  <a:prstClr val="black"/>
                </a:solidFill>
                <a:latin typeface="Century Gothic" panose="020B0502020202020204" pitchFamily="34" charset="0"/>
              </a:endParaRPr>
            </a:p>
            <a:p>
              <a:endParaRPr lang="ru-RU" sz="1100" b="1" dirty="0" smtClean="0">
                <a:solidFill>
                  <a:prstClr val="black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2" name="Овал 21"/>
            <p:cNvSpPr/>
            <p:nvPr/>
          </p:nvSpPr>
          <p:spPr>
            <a:xfrm>
              <a:off x="484502" y="2672036"/>
              <a:ext cx="90938" cy="100651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483690" y="3068619"/>
              <a:ext cx="90938" cy="100651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4" name="Овал 23"/>
            <p:cNvSpPr/>
            <p:nvPr/>
          </p:nvSpPr>
          <p:spPr>
            <a:xfrm>
              <a:off x="490013" y="3674032"/>
              <a:ext cx="90938" cy="100651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541433" y="2234639"/>
              <a:ext cx="189770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00" b="1" dirty="0" smtClean="0">
                  <a:solidFill>
                    <a:prstClr val="black"/>
                  </a:solidFill>
                  <a:latin typeface="Century Gothic" panose="020B0502020202020204" pitchFamily="34" charset="0"/>
                </a:rPr>
                <a:t>более </a:t>
              </a:r>
              <a:r>
                <a:rPr lang="ru-RU" sz="10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1000 участников и 400 педагогов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532841" y="2985627"/>
              <a:ext cx="1906295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00" b="1" dirty="0" smtClean="0">
                  <a:solidFill>
                    <a:prstClr val="black"/>
                  </a:solidFill>
                  <a:latin typeface="Century Gothic" panose="020B0502020202020204" pitchFamily="34" charset="0"/>
                </a:rPr>
                <a:t>изготовлено около 1300 новогодних </a:t>
              </a:r>
            </a:p>
            <a:p>
              <a:r>
                <a:rPr lang="ru-RU" sz="1000" b="1" dirty="0" smtClean="0">
                  <a:solidFill>
                    <a:prstClr val="black"/>
                  </a:solidFill>
                  <a:latin typeface="Century Gothic" panose="020B0502020202020204" pitchFamily="34" charset="0"/>
                </a:rPr>
                <a:t>открыток</a:t>
              </a:r>
              <a:endParaRPr lang="ru-RU" sz="1000" b="1" dirty="0">
                <a:solidFill>
                  <a:prstClr val="black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531817" y="3592577"/>
              <a:ext cx="190731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00" b="1" dirty="0" smtClean="0">
                  <a:solidFill>
                    <a:prstClr val="black"/>
                  </a:solidFill>
                  <a:latin typeface="Century Gothic" panose="020B0502020202020204" pitchFamily="34" charset="0"/>
                </a:rPr>
                <a:t>все </a:t>
              </a:r>
              <a:r>
                <a:rPr lang="ru-RU" sz="10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открытки были подарены людям, </a:t>
              </a:r>
              <a:endParaRPr lang="ru-RU" sz="1000" b="1" dirty="0" smtClean="0">
                <a:solidFill>
                  <a:prstClr val="black"/>
                </a:solidFill>
                <a:latin typeface="Century Gothic" panose="020B0502020202020204" pitchFamily="34" charset="0"/>
              </a:endParaRPr>
            </a:p>
            <a:p>
              <a:r>
                <a:rPr lang="ru-RU" sz="1000" b="1" dirty="0" smtClean="0">
                  <a:solidFill>
                    <a:prstClr val="black"/>
                  </a:solidFill>
                  <a:latin typeface="Century Gothic" panose="020B0502020202020204" pitchFamily="34" charset="0"/>
                </a:rPr>
                <a:t>наиболее </a:t>
              </a:r>
              <a:r>
                <a:rPr lang="ru-RU" sz="10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нуждающимся </a:t>
              </a:r>
              <a:endParaRPr lang="ru-RU" sz="1000" b="1" dirty="0" smtClean="0">
                <a:solidFill>
                  <a:prstClr val="black"/>
                </a:solidFill>
                <a:latin typeface="Century Gothic" panose="020B0502020202020204" pitchFamily="34" charset="0"/>
              </a:endParaRPr>
            </a:p>
            <a:p>
              <a:r>
                <a:rPr lang="ru-RU" sz="1000" b="1" dirty="0" smtClean="0">
                  <a:solidFill>
                    <a:prstClr val="black"/>
                  </a:solidFill>
                  <a:latin typeface="Century Gothic" panose="020B0502020202020204" pitchFamily="34" charset="0"/>
                </a:rPr>
                <a:t>в </a:t>
              </a:r>
              <a:r>
                <a:rPr lang="ru-RU" sz="10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заботе и внимании</a:t>
              </a: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549208" y="2586581"/>
              <a:ext cx="188992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00" b="1" dirty="0" smtClean="0">
                  <a:solidFill>
                    <a:prstClr val="black"/>
                  </a:solidFill>
                  <a:latin typeface="Century Gothic" panose="020B0502020202020204" pitchFamily="34" charset="0"/>
                </a:rPr>
                <a:t>свыше 100 учебных </a:t>
              </a:r>
            </a:p>
            <a:p>
              <a:r>
                <a:rPr lang="ru-RU" sz="1000" b="1" dirty="0" smtClean="0">
                  <a:solidFill>
                    <a:prstClr val="black"/>
                  </a:solidFill>
                  <a:latin typeface="Century Gothic" panose="020B0502020202020204" pitchFamily="34" charset="0"/>
                </a:rPr>
                <a:t>заведений</a:t>
              </a:r>
              <a:endParaRPr lang="ru-RU" sz="1000" b="1" dirty="0">
                <a:solidFill>
                  <a:prstClr val="black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2362027" y="1839135"/>
            <a:ext cx="2065246" cy="2046524"/>
            <a:chOff x="2368642" y="1779421"/>
            <a:chExt cx="2065246" cy="2046524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2368642" y="1779421"/>
              <a:ext cx="206524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Акция-марафон </a:t>
              </a:r>
              <a:endParaRPr lang="ru-RU" sz="1400" b="1" dirty="0" smtClean="0">
                <a:solidFill>
                  <a:srgbClr val="0070C0"/>
                </a:solidFill>
                <a:latin typeface="Century Gothic" panose="020B0502020202020204" pitchFamily="34" charset="0"/>
              </a:endParaRPr>
            </a:p>
            <a:p>
              <a:r>
                <a:rPr lang="ru-RU" sz="1400" b="1" dirty="0" smtClean="0">
                  <a:solidFill>
                    <a:srgbClr val="0070C0"/>
                  </a:solidFill>
                  <a:latin typeface="Century Gothic" panose="020B0502020202020204" pitchFamily="34" charset="0"/>
                </a:rPr>
                <a:t>«</a:t>
              </a:r>
              <a:r>
                <a:rPr lang="ru-RU" sz="1400" b="1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100 добрых дел»</a:t>
              </a:r>
            </a:p>
          </p:txBody>
        </p:sp>
        <p:cxnSp>
          <p:nvCxnSpPr>
            <p:cNvPr id="30" name="Прямая соединительная линия 29"/>
            <p:cNvCxnSpPr/>
            <p:nvPr/>
          </p:nvCxnSpPr>
          <p:spPr>
            <a:xfrm flipH="1">
              <a:off x="2466929" y="2309922"/>
              <a:ext cx="4758" cy="1516023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Овал 30"/>
            <p:cNvSpPr/>
            <p:nvPr/>
          </p:nvSpPr>
          <p:spPr>
            <a:xfrm>
              <a:off x="2426905" y="2468543"/>
              <a:ext cx="87102" cy="100651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2471687" y="2375363"/>
              <a:ext cx="1834156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100" b="1" dirty="0" smtClean="0">
                  <a:solidFill>
                    <a:prstClr val="black"/>
                  </a:solidFill>
                  <a:latin typeface="Century Gothic" panose="020B0502020202020204" pitchFamily="34" charset="0"/>
                </a:rPr>
                <a:t>более 1000 участников</a:t>
              </a:r>
              <a:endParaRPr lang="ru-RU" sz="1100" dirty="0">
                <a:solidFill>
                  <a:prstClr val="black"/>
                </a:solidFill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2473279" y="2771763"/>
              <a:ext cx="1651415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100" b="1" dirty="0" smtClean="0">
                  <a:solidFill>
                    <a:prstClr val="black"/>
                  </a:solidFill>
                  <a:latin typeface="Century Gothic" panose="020B0502020202020204" pitchFamily="34" charset="0"/>
                </a:rPr>
                <a:t>около 50 площадок </a:t>
              </a:r>
            </a:p>
          </p:txBody>
        </p:sp>
        <p:sp>
          <p:nvSpPr>
            <p:cNvPr id="36" name="Овал 35"/>
            <p:cNvSpPr/>
            <p:nvPr/>
          </p:nvSpPr>
          <p:spPr>
            <a:xfrm>
              <a:off x="2427973" y="2854340"/>
              <a:ext cx="87102" cy="100651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2465545" y="3194468"/>
              <a:ext cx="1944623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 b="1" dirty="0" smtClean="0">
                  <a:solidFill>
                    <a:prstClr val="black"/>
                  </a:solidFill>
                  <a:latin typeface="Century Gothic" panose="020B0502020202020204" pitchFamily="34" charset="0"/>
                </a:rPr>
                <a:t>30 дней волонтерской</a:t>
              </a:r>
            </a:p>
            <a:p>
              <a:r>
                <a:rPr lang="ru-RU" sz="1100" b="1" dirty="0" smtClean="0">
                  <a:solidFill>
                    <a:prstClr val="black"/>
                  </a:solidFill>
                  <a:latin typeface="Century Gothic" panose="020B0502020202020204" pitchFamily="34" charset="0"/>
                </a:rPr>
                <a:t>помощи</a:t>
              </a:r>
            </a:p>
          </p:txBody>
        </p:sp>
        <p:sp>
          <p:nvSpPr>
            <p:cNvPr id="75" name="Овал 74"/>
            <p:cNvSpPr/>
            <p:nvPr/>
          </p:nvSpPr>
          <p:spPr>
            <a:xfrm>
              <a:off x="2428136" y="3267640"/>
              <a:ext cx="87102" cy="100651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237754" y="1132163"/>
            <a:ext cx="2172270" cy="3046045"/>
            <a:chOff x="-112947" y="1101116"/>
            <a:chExt cx="2172270" cy="3046045"/>
          </a:xfrm>
        </p:grpSpPr>
        <p:sp>
          <p:nvSpPr>
            <p:cNvPr id="76" name="Овал 75"/>
            <p:cNvSpPr/>
            <p:nvPr/>
          </p:nvSpPr>
          <p:spPr>
            <a:xfrm>
              <a:off x="-112947" y="3894748"/>
              <a:ext cx="252413" cy="25241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8" name="Прямоугольник 77"/>
            <p:cNvSpPr/>
            <p:nvPr/>
          </p:nvSpPr>
          <p:spPr>
            <a:xfrm>
              <a:off x="-112946" y="1101116"/>
              <a:ext cx="2172269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srgbClr val="0070C0"/>
                  </a:solidFill>
                  <a:latin typeface="Century Gothic" panose="020B0502020202020204" pitchFamily="34" charset="0"/>
                </a:rPr>
                <a:t>Региональный этап Всероссийской волонтерской акции «Весенняя неделя добра»</a:t>
              </a:r>
              <a:endParaRPr lang="ru-RU" sz="1400" b="1" dirty="0">
                <a:solidFill>
                  <a:srgbClr val="0070C0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80" name="Прямая соединительная линия 79"/>
            <p:cNvCxnSpPr/>
            <p:nvPr/>
          </p:nvCxnSpPr>
          <p:spPr>
            <a:xfrm flipH="1">
              <a:off x="12680" y="2271106"/>
              <a:ext cx="2" cy="1569488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Овал 80"/>
            <p:cNvSpPr/>
            <p:nvPr/>
          </p:nvSpPr>
          <p:spPr>
            <a:xfrm>
              <a:off x="-29107" y="2409601"/>
              <a:ext cx="90938" cy="100651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3" name="Овал 82"/>
            <p:cNvSpPr/>
            <p:nvPr/>
          </p:nvSpPr>
          <p:spPr>
            <a:xfrm>
              <a:off x="-29107" y="3099499"/>
              <a:ext cx="90938" cy="100651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4" name="Прямоугольник 83"/>
            <p:cNvSpPr/>
            <p:nvPr/>
          </p:nvSpPr>
          <p:spPr>
            <a:xfrm>
              <a:off x="16082" y="2325895"/>
              <a:ext cx="1845377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100" b="1" dirty="0">
                  <a:solidFill>
                    <a:prstClr val="black"/>
                  </a:solidFill>
                </a:rPr>
                <a:t>125 волонтерских отрядов </a:t>
              </a:r>
            </a:p>
          </p:txBody>
        </p:sp>
        <p:sp>
          <p:nvSpPr>
            <p:cNvPr id="85" name="Овал 84"/>
            <p:cNvSpPr/>
            <p:nvPr/>
          </p:nvSpPr>
          <p:spPr>
            <a:xfrm>
              <a:off x="-32788" y="3453519"/>
              <a:ext cx="90938" cy="100651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6" name="Прямоугольник 85"/>
            <p:cNvSpPr/>
            <p:nvPr/>
          </p:nvSpPr>
          <p:spPr>
            <a:xfrm>
              <a:off x="16082" y="3376919"/>
              <a:ext cx="1791007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 b="1" dirty="0">
                  <a:solidFill>
                    <a:prstClr val="black"/>
                  </a:solidFill>
                </a:rPr>
                <a:t>27 муниципальных образований области </a:t>
              </a: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16082" y="2596313"/>
              <a:ext cx="151923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 b="1" dirty="0">
                  <a:solidFill>
                    <a:prstClr val="black"/>
                  </a:solidFill>
                </a:rPr>
                <a:t>106 образовательных учреждений </a:t>
              </a: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16362" y="3016636"/>
              <a:ext cx="1479892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100" b="1" dirty="0" smtClean="0">
                  <a:solidFill>
                    <a:prstClr val="black"/>
                  </a:solidFill>
                </a:rPr>
                <a:t>около 19000 человек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87" name="Овал 86"/>
            <p:cNvSpPr/>
            <p:nvPr/>
          </p:nvSpPr>
          <p:spPr>
            <a:xfrm>
              <a:off x="-29107" y="2676675"/>
              <a:ext cx="90938" cy="100651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88" name="Прямоугольник 87"/>
          <p:cNvSpPr/>
          <p:nvPr/>
        </p:nvSpPr>
        <p:spPr>
          <a:xfrm>
            <a:off x="73025" y="4212880"/>
            <a:ext cx="113364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апрель - май</a:t>
            </a:r>
            <a:endParaRPr lang="ru-RU" sz="1100" dirty="0">
              <a:solidFill>
                <a:prstClr val="black"/>
              </a:solidFill>
            </a:endParaRPr>
          </a:p>
        </p:txBody>
      </p:sp>
      <p:cxnSp>
        <p:nvCxnSpPr>
          <p:cNvPr id="90" name="Прямая соединительная линия 89"/>
          <p:cNvCxnSpPr/>
          <p:nvPr/>
        </p:nvCxnSpPr>
        <p:spPr>
          <a:xfrm flipH="1">
            <a:off x="44450" y="843569"/>
            <a:ext cx="4802072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Прямоугольник 90"/>
          <p:cNvSpPr/>
          <p:nvPr/>
        </p:nvSpPr>
        <p:spPr>
          <a:xfrm>
            <a:off x="47019" y="96837"/>
            <a:ext cx="737206" cy="73720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130175" y="266701"/>
            <a:ext cx="5771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11</a:t>
            </a:r>
            <a:endParaRPr lang="ru-RU" sz="2000" b="1" dirty="0" smtClean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6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1" y="4572002"/>
            <a:ext cx="2090034" cy="571499"/>
            <a:chOff x="0" y="3211816"/>
            <a:chExt cx="7064375" cy="1931684"/>
          </a:xfrm>
        </p:grpSpPr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11816"/>
              <a:ext cx="3556000" cy="19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8375" y="3211816"/>
              <a:ext cx="3556000" cy="19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Прямоугольник 8"/>
          <p:cNvSpPr/>
          <p:nvPr/>
        </p:nvSpPr>
        <p:spPr>
          <a:xfrm>
            <a:off x="784225" y="96837"/>
            <a:ext cx="8270876" cy="7372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ЭКОНОМИЧЕСКИЙ ЭФФЕКТ ВОЛОНТЕРСТВА И ДОБРОВОЛЬЧЕСТВА В 2018 ГОДУ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2070554" y="4578351"/>
            <a:ext cx="2090034" cy="571499"/>
            <a:chOff x="0" y="3211816"/>
            <a:chExt cx="7064375" cy="1931684"/>
          </a:xfrm>
        </p:grpSpPr>
        <p:pic>
          <p:nvPicPr>
            <p:cNvPr id="16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11816"/>
              <a:ext cx="3556000" cy="19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8375" y="3211816"/>
              <a:ext cx="3556000" cy="19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Группа 17"/>
          <p:cNvGrpSpPr/>
          <p:nvPr/>
        </p:nvGrpSpPr>
        <p:grpSpPr>
          <a:xfrm>
            <a:off x="4160588" y="4572001"/>
            <a:ext cx="2090034" cy="571499"/>
            <a:chOff x="0" y="3211816"/>
            <a:chExt cx="7064375" cy="1931684"/>
          </a:xfrm>
        </p:grpSpPr>
        <p:pic>
          <p:nvPicPr>
            <p:cNvPr id="19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11816"/>
              <a:ext cx="3556000" cy="19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8375" y="3211816"/>
              <a:ext cx="3556000" cy="19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" name="Группа 20"/>
          <p:cNvGrpSpPr/>
          <p:nvPr/>
        </p:nvGrpSpPr>
        <p:grpSpPr>
          <a:xfrm>
            <a:off x="6250622" y="4572000"/>
            <a:ext cx="2090034" cy="571499"/>
            <a:chOff x="0" y="3211816"/>
            <a:chExt cx="7064375" cy="1931684"/>
          </a:xfrm>
        </p:grpSpPr>
        <p:pic>
          <p:nvPicPr>
            <p:cNvPr id="22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11816"/>
              <a:ext cx="3556000" cy="19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8375" y="3211816"/>
              <a:ext cx="3556000" cy="19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" name="Picture 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33615" y="4578351"/>
            <a:ext cx="810389" cy="57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43487" y="854339"/>
            <a:ext cx="81953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4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endParaRPr lang="en-US" sz="1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087564080"/>
              </p:ext>
            </p:extLst>
          </p:nvPr>
        </p:nvGraphicFramePr>
        <p:xfrm>
          <a:off x="122555" y="945779"/>
          <a:ext cx="8832423" cy="3624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6" name="Прямая соединительная линия 25"/>
          <p:cNvCxnSpPr/>
          <p:nvPr/>
        </p:nvCxnSpPr>
        <p:spPr>
          <a:xfrm flipH="1">
            <a:off x="44450" y="843569"/>
            <a:ext cx="4802072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47019" y="96837"/>
            <a:ext cx="737206" cy="73720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30175" y="266701"/>
            <a:ext cx="5771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12</a:t>
            </a:r>
            <a:endParaRPr lang="ru-RU" sz="2000" b="1" dirty="0" smtClean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26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4225" y="96838"/>
            <a:ext cx="8270876" cy="7372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ПРЕДЛОЖЕНИЯ ПО ВНЕДРЕНИЮ НОВЫХ ФОРМ ВЗАИМОДЕЙСТВИЯ В СФЕРЕ МОЛОДЕЖНОЙ ПОЛИТИКИ</a:t>
            </a:r>
            <a:endParaRPr lang="ru-RU" sz="2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60" name="Группа 59"/>
          <p:cNvGrpSpPr/>
          <p:nvPr/>
        </p:nvGrpSpPr>
        <p:grpSpPr>
          <a:xfrm>
            <a:off x="1" y="4572002"/>
            <a:ext cx="2090034" cy="571499"/>
            <a:chOff x="0" y="3211816"/>
            <a:chExt cx="7064375" cy="1931684"/>
          </a:xfrm>
        </p:grpSpPr>
        <p:pic>
          <p:nvPicPr>
            <p:cNvPr id="61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11816"/>
              <a:ext cx="3556000" cy="19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8375" y="3211816"/>
              <a:ext cx="3556000" cy="19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3" name="Группа 62"/>
          <p:cNvGrpSpPr/>
          <p:nvPr/>
        </p:nvGrpSpPr>
        <p:grpSpPr>
          <a:xfrm>
            <a:off x="2070554" y="4578351"/>
            <a:ext cx="2090034" cy="571499"/>
            <a:chOff x="0" y="3211816"/>
            <a:chExt cx="7064375" cy="1931684"/>
          </a:xfrm>
        </p:grpSpPr>
        <p:pic>
          <p:nvPicPr>
            <p:cNvPr id="64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11816"/>
              <a:ext cx="3556000" cy="19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8375" y="3211816"/>
              <a:ext cx="3556000" cy="19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6" name="Группа 65"/>
          <p:cNvGrpSpPr/>
          <p:nvPr/>
        </p:nvGrpSpPr>
        <p:grpSpPr>
          <a:xfrm>
            <a:off x="4160588" y="4572001"/>
            <a:ext cx="2090034" cy="571499"/>
            <a:chOff x="0" y="3211816"/>
            <a:chExt cx="7064375" cy="1931684"/>
          </a:xfrm>
        </p:grpSpPr>
        <p:pic>
          <p:nvPicPr>
            <p:cNvPr id="67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11816"/>
              <a:ext cx="3556000" cy="19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8375" y="3211816"/>
              <a:ext cx="3556000" cy="19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9" name="Группа 68"/>
          <p:cNvGrpSpPr/>
          <p:nvPr/>
        </p:nvGrpSpPr>
        <p:grpSpPr>
          <a:xfrm>
            <a:off x="6250622" y="4572000"/>
            <a:ext cx="2090034" cy="571499"/>
            <a:chOff x="0" y="3211816"/>
            <a:chExt cx="7064375" cy="1931684"/>
          </a:xfrm>
        </p:grpSpPr>
        <p:pic>
          <p:nvPicPr>
            <p:cNvPr id="70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11816"/>
              <a:ext cx="3556000" cy="19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8375" y="3211816"/>
              <a:ext cx="3556000" cy="19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2" name="Picture 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33615" y="4578351"/>
            <a:ext cx="810389" cy="57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510014" y="1173700"/>
            <a:ext cx="8400658" cy="3193706"/>
            <a:chOff x="516320" y="1280902"/>
            <a:chExt cx="8400658" cy="3193706"/>
          </a:xfrm>
        </p:grpSpPr>
        <p:sp>
          <p:nvSpPr>
            <p:cNvPr id="2" name="TextBox 1"/>
            <p:cNvSpPr txBox="1"/>
            <p:nvPr/>
          </p:nvSpPr>
          <p:spPr>
            <a:xfrm>
              <a:off x="516320" y="1280902"/>
              <a:ext cx="83909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just">
                <a:buFont typeface="Wingdings" panose="05000000000000000000" pitchFamily="2" charset="2"/>
                <a:buChar char="q"/>
              </a:pPr>
              <a:r>
                <a:rPr lang="ru-RU" sz="1600" dirty="0" smtClean="0">
                  <a:solidFill>
                    <a:prstClr val="black"/>
                  </a:solidFill>
                </a:rPr>
                <a:t>Проведение исследований, опросов, анкетирования в области молодежной политики. Формирование общего аналитического отчета;</a:t>
              </a:r>
              <a:endParaRPr lang="ru-RU" sz="1600" dirty="0">
                <a:solidFill>
                  <a:prstClr val="black"/>
                </a:soli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26032" y="2647200"/>
              <a:ext cx="839094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just">
                <a:buFont typeface="Wingdings" panose="05000000000000000000" pitchFamily="2" charset="2"/>
                <a:buChar char="q"/>
              </a:pPr>
              <a:r>
                <a:rPr lang="ru-RU" sz="1600" dirty="0" smtClean="0">
                  <a:solidFill>
                    <a:prstClr val="black"/>
                  </a:solidFill>
                </a:rPr>
                <a:t>Систематизация лучших практик в сфере  молодежной политики, организация и проведение мероприятий по профессиональной переподготовке специалистов молодежной политики. Формирование методического центра на базе города Иваново;</a:t>
              </a:r>
              <a:endParaRPr lang="ru-RU" sz="1600" dirty="0">
                <a:solidFill>
                  <a:prstClr val="black"/>
                </a:solidFill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522625" y="1915416"/>
              <a:ext cx="839094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just">
                <a:buFont typeface="Wingdings" panose="05000000000000000000" pitchFamily="2" charset="2"/>
                <a:buChar char="q"/>
              </a:pPr>
              <a:r>
                <a:rPr lang="ru-RU" sz="1600" dirty="0" smtClean="0">
                  <a:solidFill>
                    <a:prstClr val="black"/>
                  </a:solidFill>
                </a:rPr>
                <a:t>Проведение тематических </a:t>
              </a:r>
              <a:r>
                <a:rPr lang="ru-RU" sz="1600" dirty="0" err="1" smtClean="0">
                  <a:solidFill>
                    <a:prstClr val="black"/>
                  </a:solidFill>
                </a:rPr>
                <a:t>вебинаров</a:t>
              </a:r>
              <a:r>
                <a:rPr lang="ru-RU" sz="1600" dirty="0" smtClean="0">
                  <a:solidFill>
                    <a:prstClr val="black"/>
                  </a:solidFill>
                </a:rPr>
                <a:t> по актуальным вопросам молодежной политики с привлечением профильных экспертов и специалистов из федеральных органов власти;</a:t>
              </a:r>
              <a:endParaRPr lang="ru-RU" sz="1600" dirty="0">
                <a:solidFill>
                  <a:prstClr val="black"/>
                </a:solidFill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559020" y="3672960"/>
              <a:ext cx="830554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q"/>
              </a:pPr>
              <a:endParaRPr lang="ru-RU" sz="1600" dirty="0">
                <a:solidFill>
                  <a:prstClr val="black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26029" y="3643611"/>
              <a:ext cx="83415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just">
                <a:buFont typeface="Wingdings" panose="05000000000000000000" pitchFamily="2" charset="2"/>
                <a:buChar char="q"/>
              </a:pPr>
              <a:r>
                <a:rPr lang="ru-RU" sz="1600" dirty="0" smtClean="0">
                  <a:solidFill>
                    <a:prstClr val="black"/>
                  </a:solidFill>
                </a:rPr>
                <a:t>Проведение заседаний секции «молодежная политика» от отдельным темам в форматах форумов и конференций, проведение «выездных» заседаний секций на площадках муниципальных образований Союза городов Центра и Северо-Запада России.</a:t>
              </a:r>
              <a:endParaRPr lang="ru-RU" sz="1600" dirty="0">
                <a:solidFill>
                  <a:prstClr val="black"/>
                </a:solidFill>
              </a:endParaRPr>
            </a:p>
          </p:txBody>
        </p:sp>
      </p:grpSp>
      <p:cxnSp>
        <p:nvCxnSpPr>
          <p:cNvPr id="26" name="Прямая соединительная линия 25"/>
          <p:cNvCxnSpPr/>
          <p:nvPr/>
        </p:nvCxnSpPr>
        <p:spPr>
          <a:xfrm flipH="1">
            <a:off x="44450" y="843569"/>
            <a:ext cx="4802072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47019" y="96837"/>
            <a:ext cx="737206" cy="73720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30175" y="266701"/>
            <a:ext cx="5771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13</a:t>
            </a:r>
            <a:endParaRPr lang="ru-RU" sz="2000" b="1" dirty="0" smtClean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30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1" y="4572002"/>
            <a:ext cx="2090034" cy="571499"/>
            <a:chOff x="0" y="3211816"/>
            <a:chExt cx="7064375" cy="1931684"/>
          </a:xfrm>
        </p:grpSpPr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11816"/>
              <a:ext cx="3556000" cy="19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8375" y="3211816"/>
              <a:ext cx="3556000" cy="19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Прямоугольник 8"/>
          <p:cNvSpPr/>
          <p:nvPr/>
        </p:nvSpPr>
        <p:spPr>
          <a:xfrm>
            <a:off x="784225" y="96837"/>
            <a:ext cx="8270876" cy="7372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ИДЕОЛОГИЯ ВОЛОНТЕРСТВА И ДОБРОВОЛЬЧЕСТВА</a:t>
            </a:r>
            <a:endParaRPr lang="ru-RU" sz="2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2070554" y="4578351"/>
            <a:ext cx="2090034" cy="571499"/>
            <a:chOff x="0" y="3211816"/>
            <a:chExt cx="7064375" cy="1931684"/>
          </a:xfrm>
        </p:grpSpPr>
        <p:pic>
          <p:nvPicPr>
            <p:cNvPr id="16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11816"/>
              <a:ext cx="3556000" cy="19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8375" y="3211816"/>
              <a:ext cx="3556000" cy="19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Группа 17"/>
          <p:cNvGrpSpPr/>
          <p:nvPr/>
        </p:nvGrpSpPr>
        <p:grpSpPr>
          <a:xfrm>
            <a:off x="4160588" y="4572001"/>
            <a:ext cx="2090034" cy="571499"/>
            <a:chOff x="0" y="3211816"/>
            <a:chExt cx="7064375" cy="1931684"/>
          </a:xfrm>
        </p:grpSpPr>
        <p:pic>
          <p:nvPicPr>
            <p:cNvPr id="19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11816"/>
              <a:ext cx="3556000" cy="19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8375" y="3211816"/>
              <a:ext cx="3556000" cy="19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" name="Группа 20"/>
          <p:cNvGrpSpPr/>
          <p:nvPr/>
        </p:nvGrpSpPr>
        <p:grpSpPr>
          <a:xfrm>
            <a:off x="6250622" y="4572000"/>
            <a:ext cx="2090034" cy="571499"/>
            <a:chOff x="0" y="3211816"/>
            <a:chExt cx="7064375" cy="1931684"/>
          </a:xfrm>
        </p:grpSpPr>
        <p:pic>
          <p:nvPicPr>
            <p:cNvPr id="22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11816"/>
              <a:ext cx="3556000" cy="19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8375" y="3211816"/>
              <a:ext cx="3556000" cy="19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" name="Picture 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33615" y="4578351"/>
            <a:ext cx="810389" cy="57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43487" y="854339"/>
            <a:ext cx="81953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4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endParaRPr lang="en-US" sz="1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1570"/>
            <a:ext cx="2700337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700338" y="1377561"/>
            <a:ext cx="63547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«Добро, которое ты делаешь от сердца, ты делаешь всегда себе» - Л.Н. Толстой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H="1">
            <a:off x="44450" y="843569"/>
            <a:ext cx="4802072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47019" y="96837"/>
            <a:ext cx="737206" cy="73720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30175" y="266701"/>
            <a:ext cx="5771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14</a:t>
            </a:r>
            <a:endParaRPr lang="ru-RU" sz="20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91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1816"/>
            <a:ext cx="3556000" cy="1931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75" y="3211816"/>
            <a:ext cx="3556000" cy="1931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64379" y="3211816"/>
            <a:ext cx="2079625" cy="1931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471978" y="709613"/>
            <a:ext cx="5525972" cy="1976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СПАСИБО ЗА ВНИМАНИЕ!</a:t>
            </a:r>
            <a:endParaRPr lang="ru-RU" sz="2400" b="1" dirty="0" smtClean="0">
              <a:solidFill>
                <a:srgbClr val="0070C0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3522778" y="819757"/>
            <a:ext cx="4802072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1-flag-ivanovo-b.jpg (1634×1004)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15329" y="120651"/>
            <a:ext cx="733425" cy="737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0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1" y="4572002"/>
            <a:ext cx="2090034" cy="571499"/>
            <a:chOff x="0" y="3211816"/>
            <a:chExt cx="7064375" cy="1931684"/>
          </a:xfrm>
        </p:grpSpPr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11816"/>
              <a:ext cx="3556000" cy="19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8375" y="3211816"/>
              <a:ext cx="3556000" cy="19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Прямоугольник 8"/>
          <p:cNvSpPr/>
          <p:nvPr/>
        </p:nvSpPr>
        <p:spPr>
          <a:xfrm>
            <a:off x="784225" y="128589"/>
            <a:ext cx="8270876" cy="7054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НАПРАВЛЕНИЯ ВОЛОНТЕРСКОЙ ДЕЯТЕЛЬНОСТИ</a:t>
            </a:r>
            <a:endParaRPr lang="ru-RU" sz="2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2070554" y="4578351"/>
            <a:ext cx="2090034" cy="571499"/>
            <a:chOff x="0" y="3211816"/>
            <a:chExt cx="7064375" cy="1931684"/>
          </a:xfrm>
        </p:grpSpPr>
        <p:pic>
          <p:nvPicPr>
            <p:cNvPr id="16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11816"/>
              <a:ext cx="3556000" cy="19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8375" y="3211816"/>
              <a:ext cx="3556000" cy="19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Группа 17"/>
          <p:cNvGrpSpPr/>
          <p:nvPr/>
        </p:nvGrpSpPr>
        <p:grpSpPr>
          <a:xfrm>
            <a:off x="4160588" y="4572001"/>
            <a:ext cx="2090034" cy="571499"/>
            <a:chOff x="0" y="3211816"/>
            <a:chExt cx="7064375" cy="1931684"/>
          </a:xfrm>
        </p:grpSpPr>
        <p:pic>
          <p:nvPicPr>
            <p:cNvPr id="19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11816"/>
              <a:ext cx="3556000" cy="19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8375" y="3211816"/>
              <a:ext cx="3556000" cy="19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" name="Группа 20"/>
          <p:cNvGrpSpPr/>
          <p:nvPr/>
        </p:nvGrpSpPr>
        <p:grpSpPr>
          <a:xfrm>
            <a:off x="6250622" y="4572000"/>
            <a:ext cx="2090034" cy="571499"/>
            <a:chOff x="0" y="3211816"/>
            <a:chExt cx="7064375" cy="1931684"/>
          </a:xfrm>
        </p:grpSpPr>
        <p:pic>
          <p:nvPicPr>
            <p:cNvPr id="22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11816"/>
              <a:ext cx="3556000" cy="19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8375" y="3211816"/>
              <a:ext cx="3556000" cy="19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" name="Picture 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33615" y="4578351"/>
            <a:ext cx="810389" cy="57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43487" y="854339"/>
            <a:ext cx="81953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4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endParaRPr lang="en-US" sz="1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368" y="1115949"/>
            <a:ext cx="6931025" cy="356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6" name="Прямая соединительная линия 25"/>
          <p:cNvCxnSpPr/>
          <p:nvPr/>
        </p:nvCxnSpPr>
        <p:spPr>
          <a:xfrm flipH="1">
            <a:off x="44450" y="843569"/>
            <a:ext cx="4802072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47019" y="96837"/>
            <a:ext cx="737206" cy="73720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30175" y="266701"/>
            <a:ext cx="5771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15</a:t>
            </a:r>
            <a:endParaRPr lang="ru-RU" sz="20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41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aqmvChXYdGI-1.jpg (1504×817)"/>
          <p:cNvSpPr>
            <a:spLocks noChangeAspect="1" noChangeArrowheads="1"/>
          </p:cNvSpPr>
          <p:nvPr/>
        </p:nvSpPr>
        <p:spPr bwMode="auto">
          <a:xfrm>
            <a:off x="-1208405" y="416038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Century Gothic" panose="020B0502020202020204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1" y="4572002"/>
            <a:ext cx="2090034" cy="571499"/>
            <a:chOff x="0" y="3211816"/>
            <a:chExt cx="7064375" cy="1931684"/>
          </a:xfrm>
        </p:grpSpPr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11816"/>
              <a:ext cx="3556000" cy="19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8375" y="3211816"/>
              <a:ext cx="3556000" cy="19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Группа 14"/>
          <p:cNvGrpSpPr/>
          <p:nvPr/>
        </p:nvGrpSpPr>
        <p:grpSpPr>
          <a:xfrm>
            <a:off x="2070554" y="4578351"/>
            <a:ext cx="2090034" cy="571499"/>
            <a:chOff x="0" y="3211816"/>
            <a:chExt cx="7064375" cy="1931684"/>
          </a:xfrm>
        </p:grpSpPr>
        <p:pic>
          <p:nvPicPr>
            <p:cNvPr id="16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11816"/>
              <a:ext cx="3556000" cy="19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8375" y="3211816"/>
              <a:ext cx="3556000" cy="19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Группа 17"/>
          <p:cNvGrpSpPr/>
          <p:nvPr/>
        </p:nvGrpSpPr>
        <p:grpSpPr>
          <a:xfrm>
            <a:off x="4160588" y="4572001"/>
            <a:ext cx="2090034" cy="571499"/>
            <a:chOff x="0" y="3211816"/>
            <a:chExt cx="7064375" cy="1931684"/>
          </a:xfrm>
        </p:grpSpPr>
        <p:pic>
          <p:nvPicPr>
            <p:cNvPr id="19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11816"/>
              <a:ext cx="3556000" cy="19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8375" y="3211816"/>
              <a:ext cx="3556000" cy="19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" name="Группа 20"/>
          <p:cNvGrpSpPr/>
          <p:nvPr/>
        </p:nvGrpSpPr>
        <p:grpSpPr>
          <a:xfrm>
            <a:off x="6250622" y="4572000"/>
            <a:ext cx="2090034" cy="571499"/>
            <a:chOff x="0" y="3211816"/>
            <a:chExt cx="7064375" cy="1931684"/>
          </a:xfrm>
        </p:grpSpPr>
        <p:pic>
          <p:nvPicPr>
            <p:cNvPr id="22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11816"/>
              <a:ext cx="3556000" cy="19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8375" y="3211816"/>
              <a:ext cx="3556000" cy="19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" name="Picture 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33615" y="4578351"/>
            <a:ext cx="810389" cy="57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" name="Прямоугольник 2047"/>
          <p:cNvSpPr/>
          <p:nvPr/>
        </p:nvSpPr>
        <p:spPr>
          <a:xfrm>
            <a:off x="140322" y="1936980"/>
            <a:ext cx="2189563" cy="2700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r>
              <a:rPr lang="ru-RU" sz="105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«Ивановский городской волонтерский центр»;</a:t>
            </a:r>
          </a:p>
          <a:p>
            <a:endParaRPr lang="ru-RU" sz="600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ru-RU" sz="105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«Волонтеры Победы»;</a:t>
            </a:r>
          </a:p>
          <a:p>
            <a:pPr marL="171450" indent="-171450">
              <a:buFontTx/>
              <a:buChar char="-"/>
            </a:pPr>
            <a:endParaRPr lang="ru-RU" sz="700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ru-RU" sz="105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ru-RU" sz="105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«Российский Союз Молодежи»;</a:t>
            </a:r>
          </a:p>
          <a:p>
            <a:pPr marL="171450" indent="-171450">
              <a:buFontTx/>
              <a:buChar char="-"/>
            </a:pPr>
            <a:endParaRPr lang="ru-RU" sz="900" dirty="0"/>
          </a:p>
          <a:p>
            <a:pPr marL="171450" indent="-171450">
              <a:buFontTx/>
              <a:buChar char="-"/>
            </a:pPr>
            <a:r>
              <a:rPr lang="ru-RU" sz="105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«Молодая Гвардия Единой России»</a:t>
            </a:r>
          </a:p>
          <a:p>
            <a:pPr marL="171450" indent="-171450">
              <a:buFontTx/>
              <a:buChar char="-"/>
            </a:pPr>
            <a:endParaRPr lang="ru-RU" sz="5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ru-RU" sz="105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«Новый Рубеж»</a:t>
            </a:r>
          </a:p>
          <a:p>
            <a:endParaRPr lang="ru-RU" sz="500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ru-RU" sz="105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Ивановское </a:t>
            </a:r>
            <a:r>
              <a:rPr lang="ru-RU" sz="1050" dirty="0" err="1" smtClean="0">
                <a:solidFill>
                  <a:prstClr val="black"/>
                </a:solidFill>
                <a:latin typeface="Century Gothic" panose="020B0502020202020204" pitchFamily="34" charset="0"/>
              </a:rPr>
              <a:t>мультифендомное</a:t>
            </a:r>
            <a:r>
              <a:rPr lang="ru-RU" sz="105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сообщество</a:t>
            </a:r>
          </a:p>
          <a:p>
            <a:endParaRPr lang="ru-RU" sz="700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ru-RU" sz="105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ИМКА Иваново </a:t>
            </a:r>
          </a:p>
        </p:txBody>
      </p:sp>
      <p:sp>
        <p:nvSpPr>
          <p:cNvPr id="2056" name="Прямоугольник 2055"/>
          <p:cNvSpPr/>
          <p:nvPr/>
        </p:nvSpPr>
        <p:spPr>
          <a:xfrm>
            <a:off x="7481242" y="2068364"/>
            <a:ext cx="154845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latin typeface="Century Gothic" panose="020B0502020202020204" pitchFamily="34" charset="0"/>
              </a:rPr>
              <a:t> </a:t>
            </a:r>
            <a:r>
              <a:rPr lang="ru-RU" sz="900" dirty="0" smtClean="0">
                <a:latin typeface="Century Gothic" panose="020B0502020202020204" pitchFamily="34" charset="0"/>
              </a:rPr>
              <a:t>- Воспитанники детских садов областного центра</a:t>
            </a:r>
            <a:endParaRPr lang="ru-RU" sz="900" dirty="0">
              <a:latin typeface="Century Gothic" panose="020B0502020202020204" pitchFamily="34" charset="0"/>
            </a:endParaRPr>
          </a:p>
        </p:txBody>
      </p:sp>
      <p:cxnSp>
        <p:nvCxnSpPr>
          <p:cNvPr id="2064" name="Прямая соединительная линия 2063"/>
          <p:cNvCxnSpPr/>
          <p:nvPr/>
        </p:nvCxnSpPr>
        <p:spPr>
          <a:xfrm>
            <a:off x="2279085" y="1493337"/>
            <a:ext cx="0" cy="306596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4103846" y="1497745"/>
            <a:ext cx="4462" cy="308060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7474758" y="1497745"/>
            <a:ext cx="0" cy="306155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526032" y="971915"/>
            <a:ext cx="16151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ВОЛОНТЕРЫ ОБЩЕСТВЕННЫХ ОРГАНИЗАЦИЙ</a:t>
            </a:r>
            <a:endParaRPr lang="ru-RU" sz="1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469585" y="1056477"/>
            <a:ext cx="16151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ВОЛОНТЕРЫ ВУЗОВ</a:t>
            </a:r>
            <a:endParaRPr lang="ru-RU" sz="1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136030" y="1064247"/>
            <a:ext cx="16151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ВОЛОНТЕРЫ ШКОЛ</a:t>
            </a:r>
            <a:endParaRPr lang="ru-RU" sz="1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5801029" y="1018972"/>
            <a:ext cx="16151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ВОЛОНТЕРЫ КОЛЛЕДЖЕЙ</a:t>
            </a:r>
            <a:endParaRPr lang="ru-RU" sz="1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426075" y="964145"/>
            <a:ext cx="16151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ВОЛОНТЕРЫ ДОШКОЛЬНОГО ВОЗРАСТА</a:t>
            </a:r>
            <a:endParaRPr lang="ru-RU" sz="1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2358988" y="1960414"/>
            <a:ext cx="1518555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9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- Волонтеры- медики   ИВГМА;</a:t>
            </a:r>
          </a:p>
          <a:p>
            <a:pPr marL="171450" lvl="0" indent="-171450">
              <a:buFontTx/>
              <a:buChar char="-"/>
            </a:pPr>
            <a:endParaRPr lang="ru-RU" sz="600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>
              <a:buFontTx/>
              <a:buChar char="-"/>
            </a:pPr>
            <a:r>
              <a:rPr lang="ru-RU" sz="9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ru-RU" sz="900" dirty="0" err="1" smtClean="0">
                <a:solidFill>
                  <a:prstClr val="black"/>
                </a:solidFill>
                <a:latin typeface="Century Gothic" panose="020B0502020202020204" pitchFamily="34" charset="0"/>
              </a:rPr>
              <a:t>Кардиогвардия</a:t>
            </a:r>
            <a:r>
              <a:rPr lang="ru-RU" sz="9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ИВГМА;</a:t>
            </a:r>
          </a:p>
          <a:p>
            <a:pPr lvl="0"/>
            <a:endParaRPr lang="ru-RU" sz="5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>
              <a:buFontTx/>
              <a:buChar char="-"/>
            </a:pPr>
            <a:r>
              <a:rPr lang="ru-RU" sz="9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Волонтеры регионального ресурсного центра  ИВГПУ;</a:t>
            </a:r>
          </a:p>
          <a:p>
            <a:pPr marL="171450" lvl="0" indent="-171450">
              <a:buFontTx/>
              <a:buChar char="-"/>
            </a:pPr>
            <a:endParaRPr lang="ru-RU" sz="6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indent="92075">
              <a:buFontTx/>
              <a:buChar char="-"/>
            </a:pPr>
            <a:r>
              <a:rPr lang="ru-RU" sz="9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Волонтеры-активисты  «СОВА» академии  ГПС МЧС России</a:t>
            </a:r>
          </a:p>
          <a:p>
            <a:pPr marL="171450" lvl="0" indent="-171450">
              <a:buFontTx/>
              <a:buChar char="-"/>
            </a:pPr>
            <a:endParaRPr lang="ru-RU" sz="1000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171450" lvl="0" indent="-171450">
              <a:buFontTx/>
              <a:buChar char="-"/>
            </a:pPr>
            <a:endParaRPr lang="ru-RU" sz="1000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97495" y="2028131"/>
            <a:ext cx="1703533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latin typeface="Century Gothic" panose="020B0502020202020204" pitchFamily="34" charset="0"/>
              </a:rPr>
              <a:t>- Российское движение </a:t>
            </a:r>
          </a:p>
          <a:p>
            <a:r>
              <a:rPr lang="ru-RU" sz="900" dirty="0" smtClean="0">
                <a:latin typeface="Century Gothic" panose="020B0502020202020204" pitchFamily="34" charset="0"/>
              </a:rPr>
              <a:t>школьников;</a:t>
            </a:r>
          </a:p>
          <a:p>
            <a:endParaRPr lang="ru-RU" sz="600" dirty="0">
              <a:latin typeface="Century Gothic" panose="020B0502020202020204" pitchFamily="34" charset="0"/>
            </a:endParaRPr>
          </a:p>
          <a:p>
            <a:r>
              <a:rPr lang="ru-RU" sz="900" dirty="0" smtClean="0">
                <a:latin typeface="Century Gothic" panose="020B0502020202020204" pitchFamily="34" charset="0"/>
              </a:rPr>
              <a:t>- ЮНАРМИЯ</a:t>
            </a:r>
          </a:p>
          <a:p>
            <a:endParaRPr lang="ru-RU" sz="800" dirty="0" smtClean="0"/>
          </a:p>
          <a:p>
            <a:pPr marL="171450" indent="-171450">
              <a:buFontTx/>
              <a:buChar char="-"/>
            </a:pPr>
            <a:r>
              <a:rPr lang="ru-RU" sz="900" dirty="0" smtClean="0">
                <a:latin typeface="Century Gothic" panose="020B0502020202020204" pitchFamily="34" charset="0"/>
              </a:rPr>
              <a:t>Школьные</a:t>
            </a:r>
          </a:p>
          <a:p>
            <a:r>
              <a:rPr lang="ru-RU" sz="900" dirty="0" smtClean="0">
                <a:latin typeface="Century Gothic" panose="020B0502020202020204" pitchFamily="34" charset="0"/>
              </a:rPr>
              <a:t>добровольческие </a:t>
            </a:r>
          </a:p>
          <a:p>
            <a:r>
              <a:rPr lang="ru-RU" sz="900" dirty="0" smtClean="0">
                <a:latin typeface="Century Gothic" panose="020B0502020202020204" pitchFamily="34" charset="0"/>
              </a:rPr>
              <a:t>отряды и кружки</a:t>
            </a:r>
          </a:p>
          <a:p>
            <a:endParaRPr lang="ru-RU" sz="900" dirty="0">
              <a:latin typeface="Century Gothic" panose="020B0502020202020204" pitchFamily="34" charset="0"/>
            </a:endParaRPr>
          </a:p>
          <a:p>
            <a:r>
              <a:rPr lang="ru-RU" sz="900" dirty="0" smtClean="0">
                <a:latin typeface="Century Gothic" panose="020B0502020202020204" pitchFamily="34" charset="0"/>
              </a:rPr>
              <a:t>- Отряд «</a:t>
            </a:r>
            <a:r>
              <a:rPr lang="ru-RU" sz="900" dirty="0" err="1" smtClean="0">
                <a:latin typeface="Century Gothic" panose="020B0502020202020204" pitchFamily="34" charset="0"/>
              </a:rPr>
              <a:t>Добротворец</a:t>
            </a:r>
            <a:r>
              <a:rPr lang="ru-RU" sz="900" dirty="0" smtClean="0">
                <a:latin typeface="Century Gothic" panose="020B0502020202020204" pitchFamily="34" charset="0"/>
              </a:rPr>
              <a:t>»</a:t>
            </a:r>
            <a:endParaRPr lang="ru-RU" sz="900" dirty="0">
              <a:latin typeface="Century Gothic" panose="020B0502020202020204" pitchFamily="34" charset="0"/>
            </a:endParaRPr>
          </a:p>
        </p:txBody>
      </p:sp>
      <p:sp>
        <p:nvSpPr>
          <p:cNvPr id="2049" name="Прямоугольник 2048"/>
          <p:cNvSpPr/>
          <p:nvPr/>
        </p:nvSpPr>
        <p:spPr>
          <a:xfrm>
            <a:off x="5786427" y="2036614"/>
            <a:ext cx="16536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>
                <a:latin typeface="Century Gothic" panose="020B0502020202020204" pitchFamily="34" charset="0"/>
              </a:rPr>
              <a:t>- Студенты-волонтеры средне специальных учебных заведений областного центра </a:t>
            </a:r>
            <a:endParaRPr lang="ru-RU" sz="900" dirty="0">
              <a:latin typeface="Century Gothic" panose="020B0502020202020204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784225" y="103051"/>
            <a:ext cx="8270876" cy="7309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КОЛИЧЕСТВО ВОЛОНТЕРСКИХ ОРГАНИЗАЦИЙ 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НА ТЕРРИТОРИИ ГОРОДА ИВАНОВА</a:t>
            </a:r>
            <a:endParaRPr lang="ru-RU" sz="2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70890" y="1591118"/>
            <a:ext cx="1288922" cy="400110"/>
            <a:chOff x="202640" y="1553018"/>
            <a:chExt cx="1288922" cy="400110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202640" y="1553018"/>
              <a:ext cx="121433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prstClr val="black"/>
                  </a:solidFill>
                  <a:latin typeface="Century Gothic" panose="020B0502020202020204" pitchFamily="34" charset="0"/>
                </a:rPr>
                <a:t>&gt; </a:t>
              </a:r>
              <a:r>
                <a:rPr lang="ru-RU" sz="2000" b="1" dirty="0" smtClean="0">
                  <a:solidFill>
                    <a:prstClr val="black"/>
                  </a:solidFill>
                  <a:latin typeface="Century Gothic" panose="020B0502020202020204" pitchFamily="34" charset="0"/>
                </a:rPr>
                <a:t>2 000</a:t>
              </a:r>
              <a:endParaRPr lang="ru-RU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3074" name="Picture 2" descr="C:\Users\i.baranov\Downloads\man-user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6417" y="1598853"/>
              <a:ext cx="265145" cy="2651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0" name="Группа 59"/>
          <p:cNvGrpSpPr/>
          <p:nvPr/>
        </p:nvGrpSpPr>
        <p:grpSpPr>
          <a:xfrm>
            <a:off x="2279085" y="1573349"/>
            <a:ext cx="1365122" cy="400110"/>
            <a:chOff x="202640" y="1553018"/>
            <a:chExt cx="1365122" cy="400110"/>
          </a:xfrm>
        </p:grpSpPr>
        <p:sp>
          <p:nvSpPr>
            <p:cNvPr id="61" name="Прямоугольник 60"/>
            <p:cNvSpPr/>
            <p:nvPr/>
          </p:nvSpPr>
          <p:spPr>
            <a:xfrm>
              <a:off x="202640" y="1553018"/>
              <a:ext cx="121433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prstClr val="black"/>
                  </a:solidFill>
                  <a:latin typeface="Century Gothic" panose="020B0502020202020204" pitchFamily="34" charset="0"/>
                </a:rPr>
                <a:t>&gt; </a:t>
              </a:r>
              <a:r>
                <a:rPr lang="ru-RU" sz="2000" b="1" dirty="0" smtClean="0">
                  <a:solidFill>
                    <a:prstClr val="black"/>
                  </a:solidFill>
                  <a:latin typeface="Century Gothic" panose="020B0502020202020204" pitchFamily="34" charset="0"/>
                </a:rPr>
                <a:t>13 200</a:t>
              </a:r>
              <a:endParaRPr lang="ru-RU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63" name="Picture 2" descr="C:\Users\i.baranov\Downloads\man-user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2617" y="1598853"/>
              <a:ext cx="265145" cy="2651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64" name="Прямая соединительная линия 63"/>
          <p:cNvCxnSpPr/>
          <p:nvPr/>
        </p:nvCxnSpPr>
        <p:spPr>
          <a:xfrm>
            <a:off x="5786427" y="1493337"/>
            <a:ext cx="0" cy="306596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Группа 64"/>
          <p:cNvGrpSpPr/>
          <p:nvPr/>
        </p:nvGrpSpPr>
        <p:grpSpPr>
          <a:xfrm>
            <a:off x="4103846" y="1591118"/>
            <a:ext cx="1365122" cy="400110"/>
            <a:chOff x="202640" y="1553018"/>
            <a:chExt cx="1365122" cy="400110"/>
          </a:xfrm>
        </p:grpSpPr>
        <p:sp>
          <p:nvSpPr>
            <p:cNvPr id="66" name="Прямоугольник 65"/>
            <p:cNvSpPr/>
            <p:nvPr/>
          </p:nvSpPr>
          <p:spPr>
            <a:xfrm>
              <a:off x="202640" y="1553018"/>
              <a:ext cx="121433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prstClr val="black"/>
                  </a:solidFill>
                  <a:latin typeface="Century Gothic" panose="020B0502020202020204" pitchFamily="34" charset="0"/>
                </a:rPr>
                <a:t>&gt; </a:t>
              </a:r>
              <a:r>
                <a:rPr lang="ru-RU" sz="2000" b="1" dirty="0" smtClean="0">
                  <a:solidFill>
                    <a:prstClr val="black"/>
                  </a:solidFill>
                  <a:latin typeface="Century Gothic" panose="020B0502020202020204" pitchFamily="34" charset="0"/>
                </a:rPr>
                <a:t>10 600</a:t>
              </a:r>
              <a:endParaRPr lang="ru-RU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67" name="Picture 2" descr="C:\Users\i.baranov\Downloads\man-user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2617" y="1598853"/>
              <a:ext cx="265145" cy="2651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8" name="Группа 67"/>
          <p:cNvGrpSpPr/>
          <p:nvPr/>
        </p:nvGrpSpPr>
        <p:grpSpPr>
          <a:xfrm>
            <a:off x="5691845" y="1591118"/>
            <a:ext cx="1365122" cy="400110"/>
            <a:chOff x="202640" y="1553018"/>
            <a:chExt cx="1365122" cy="400110"/>
          </a:xfrm>
        </p:grpSpPr>
        <p:sp>
          <p:nvSpPr>
            <p:cNvPr id="69" name="Прямоугольник 68"/>
            <p:cNvSpPr/>
            <p:nvPr/>
          </p:nvSpPr>
          <p:spPr>
            <a:xfrm>
              <a:off x="202640" y="1553018"/>
              <a:ext cx="121433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prstClr val="black"/>
                  </a:solidFill>
                  <a:latin typeface="Century Gothic" panose="020B0502020202020204" pitchFamily="34" charset="0"/>
                </a:rPr>
                <a:t>&gt;</a:t>
              </a:r>
              <a:r>
                <a:rPr lang="ru-RU" sz="1600" b="1" dirty="0" smtClean="0">
                  <a:solidFill>
                    <a:prstClr val="black"/>
                  </a:solidFill>
                  <a:latin typeface="Century Gothic" panose="020B0502020202020204" pitchFamily="34" charset="0"/>
                </a:rPr>
                <a:t> </a:t>
              </a:r>
              <a:r>
                <a:rPr lang="ru-RU" sz="2000" b="1" dirty="0" smtClean="0">
                  <a:solidFill>
                    <a:prstClr val="black"/>
                  </a:solidFill>
                  <a:latin typeface="Century Gothic" panose="020B0502020202020204" pitchFamily="34" charset="0"/>
                </a:rPr>
                <a:t>6 000</a:t>
              </a:r>
              <a:endParaRPr lang="ru-RU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70" name="Picture 2" descr="C:\Users\i.baranov\Downloads\man-user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2617" y="1598853"/>
              <a:ext cx="265145" cy="2651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1" name="Группа 70"/>
          <p:cNvGrpSpPr/>
          <p:nvPr/>
        </p:nvGrpSpPr>
        <p:grpSpPr>
          <a:xfrm>
            <a:off x="7504049" y="1610706"/>
            <a:ext cx="811086" cy="400110"/>
            <a:chOff x="440793" y="1553018"/>
            <a:chExt cx="811086" cy="400110"/>
          </a:xfrm>
        </p:grpSpPr>
        <p:sp>
          <p:nvSpPr>
            <p:cNvPr id="72" name="Прямоугольник 71"/>
            <p:cNvSpPr/>
            <p:nvPr/>
          </p:nvSpPr>
          <p:spPr>
            <a:xfrm>
              <a:off x="440793" y="1553018"/>
              <a:ext cx="81108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b="1" dirty="0" smtClean="0">
                  <a:solidFill>
                    <a:prstClr val="black"/>
                  </a:solidFill>
                  <a:latin typeface="Century Gothic" panose="020B0502020202020204" pitchFamily="34" charset="0"/>
                </a:rPr>
                <a:t>70</a:t>
              </a:r>
              <a:endParaRPr lang="ru-RU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73" name="Picture 2" descr="C:\Users\i.baranov\Downloads\man-user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336" y="1600912"/>
              <a:ext cx="265145" cy="2651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74" name="Прямая соединительная линия 73"/>
          <p:cNvCxnSpPr/>
          <p:nvPr/>
        </p:nvCxnSpPr>
        <p:spPr>
          <a:xfrm flipH="1">
            <a:off x="44450" y="843569"/>
            <a:ext cx="4802072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Прямоугольник 74"/>
          <p:cNvSpPr/>
          <p:nvPr/>
        </p:nvSpPr>
        <p:spPr>
          <a:xfrm>
            <a:off x="47019" y="96837"/>
            <a:ext cx="737206" cy="73720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130175" y="266701"/>
            <a:ext cx="5771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16</a:t>
            </a:r>
            <a:endParaRPr lang="ru-RU" sz="20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58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.shlykov\Documents\Мои полученные файлы\Рисунок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005" y="1569958"/>
            <a:ext cx="3049646" cy="189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aqmvChXYdGI-1.jpg (1504×817)"/>
          <p:cNvSpPr>
            <a:spLocks noChangeAspect="1" noChangeArrowheads="1"/>
          </p:cNvSpPr>
          <p:nvPr/>
        </p:nvSpPr>
        <p:spPr bwMode="auto">
          <a:xfrm>
            <a:off x="-812030" y="436542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Century Gothic" panose="020B0502020202020204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1" y="4572002"/>
            <a:ext cx="2090034" cy="571499"/>
            <a:chOff x="0" y="3211816"/>
            <a:chExt cx="7064375" cy="1931684"/>
          </a:xfrm>
        </p:grpSpPr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11816"/>
              <a:ext cx="3556000" cy="19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8375" y="3211816"/>
              <a:ext cx="3556000" cy="19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Прямоугольник 8"/>
          <p:cNvSpPr/>
          <p:nvPr/>
        </p:nvSpPr>
        <p:spPr>
          <a:xfrm>
            <a:off x="-523106" y="4533900"/>
            <a:ext cx="8315326" cy="6096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4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2070554" y="4578351"/>
            <a:ext cx="2090034" cy="571499"/>
            <a:chOff x="0" y="3211816"/>
            <a:chExt cx="7064375" cy="1931684"/>
          </a:xfrm>
        </p:grpSpPr>
        <p:pic>
          <p:nvPicPr>
            <p:cNvPr id="16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11816"/>
              <a:ext cx="3556000" cy="19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8375" y="3211816"/>
              <a:ext cx="3556000" cy="19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Группа 17"/>
          <p:cNvGrpSpPr/>
          <p:nvPr/>
        </p:nvGrpSpPr>
        <p:grpSpPr>
          <a:xfrm>
            <a:off x="4160588" y="4572001"/>
            <a:ext cx="2090034" cy="571499"/>
            <a:chOff x="0" y="3211816"/>
            <a:chExt cx="7064375" cy="1931684"/>
          </a:xfrm>
        </p:grpSpPr>
        <p:pic>
          <p:nvPicPr>
            <p:cNvPr id="19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11816"/>
              <a:ext cx="3556000" cy="19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8375" y="3211816"/>
              <a:ext cx="3556000" cy="19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" name="Группа 20"/>
          <p:cNvGrpSpPr/>
          <p:nvPr/>
        </p:nvGrpSpPr>
        <p:grpSpPr>
          <a:xfrm>
            <a:off x="6250622" y="4572000"/>
            <a:ext cx="2090034" cy="571499"/>
            <a:chOff x="0" y="3211816"/>
            <a:chExt cx="7064375" cy="1931684"/>
          </a:xfrm>
        </p:grpSpPr>
        <p:pic>
          <p:nvPicPr>
            <p:cNvPr id="22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11816"/>
              <a:ext cx="3556000" cy="19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8375" y="3211816"/>
              <a:ext cx="3556000" cy="19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" name="Picture 9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33615" y="4578351"/>
            <a:ext cx="810389" cy="57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84225" y="89804"/>
            <a:ext cx="56395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ЧИСЛО ВЫДАННЫХ ЛИЧНЫХ КНИЖЕК ВОЛОНТЕРА</a:t>
            </a:r>
            <a:endParaRPr lang="ru-RU" sz="2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03890845"/>
              </p:ext>
            </p:extLst>
          </p:nvPr>
        </p:nvGraphicFramePr>
        <p:xfrm>
          <a:off x="281305" y="1172954"/>
          <a:ext cx="5724590" cy="3203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27" name="Прямая соединительная линия 26"/>
          <p:cNvCxnSpPr/>
          <p:nvPr/>
        </p:nvCxnSpPr>
        <p:spPr>
          <a:xfrm flipH="1">
            <a:off x="44450" y="843569"/>
            <a:ext cx="4802072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47019" y="96837"/>
            <a:ext cx="737206" cy="73720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30175" y="266701"/>
            <a:ext cx="5771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17</a:t>
            </a:r>
            <a:endParaRPr lang="ru-RU" sz="20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01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1" y="4572002"/>
            <a:ext cx="2090034" cy="571499"/>
            <a:chOff x="0" y="3211816"/>
            <a:chExt cx="7064375" cy="1931684"/>
          </a:xfrm>
        </p:grpSpPr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11816"/>
              <a:ext cx="3556000" cy="19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8375" y="3211816"/>
              <a:ext cx="3556000" cy="19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Прямоугольник 8"/>
          <p:cNvSpPr/>
          <p:nvPr/>
        </p:nvSpPr>
        <p:spPr>
          <a:xfrm>
            <a:off x="765175" y="96837"/>
            <a:ext cx="8315326" cy="7372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2018 ГОД</a:t>
            </a:r>
            <a:r>
              <a:rPr lang="en-US" sz="20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-</a:t>
            </a:r>
            <a:r>
              <a:rPr lang="en-US" sz="20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ГОД ДОБРОВОЛЬЧЕСТВА И ВОЛОНТЕРСТВА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В РОССИИ</a:t>
            </a:r>
            <a:endParaRPr lang="ru-RU" sz="2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2070554" y="4578351"/>
            <a:ext cx="2090034" cy="571499"/>
            <a:chOff x="0" y="3211816"/>
            <a:chExt cx="7064375" cy="1931684"/>
          </a:xfrm>
        </p:grpSpPr>
        <p:pic>
          <p:nvPicPr>
            <p:cNvPr id="16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11816"/>
              <a:ext cx="3556000" cy="19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8375" y="3211816"/>
              <a:ext cx="3556000" cy="19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Группа 17"/>
          <p:cNvGrpSpPr/>
          <p:nvPr/>
        </p:nvGrpSpPr>
        <p:grpSpPr>
          <a:xfrm>
            <a:off x="4160588" y="4572001"/>
            <a:ext cx="2090034" cy="571499"/>
            <a:chOff x="0" y="3211816"/>
            <a:chExt cx="7064375" cy="1931684"/>
          </a:xfrm>
        </p:grpSpPr>
        <p:pic>
          <p:nvPicPr>
            <p:cNvPr id="19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11816"/>
              <a:ext cx="3556000" cy="19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8375" y="3211816"/>
              <a:ext cx="3556000" cy="19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" name="Группа 20"/>
          <p:cNvGrpSpPr/>
          <p:nvPr/>
        </p:nvGrpSpPr>
        <p:grpSpPr>
          <a:xfrm>
            <a:off x="6250622" y="4572000"/>
            <a:ext cx="2090034" cy="571499"/>
            <a:chOff x="0" y="3211816"/>
            <a:chExt cx="7064375" cy="1931684"/>
          </a:xfrm>
        </p:grpSpPr>
        <p:pic>
          <p:nvPicPr>
            <p:cNvPr id="22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11816"/>
              <a:ext cx="3556000" cy="19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8375" y="3211816"/>
              <a:ext cx="3556000" cy="19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" name="Picture 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33615" y="4578351"/>
            <a:ext cx="810389" cy="57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43487" y="854339"/>
            <a:ext cx="81953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4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endParaRPr lang="en-US" sz="1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H="1">
            <a:off x="44450" y="843569"/>
            <a:ext cx="4802072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47019" y="96837"/>
            <a:ext cx="737206" cy="73720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30175" y="266701"/>
            <a:ext cx="5771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</a:t>
            </a:r>
          </a:p>
        </p:txBody>
      </p:sp>
      <p:pic>
        <p:nvPicPr>
          <p:cNvPr id="2" name="Picture 2" descr="https://im0-tub-ru.yandex.net/i?id=601d54eb1b60d4421bd5dea6d3a4ef7e-l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67" y="1222873"/>
            <a:ext cx="4428519" cy="248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922838" y="1222872"/>
            <a:ext cx="39881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solidFill>
                  <a:srgbClr val="002060"/>
                </a:solidFill>
              </a:rPr>
              <a:t>«Именно </a:t>
            </a:r>
            <a:r>
              <a:rPr lang="ru-RU" b="1" i="1" dirty="0">
                <a:solidFill>
                  <a:srgbClr val="002060"/>
                </a:solidFill>
              </a:rPr>
              <a:t>вовлечённость людей в дела страны и гражданская активность, как и культурные, нравственные, духовные ценности, делают нас единым народом, способным к достижению больших целей</a:t>
            </a:r>
            <a:r>
              <a:rPr lang="ru-RU" b="1" i="1" dirty="0" smtClean="0">
                <a:solidFill>
                  <a:srgbClr val="002060"/>
                </a:solidFill>
              </a:rPr>
              <a:t>.» </a:t>
            </a:r>
          </a:p>
          <a:p>
            <a:pPr algn="r"/>
            <a:r>
              <a:rPr lang="ru-RU" b="1" i="1" dirty="0" smtClean="0">
                <a:solidFill>
                  <a:srgbClr val="002060"/>
                </a:solidFill>
              </a:rPr>
              <a:t>В.В. Путин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19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Группа 26"/>
          <p:cNvGrpSpPr/>
          <p:nvPr/>
        </p:nvGrpSpPr>
        <p:grpSpPr>
          <a:xfrm>
            <a:off x="1411867" y="974587"/>
            <a:ext cx="6320265" cy="3597411"/>
            <a:chOff x="1235269" y="854339"/>
            <a:chExt cx="6320265" cy="3597411"/>
          </a:xfrm>
        </p:grpSpPr>
        <p:pic>
          <p:nvPicPr>
            <p:cNvPr id="10242" name="Picture 2" descr="C:\Users\a.shlykov\Documents\Мои полученные файлы\Рисунок1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5269" y="854339"/>
              <a:ext cx="6320265" cy="35974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Скругленный прямоугольник 25"/>
            <p:cNvSpPr/>
            <p:nvPr/>
          </p:nvSpPr>
          <p:spPr>
            <a:xfrm>
              <a:off x="3052204" y="2237546"/>
              <a:ext cx="2377440" cy="830996"/>
            </a:xfrm>
            <a:prstGeom prst="roundRect">
              <a:avLst>
                <a:gd name="adj" fmla="val 38172"/>
              </a:avLst>
            </a:prstGeom>
            <a:solidFill>
              <a:srgbClr val="CC00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209390" y="2237545"/>
              <a:ext cx="209096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chemeClr val="bg1"/>
                  </a:solidFill>
                </a:rPr>
                <a:t>ИВАНОВСКОЕ МОЛОДЕЖНОЕ ДОБРОВОЛЬЧЕСКОЕ АГЕНТСТВО</a:t>
              </a: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1" y="4572002"/>
            <a:ext cx="2090034" cy="571499"/>
            <a:chOff x="0" y="3211816"/>
            <a:chExt cx="7064375" cy="1931684"/>
          </a:xfrm>
        </p:grpSpPr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11816"/>
              <a:ext cx="3556000" cy="19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8375" y="3211816"/>
              <a:ext cx="3556000" cy="19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Прямоугольник 8"/>
          <p:cNvSpPr/>
          <p:nvPr/>
        </p:nvSpPr>
        <p:spPr>
          <a:xfrm>
            <a:off x="784225" y="128589"/>
            <a:ext cx="8270876" cy="7054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ИВАНОВСКОЕ МОЛОДЕЖНОЕ ДОБРОВОЛЬЧЕСКОЕ АГЕНТСТВО</a:t>
            </a:r>
            <a:endParaRPr lang="ru-RU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2070554" y="4578351"/>
            <a:ext cx="2090034" cy="571499"/>
            <a:chOff x="0" y="3211816"/>
            <a:chExt cx="7064375" cy="1931684"/>
          </a:xfrm>
        </p:grpSpPr>
        <p:pic>
          <p:nvPicPr>
            <p:cNvPr id="16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11816"/>
              <a:ext cx="3556000" cy="19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8375" y="3211816"/>
              <a:ext cx="3556000" cy="19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Группа 17"/>
          <p:cNvGrpSpPr/>
          <p:nvPr/>
        </p:nvGrpSpPr>
        <p:grpSpPr>
          <a:xfrm>
            <a:off x="4160588" y="4572001"/>
            <a:ext cx="2090034" cy="571499"/>
            <a:chOff x="0" y="3211816"/>
            <a:chExt cx="7064375" cy="1931684"/>
          </a:xfrm>
        </p:grpSpPr>
        <p:pic>
          <p:nvPicPr>
            <p:cNvPr id="19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11816"/>
              <a:ext cx="3556000" cy="19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8375" y="3211816"/>
              <a:ext cx="3556000" cy="19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" name="Группа 20"/>
          <p:cNvGrpSpPr/>
          <p:nvPr/>
        </p:nvGrpSpPr>
        <p:grpSpPr>
          <a:xfrm>
            <a:off x="6250622" y="4572000"/>
            <a:ext cx="2090034" cy="571499"/>
            <a:chOff x="0" y="3211816"/>
            <a:chExt cx="7064375" cy="1931684"/>
          </a:xfrm>
        </p:grpSpPr>
        <p:pic>
          <p:nvPicPr>
            <p:cNvPr id="22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11816"/>
              <a:ext cx="3556000" cy="19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8375" y="3211816"/>
              <a:ext cx="3556000" cy="19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" name="Picture 9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33615" y="4578351"/>
            <a:ext cx="810389" cy="57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" name="Прямая соединительная линия 30"/>
          <p:cNvCxnSpPr/>
          <p:nvPr/>
        </p:nvCxnSpPr>
        <p:spPr>
          <a:xfrm flipH="1">
            <a:off x="44450" y="843569"/>
            <a:ext cx="4802072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47019" y="96837"/>
            <a:ext cx="737206" cy="73720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30175" y="266701"/>
            <a:ext cx="5771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18</a:t>
            </a:r>
            <a:endParaRPr lang="ru-RU" sz="20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19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1" y="4572002"/>
            <a:ext cx="2090034" cy="571499"/>
            <a:chOff x="0" y="3211816"/>
            <a:chExt cx="7064375" cy="1931684"/>
          </a:xfrm>
        </p:grpSpPr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11816"/>
              <a:ext cx="3556000" cy="19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8375" y="3211816"/>
              <a:ext cx="3556000" cy="19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Группа 14"/>
          <p:cNvGrpSpPr/>
          <p:nvPr/>
        </p:nvGrpSpPr>
        <p:grpSpPr>
          <a:xfrm>
            <a:off x="2070554" y="4578351"/>
            <a:ext cx="2090034" cy="571499"/>
            <a:chOff x="0" y="3211816"/>
            <a:chExt cx="7064375" cy="1931684"/>
          </a:xfrm>
        </p:grpSpPr>
        <p:pic>
          <p:nvPicPr>
            <p:cNvPr id="16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11816"/>
              <a:ext cx="3556000" cy="19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8375" y="3211816"/>
              <a:ext cx="3556000" cy="19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Группа 17"/>
          <p:cNvGrpSpPr/>
          <p:nvPr/>
        </p:nvGrpSpPr>
        <p:grpSpPr>
          <a:xfrm>
            <a:off x="4160588" y="4572001"/>
            <a:ext cx="2090034" cy="571499"/>
            <a:chOff x="0" y="3211816"/>
            <a:chExt cx="7064375" cy="1931684"/>
          </a:xfrm>
        </p:grpSpPr>
        <p:pic>
          <p:nvPicPr>
            <p:cNvPr id="19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11816"/>
              <a:ext cx="3556000" cy="19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8375" y="3211816"/>
              <a:ext cx="3556000" cy="19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" name="Группа 20"/>
          <p:cNvGrpSpPr/>
          <p:nvPr/>
        </p:nvGrpSpPr>
        <p:grpSpPr>
          <a:xfrm>
            <a:off x="6250622" y="4572000"/>
            <a:ext cx="2090034" cy="571499"/>
            <a:chOff x="0" y="3211816"/>
            <a:chExt cx="7064375" cy="1931684"/>
          </a:xfrm>
        </p:grpSpPr>
        <p:pic>
          <p:nvPicPr>
            <p:cNvPr id="22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11816"/>
              <a:ext cx="3556000" cy="19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8375" y="3211816"/>
              <a:ext cx="3556000" cy="19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" name="Picture 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33615" y="4578351"/>
            <a:ext cx="810389" cy="57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" name="Группа 29"/>
          <p:cNvGrpSpPr/>
          <p:nvPr/>
        </p:nvGrpSpPr>
        <p:grpSpPr>
          <a:xfrm>
            <a:off x="1359536" y="772162"/>
            <a:ext cx="6609080" cy="4064000"/>
            <a:chOff x="2169161" y="562610"/>
            <a:chExt cx="6609080" cy="4064000"/>
          </a:xfrm>
        </p:grpSpPr>
        <p:graphicFrame>
          <p:nvGraphicFramePr>
            <p:cNvPr id="31" name="Схема 30"/>
            <p:cNvGraphicFramePr/>
            <p:nvPr>
              <p:extLst>
                <p:ext uri="{D42A27DB-BD31-4B8C-83A1-F6EECF244321}">
                  <p14:modId xmlns:p14="http://schemas.microsoft.com/office/powerpoint/2010/main" val="94999882"/>
                </p:ext>
              </p:extLst>
            </p:nvPr>
          </p:nvGraphicFramePr>
          <p:xfrm>
            <a:off x="2169161" y="562610"/>
            <a:ext cx="6609080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pic>
          <p:nvPicPr>
            <p:cNvPr id="32" name="Picture 2" descr="C:\Users\i.baranov\Downloads\noun_999733_cc.p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631180" y="1113204"/>
              <a:ext cx="549019" cy="5417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3" descr="C:\Users\i.baranov\Downloads\noun_1050457_cc.png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252980" y="1098607"/>
              <a:ext cx="566343" cy="5563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4" descr="C:\Users\i.baranov\Downloads\noun_1327242_cc.png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214841" y="2262851"/>
              <a:ext cx="627380" cy="6025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5" descr="C:\Users\i.baranov\Downloads\noun_1260452_cc.png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633639" y="2354580"/>
              <a:ext cx="554180" cy="419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6" descr="C:\Users\i.baranov\Downloads\noun_602634_cc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908482" y="3567817"/>
              <a:ext cx="640658" cy="418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Прямоугольник 26"/>
          <p:cNvSpPr/>
          <p:nvPr/>
        </p:nvSpPr>
        <p:spPr>
          <a:xfrm>
            <a:off x="784225" y="128589"/>
            <a:ext cx="8270876" cy="7054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ИВАНОВСКОЕ МОЛОДЕЖНОЕ ДОБРОВОЛЬЧЕСКОЕ АГЕНТСТВО</a:t>
            </a:r>
            <a:endParaRPr lang="ru-RU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flipH="1">
            <a:off x="44450" y="843569"/>
            <a:ext cx="4802072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47019" y="96837"/>
            <a:ext cx="737206" cy="73720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30175" y="266701"/>
            <a:ext cx="5771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19</a:t>
            </a:r>
            <a:endParaRPr lang="ru-RU" sz="20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59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Пятиугольник 66"/>
          <p:cNvSpPr/>
          <p:nvPr/>
        </p:nvSpPr>
        <p:spPr>
          <a:xfrm rot="693710">
            <a:off x="4836917" y="2928684"/>
            <a:ext cx="2661664" cy="837396"/>
          </a:xfrm>
          <a:prstGeom prst="homePlate">
            <a:avLst>
              <a:gd name="adj" fmla="val 35443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100000">
                <a:schemeClr val="bg1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" name="Пятиугольник 64"/>
          <p:cNvSpPr/>
          <p:nvPr/>
        </p:nvSpPr>
        <p:spPr>
          <a:xfrm rot="9938143">
            <a:off x="1498897" y="2839101"/>
            <a:ext cx="2862677" cy="864149"/>
          </a:xfrm>
          <a:prstGeom prst="homePlate">
            <a:avLst>
              <a:gd name="adj" fmla="val 35443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100000">
                <a:schemeClr val="bg1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2" name="Пятиугольник 201"/>
          <p:cNvSpPr/>
          <p:nvPr/>
        </p:nvSpPr>
        <p:spPr>
          <a:xfrm rot="11802994">
            <a:off x="1632421" y="1688580"/>
            <a:ext cx="2315867" cy="815970"/>
          </a:xfrm>
          <a:prstGeom prst="homePlate">
            <a:avLst>
              <a:gd name="adj" fmla="val 35443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100000">
                <a:schemeClr val="bg1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0" name="Пятиугольник 1039"/>
          <p:cNvSpPr/>
          <p:nvPr/>
        </p:nvSpPr>
        <p:spPr>
          <a:xfrm rot="20391232">
            <a:off x="5131428" y="1408401"/>
            <a:ext cx="2414281" cy="872992"/>
          </a:xfrm>
          <a:prstGeom prst="homePlate">
            <a:avLst>
              <a:gd name="adj" fmla="val 35443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100000">
                <a:schemeClr val="bg1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93950" y="4503324"/>
            <a:ext cx="1836296" cy="5086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ПОЛУЧАТЕЛИ</a:t>
            </a:r>
            <a:endParaRPr lang="ru-R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8519" y="4858835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>
            <a:off x="255905" y="4413349"/>
            <a:ext cx="1820547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Прямоугольник 160"/>
          <p:cNvSpPr/>
          <p:nvPr/>
        </p:nvSpPr>
        <p:spPr>
          <a:xfrm>
            <a:off x="5191129" y="684901"/>
            <a:ext cx="1120488" cy="578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 smtClean="0">
              <a:solidFill>
                <a:prstClr val="black"/>
              </a:solidFill>
            </a:endParaRPr>
          </a:p>
        </p:txBody>
      </p:sp>
      <p:grpSp>
        <p:nvGrpSpPr>
          <p:cNvPr id="1025" name="Группа 1024"/>
          <p:cNvGrpSpPr/>
          <p:nvPr/>
        </p:nvGrpSpPr>
        <p:grpSpPr>
          <a:xfrm>
            <a:off x="1728407" y="3284400"/>
            <a:ext cx="1736356" cy="545752"/>
            <a:chOff x="2076450" y="1082920"/>
            <a:chExt cx="1736356" cy="545752"/>
          </a:xfrm>
        </p:grpSpPr>
        <p:sp>
          <p:nvSpPr>
            <p:cNvPr id="168" name="Прямоугольник 167"/>
            <p:cNvSpPr/>
            <p:nvPr/>
          </p:nvSpPr>
          <p:spPr>
            <a:xfrm>
              <a:off x="2735853" y="1351673"/>
              <a:ext cx="107695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ru-RU" sz="1200" dirty="0" smtClean="0">
                <a:solidFill>
                  <a:prstClr val="black"/>
                </a:solidFill>
              </a:endParaRPr>
            </a:p>
          </p:txBody>
        </p:sp>
        <p:sp>
          <p:nvSpPr>
            <p:cNvPr id="169" name="Прямоугольник 168"/>
            <p:cNvSpPr/>
            <p:nvPr/>
          </p:nvSpPr>
          <p:spPr>
            <a:xfrm>
              <a:off x="2076450" y="1082920"/>
              <a:ext cx="172219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ru-RU" sz="1600" b="1" dirty="0"/>
            </a:p>
          </p:txBody>
        </p:sp>
      </p:grpSp>
      <p:grpSp>
        <p:nvGrpSpPr>
          <p:cNvPr id="1028" name="Группа 1027"/>
          <p:cNvGrpSpPr/>
          <p:nvPr/>
        </p:nvGrpSpPr>
        <p:grpSpPr>
          <a:xfrm>
            <a:off x="3822009" y="4044839"/>
            <a:ext cx="3125514" cy="592760"/>
            <a:chOff x="2971461" y="4244072"/>
            <a:chExt cx="3125514" cy="592760"/>
          </a:xfrm>
        </p:grpSpPr>
        <p:sp>
          <p:nvSpPr>
            <p:cNvPr id="187" name="Прямоугольник 186"/>
            <p:cNvSpPr/>
            <p:nvPr/>
          </p:nvSpPr>
          <p:spPr>
            <a:xfrm>
              <a:off x="3746496" y="4559833"/>
              <a:ext cx="235047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ru-RU" sz="1200" dirty="0" smtClean="0">
                <a:solidFill>
                  <a:prstClr val="black"/>
                </a:solidFill>
              </a:endParaRPr>
            </a:p>
          </p:txBody>
        </p:sp>
        <p:sp>
          <p:nvSpPr>
            <p:cNvPr id="188" name="Прямоугольник 187"/>
            <p:cNvSpPr/>
            <p:nvPr/>
          </p:nvSpPr>
          <p:spPr>
            <a:xfrm>
              <a:off x="2971461" y="4244072"/>
              <a:ext cx="165132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ru-RU" sz="1600" b="1" dirty="0"/>
            </a:p>
          </p:txBody>
        </p:sp>
      </p:grpSp>
      <p:grpSp>
        <p:nvGrpSpPr>
          <p:cNvPr id="1037" name="Группа 1036"/>
          <p:cNvGrpSpPr/>
          <p:nvPr/>
        </p:nvGrpSpPr>
        <p:grpSpPr>
          <a:xfrm>
            <a:off x="2813635" y="1176850"/>
            <a:ext cx="1521616" cy="884783"/>
            <a:chOff x="6837525" y="869221"/>
            <a:chExt cx="1521616" cy="884783"/>
          </a:xfrm>
        </p:grpSpPr>
        <p:sp>
          <p:nvSpPr>
            <p:cNvPr id="164" name="Прямоугольник 163"/>
            <p:cNvSpPr/>
            <p:nvPr/>
          </p:nvSpPr>
          <p:spPr>
            <a:xfrm>
              <a:off x="7470379" y="1207775"/>
              <a:ext cx="88876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ru-RU" sz="1200" dirty="0" smtClean="0">
                <a:solidFill>
                  <a:prstClr val="black"/>
                </a:solidFill>
              </a:endParaRPr>
            </a:p>
          </p:txBody>
        </p:sp>
        <p:sp>
          <p:nvSpPr>
            <p:cNvPr id="165" name="Прямоугольник 164"/>
            <p:cNvSpPr/>
            <p:nvPr/>
          </p:nvSpPr>
          <p:spPr>
            <a:xfrm>
              <a:off x="6837525" y="869221"/>
              <a:ext cx="143779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ru-RU" sz="1600" b="1" dirty="0"/>
            </a:p>
          </p:txBody>
        </p:sp>
        <p:sp>
          <p:nvSpPr>
            <p:cNvPr id="1035" name="Прямоугольник 1034"/>
            <p:cNvSpPr/>
            <p:nvPr/>
          </p:nvSpPr>
          <p:spPr>
            <a:xfrm>
              <a:off x="6935076" y="1230784"/>
              <a:ext cx="18473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ru-RU" sz="2800" b="1" dirty="0"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268519" y="1176850"/>
            <a:ext cx="26088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ОБЪЕМЫ ФИНАНСИРОВАНИЯ НА ПРОВЕДЕНИЕ МЕРОПРИЯТИЙ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67749" y="1019348"/>
            <a:ext cx="24095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/>
              <a:t>РОЛЬ И МЕСТО В СТРУКТУРЕ АДМИНИСТРАЦИЙ МУНИЦИПИЙ</a:t>
            </a:r>
          </a:p>
        </p:txBody>
      </p:sp>
      <p:grpSp>
        <p:nvGrpSpPr>
          <p:cNvPr id="46" name="Группа 45"/>
          <p:cNvGrpSpPr/>
          <p:nvPr/>
        </p:nvGrpSpPr>
        <p:grpSpPr>
          <a:xfrm>
            <a:off x="1" y="4572002"/>
            <a:ext cx="2090034" cy="571499"/>
            <a:chOff x="0" y="3211816"/>
            <a:chExt cx="7064375" cy="1931684"/>
          </a:xfrm>
        </p:grpSpPr>
        <p:pic>
          <p:nvPicPr>
            <p:cNvPr id="49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11816"/>
              <a:ext cx="3556000" cy="19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8375" y="3211816"/>
              <a:ext cx="3556000" cy="19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2" name="Группа 51"/>
          <p:cNvGrpSpPr/>
          <p:nvPr/>
        </p:nvGrpSpPr>
        <p:grpSpPr>
          <a:xfrm>
            <a:off x="2070554" y="4578351"/>
            <a:ext cx="2090034" cy="571499"/>
            <a:chOff x="0" y="3211816"/>
            <a:chExt cx="7064375" cy="1931684"/>
          </a:xfrm>
        </p:grpSpPr>
        <p:pic>
          <p:nvPicPr>
            <p:cNvPr id="53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11816"/>
              <a:ext cx="3556000" cy="19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8375" y="3211816"/>
              <a:ext cx="3556000" cy="19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5" name="Группа 54"/>
          <p:cNvGrpSpPr/>
          <p:nvPr/>
        </p:nvGrpSpPr>
        <p:grpSpPr>
          <a:xfrm>
            <a:off x="4160588" y="4572001"/>
            <a:ext cx="2090034" cy="571499"/>
            <a:chOff x="0" y="3211816"/>
            <a:chExt cx="7064375" cy="1931684"/>
          </a:xfrm>
        </p:grpSpPr>
        <p:pic>
          <p:nvPicPr>
            <p:cNvPr id="56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11816"/>
              <a:ext cx="3556000" cy="19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8375" y="3211816"/>
              <a:ext cx="3556000" cy="19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8" name="Группа 57"/>
          <p:cNvGrpSpPr/>
          <p:nvPr/>
        </p:nvGrpSpPr>
        <p:grpSpPr>
          <a:xfrm>
            <a:off x="6250622" y="4572000"/>
            <a:ext cx="2090034" cy="571499"/>
            <a:chOff x="0" y="3211816"/>
            <a:chExt cx="7064375" cy="1931684"/>
          </a:xfrm>
        </p:grpSpPr>
        <p:pic>
          <p:nvPicPr>
            <p:cNvPr id="59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11816"/>
              <a:ext cx="3556000" cy="19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8375" y="3211816"/>
              <a:ext cx="3556000" cy="19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1" name="Picture 9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33615" y="4578351"/>
            <a:ext cx="810389" cy="57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Прямоугольник 65"/>
          <p:cNvSpPr/>
          <p:nvPr/>
        </p:nvSpPr>
        <p:spPr>
          <a:xfrm>
            <a:off x="466803" y="3558014"/>
            <a:ext cx="23624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ПРОФОРИЕНТАЦИЯ                       И ТРУДОУСТРОЙСТВО</a:t>
            </a:r>
          </a:p>
        </p:txBody>
      </p:sp>
      <p:pic>
        <p:nvPicPr>
          <p:cNvPr id="8" name="Picture 3" descr="C:\Users\a.maksimova\Desktop\вопрос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826" y="1346127"/>
            <a:ext cx="2629520" cy="262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Прямоугольник 44"/>
          <p:cNvSpPr/>
          <p:nvPr/>
        </p:nvSpPr>
        <p:spPr>
          <a:xfrm>
            <a:off x="739775" y="138114"/>
            <a:ext cx="8315326" cy="6096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ПРОБЛЕМНОЕ ПОЛЕ МОЛОДЕЖНОЙ ПОЛИТИКИ</a:t>
            </a:r>
            <a:endParaRPr lang="ru-RU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724591" y="3506986"/>
            <a:ext cx="30033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СОЦИАЛЬНАЯ ПОДДЕРЖКА </a:t>
            </a:r>
          </a:p>
          <a:p>
            <a:pPr algn="ctr"/>
            <a:r>
              <a:rPr lang="ru-RU" b="1" dirty="0" smtClean="0"/>
              <a:t>МОЛОДЕЖИ</a:t>
            </a:r>
            <a:endParaRPr lang="ru-RU" b="1" dirty="0"/>
          </a:p>
        </p:txBody>
      </p:sp>
      <p:cxnSp>
        <p:nvCxnSpPr>
          <p:cNvPr id="62" name="Прямая соединительная линия 61"/>
          <p:cNvCxnSpPr/>
          <p:nvPr/>
        </p:nvCxnSpPr>
        <p:spPr>
          <a:xfrm flipH="1">
            <a:off x="44450" y="843569"/>
            <a:ext cx="4802072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Прямоугольник 62"/>
          <p:cNvSpPr/>
          <p:nvPr/>
        </p:nvSpPr>
        <p:spPr>
          <a:xfrm>
            <a:off x="47019" y="96837"/>
            <a:ext cx="737206" cy="73720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30175" y="266701"/>
            <a:ext cx="5771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20</a:t>
            </a:r>
            <a:endParaRPr lang="ru-RU" sz="20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45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1816"/>
            <a:ext cx="3556000" cy="1931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75" y="3211816"/>
            <a:ext cx="3556000" cy="1931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64379" y="3211816"/>
            <a:ext cx="2079625" cy="1931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471978" y="709613"/>
            <a:ext cx="5525972" cy="1976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«О РЕАЛИЗАЦИИ МЕРОПРИЯТИЙ ГОДА ДОБРОВОЛЬЦА (ВОЛОНТЕРА) </a:t>
            </a:r>
            <a:endParaRPr lang="en-US" sz="2400" b="1" dirty="0" smtClean="0">
              <a:solidFill>
                <a:srgbClr val="0070C0"/>
              </a:solidFill>
            </a:endParaRPr>
          </a:p>
          <a:p>
            <a:r>
              <a:rPr lang="ru-RU" sz="2400" b="1" dirty="0" smtClean="0">
                <a:solidFill>
                  <a:srgbClr val="0070C0"/>
                </a:solidFill>
              </a:rPr>
              <a:t>В ГОРОДАХ СОЮЗА ГОРОДОВ ЦЕНТРА И СЕВЕРО-ЗАПАДА РОССИИ»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3522778" y="819757"/>
            <a:ext cx="4802072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1-flag-ivanovo-b.jpg (1634×1004)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15329" y="120651"/>
            <a:ext cx="733425" cy="737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25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Стрелка вправо 45"/>
          <p:cNvSpPr/>
          <p:nvPr/>
        </p:nvSpPr>
        <p:spPr>
          <a:xfrm rot="10800000" flipH="1" flipV="1">
            <a:off x="1123950" y="3675641"/>
            <a:ext cx="5038725" cy="875645"/>
          </a:xfrm>
          <a:prstGeom prst="rightArrow">
            <a:avLst>
              <a:gd name="adj1" fmla="val 100000"/>
              <a:gd name="adj2" fmla="val 53076"/>
            </a:avLst>
          </a:prstGeom>
          <a:solidFill>
            <a:schemeClr val="accent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5" name="Стрелка вправо 44"/>
          <p:cNvSpPr/>
          <p:nvPr/>
        </p:nvSpPr>
        <p:spPr>
          <a:xfrm rot="10800000" flipH="1" flipV="1">
            <a:off x="1115194" y="2612134"/>
            <a:ext cx="5038725" cy="800100"/>
          </a:xfrm>
          <a:prstGeom prst="rightArrow">
            <a:avLst>
              <a:gd name="adj1" fmla="val 100000"/>
              <a:gd name="adj2" fmla="val 53076"/>
            </a:avLst>
          </a:prstGeom>
          <a:solidFill>
            <a:schemeClr val="accent6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1" y="4572002"/>
            <a:ext cx="2090034" cy="571499"/>
            <a:chOff x="0" y="3211816"/>
            <a:chExt cx="7064375" cy="1931684"/>
          </a:xfrm>
        </p:grpSpPr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11816"/>
              <a:ext cx="3556000" cy="19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8375" y="3211816"/>
              <a:ext cx="3556000" cy="19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Прямоугольник 8"/>
          <p:cNvSpPr/>
          <p:nvPr/>
        </p:nvSpPr>
        <p:spPr>
          <a:xfrm>
            <a:off x="784225" y="96837"/>
            <a:ext cx="8315326" cy="7372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НАСЛЕДИЕ ГОДА ДОБРОВОЛЬЦА</a:t>
            </a:r>
            <a:endParaRPr lang="ru-RU" sz="2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2070554" y="4578351"/>
            <a:ext cx="2090034" cy="571499"/>
            <a:chOff x="0" y="3211816"/>
            <a:chExt cx="7064375" cy="1931684"/>
          </a:xfrm>
        </p:grpSpPr>
        <p:pic>
          <p:nvPicPr>
            <p:cNvPr id="16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11816"/>
              <a:ext cx="3556000" cy="19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8375" y="3211816"/>
              <a:ext cx="3556000" cy="19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Группа 17"/>
          <p:cNvGrpSpPr/>
          <p:nvPr/>
        </p:nvGrpSpPr>
        <p:grpSpPr>
          <a:xfrm>
            <a:off x="4160588" y="4572001"/>
            <a:ext cx="2090034" cy="571499"/>
            <a:chOff x="0" y="3211816"/>
            <a:chExt cx="7064375" cy="1931684"/>
          </a:xfrm>
        </p:grpSpPr>
        <p:pic>
          <p:nvPicPr>
            <p:cNvPr id="19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11816"/>
              <a:ext cx="3556000" cy="19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8375" y="3211816"/>
              <a:ext cx="3556000" cy="19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" name="Группа 20"/>
          <p:cNvGrpSpPr/>
          <p:nvPr/>
        </p:nvGrpSpPr>
        <p:grpSpPr>
          <a:xfrm>
            <a:off x="6250622" y="4572000"/>
            <a:ext cx="2090034" cy="571499"/>
            <a:chOff x="0" y="3211816"/>
            <a:chExt cx="7064375" cy="1931684"/>
          </a:xfrm>
        </p:grpSpPr>
        <p:pic>
          <p:nvPicPr>
            <p:cNvPr id="22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11816"/>
              <a:ext cx="3556000" cy="19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8375" y="3211816"/>
              <a:ext cx="3556000" cy="19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" name="Picture 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33615" y="4578351"/>
            <a:ext cx="810389" cy="57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2" name="Стрелка вправо 1041"/>
          <p:cNvSpPr/>
          <p:nvPr/>
        </p:nvSpPr>
        <p:spPr>
          <a:xfrm rot="10800000" flipH="1" flipV="1">
            <a:off x="129921" y="1071791"/>
            <a:ext cx="6032755" cy="1214209"/>
          </a:xfrm>
          <a:prstGeom prst="rightArrow">
            <a:avLst>
              <a:gd name="adj1" fmla="val 100000"/>
              <a:gd name="adj2" fmla="val 53076"/>
            </a:avLst>
          </a:prstGeom>
          <a:solidFill>
            <a:schemeClr val="accent6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47019" y="907740"/>
            <a:ext cx="3448948" cy="3704879"/>
            <a:chOff x="47019" y="812490"/>
            <a:chExt cx="3448948" cy="3704879"/>
          </a:xfrm>
        </p:grpSpPr>
        <p:pic>
          <p:nvPicPr>
            <p:cNvPr id="1026" name="Picture 2" descr="C:\Users\a.maksimova\Desktop\pyramid-in-trading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995" t="11137" r="3457" b="11298"/>
            <a:stretch/>
          </p:blipFill>
          <p:spPr bwMode="auto">
            <a:xfrm>
              <a:off x="47019" y="812490"/>
              <a:ext cx="3448948" cy="37048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36" name="Прямоугольник 1035"/>
            <p:cNvSpPr/>
            <p:nvPr/>
          </p:nvSpPr>
          <p:spPr>
            <a:xfrm rot="10800000" flipV="1">
              <a:off x="155575" y="1372147"/>
              <a:ext cx="1848822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r>
                <a:rPr lang="ru-RU" sz="1400" b="1" dirty="0" smtClean="0">
                  <a:ln w="10160">
                    <a:noFill/>
                    <a:prstDash val="solid"/>
                  </a:ln>
                  <a:solidFill>
                    <a:prstClr val="black"/>
                  </a:solidFill>
                </a:rPr>
                <a:t>ФЕДЕРАЛЬНЫЙ УРОВЕНЬ</a:t>
              </a:r>
              <a:endParaRPr lang="ru-RU" sz="1400" b="1" dirty="0">
                <a:ln w="10160">
                  <a:noFill/>
                  <a:prstDash val="solid"/>
                </a:ln>
                <a:solidFill>
                  <a:prstClr val="black"/>
                </a:solidFill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 rot="10800000" flipV="1">
              <a:off x="129922" y="2642304"/>
              <a:ext cx="2137511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r>
                <a:rPr lang="ru-RU" sz="1400" b="1" dirty="0" smtClean="0">
                  <a:ln w="10160">
                    <a:noFill/>
                    <a:prstDash val="solid"/>
                  </a:ln>
                  <a:solidFill>
                    <a:prstClr val="black"/>
                  </a:solidFill>
                </a:rPr>
                <a:t>РЕГИОНАЛЬНЫЙ УРОВЕНЬ</a:t>
              </a:r>
              <a:endParaRPr lang="ru-RU" sz="1400" b="1" dirty="0">
                <a:ln w="10160">
                  <a:noFill/>
                  <a:prstDash val="solid"/>
                </a:ln>
                <a:solidFill>
                  <a:prstClr val="black"/>
                </a:solidFill>
              </a:endParaRPr>
            </a:p>
          </p:txBody>
        </p:sp>
        <p:sp>
          <p:nvSpPr>
            <p:cNvPr id="43" name="Прямоугольник 42"/>
            <p:cNvSpPr/>
            <p:nvPr/>
          </p:nvSpPr>
          <p:spPr>
            <a:xfrm rot="10800000" flipV="1">
              <a:off x="129922" y="3733987"/>
              <a:ext cx="2399095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r>
                <a:rPr lang="ru-RU" sz="1400" b="1" dirty="0" smtClean="0">
                  <a:ln w="10160">
                    <a:noFill/>
                    <a:prstDash val="solid"/>
                  </a:ln>
                  <a:solidFill>
                    <a:prstClr val="black"/>
                  </a:solidFill>
                </a:rPr>
                <a:t>МУНИЦИПАЛЬНЫЙ УРОВЕНЬ</a:t>
              </a:r>
              <a:endParaRPr lang="ru-RU" sz="1400" b="1" dirty="0">
                <a:ln w="10160">
                  <a:noFill/>
                  <a:prstDash val="solid"/>
                </a:ln>
                <a:solidFill>
                  <a:prstClr val="black"/>
                </a:solidFill>
              </a:endParaRPr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5198560" y="2498570"/>
            <a:ext cx="38501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0099"/>
                </a:solidFill>
              </a:rPr>
              <a:t>- создание </a:t>
            </a:r>
            <a:r>
              <a:rPr lang="ru-RU" sz="1400" dirty="0">
                <a:solidFill>
                  <a:srgbClr val="000099"/>
                </a:solidFill>
              </a:rPr>
              <a:t>и развитие Ресурсных добровольческих центров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198560" y="2964559"/>
            <a:ext cx="38501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0099"/>
                </a:solidFill>
              </a:rPr>
              <a:t>- консолидация </a:t>
            </a:r>
            <a:r>
              <a:rPr lang="ru-RU" sz="1400" dirty="0">
                <a:solidFill>
                  <a:srgbClr val="000099"/>
                </a:solidFill>
              </a:rPr>
              <a:t>власти, общества и бизнеса вокруг идей </a:t>
            </a:r>
            <a:r>
              <a:rPr lang="ru-RU" sz="1400" dirty="0" err="1">
                <a:solidFill>
                  <a:srgbClr val="000099"/>
                </a:solidFill>
              </a:rPr>
              <a:t>волонтерства</a:t>
            </a:r>
            <a:endParaRPr lang="ru-RU" sz="1400" dirty="0">
              <a:solidFill>
                <a:srgbClr val="000099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193601" y="3609358"/>
            <a:ext cx="38361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0099"/>
                </a:solidFill>
              </a:rPr>
              <a:t>- поддержка добровольчества «на местах»</a:t>
            </a:r>
            <a:endParaRPr lang="ru-RU" sz="1400" dirty="0">
              <a:solidFill>
                <a:srgbClr val="000099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193601" y="4066167"/>
            <a:ext cx="38361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0099"/>
                </a:solidFill>
              </a:rPr>
              <a:t>-  вовлечение </a:t>
            </a:r>
            <a:r>
              <a:rPr lang="ru-RU" sz="1400" dirty="0">
                <a:solidFill>
                  <a:srgbClr val="000099"/>
                </a:solidFill>
              </a:rPr>
              <a:t>в добровольческую деятельность неравнодушных граждан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198557" y="1029514"/>
            <a:ext cx="38242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0099"/>
                </a:solidFill>
              </a:rPr>
              <a:t>-  стандарт </a:t>
            </a:r>
            <a:r>
              <a:rPr lang="ru-RU" sz="1400" dirty="0">
                <a:solidFill>
                  <a:srgbClr val="000099"/>
                </a:solidFill>
              </a:rPr>
              <a:t>поддержки </a:t>
            </a:r>
            <a:r>
              <a:rPr lang="ru-RU" sz="1400" dirty="0" smtClean="0">
                <a:solidFill>
                  <a:srgbClr val="000099"/>
                </a:solidFill>
              </a:rPr>
              <a:t>добровольчества</a:t>
            </a:r>
            <a:endParaRPr lang="ru-RU" sz="1400" dirty="0">
              <a:solidFill>
                <a:srgbClr val="000099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198557" y="1297802"/>
            <a:ext cx="38501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0099"/>
                </a:solidFill>
              </a:rPr>
              <a:t>- федеральный </a:t>
            </a:r>
            <a:r>
              <a:rPr lang="ru-RU" sz="1400" dirty="0">
                <a:solidFill>
                  <a:srgbClr val="000099"/>
                </a:solidFill>
              </a:rPr>
              <a:t>закон, который вводит добровольцев в правовое поле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5198557" y="1788042"/>
            <a:ext cx="38242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0099"/>
                </a:solidFill>
              </a:rPr>
              <a:t>- «точечные меры», в том числе поправки в налоговое </a:t>
            </a:r>
            <a:r>
              <a:rPr lang="ru-RU" sz="1400" dirty="0">
                <a:solidFill>
                  <a:srgbClr val="000099"/>
                </a:solidFill>
              </a:rPr>
              <a:t>законодательство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2190472" y="1359675"/>
            <a:ext cx="28881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99"/>
                </a:solidFill>
              </a:rPr>
              <a:t>Правительство РФ</a:t>
            </a:r>
          </a:p>
          <a:p>
            <a:pPr algn="ctr"/>
            <a:r>
              <a:rPr lang="ru-RU" sz="1400" b="1" dirty="0" smtClean="0">
                <a:solidFill>
                  <a:srgbClr val="000099"/>
                </a:solidFill>
              </a:rPr>
              <a:t>Федеральные службы и ведомства</a:t>
            </a:r>
            <a:endParaRPr lang="ru-RU" sz="1400" b="1" dirty="0">
              <a:solidFill>
                <a:srgbClr val="000099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2293086" y="2766129"/>
            <a:ext cx="28980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99"/>
                </a:solidFill>
              </a:rPr>
              <a:t>Органы государственной власти</a:t>
            </a:r>
          </a:p>
          <a:p>
            <a:pPr algn="ctr"/>
            <a:r>
              <a:rPr lang="ru-RU" sz="1400" b="1" dirty="0" smtClean="0">
                <a:solidFill>
                  <a:srgbClr val="000099"/>
                </a:solidFill>
              </a:rPr>
              <a:t> в субъектах РФ</a:t>
            </a:r>
            <a:endParaRPr lang="ru-RU" sz="1400" b="1" dirty="0">
              <a:solidFill>
                <a:srgbClr val="000099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2952472" y="3850572"/>
            <a:ext cx="20315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99"/>
                </a:solidFill>
              </a:rPr>
              <a:t>Органы местного</a:t>
            </a:r>
          </a:p>
          <a:p>
            <a:pPr algn="ctr"/>
            <a:r>
              <a:rPr lang="ru-RU" sz="1400" b="1" dirty="0" smtClean="0">
                <a:solidFill>
                  <a:srgbClr val="000099"/>
                </a:solidFill>
              </a:rPr>
              <a:t>самоуправления</a:t>
            </a:r>
            <a:endParaRPr lang="ru-RU" sz="1400" b="1" dirty="0">
              <a:solidFill>
                <a:srgbClr val="000099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191126" y="3859033"/>
            <a:ext cx="39084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0099"/>
                </a:solidFill>
              </a:rPr>
              <a:t>- накопление </a:t>
            </a:r>
            <a:r>
              <a:rPr lang="ru-RU" sz="1400" dirty="0">
                <a:solidFill>
                  <a:srgbClr val="000099"/>
                </a:solidFill>
              </a:rPr>
              <a:t>положительного </a:t>
            </a:r>
            <a:r>
              <a:rPr lang="ru-RU" sz="1400" dirty="0" smtClean="0">
                <a:solidFill>
                  <a:srgbClr val="000099"/>
                </a:solidFill>
              </a:rPr>
              <a:t>опыта</a:t>
            </a:r>
            <a:endParaRPr lang="ru-RU" sz="1400" dirty="0">
              <a:solidFill>
                <a:srgbClr val="000099"/>
              </a:solidFill>
            </a:endParaRPr>
          </a:p>
        </p:txBody>
      </p:sp>
      <p:cxnSp>
        <p:nvCxnSpPr>
          <p:cNvPr id="62" name="Прямая соединительная линия 61"/>
          <p:cNvCxnSpPr/>
          <p:nvPr/>
        </p:nvCxnSpPr>
        <p:spPr>
          <a:xfrm flipH="1">
            <a:off x="44450" y="843569"/>
            <a:ext cx="4802072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Прямоугольник 62"/>
          <p:cNvSpPr/>
          <p:nvPr/>
        </p:nvSpPr>
        <p:spPr>
          <a:xfrm>
            <a:off x="47019" y="96837"/>
            <a:ext cx="737206" cy="73720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30175" y="266701"/>
            <a:ext cx="5771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9695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08"/>
          <a:stretch/>
        </p:blipFill>
        <p:spPr bwMode="auto">
          <a:xfrm>
            <a:off x="1478995" y="834043"/>
            <a:ext cx="6186010" cy="380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1" y="4572002"/>
            <a:ext cx="2090034" cy="571499"/>
            <a:chOff x="0" y="3211816"/>
            <a:chExt cx="7064375" cy="1931684"/>
          </a:xfrm>
        </p:grpSpPr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11816"/>
              <a:ext cx="3556000" cy="19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8375" y="3211816"/>
              <a:ext cx="3556000" cy="19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Прямоугольник 8"/>
          <p:cNvSpPr/>
          <p:nvPr/>
        </p:nvSpPr>
        <p:spPr>
          <a:xfrm>
            <a:off x="784225" y="96837"/>
            <a:ext cx="8315326" cy="7372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СТАНДАРТ ПОДДЕРЖКИ ВОЛОНТЕРСТВА В РЕГИОНАХ</a:t>
            </a:r>
            <a:endParaRPr lang="ru-RU" sz="2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2070554" y="4578351"/>
            <a:ext cx="2090034" cy="571499"/>
            <a:chOff x="0" y="3211816"/>
            <a:chExt cx="7064375" cy="1931684"/>
          </a:xfrm>
        </p:grpSpPr>
        <p:pic>
          <p:nvPicPr>
            <p:cNvPr id="16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11816"/>
              <a:ext cx="3556000" cy="19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8375" y="3211816"/>
              <a:ext cx="3556000" cy="19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Группа 17"/>
          <p:cNvGrpSpPr/>
          <p:nvPr/>
        </p:nvGrpSpPr>
        <p:grpSpPr>
          <a:xfrm>
            <a:off x="4160588" y="4572001"/>
            <a:ext cx="2090034" cy="571499"/>
            <a:chOff x="0" y="3211816"/>
            <a:chExt cx="7064375" cy="1931684"/>
          </a:xfrm>
        </p:grpSpPr>
        <p:pic>
          <p:nvPicPr>
            <p:cNvPr id="19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11816"/>
              <a:ext cx="3556000" cy="19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8375" y="3211816"/>
              <a:ext cx="3556000" cy="19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" name="Группа 20"/>
          <p:cNvGrpSpPr/>
          <p:nvPr/>
        </p:nvGrpSpPr>
        <p:grpSpPr>
          <a:xfrm>
            <a:off x="6250622" y="4572000"/>
            <a:ext cx="2090034" cy="571499"/>
            <a:chOff x="0" y="3211816"/>
            <a:chExt cx="7064375" cy="1931684"/>
          </a:xfrm>
        </p:grpSpPr>
        <p:pic>
          <p:nvPicPr>
            <p:cNvPr id="22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11816"/>
              <a:ext cx="3556000" cy="19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8375" y="3211816"/>
              <a:ext cx="3556000" cy="19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" name="Picture 9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33615" y="4578351"/>
            <a:ext cx="810389" cy="57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2" name="Прямая соединительная линия 61"/>
          <p:cNvCxnSpPr/>
          <p:nvPr/>
        </p:nvCxnSpPr>
        <p:spPr>
          <a:xfrm flipH="1">
            <a:off x="44450" y="843569"/>
            <a:ext cx="4802072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Прямоугольник 62"/>
          <p:cNvSpPr/>
          <p:nvPr/>
        </p:nvSpPr>
        <p:spPr>
          <a:xfrm>
            <a:off x="47019" y="96837"/>
            <a:ext cx="737206" cy="73720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30175" y="266701"/>
            <a:ext cx="5771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2409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Стрелка вправо 45"/>
          <p:cNvSpPr/>
          <p:nvPr/>
        </p:nvSpPr>
        <p:spPr>
          <a:xfrm rot="10800000" flipH="1" flipV="1">
            <a:off x="1123950" y="3675641"/>
            <a:ext cx="5038725" cy="875645"/>
          </a:xfrm>
          <a:prstGeom prst="rightArrow">
            <a:avLst>
              <a:gd name="adj1" fmla="val 100000"/>
              <a:gd name="adj2" fmla="val 53076"/>
            </a:avLst>
          </a:prstGeom>
          <a:solidFill>
            <a:schemeClr val="accent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5" name="Стрелка вправо 44"/>
          <p:cNvSpPr/>
          <p:nvPr/>
        </p:nvSpPr>
        <p:spPr>
          <a:xfrm rot="10800000" flipH="1" flipV="1">
            <a:off x="1115194" y="2612134"/>
            <a:ext cx="5038725" cy="800100"/>
          </a:xfrm>
          <a:prstGeom prst="rightArrow">
            <a:avLst>
              <a:gd name="adj1" fmla="val 100000"/>
              <a:gd name="adj2" fmla="val 53076"/>
            </a:avLst>
          </a:prstGeom>
          <a:solidFill>
            <a:schemeClr val="accent6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1" y="4572002"/>
            <a:ext cx="2090034" cy="571499"/>
            <a:chOff x="0" y="3211816"/>
            <a:chExt cx="7064375" cy="1931684"/>
          </a:xfrm>
        </p:grpSpPr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11816"/>
              <a:ext cx="3556000" cy="19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8375" y="3211816"/>
              <a:ext cx="3556000" cy="19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Прямоугольник 8"/>
          <p:cNvSpPr/>
          <p:nvPr/>
        </p:nvSpPr>
        <p:spPr>
          <a:xfrm>
            <a:off x="784225" y="96837"/>
            <a:ext cx="8315326" cy="7372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НАСЛЕДИЕ ГОДА ДОБРОВОЛЬЦА</a:t>
            </a:r>
            <a:endParaRPr lang="ru-RU" sz="2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2070554" y="4578351"/>
            <a:ext cx="2090034" cy="571499"/>
            <a:chOff x="0" y="3211816"/>
            <a:chExt cx="7064375" cy="1931684"/>
          </a:xfrm>
        </p:grpSpPr>
        <p:pic>
          <p:nvPicPr>
            <p:cNvPr id="16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11816"/>
              <a:ext cx="3556000" cy="19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8375" y="3211816"/>
              <a:ext cx="3556000" cy="19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Группа 17"/>
          <p:cNvGrpSpPr/>
          <p:nvPr/>
        </p:nvGrpSpPr>
        <p:grpSpPr>
          <a:xfrm>
            <a:off x="4160588" y="4572001"/>
            <a:ext cx="2090034" cy="571499"/>
            <a:chOff x="0" y="3211816"/>
            <a:chExt cx="7064375" cy="1931684"/>
          </a:xfrm>
        </p:grpSpPr>
        <p:pic>
          <p:nvPicPr>
            <p:cNvPr id="19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11816"/>
              <a:ext cx="3556000" cy="19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8375" y="3211816"/>
              <a:ext cx="3556000" cy="19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" name="Группа 20"/>
          <p:cNvGrpSpPr/>
          <p:nvPr/>
        </p:nvGrpSpPr>
        <p:grpSpPr>
          <a:xfrm>
            <a:off x="6250622" y="4572000"/>
            <a:ext cx="2090034" cy="571499"/>
            <a:chOff x="0" y="3211816"/>
            <a:chExt cx="7064375" cy="1931684"/>
          </a:xfrm>
        </p:grpSpPr>
        <p:pic>
          <p:nvPicPr>
            <p:cNvPr id="22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11816"/>
              <a:ext cx="3556000" cy="19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8375" y="3211816"/>
              <a:ext cx="3556000" cy="19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" name="Picture 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33615" y="4578351"/>
            <a:ext cx="810389" cy="57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2" name="Стрелка вправо 1041"/>
          <p:cNvSpPr/>
          <p:nvPr/>
        </p:nvSpPr>
        <p:spPr>
          <a:xfrm rot="10800000" flipH="1" flipV="1">
            <a:off x="129921" y="1071791"/>
            <a:ext cx="6032755" cy="1214209"/>
          </a:xfrm>
          <a:prstGeom prst="rightArrow">
            <a:avLst>
              <a:gd name="adj1" fmla="val 100000"/>
              <a:gd name="adj2" fmla="val 53076"/>
            </a:avLst>
          </a:prstGeom>
          <a:solidFill>
            <a:schemeClr val="accent6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47019" y="907740"/>
            <a:ext cx="3448948" cy="3704879"/>
            <a:chOff x="47019" y="812490"/>
            <a:chExt cx="3448948" cy="3704879"/>
          </a:xfrm>
        </p:grpSpPr>
        <p:pic>
          <p:nvPicPr>
            <p:cNvPr id="1026" name="Picture 2" descr="C:\Users\a.maksimova\Desktop\pyramid-in-trading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995" t="11137" r="3457" b="11298"/>
            <a:stretch/>
          </p:blipFill>
          <p:spPr bwMode="auto">
            <a:xfrm>
              <a:off x="47019" y="812490"/>
              <a:ext cx="3448948" cy="37048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36" name="Прямоугольник 1035"/>
            <p:cNvSpPr/>
            <p:nvPr/>
          </p:nvSpPr>
          <p:spPr>
            <a:xfrm rot="10800000" flipV="1">
              <a:off x="155575" y="1372147"/>
              <a:ext cx="1848822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r>
                <a:rPr lang="ru-RU" sz="1400" b="1" dirty="0" smtClean="0">
                  <a:ln w="10160">
                    <a:noFill/>
                    <a:prstDash val="solid"/>
                  </a:ln>
                  <a:solidFill>
                    <a:prstClr val="black"/>
                  </a:solidFill>
                </a:rPr>
                <a:t>ФЕДЕРАЛЬНЫЙ УРОВЕНЬ</a:t>
              </a:r>
              <a:endParaRPr lang="ru-RU" sz="1400" b="1" dirty="0">
                <a:ln w="10160">
                  <a:noFill/>
                  <a:prstDash val="solid"/>
                </a:ln>
                <a:solidFill>
                  <a:prstClr val="black"/>
                </a:solidFill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 rot="10800000" flipV="1">
              <a:off x="129922" y="2642304"/>
              <a:ext cx="2137511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r>
                <a:rPr lang="ru-RU" sz="1400" b="1" dirty="0" smtClean="0">
                  <a:ln w="10160">
                    <a:noFill/>
                    <a:prstDash val="solid"/>
                  </a:ln>
                  <a:solidFill>
                    <a:prstClr val="black"/>
                  </a:solidFill>
                </a:rPr>
                <a:t>РЕГИОНАЛЬНЫЙ УРОВЕНЬ</a:t>
              </a:r>
              <a:endParaRPr lang="ru-RU" sz="1400" b="1" dirty="0">
                <a:ln w="10160">
                  <a:noFill/>
                  <a:prstDash val="solid"/>
                </a:ln>
                <a:solidFill>
                  <a:prstClr val="black"/>
                </a:solidFill>
              </a:endParaRPr>
            </a:p>
          </p:txBody>
        </p:sp>
        <p:sp>
          <p:nvSpPr>
            <p:cNvPr id="43" name="Прямоугольник 42"/>
            <p:cNvSpPr/>
            <p:nvPr/>
          </p:nvSpPr>
          <p:spPr>
            <a:xfrm rot="10800000" flipV="1">
              <a:off x="129922" y="3733987"/>
              <a:ext cx="2399095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r>
                <a:rPr lang="ru-RU" sz="1400" b="1" dirty="0" smtClean="0">
                  <a:ln w="10160">
                    <a:noFill/>
                    <a:prstDash val="solid"/>
                  </a:ln>
                  <a:solidFill>
                    <a:prstClr val="black"/>
                  </a:solidFill>
                </a:rPr>
                <a:t>МУНИЦИПАЛЬНЫЙ УРОВЕНЬ</a:t>
              </a:r>
              <a:endParaRPr lang="ru-RU" sz="1400" b="1" dirty="0">
                <a:ln w="10160">
                  <a:noFill/>
                  <a:prstDash val="solid"/>
                </a:ln>
                <a:solidFill>
                  <a:prstClr val="black"/>
                </a:solidFill>
              </a:endParaRPr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5198560" y="2498570"/>
            <a:ext cx="38501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0099"/>
                </a:solidFill>
              </a:rPr>
              <a:t>- создание </a:t>
            </a:r>
            <a:r>
              <a:rPr lang="ru-RU" sz="1400" dirty="0">
                <a:solidFill>
                  <a:srgbClr val="000099"/>
                </a:solidFill>
              </a:rPr>
              <a:t>и развитие Ресурсных добровольческих центров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198560" y="2964559"/>
            <a:ext cx="38501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0099"/>
                </a:solidFill>
              </a:rPr>
              <a:t>- консолидация </a:t>
            </a:r>
            <a:r>
              <a:rPr lang="ru-RU" sz="1400" dirty="0">
                <a:solidFill>
                  <a:srgbClr val="000099"/>
                </a:solidFill>
              </a:rPr>
              <a:t>власти, общества и бизнеса вокруг идей </a:t>
            </a:r>
            <a:r>
              <a:rPr lang="ru-RU" sz="1400" dirty="0" err="1">
                <a:solidFill>
                  <a:srgbClr val="000099"/>
                </a:solidFill>
              </a:rPr>
              <a:t>волонтерства</a:t>
            </a:r>
            <a:endParaRPr lang="ru-RU" sz="1400" dirty="0">
              <a:solidFill>
                <a:srgbClr val="000099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193601" y="3609358"/>
            <a:ext cx="38361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0099"/>
                </a:solidFill>
              </a:rPr>
              <a:t>- поддержка добровольчества «на местах»</a:t>
            </a:r>
            <a:endParaRPr lang="ru-RU" sz="1400" dirty="0">
              <a:solidFill>
                <a:srgbClr val="000099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193601" y="4066167"/>
            <a:ext cx="38361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0099"/>
                </a:solidFill>
              </a:rPr>
              <a:t>-  вовлечение </a:t>
            </a:r>
            <a:r>
              <a:rPr lang="ru-RU" sz="1400" dirty="0">
                <a:solidFill>
                  <a:srgbClr val="000099"/>
                </a:solidFill>
              </a:rPr>
              <a:t>в добровольческую деятельность неравнодушных граждан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198557" y="1029514"/>
            <a:ext cx="38242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0099"/>
                </a:solidFill>
              </a:rPr>
              <a:t>-  стандарт </a:t>
            </a:r>
            <a:r>
              <a:rPr lang="ru-RU" sz="1400" dirty="0">
                <a:solidFill>
                  <a:srgbClr val="000099"/>
                </a:solidFill>
              </a:rPr>
              <a:t>поддержки </a:t>
            </a:r>
            <a:r>
              <a:rPr lang="ru-RU" sz="1400" dirty="0" smtClean="0">
                <a:solidFill>
                  <a:srgbClr val="000099"/>
                </a:solidFill>
              </a:rPr>
              <a:t>добровольчества</a:t>
            </a:r>
            <a:endParaRPr lang="ru-RU" sz="1400" dirty="0">
              <a:solidFill>
                <a:srgbClr val="000099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198557" y="1297802"/>
            <a:ext cx="38501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0099"/>
                </a:solidFill>
              </a:rPr>
              <a:t>- федеральный </a:t>
            </a:r>
            <a:r>
              <a:rPr lang="ru-RU" sz="1400" dirty="0">
                <a:solidFill>
                  <a:srgbClr val="000099"/>
                </a:solidFill>
              </a:rPr>
              <a:t>закон, который вводит добровольцев в правовое поле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5198557" y="1788042"/>
            <a:ext cx="38242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0099"/>
                </a:solidFill>
              </a:rPr>
              <a:t>- «точечные меры», в том числе поправки в налоговое </a:t>
            </a:r>
            <a:r>
              <a:rPr lang="ru-RU" sz="1400" dirty="0">
                <a:solidFill>
                  <a:srgbClr val="000099"/>
                </a:solidFill>
              </a:rPr>
              <a:t>законодательство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2190472" y="1359675"/>
            <a:ext cx="28881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99"/>
                </a:solidFill>
              </a:rPr>
              <a:t>Правительство РФ</a:t>
            </a:r>
          </a:p>
          <a:p>
            <a:pPr algn="ctr"/>
            <a:r>
              <a:rPr lang="ru-RU" sz="1400" b="1" dirty="0" smtClean="0">
                <a:solidFill>
                  <a:srgbClr val="000099"/>
                </a:solidFill>
              </a:rPr>
              <a:t>Федеральные службы и ведомства</a:t>
            </a:r>
            <a:endParaRPr lang="ru-RU" sz="1400" b="1" dirty="0">
              <a:solidFill>
                <a:srgbClr val="000099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2293086" y="2766129"/>
            <a:ext cx="28980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99"/>
                </a:solidFill>
              </a:rPr>
              <a:t>Органы государственной власти</a:t>
            </a:r>
          </a:p>
          <a:p>
            <a:pPr algn="ctr"/>
            <a:r>
              <a:rPr lang="ru-RU" sz="1400" b="1" dirty="0" smtClean="0">
                <a:solidFill>
                  <a:srgbClr val="000099"/>
                </a:solidFill>
              </a:rPr>
              <a:t> в субъектах РФ</a:t>
            </a:r>
            <a:endParaRPr lang="ru-RU" sz="1400" b="1" dirty="0">
              <a:solidFill>
                <a:srgbClr val="000099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2952472" y="3850572"/>
            <a:ext cx="20315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99"/>
                </a:solidFill>
              </a:rPr>
              <a:t>Органы местного</a:t>
            </a:r>
          </a:p>
          <a:p>
            <a:pPr algn="ctr"/>
            <a:r>
              <a:rPr lang="ru-RU" sz="1400" b="1" dirty="0" smtClean="0">
                <a:solidFill>
                  <a:srgbClr val="000099"/>
                </a:solidFill>
              </a:rPr>
              <a:t>самоуправления</a:t>
            </a:r>
            <a:endParaRPr lang="ru-RU" sz="1400" b="1" dirty="0">
              <a:solidFill>
                <a:srgbClr val="000099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191126" y="3859033"/>
            <a:ext cx="39084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0099"/>
                </a:solidFill>
              </a:rPr>
              <a:t>- накопление </a:t>
            </a:r>
            <a:r>
              <a:rPr lang="ru-RU" sz="1400" dirty="0">
                <a:solidFill>
                  <a:srgbClr val="000099"/>
                </a:solidFill>
              </a:rPr>
              <a:t>положительного </a:t>
            </a:r>
            <a:r>
              <a:rPr lang="ru-RU" sz="1400" dirty="0" smtClean="0">
                <a:solidFill>
                  <a:srgbClr val="000099"/>
                </a:solidFill>
              </a:rPr>
              <a:t>опыта</a:t>
            </a:r>
            <a:endParaRPr lang="ru-RU" sz="1400" dirty="0">
              <a:solidFill>
                <a:srgbClr val="000099"/>
              </a:solidFill>
            </a:endParaRPr>
          </a:p>
        </p:txBody>
      </p:sp>
      <p:cxnSp>
        <p:nvCxnSpPr>
          <p:cNvPr id="62" name="Прямая соединительная линия 61"/>
          <p:cNvCxnSpPr/>
          <p:nvPr/>
        </p:nvCxnSpPr>
        <p:spPr>
          <a:xfrm flipH="1">
            <a:off x="44450" y="843569"/>
            <a:ext cx="4802072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Прямоугольник 62"/>
          <p:cNvSpPr/>
          <p:nvPr/>
        </p:nvSpPr>
        <p:spPr>
          <a:xfrm>
            <a:off x="47019" y="96837"/>
            <a:ext cx="737206" cy="73720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30175" y="266701"/>
            <a:ext cx="5771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4</a:t>
            </a:r>
            <a:endParaRPr lang="ru-RU" sz="2000" b="1" dirty="0" smtClean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36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ятиугольник 42"/>
          <p:cNvSpPr/>
          <p:nvPr/>
        </p:nvSpPr>
        <p:spPr>
          <a:xfrm>
            <a:off x="304952" y="923366"/>
            <a:ext cx="8629497" cy="631315"/>
          </a:xfrm>
          <a:prstGeom prst="homePlate">
            <a:avLst>
              <a:gd name="adj" fmla="val 35443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100000">
                <a:schemeClr val="bg1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4225" y="96838"/>
            <a:ext cx="8270876" cy="7372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ЗАСЕДАНИЕ СЕКЦИИ «МОЛОДЕЖНАЯ ПОЛИТИКА»</a:t>
            </a:r>
            <a:endParaRPr lang="ru-RU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60" name="Группа 59"/>
          <p:cNvGrpSpPr/>
          <p:nvPr/>
        </p:nvGrpSpPr>
        <p:grpSpPr>
          <a:xfrm>
            <a:off x="1" y="4572002"/>
            <a:ext cx="2090034" cy="571499"/>
            <a:chOff x="0" y="3211816"/>
            <a:chExt cx="7064375" cy="1931684"/>
          </a:xfrm>
        </p:grpSpPr>
        <p:pic>
          <p:nvPicPr>
            <p:cNvPr id="61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11816"/>
              <a:ext cx="3556000" cy="19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8375" y="3211816"/>
              <a:ext cx="3556000" cy="19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3" name="Группа 62"/>
          <p:cNvGrpSpPr/>
          <p:nvPr/>
        </p:nvGrpSpPr>
        <p:grpSpPr>
          <a:xfrm>
            <a:off x="2070554" y="4578351"/>
            <a:ext cx="2090034" cy="571499"/>
            <a:chOff x="0" y="3211816"/>
            <a:chExt cx="7064375" cy="1931684"/>
          </a:xfrm>
        </p:grpSpPr>
        <p:pic>
          <p:nvPicPr>
            <p:cNvPr id="64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11816"/>
              <a:ext cx="3556000" cy="19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8375" y="3211816"/>
              <a:ext cx="3556000" cy="19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6" name="Группа 65"/>
          <p:cNvGrpSpPr/>
          <p:nvPr/>
        </p:nvGrpSpPr>
        <p:grpSpPr>
          <a:xfrm>
            <a:off x="4160588" y="4572001"/>
            <a:ext cx="2090034" cy="571499"/>
            <a:chOff x="0" y="3211816"/>
            <a:chExt cx="7064375" cy="1931684"/>
          </a:xfrm>
        </p:grpSpPr>
        <p:pic>
          <p:nvPicPr>
            <p:cNvPr id="67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11816"/>
              <a:ext cx="3556000" cy="19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8375" y="3211816"/>
              <a:ext cx="3556000" cy="19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9" name="Группа 68"/>
          <p:cNvGrpSpPr/>
          <p:nvPr/>
        </p:nvGrpSpPr>
        <p:grpSpPr>
          <a:xfrm>
            <a:off x="6250622" y="4572000"/>
            <a:ext cx="2090034" cy="571499"/>
            <a:chOff x="0" y="3211816"/>
            <a:chExt cx="7064375" cy="1931684"/>
          </a:xfrm>
        </p:grpSpPr>
        <p:pic>
          <p:nvPicPr>
            <p:cNvPr id="70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11816"/>
              <a:ext cx="3556000" cy="19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8375" y="3211816"/>
              <a:ext cx="3556000" cy="19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2" name="Picture 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33615" y="4578351"/>
            <a:ext cx="810389" cy="57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536238" y="2955594"/>
            <a:ext cx="2707721" cy="923330"/>
            <a:chOff x="5617129" y="810555"/>
            <a:chExt cx="2707721" cy="923330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6140614" y="915205"/>
              <a:ext cx="218423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00" b="1" dirty="0" smtClean="0">
                  <a:solidFill>
                    <a:prstClr val="black"/>
                  </a:solidFill>
                  <a:latin typeface="Century Gothic" panose="020B0502020202020204" pitchFamily="34" charset="0"/>
                </a:rPr>
                <a:t>делегаций </a:t>
              </a:r>
            </a:p>
            <a:p>
              <a:r>
                <a:rPr lang="ru-RU" sz="1000" b="1" dirty="0" smtClean="0">
                  <a:solidFill>
                    <a:prstClr val="black"/>
                  </a:solidFill>
                  <a:latin typeface="Century Gothic" panose="020B0502020202020204" pitchFamily="34" charset="0"/>
                </a:rPr>
                <a:t>Союза городов </a:t>
              </a:r>
            </a:p>
            <a:p>
              <a:r>
                <a:rPr lang="ru-RU" sz="1000" b="1" dirty="0" smtClean="0">
                  <a:solidFill>
                    <a:prstClr val="black"/>
                  </a:solidFill>
                  <a:latin typeface="Century Gothic" panose="020B0502020202020204" pitchFamily="34" charset="0"/>
                </a:rPr>
                <a:t>центра и северо-запада России</a:t>
              </a:r>
              <a:endParaRPr lang="ru-RU" sz="1000" b="1" dirty="0">
                <a:solidFill>
                  <a:prstClr val="black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5617129" y="810555"/>
              <a:ext cx="572593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5400" b="1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8</a:t>
              </a:r>
              <a:endParaRPr lang="ru-RU" sz="4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530410" y="3795336"/>
            <a:ext cx="2969088" cy="923330"/>
            <a:chOff x="5671079" y="822872"/>
            <a:chExt cx="2969088" cy="923330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6140613" y="915205"/>
              <a:ext cx="249955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00" b="1" dirty="0" smtClean="0">
                  <a:solidFill>
                    <a:prstClr val="black"/>
                  </a:solidFill>
                  <a:latin typeface="Century Gothic" panose="020B0502020202020204" pitchFamily="34" charset="0"/>
                </a:rPr>
                <a:t>Секции:</a:t>
              </a:r>
            </a:p>
            <a:p>
              <a:r>
                <a:rPr lang="ru-RU" sz="1000" b="1" dirty="0" smtClean="0">
                  <a:solidFill>
                    <a:prstClr val="black"/>
                  </a:solidFill>
                  <a:latin typeface="Century Gothic" panose="020B0502020202020204" pitchFamily="34" charset="0"/>
                </a:rPr>
                <a:t>- развитие добровольчества</a:t>
              </a:r>
            </a:p>
            <a:p>
              <a:r>
                <a:rPr lang="ru-RU" sz="1000" b="1" dirty="0" smtClean="0">
                  <a:solidFill>
                    <a:prstClr val="black"/>
                  </a:solidFill>
                  <a:latin typeface="Century Gothic" panose="020B0502020202020204" pitchFamily="34" charset="0"/>
                </a:rPr>
                <a:t>- </a:t>
              </a:r>
              <a:r>
                <a:rPr lang="ru-RU" sz="1000" b="1" dirty="0" err="1" smtClean="0">
                  <a:solidFill>
                    <a:prstClr val="black"/>
                  </a:solidFill>
                  <a:latin typeface="Century Gothic" panose="020B0502020202020204" pitchFamily="34" charset="0"/>
                </a:rPr>
                <a:t>краундфандинг</a:t>
              </a:r>
              <a:endParaRPr lang="ru-RU" sz="1000" b="1" dirty="0" smtClean="0">
                <a:solidFill>
                  <a:prstClr val="black"/>
                </a:solidFill>
                <a:latin typeface="Century Gothic" panose="020B0502020202020204" pitchFamily="34" charset="0"/>
              </a:endParaRPr>
            </a:p>
            <a:p>
              <a:r>
                <a:rPr lang="ru-RU" sz="1000" b="1" dirty="0" smtClean="0">
                  <a:solidFill>
                    <a:prstClr val="black"/>
                  </a:solidFill>
                  <a:latin typeface="Century Gothic" panose="020B0502020202020204" pitchFamily="34" charset="0"/>
                </a:rPr>
                <a:t>- </a:t>
              </a:r>
              <a:r>
                <a:rPr lang="ru-RU" sz="10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ш</a:t>
              </a:r>
              <a:r>
                <a:rPr lang="ru-RU" sz="1000" b="1" dirty="0" smtClean="0">
                  <a:solidFill>
                    <a:prstClr val="black"/>
                  </a:solidFill>
                  <a:latin typeface="Century Gothic" panose="020B0502020202020204" pitchFamily="34" charset="0"/>
                </a:rPr>
                <a:t>кольное добровольчество</a:t>
              </a: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5671079" y="822872"/>
              <a:ext cx="572593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5400" b="1" dirty="0" smtClean="0">
                  <a:solidFill>
                    <a:srgbClr val="0070C0"/>
                  </a:solidFill>
                  <a:latin typeface="Century Gothic" panose="020B0502020202020204" pitchFamily="34" charset="0"/>
                </a:rPr>
                <a:t>3</a:t>
              </a:r>
              <a:endParaRPr lang="ru-RU" sz="4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315597" y="1543136"/>
            <a:ext cx="3866997" cy="600164"/>
            <a:chOff x="2854404" y="1543221"/>
            <a:chExt cx="3866997" cy="600164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4587363" y="1543221"/>
              <a:ext cx="2134038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 b="1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Открытый форум </a:t>
              </a:r>
              <a:r>
                <a:rPr lang="ru-RU" sz="1100" b="1" dirty="0" smtClean="0">
                  <a:solidFill>
                    <a:srgbClr val="0070C0"/>
                  </a:solidFill>
                  <a:latin typeface="Century Gothic" panose="020B0502020202020204" pitchFamily="34" charset="0"/>
                </a:rPr>
                <a:t>добровольческих</a:t>
              </a:r>
            </a:p>
            <a:p>
              <a:r>
                <a:rPr lang="ru-RU" sz="1100" b="1" dirty="0" smtClean="0">
                  <a:solidFill>
                    <a:srgbClr val="0070C0"/>
                  </a:solidFill>
                  <a:latin typeface="Century Gothic" panose="020B0502020202020204" pitchFamily="34" charset="0"/>
                </a:rPr>
                <a:t>организаций </a:t>
              </a:r>
              <a:r>
                <a:rPr lang="ru-RU" sz="1100" b="1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и инициатив</a:t>
              </a:r>
            </a:p>
          </p:txBody>
        </p:sp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4404" y="1558114"/>
              <a:ext cx="1764118" cy="5576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6" name="Группа 55"/>
          <p:cNvGrpSpPr/>
          <p:nvPr/>
        </p:nvGrpSpPr>
        <p:grpSpPr>
          <a:xfrm>
            <a:off x="470716" y="2155508"/>
            <a:ext cx="3320032" cy="923330"/>
            <a:chOff x="5604167" y="839461"/>
            <a:chExt cx="3320032" cy="923330"/>
          </a:xfrm>
        </p:grpSpPr>
        <p:sp>
          <p:nvSpPr>
            <p:cNvPr id="57" name="Прямоугольник 56"/>
            <p:cNvSpPr/>
            <p:nvPr/>
          </p:nvSpPr>
          <p:spPr>
            <a:xfrm>
              <a:off x="7194714" y="915205"/>
              <a:ext cx="1729485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50" b="1" dirty="0" smtClean="0">
                  <a:solidFill>
                    <a:prstClr val="black"/>
                  </a:solidFill>
                  <a:latin typeface="Century Gothic" panose="020B0502020202020204" pitchFamily="34" charset="0"/>
                </a:rPr>
                <a:t>участников:</a:t>
              </a:r>
            </a:p>
            <a:p>
              <a:r>
                <a:rPr lang="ru-RU" sz="1050" b="1" dirty="0" smtClean="0">
                  <a:solidFill>
                    <a:prstClr val="black"/>
                  </a:solidFill>
                  <a:latin typeface="Century Gothic" panose="020B0502020202020204" pitchFamily="34" charset="0"/>
                </a:rPr>
                <a:t>- волонтеры ВУЗов и колледжей</a:t>
              </a:r>
            </a:p>
            <a:p>
              <a:r>
                <a:rPr lang="ru-RU" sz="1050" b="1" dirty="0" smtClean="0">
                  <a:solidFill>
                    <a:prstClr val="black"/>
                  </a:solidFill>
                  <a:latin typeface="Century Gothic" panose="020B0502020202020204" pitchFamily="34" charset="0"/>
                </a:rPr>
                <a:t>- волонтеры НКО</a:t>
              </a:r>
              <a:endParaRPr lang="ru-RU" sz="1050" b="1" dirty="0">
                <a:solidFill>
                  <a:prstClr val="black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5604167" y="839461"/>
              <a:ext cx="1763624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5400" b="1" dirty="0" smtClean="0">
                  <a:solidFill>
                    <a:srgbClr val="0070C0"/>
                  </a:solidFill>
                  <a:latin typeface="Century Gothic" panose="020B0502020202020204" pitchFamily="34" charset="0"/>
                </a:rPr>
                <a:t>&gt;</a:t>
              </a:r>
              <a:r>
                <a:rPr lang="ru-RU" sz="5400" b="1" dirty="0" smtClean="0">
                  <a:solidFill>
                    <a:srgbClr val="0070C0"/>
                  </a:solidFill>
                  <a:latin typeface="Century Gothic" panose="020B0502020202020204" pitchFamily="34" charset="0"/>
                </a:rPr>
                <a:t>200</a:t>
              </a:r>
              <a:endParaRPr lang="ru-RU" sz="4800" dirty="0">
                <a:solidFill>
                  <a:prstClr val="black"/>
                </a:solidFill>
              </a:endParaRPr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1052063" y="1092773"/>
            <a:ext cx="22974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1</a:t>
            </a:r>
            <a:r>
              <a:rPr lang="en-US" sz="16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1</a:t>
            </a:r>
            <a:r>
              <a:rPr lang="ru-RU" sz="16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.10.2018 ИВАНОВО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5815651" y="1082446"/>
            <a:ext cx="17315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1</a:t>
            </a:r>
            <a:r>
              <a:rPr lang="en-US" sz="16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2</a:t>
            </a:r>
            <a:r>
              <a:rPr lang="ru-RU" sz="16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.10.2018 ШУЯ</a:t>
            </a:r>
            <a:endParaRPr lang="ru-RU" sz="2400" dirty="0">
              <a:solidFill>
                <a:prstClr val="black"/>
              </a:solidFill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4565266" y="1696090"/>
            <a:ext cx="4312035" cy="430887"/>
            <a:chOff x="4692266" y="1645290"/>
            <a:chExt cx="4312035" cy="430887"/>
          </a:xfrm>
        </p:grpSpPr>
        <p:pic>
          <p:nvPicPr>
            <p:cNvPr id="2052" name="Picture 4" descr="C:\Users\i.baranov\Desktop\КДМ\СТРАТЕГИЯ\СГЦСЗР\Лого Шуя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rgbClr val="00206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2266" y="1662229"/>
              <a:ext cx="2084387" cy="349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Прямоугольник 28"/>
            <p:cNvSpPr/>
            <p:nvPr/>
          </p:nvSpPr>
          <p:spPr>
            <a:xfrm>
              <a:off x="6817484" y="1645290"/>
              <a:ext cx="2186817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100" b="1" dirty="0" smtClean="0">
                  <a:solidFill>
                    <a:srgbClr val="0070C0"/>
                  </a:solidFill>
                  <a:latin typeface="Century Gothic" panose="020B0502020202020204" pitchFamily="34" charset="0"/>
                </a:rPr>
                <a:t>Образовательный форум </a:t>
              </a:r>
            </a:p>
            <a:p>
              <a:r>
                <a:rPr lang="ru-RU" sz="1100" b="1" dirty="0" smtClean="0">
                  <a:solidFill>
                    <a:srgbClr val="0070C0"/>
                  </a:solidFill>
                  <a:latin typeface="Century Gothic" panose="020B0502020202020204" pitchFamily="34" charset="0"/>
                </a:rPr>
                <a:t>волонтерских объединений</a:t>
              </a:r>
              <a:endParaRPr lang="ru-RU" sz="11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74" name="Группа 73"/>
          <p:cNvGrpSpPr/>
          <p:nvPr/>
        </p:nvGrpSpPr>
        <p:grpSpPr>
          <a:xfrm>
            <a:off x="4887913" y="2177535"/>
            <a:ext cx="3320032" cy="923330"/>
            <a:chOff x="5604167" y="839461"/>
            <a:chExt cx="3320032" cy="923330"/>
          </a:xfrm>
        </p:grpSpPr>
        <p:sp>
          <p:nvSpPr>
            <p:cNvPr id="75" name="Прямоугольник 74"/>
            <p:cNvSpPr/>
            <p:nvPr/>
          </p:nvSpPr>
          <p:spPr>
            <a:xfrm>
              <a:off x="7194714" y="978705"/>
              <a:ext cx="1729485" cy="5770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50" b="1" dirty="0" smtClean="0">
                  <a:solidFill>
                    <a:prstClr val="black"/>
                  </a:solidFill>
                  <a:latin typeface="Century Gothic" panose="020B0502020202020204" pitchFamily="34" charset="0"/>
                </a:rPr>
                <a:t>участников:</a:t>
              </a:r>
            </a:p>
            <a:p>
              <a:r>
                <a:rPr lang="ru-RU" sz="1050" b="1" dirty="0" smtClean="0">
                  <a:solidFill>
                    <a:prstClr val="black"/>
                  </a:solidFill>
                  <a:latin typeface="Century Gothic" panose="020B0502020202020204" pitchFamily="34" charset="0"/>
                </a:rPr>
                <a:t>- волонтеры школ</a:t>
              </a:r>
            </a:p>
            <a:p>
              <a:r>
                <a:rPr lang="ru-RU" sz="1050" b="1" dirty="0" smtClean="0">
                  <a:solidFill>
                    <a:prstClr val="black"/>
                  </a:solidFill>
                  <a:latin typeface="Century Gothic" panose="020B0502020202020204" pitchFamily="34" charset="0"/>
                </a:rPr>
                <a:t>- волонтеры НКО</a:t>
              </a:r>
              <a:endParaRPr lang="ru-RU" sz="1050" b="1" dirty="0">
                <a:solidFill>
                  <a:prstClr val="black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5604167" y="839461"/>
              <a:ext cx="1763624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5400" b="1" dirty="0" smtClean="0">
                  <a:solidFill>
                    <a:srgbClr val="0070C0"/>
                  </a:solidFill>
                  <a:latin typeface="Century Gothic" panose="020B0502020202020204" pitchFamily="34" charset="0"/>
                </a:rPr>
                <a:t>&gt;</a:t>
              </a:r>
              <a:r>
                <a:rPr lang="ru-RU" sz="5400" b="1" dirty="0" smtClean="0">
                  <a:solidFill>
                    <a:srgbClr val="0070C0"/>
                  </a:solidFill>
                  <a:latin typeface="Century Gothic" panose="020B0502020202020204" pitchFamily="34" charset="0"/>
                </a:rPr>
                <a:t>100</a:t>
              </a:r>
              <a:endParaRPr lang="ru-RU" sz="48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77" name="Группа 76"/>
          <p:cNvGrpSpPr/>
          <p:nvPr/>
        </p:nvGrpSpPr>
        <p:grpSpPr>
          <a:xfrm>
            <a:off x="4910225" y="3100865"/>
            <a:ext cx="2243620" cy="923330"/>
            <a:chOff x="6680579" y="886372"/>
            <a:chExt cx="2243620" cy="923330"/>
          </a:xfrm>
        </p:grpSpPr>
        <p:sp>
          <p:nvSpPr>
            <p:cNvPr id="78" name="Прямоугольник 77"/>
            <p:cNvSpPr/>
            <p:nvPr/>
          </p:nvSpPr>
          <p:spPr>
            <a:xfrm>
              <a:off x="7194714" y="978705"/>
              <a:ext cx="1729485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50" b="1" dirty="0" smtClean="0">
                  <a:solidFill>
                    <a:prstClr val="black"/>
                  </a:solidFill>
                  <a:latin typeface="Century Gothic" panose="020B0502020202020204" pitchFamily="34" charset="0"/>
                </a:rPr>
                <a:t>направления:</a:t>
              </a:r>
            </a:p>
            <a:p>
              <a:r>
                <a:rPr lang="ru-RU" sz="1050" b="1" dirty="0" smtClean="0">
                  <a:solidFill>
                    <a:prstClr val="black"/>
                  </a:solidFill>
                  <a:latin typeface="Century Gothic" panose="020B0502020202020204" pitchFamily="34" charset="0"/>
                </a:rPr>
                <a:t>- мастер-классы</a:t>
              </a:r>
            </a:p>
            <a:p>
              <a:r>
                <a:rPr lang="ru-RU" sz="1050" b="1" dirty="0" smtClean="0">
                  <a:solidFill>
                    <a:prstClr val="black"/>
                  </a:solidFill>
                  <a:latin typeface="Century Gothic" panose="020B0502020202020204" pitchFamily="34" charset="0"/>
                </a:rPr>
                <a:t>- образовательные площадки</a:t>
              </a:r>
              <a:endParaRPr lang="ru-RU" sz="1050" b="1" dirty="0">
                <a:solidFill>
                  <a:prstClr val="black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9" name="Прямоугольник 78"/>
            <p:cNvSpPr/>
            <p:nvPr/>
          </p:nvSpPr>
          <p:spPr>
            <a:xfrm>
              <a:off x="6680579" y="886372"/>
              <a:ext cx="572593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5400" b="1" dirty="0" smtClean="0">
                  <a:solidFill>
                    <a:srgbClr val="0070C0"/>
                  </a:solidFill>
                  <a:latin typeface="Century Gothic" panose="020B0502020202020204" pitchFamily="34" charset="0"/>
                </a:rPr>
                <a:t>4</a:t>
              </a:r>
              <a:endParaRPr lang="ru-RU" sz="4800" dirty="0">
                <a:solidFill>
                  <a:srgbClr val="0070C0"/>
                </a:solidFill>
              </a:endParaRPr>
            </a:p>
          </p:txBody>
        </p:sp>
      </p:grpSp>
      <p:cxnSp>
        <p:nvCxnSpPr>
          <p:cNvPr id="84" name="Прямая соединительная линия 83"/>
          <p:cNvCxnSpPr/>
          <p:nvPr/>
        </p:nvCxnSpPr>
        <p:spPr>
          <a:xfrm flipH="1">
            <a:off x="44450" y="843569"/>
            <a:ext cx="4802072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Прямоугольник 84"/>
          <p:cNvSpPr/>
          <p:nvPr/>
        </p:nvSpPr>
        <p:spPr>
          <a:xfrm>
            <a:off x="47019" y="96837"/>
            <a:ext cx="737206" cy="73720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130175" y="266701"/>
            <a:ext cx="5771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5</a:t>
            </a:r>
            <a:endParaRPr lang="ru-RU" sz="2000" b="1" dirty="0" smtClean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91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1" y="4572002"/>
            <a:ext cx="2090034" cy="571499"/>
            <a:chOff x="0" y="3211816"/>
            <a:chExt cx="7064375" cy="1931684"/>
          </a:xfrm>
        </p:grpSpPr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11816"/>
              <a:ext cx="3556000" cy="19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8375" y="3211816"/>
              <a:ext cx="3556000" cy="19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Прямоугольник 8"/>
          <p:cNvSpPr/>
          <p:nvPr/>
        </p:nvSpPr>
        <p:spPr>
          <a:xfrm>
            <a:off x="787371" y="96837"/>
            <a:ext cx="8267730" cy="7372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ВСЕРОССИЙСКИЙ КОНКУРС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«ДОБРОВОЛЕЦ РОССИИ – 2018»</a:t>
            </a:r>
            <a:endParaRPr lang="ru-RU" sz="2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2070554" y="4578351"/>
            <a:ext cx="2090034" cy="571499"/>
            <a:chOff x="0" y="3211816"/>
            <a:chExt cx="7064375" cy="1931684"/>
          </a:xfrm>
        </p:grpSpPr>
        <p:pic>
          <p:nvPicPr>
            <p:cNvPr id="16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11816"/>
              <a:ext cx="3556000" cy="19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8375" y="3211816"/>
              <a:ext cx="3556000" cy="19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Группа 17"/>
          <p:cNvGrpSpPr/>
          <p:nvPr/>
        </p:nvGrpSpPr>
        <p:grpSpPr>
          <a:xfrm>
            <a:off x="4187288" y="4572001"/>
            <a:ext cx="2090034" cy="571499"/>
            <a:chOff x="0" y="3211816"/>
            <a:chExt cx="7064375" cy="1931684"/>
          </a:xfrm>
        </p:grpSpPr>
        <p:pic>
          <p:nvPicPr>
            <p:cNvPr id="19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11816"/>
              <a:ext cx="3556000" cy="19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8375" y="3211816"/>
              <a:ext cx="3556000" cy="19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" name="Группа 20"/>
          <p:cNvGrpSpPr/>
          <p:nvPr/>
        </p:nvGrpSpPr>
        <p:grpSpPr>
          <a:xfrm>
            <a:off x="6250622" y="4572000"/>
            <a:ext cx="2090034" cy="571499"/>
            <a:chOff x="0" y="3211816"/>
            <a:chExt cx="7064375" cy="1931684"/>
          </a:xfrm>
        </p:grpSpPr>
        <p:pic>
          <p:nvPicPr>
            <p:cNvPr id="22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11816"/>
              <a:ext cx="3556000" cy="19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8375" y="3211816"/>
              <a:ext cx="3556000" cy="19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" name="Picture 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33615" y="4578351"/>
            <a:ext cx="810389" cy="57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43487" y="854339"/>
            <a:ext cx="81953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4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endParaRPr lang="en-US" sz="1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564157" y="1028824"/>
            <a:ext cx="5426331" cy="2662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5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Более 15 тысяч заявок со всех регионов России;</a:t>
            </a:r>
          </a:p>
          <a:p>
            <a:endParaRPr lang="ru-RU" sz="1500" b="1" dirty="0" smtClean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5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ru-RU" sz="15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160 отобрано для участия в народном голосовании;</a:t>
            </a:r>
          </a:p>
          <a:p>
            <a:endParaRPr lang="ru-RU" sz="1500" b="1" dirty="0" smtClean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5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Ивановская область стала первой среди регионов России, прошедших в финальный этап конкурса;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500" b="1" dirty="0" smtClean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 Девять добровольческих инициатив вошли в </a:t>
            </a:r>
            <a:r>
              <a:rPr lang="ru-RU" sz="16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шорт-лист для </a:t>
            </a:r>
            <a:r>
              <a:rPr lang="ru-RU" sz="1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народного голосования</a:t>
            </a:r>
            <a:r>
              <a:rPr lang="ru-RU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  <a:endParaRPr lang="ru-RU" sz="15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C:\Users\a.maksimova\Desktop\сайт президент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54" y="916461"/>
            <a:ext cx="3362057" cy="19623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.maksimova\Desktop\e3f5f3e5273c4a018d4547c38e3a76b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36" y="2956782"/>
            <a:ext cx="3377275" cy="16886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Прямая соединительная линия 26"/>
          <p:cNvCxnSpPr/>
          <p:nvPr/>
        </p:nvCxnSpPr>
        <p:spPr>
          <a:xfrm flipH="1">
            <a:off x="44450" y="843569"/>
            <a:ext cx="4802072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47019" y="96837"/>
            <a:ext cx="737206" cy="73720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30175" y="266701"/>
            <a:ext cx="5771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6</a:t>
            </a:r>
            <a:endParaRPr lang="ru-RU" sz="2000" b="1" dirty="0" smtClean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53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1" y="4572002"/>
            <a:ext cx="2090034" cy="571499"/>
            <a:chOff x="0" y="3211816"/>
            <a:chExt cx="7064375" cy="1931684"/>
          </a:xfrm>
        </p:grpSpPr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11816"/>
              <a:ext cx="3556000" cy="19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8375" y="3211816"/>
              <a:ext cx="3556000" cy="19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Прямоугольник 8"/>
          <p:cNvSpPr/>
          <p:nvPr/>
        </p:nvSpPr>
        <p:spPr>
          <a:xfrm>
            <a:off x="787371" y="96837"/>
            <a:ext cx="8267730" cy="7372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ПРОЕКТЫ-ПРИЗЕРЫ ВСЕРОССИЙСК</a:t>
            </a:r>
            <a:r>
              <a:rPr lang="ru-RU" sz="20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ОГО</a:t>
            </a:r>
            <a:r>
              <a:rPr lang="ru-RU" sz="20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 КОНКУРСА</a:t>
            </a:r>
            <a:endParaRPr lang="ru-RU" sz="2000" b="1" dirty="0" smtClean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r>
              <a:rPr lang="ru-RU" sz="20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«ДОБРОВОЛЕЦ РОССИИ – 2018»</a:t>
            </a:r>
            <a:endParaRPr lang="ru-RU" sz="2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2070554" y="4578351"/>
            <a:ext cx="2090034" cy="571499"/>
            <a:chOff x="0" y="3211816"/>
            <a:chExt cx="7064375" cy="1931684"/>
          </a:xfrm>
        </p:grpSpPr>
        <p:pic>
          <p:nvPicPr>
            <p:cNvPr id="16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11816"/>
              <a:ext cx="3556000" cy="19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8375" y="3211816"/>
              <a:ext cx="3556000" cy="19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Группа 17"/>
          <p:cNvGrpSpPr/>
          <p:nvPr/>
        </p:nvGrpSpPr>
        <p:grpSpPr>
          <a:xfrm>
            <a:off x="4187288" y="4572001"/>
            <a:ext cx="2090034" cy="571499"/>
            <a:chOff x="0" y="3211816"/>
            <a:chExt cx="7064375" cy="1931684"/>
          </a:xfrm>
        </p:grpSpPr>
        <p:pic>
          <p:nvPicPr>
            <p:cNvPr id="19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11816"/>
              <a:ext cx="3556000" cy="19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8375" y="3211816"/>
              <a:ext cx="3556000" cy="19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" name="Группа 20"/>
          <p:cNvGrpSpPr/>
          <p:nvPr/>
        </p:nvGrpSpPr>
        <p:grpSpPr>
          <a:xfrm>
            <a:off x="6250622" y="4572000"/>
            <a:ext cx="2090034" cy="571499"/>
            <a:chOff x="0" y="3211816"/>
            <a:chExt cx="7064375" cy="1931684"/>
          </a:xfrm>
        </p:grpSpPr>
        <p:pic>
          <p:nvPicPr>
            <p:cNvPr id="22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11816"/>
              <a:ext cx="3556000" cy="19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8375" y="3211816"/>
              <a:ext cx="3556000" cy="19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" name="Picture 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33615" y="4578351"/>
            <a:ext cx="810389" cy="57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26032" y="813233"/>
            <a:ext cx="81953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4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endParaRPr lang="en-US" sz="1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H="1">
            <a:off x="44450" y="843569"/>
            <a:ext cx="4802072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47019" y="96837"/>
            <a:ext cx="737206" cy="73720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30175" y="266701"/>
            <a:ext cx="5771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7</a:t>
            </a:r>
            <a:endParaRPr lang="ru-RU" sz="2000" b="1" dirty="0" smtClean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014903" y="973333"/>
            <a:ext cx="30419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</a:rPr>
              <a:t>возрастная категория от </a:t>
            </a:r>
            <a:r>
              <a:rPr lang="ru-RU" sz="1400" dirty="0">
                <a:solidFill>
                  <a:prstClr val="black"/>
                </a:solidFill>
              </a:rPr>
              <a:t>14 до 18 лет </a:t>
            </a:r>
            <a:endParaRPr lang="ru-RU" sz="1400" dirty="0"/>
          </a:p>
        </p:txBody>
      </p:sp>
      <p:grpSp>
        <p:nvGrpSpPr>
          <p:cNvPr id="40" name="Группа 39"/>
          <p:cNvGrpSpPr/>
          <p:nvPr/>
        </p:nvGrpSpPr>
        <p:grpSpPr>
          <a:xfrm>
            <a:off x="364745" y="1403797"/>
            <a:ext cx="4200851" cy="858219"/>
            <a:chOff x="-332259" y="1927196"/>
            <a:chExt cx="4200851" cy="858219"/>
          </a:xfrm>
        </p:grpSpPr>
        <p:pic>
          <p:nvPicPr>
            <p:cNvPr id="6146" name="Picture 2" descr="C:\Users\i.baranov\Downloads\silver-medal (1)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32259" y="2023083"/>
              <a:ext cx="762332" cy="762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355999" y="1927196"/>
              <a:ext cx="351259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1600" b="1" dirty="0" smtClean="0">
                  <a:solidFill>
                    <a:srgbClr val="0070C0"/>
                  </a:solidFill>
                </a:rPr>
                <a:t>«</a:t>
              </a:r>
              <a:r>
                <a:rPr lang="ru-RU" sz="2000" b="1" dirty="0" smtClean="0">
                  <a:solidFill>
                    <a:srgbClr val="0070C0"/>
                  </a:solidFill>
                </a:rPr>
                <a:t>ТРОЛЛЕЙБУС ПАМЯТИ</a:t>
              </a:r>
              <a:r>
                <a:rPr lang="ru-RU" sz="1600" b="1" dirty="0" smtClean="0">
                  <a:solidFill>
                    <a:srgbClr val="0070C0"/>
                  </a:solidFill>
                </a:rPr>
                <a:t>» </a:t>
              </a:r>
            </a:p>
            <a:p>
              <a:pPr lvl="0"/>
              <a:r>
                <a:rPr lang="ru-RU" sz="1600" dirty="0">
                  <a:solidFill>
                    <a:srgbClr val="0070C0"/>
                  </a:solidFill>
                </a:rPr>
                <a:t>(проект Лицея №</a:t>
              </a:r>
              <a:r>
                <a:rPr lang="ru-RU" sz="1600" dirty="0" smtClean="0">
                  <a:solidFill>
                    <a:srgbClr val="0070C0"/>
                  </a:solidFill>
                </a:rPr>
                <a:t>67)</a:t>
              </a:r>
            </a:p>
            <a:p>
              <a:pPr lvl="0"/>
              <a:r>
                <a:rPr lang="ru-RU" sz="1200" dirty="0" smtClean="0"/>
                <a:t>номинация </a:t>
              </a:r>
              <a:r>
                <a:rPr lang="ru-RU" sz="1200" dirty="0"/>
                <a:t>«Уверенные в будущем» </a:t>
              </a:r>
              <a:endParaRPr lang="ru-RU" sz="1600" dirty="0"/>
            </a:p>
          </p:txBody>
        </p:sp>
      </p:grpSp>
      <p:sp>
        <p:nvSpPr>
          <p:cNvPr id="48" name="Прямоугольник 47"/>
          <p:cNvSpPr/>
          <p:nvPr/>
        </p:nvSpPr>
        <p:spPr>
          <a:xfrm>
            <a:off x="5251050" y="938723"/>
            <a:ext cx="29696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</a:rPr>
              <a:t>возрастная категория старше 18 </a:t>
            </a:r>
            <a:r>
              <a:rPr lang="ru-RU" sz="1400" dirty="0">
                <a:solidFill>
                  <a:prstClr val="black"/>
                </a:solidFill>
              </a:rPr>
              <a:t>лет </a:t>
            </a:r>
            <a:endParaRPr lang="ru-RU" sz="1400" dirty="0"/>
          </a:p>
        </p:txBody>
      </p:sp>
      <p:grpSp>
        <p:nvGrpSpPr>
          <p:cNvPr id="41" name="Группа 40"/>
          <p:cNvGrpSpPr/>
          <p:nvPr/>
        </p:nvGrpSpPr>
        <p:grpSpPr>
          <a:xfrm>
            <a:off x="387605" y="2480362"/>
            <a:ext cx="4043524" cy="857611"/>
            <a:chOff x="197105" y="2775466"/>
            <a:chExt cx="4043524" cy="857611"/>
          </a:xfrm>
        </p:grpSpPr>
        <p:pic>
          <p:nvPicPr>
            <p:cNvPr id="6147" name="Picture 3" descr="C:\Users\i.baranov\Downloads\bronze-medal (2)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105" y="2871961"/>
              <a:ext cx="761116" cy="7611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Прямоугольник 54"/>
            <p:cNvSpPr/>
            <p:nvPr/>
          </p:nvSpPr>
          <p:spPr>
            <a:xfrm>
              <a:off x="884147" y="2775466"/>
              <a:ext cx="335648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1600" b="1" dirty="0" smtClean="0">
                  <a:solidFill>
                    <a:srgbClr val="0070C0"/>
                  </a:solidFill>
                </a:rPr>
                <a:t>«</a:t>
              </a:r>
              <a:r>
                <a:rPr lang="ru-RU" sz="2000" b="1" dirty="0">
                  <a:solidFill>
                    <a:srgbClr val="0070C0"/>
                  </a:solidFill>
                </a:rPr>
                <a:t>МЫ ДРУЖБОЮ СИЛЬНЫ</a:t>
              </a:r>
              <a:r>
                <a:rPr lang="ru-RU" sz="1600" b="1" dirty="0" smtClean="0">
                  <a:solidFill>
                    <a:srgbClr val="0070C0"/>
                  </a:solidFill>
                </a:rPr>
                <a:t>» </a:t>
              </a:r>
            </a:p>
            <a:p>
              <a:pPr lvl="0"/>
              <a:r>
                <a:rPr lang="ru-RU" sz="1600" dirty="0">
                  <a:solidFill>
                    <a:srgbClr val="0070C0"/>
                  </a:solidFill>
                </a:rPr>
                <a:t>(проект СШ №56)</a:t>
              </a:r>
            </a:p>
            <a:p>
              <a:pPr lvl="0"/>
              <a:r>
                <a:rPr lang="ru-RU" sz="1200" dirty="0"/>
                <a:t>номинация «</a:t>
              </a:r>
              <a:r>
                <a:rPr lang="ru-RU" sz="1200" dirty="0">
                  <a:solidFill>
                    <a:prstClr val="black"/>
                  </a:solidFill>
                </a:rPr>
                <a:t>Вдохновленные искусством</a:t>
              </a:r>
              <a:r>
                <a:rPr lang="ru-RU" sz="1200" dirty="0"/>
                <a:t>» </a:t>
              </a:r>
              <a:endParaRPr lang="ru-RU" sz="1200" dirty="0"/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4772613" y="1264602"/>
            <a:ext cx="4200851" cy="1107996"/>
            <a:chOff x="-332259" y="1927196"/>
            <a:chExt cx="4200851" cy="1107996"/>
          </a:xfrm>
        </p:grpSpPr>
        <p:pic>
          <p:nvPicPr>
            <p:cNvPr id="58" name="Picture 2" descr="C:\Users\i.baranov\Downloads\silver-medal (1)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32259" y="2023083"/>
              <a:ext cx="762332" cy="762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9" name="Прямоугольник 58"/>
            <p:cNvSpPr/>
            <p:nvPr/>
          </p:nvSpPr>
          <p:spPr>
            <a:xfrm>
              <a:off x="355999" y="1927196"/>
              <a:ext cx="351259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1600" b="1" dirty="0" smtClean="0">
                  <a:solidFill>
                    <a:srgbClr val="0070C0"/>
                  </a:solidFill>
                </a:rPr>
                <a:t>«</a:t>
              </a:r>
              <a:r>
                <a:rPr lang="ru-RU" sz="2000" b="1" dirty="0" smtClean="0">
                  <a:solidFill>
                    <a:srgbClr val="0070C0"/>
                  </a:solidFill>
                </a:rPr>
                <a:t>ТЫ НАМ НУЖЕН</a:t>
              </a:r>
              <a:r>
                <a:rPr lang="ru-RU" sz="1600" b="1" dirty="0" smtClean="0">
                  <a:solidFill>
                    <a:srgbClr val="0070C0"/>
                  </a:solidFill>
                </a:rPr>
                <a:t>» </a:t>
              </a:r>
            </a:p>
            <a:p>
              <a:pPr lvl="0"/>
              <a:r>
                <a:rPr lang="ru-RU" sz="1600" dirty="0">
                  <a:solidFill>
                    <a:srgbClr val="0070C0"/>
                  </a:solidFill>
                </a:rPr>
                <a:t>(проект </a:t>
              </a:r>
              <a:r>
                <a:rPr lang="ru-RU" sz="1600" dirty="0" smtClean="0">
                  <a:solidFill>
                    <a:srgbClr val="0070C0"/>
                  </a:solidFill>
                </a:rPr>
                <a:t>Ивановской городской ученической Думы)</a:t>
              </a:r>
            </a:p>
            <a:p>
              <a:pPr lvl="0"/>
              <a:r>
                <a:rPr lang="ru-RU" sz="1200" dirty="0" smtClean="0"/>
                <a:t>номинация «</a:t>
              </a:r>
              <a:r>
                <a:rPr lang="ru-RU" sz="1200" dirty="0">
                  <a:solidFill>
                    <a:prstClr val="black"/>
                  </a:solidFill>
                </a:rPr>
                <a:t>Помощь инвалидам</a:t>
              </a:r>
              <a:r>
                <a:rPr lang="ru-RU" sz="1200" dirty="0" smtClean="0"/>
                <a:t>» </a:t>
              </a:r>
              <a:endParaRPr lang="ru-RU" sz="1600" dirty="0"/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4777942" y="2468295"/>
            <a:ext cx="4200851" cy="1107996"/>
            <a:chOff x="-332259" y="1927196"/>
            <a:chExt cx="4200851" cy="1107996"/>
          </a:xfrm>
        </p:grpSpPr>
        <p:pic>
          <p:nvPicPr>
            <p:cNvPr id="61" name="Picture 2" descr="C:\Users\i.baranov\Downloads\silver-medal (1)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32259" y="2023083"/>
              <a:ext cx="762332" cy="762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" name="Прямоугольник 61"/>
            <p:cNvSpPr/>
            <p:nvPr/>
          </p:nvSpPr>
          <p:spPr>
            <a:xfrm>
              <a:off x="355999" y="1927196"/>
              <a:ext cx="351259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1600" b="1" dirty="0" smtClean="0">
                  <a:solidFill>
                    <a:srgbClr val="0070C0"/>
                  </a:solidFill>
                </a:rPr>
                <a:t>«</a:t>
              </a:r>
              <a:r>
                <a:rPr lang="ru-RU" sz="2000" b="1" dirty="0" smtClean="0">
                  <a:solidFill>
                    <a:srgbClr val="0070C0"/>
                  </a:solidFill>
                </a:rPr>
                <a:t>ПОРТРЕТ ВЕТЕРАНА</a:t>
              </a:r>
              <a:r>
                <a:rPr lang="ru-RU" sz="1600" b="1" dirty="0" smtClean="0">
                  <a:solidFill>
                    <a:srgbClr val="0070C0"/>
                  </a:solidFill>
                </a:rPr>
                <a:t>» </a:t>
              </a:r>
            </a:p>
            <a:p>
              <a:pPr lvl="0"/>
              <a:r>
                <a:rPr lang="ru-RU" sz="1600" dirty="0">
                  <a:solidFill>
                    <a:srgbClr val="0070C0"/>
                  </a:solidFill>
                </a:rPr>
                <a:t>(проект </a:t>
              </a:r>
              <a:r>
                <a:rPr lang="ru-RU" sz="1600" dirty="0" smtClean="0">
                  <a:solidFill>
                    <a:srgbClr val="0070C0"/>
                  </a:solidFill>
                </a:rPr>
                <a:t>Ивановского художественного училища)</a:t>
              </a:r>
            </a:p>
            <a:p>
              <a:pPr lvl="0"/>
              <a:r>
                <a:rPr lang="ru-RU" sz="1200" dirty="0" smtClean="0"/>
                <a:t>номинация «</a:t>
              </a:r>
              <a:r>
                <a:rPr lang="ru-RU" sz="1200" dirty="0">
                  <a:solidFill>
                    <a:prstClr val="black"/>
                  </a:solidFill>
                </a:rPr>
                <a:t>Вдохновленные искусством</a:t>
              </a:r>
              <a:r>
                <a:rPr lang="ru-RU" sz="1200" dirty="0" smtClean="0"/>
                <a:t>» </a:t>
              </a:r>
              <a:endParaRPr lang="ru-RU" sz="1600" dirty="0"/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4793181" y="3630821"/>
            <a:ext cx="4200851" cy="1107996"/>
            <a:chOff x="-332259" y="1927196"/>
            <a:chExt cx="4200851" cy="1107996"/>
          </a:xfrm>
        </p:grpSpPr>
        <p:pic>
          <p:nvPicPr>
            <p:cNvPr id="64" name="Picture 2" descr="C:\Users\i.baranov\Downloads\silver-medal (1)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32259" y="2023083"/>
              <a:ext cx="762332" cy="762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Прямоугольник 64"/>
            <p:cNvSpPr/>
            <p:nvPr/>
          </p:nvSpPr>
          <p:spPr>
            <a:xfrm>
              <a:off x="355999" y="1927196"/>
              <a:ext cx="351259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1600" b="1" dirty="0" smtClean="0">
                  <a:solidFill>
                    <a:srgbClr val="0070C0"/>
                  </a:solidFill>
                </a:rPr>
                <a:t>«</a:t>
              </a:r>
              <a:r>
                <a:rPr lang="ru-RU" sz="2000" b="1" dirty="0" smtClean="0">
                  <a:solidFill>
                    <a:srgbClr val="0070C0"/>
                  </a:solidFill>
                </a:rPr>
                <a:t>КОХОМСКИЙ ДЕД МОРОЗ</a:t>
              </a:r>
              <a:r>
                <a:rPr lang="ru-RU" sz="1600" b="1" dirty="0" smtClean="0">
                  <a:solidFill>
                    <a:srgbClr val="0070C0"/>
                  </a:solidFill>
                </a:rPr>
                <a:t>» </a:t>
              </a:r>
            </a:p>
            <a:p>
              <a:pPr lvl="0"/>
              <a:r>
                <a:rPr lang="ru-RU" sz="1600" dirty="0">
                  <a:solidFill>
                    <a:srgbClr val="0070C0"/>
                  </a:solidFill>
                </a:rPr>
                <a:t>(проект («</a:t>
              </a:r>
              <a:r>
                <a:rPr lang="ru-RU" sz="1600" dirty="0" smtClean="0">
                  <a:solidFill>
                    <a:srgbClr val="0070C0"/>
                  </a:solidFill>
                </a:rPr>
                <a:t>Волонтеров </a:t>
              </a:r>
              <a:r>
                <a:rPr lang="ru-RU" sz="1600" dirty="0">
                  <a:solidFill>
                    <a:srgbClr val="0070C0"/>
                  </a:solidFill>
                </a:rPr>
                <a:t>Мира», «</a:t>
              </a:r>
              <a:r>
                <a:rPr lang="ru-RU" sz="1600" dirty="0" smtClean="0">
                  <a:solidFill>
                    <a:srgbClr val="0070C0"/>
                  </a:solidFill>
                </a:rPr>
                <a:t>Волонтеров </a:t>
              </a:r>
              <a:r>
                <a:rPr lang="ru-RU" sz="1600" dirty="0">
                  <a:solidFill>
                    <a:srgbClr val="0070C0"/>
                  </a:solidFill>
                </a:rPr>
                <a:t>Победы» г. Кохма)</a:t>
              </a:r>
              <a:endParaRPr lang="ru-RU" sz="1600" dirty="0" smtClean="0">
                <a:solidFill>
                  <a:srgbClr val="0070C0"/>
                </a:solidFill>
              </a:endParaRPr>
            </a:p>
            <a:p>
              <a:pPr lvl="0"/>
              <a:r>
                <a:rPr lang="ru-RU" sz="1200" dirty="0" smtClean="0"/>
                <a:t>номинация «</a:t>
              </a:r>
              <a:r>
                <a:rPr lang="ru-RU" sz="1200" dirty="0">
                  <a:solidFill>
                    <a:prstClr val="black"/>
                  </a:solidFill>
                </a:rPr>
                <a:t>Помощь детям</a:t>
              </a:r>
              <a:r>
                <a:rPr lang="ru-RU" sz="1200" dirty="0" smtClean="0"/>
                <a:t>» </a:t>
              </a:r>
              <a:endParaRPr lang="ru-RU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7831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1" y="4572002"/>
            <a:ext cx="2090034" cy="571499"/>
            <a:chOff x="0" y="3211816"/>
            <a:chExt cx="7064375" cy="1931684"/>
          </a:xfrm>
        </p:grpSpPr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11816"/>
              <a:ext cx="3556000" cy="19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8375" y="3211816"/>
              <a:ext cx="3556000" cy="19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Группа 14"/>
          <p:cNvGrpSpPr/>
          <p:nvPr/>
        </p:nvGrpSpPr>
        <p:grpSpPr>
          <a:xfrm>
            <a:off x="2070554" y="4578351"/>
            <a:ext cx="2090034" cy="571499"/>
            <a:chOff x="0" y="3211816"/>
            <a:chExt cx="7064375" cy="1931684"/>
          </a:xfrm>
        </p:grpSpPr>
        <p:pic>
          <p:nvPicPr>
            <p:cNvPr id="16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11816"/>
              <a:ext cx="3556000" cy="19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8375" y="3211816"/>
              <a:ext cx="3556000" cy="19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Группа 17"/>
          <p:cNvGrpSpPr/>
          <p:nvPr/>
        </p:nvGrpSpPr>
        <p:grpSpPr>
          <a:xfrm>
            <a:off x="4160588" y="4572001"/>
            <a:ext cx="2090034" cy="571499"/>
            <a:chOff x="0" y="3211816"/>
            <a:chExt cx="7064375" cy="1931684"/>
          </a:xfrm>
        </p:grpSpPr>
        <p:pic>
          <p:nvPicPr>
            <p:cNvPr id="19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11816"/>
              <a:ext cx="3556000" cy="19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8375" y="3211816"/>
              <a:ext cx="3556000" cy="19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" name="Группа 20"/>
          <p:cNvGrpSpPr/>
          <p:nvPr/>
        </p:nvGrpSpPr>
        <p:grpSpPr>
          <a:xfrm>
            <a:off x="6250622" y="4572000"/>
            <a:ext cx="2090034" cy="571499"/>
            <a:chOff x="0" y="3211816"/>
            <a:chExt cx="7064375" cy="1931684"/>
          </a:xfrm>
        </p:grpSpPr>
        <p:pic>
          <p:nvPicPr>
            <p:cNvPr id="22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11816"/>
              <a:ext cx="3556000" cy="19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8375" y="3211816"/>
              <a:ext cx="3556000" cy="193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" name="Picture 9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33615" y="4578351"/>
            <a:ext cx="810389" cy="57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43487" y="854339"/>
            <a:ext cx="81953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4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endParaRPr lang="en-US" sz="1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1779" y="1172400"/>
            <a:ext cx="744667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- Городской </a:t>
            </a:r>
            <a:r>
              <a:rPr lang="ru-RU" sz="1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слет </a:t>
            </a:r>
            <a:r>
              <a:rPr lang="ru-RU" sz="1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волонтеров «</a:t>
            </a:r>
            <a:r>
              <a:rPr lang="ru-RU" sz="1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Технология </a:t>
            </a:r>
            <a:r>
              <a:rPr lang="ru-RU" sz="1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добра</a:t>
            </a:r>
            <a:r>
              <a:rPr lang="ru-RU" sz="1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»;</a:t>
            </a:r>
          </a:p>
          <a:p>
            <a:r>
              <a:rPr lang="ru-RU" sz="1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- Проект «Школа волонтерства» </a:t>
            </a:r>
            <a:r>
              <a:rPr lang="ru-RU" sz="1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проведение </a:t>
            </a:r>
            <a:r>
              <a:rPr lang="ru-RU" sz="1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ДоброУроков</a:t>
            </a:r>
            <a:r>
              <a:rPr lang="ru-RU" sz="1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</a:p>
          <a:p>
            <a:r>
              <a:rPr lang="ru-RU" sz="1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в </a:t>
            </a:r>
            <a:r>
              <a:rPr lang="ru-RU" sz="1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учебных </a:t>
            </a:r>
            <a:r>
              <a:rPr lang="ru-RU" sz="1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заведениях, проведение </a:t>
            </a:r>
            <a:r>
              <a:rPr lang="ru-RU" sz="1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обучающих тренингов </a:t>
            </a:r>
            <a:r>
              <a:rPr lang="ru-RU" sz="1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для </a:t>
            </a:r>
            <a:r>
              <a:rPr lang="ru-RU" sz="1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волонтеров</a:t>
            </a:r>
            <a:endParaRPr lang="ru-RU" sz="10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415328" y="1861200"/>
            <a:ext cx="4535632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5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г</a:t>
            </a:r>
            <a:r>
              <a:rPr lang="ru-RU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. </a:t>
            </a:r>
            <a:r>
              <a:rPr lang="ru-RU" sz="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Боровичи:</a:t>
            </a:r>
          </a:p>
          <a:p>
            <a:pPr algn="ctr"/>
            <a:endParaRPr lang="ru-RU" sz="10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171450" indent="-171450" algn="ctr">
              <a:buFontTx/>
              <a:buChar char="-"/>
            </a:pPr>
            <a:r>
              <a:rPr lang="ru-RU" sz="1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ЭКО-</a:t>
            </a:r>
            <a:r>
              <a:rPr lang="ru-RU" sz="1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квест</a:t>
            </a:r>
            <a:r>
              <a:rPr lang="ru-RU" sz="1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 </a:t>
            </a:r>
            <a:r>
              <a:rPr lang="ru-RU" sz="1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«Чистые </a:t>
            </a:r>
            <a:r>
              <a:rPr lang="ru-RU" sz="1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игры»</a:t>
            </a:r>
            <a:r>
              <a:rPr lang="en-US" sz="1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. </a:t>
            </a:r>
            <a:r>
              <a:rPr lang="ru-RU" sz="1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Более </a:t>
            </a:r>
            <a:r>
              <a:rPr lang="ru-RU" sz="1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85 участников, </a:t>
            </a:r>
            <a:r>
              <a:rPr lang="ru-RU" sz="1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собрано </a:t>
            </a:r>
            <a:r>
              <a:rPr lang="ru-RU" sz="1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103 мешка </a:t>
            </a:r>
            <a:r>
              <a:rPr lang="ru-RU" sz="1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мусора, собрано 713 кг. отходов;</a:t>
            </a:r>
            <a:endParaRPr lang="en-US" sz="10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endParaRPr lang="en-US" sz="10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ru-RU" sz="1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Молодежная </a:t>
            </a:r>
            <a:r>
              <a:rPr lang="ru-RU" sz="1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акция «</a:t>
            </a:r>
            <a:r>
              <a:rPr lang="ru-RU" sz="1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ДоброДень</a:t>
            </a:r>
            <a:r>
              <a:rPr lang="ru-RU" sz="1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».</a:t>
            </a:r>
            <a:r>
              <a:rPr lang="ru-RU" sz="10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endParaRPr lang="ru-RU" sz="10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83334" y="3017451"/>
            <a:ext cx="377444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" b="1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ru-RU" sz="4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Петрозаводский г. о.:</a:t>
            </a:r>
          </a:p>
          <a:p>
            <a:endParaRPr lang="ru-RU" sz="4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r>
              <a:rPr lang="ru-RU" sz="10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- </a:t>
            </a:r>
            <a:r>
              <a:rPr lang="ru-RU" sz="1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«</a:t>
            </a:r>
            <a:r>
              <a:rPr lang="ru-RU" sz="1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Добровольцы первой помощи» </a:t>
            </a:r>
            <a:endParaRPr lang="ru-RU" sz="10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r>
              <a:rPr lang="ru-RU" sz="1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Отряд </a:t>
            </a:r>
            <a:r>
              <a:rPr lang="ru-RU" sz="1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добровольцев  </a:t>
            </a:r>
            <a:r>
              <a:rPr lang="ru-RU" sz="1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первой </a:t>
            </a:r>
            <a:r>
              <a:rPr lang="ru-RU" sz="1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помощи из числа молодежи в возрасте </a:t>
            </a:r>
            <a:r>
              <a:rPr lang="ru-RU" sz="1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15-20 </a:t>
            </a:r>
            <a:r>
              <a:rPr lang="ru-RU" sz="1000" dirty="0">
                <a:solidFill>
                  <a:prstClr val="black"/>
                </a:solidFill>
                <a:latin typeface="Century Gothic" panose="020B0502020202020204" pitchFamily="34" charset="0"/>
              </a:rPr>
              <a:t>лет</a:t>
            </a:r>
            <a:r>
              <a:rPr lang="ru-RU" sz="10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.</a:t>
            </a:r>
          </a:p>
          <a:p>
            <a:pPr algn="ctr"/>
            <a:endParaRPr lang="en-US" sz="400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171450" indent="-171450" algn="ctr">
              <a:buFontTx/>
              <a:buChar char="-"/>
            </a:pPr>
            <a:r>
              <a:rPr lang="ru-RU" sz="1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Служба </a:t>
            </a:r>
            <a:r>
              <a:rPr lang="ru-RU" sz="10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волонтерских </a:t>
            </a:r>
            <a:r>
              <a:rPr lang="ru-RU" sz="1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стажировок «Продвижение» </a:t>
            </a:r>
            <a:r>
              <a:rPr lang="ru-RU" sz="1000" dirty="0">
                <a:solidFill>
                  <a:prstClr val="black"/>
                </a:solidFill>
              </a:rPr>
              <a:t>. </a:t>
            </a:r>
            <a:endParaRPr lang="ru-RU" sz="1000" dirty="0" smtClean="0">
              <a:solidFill>
                <a:prstClr val="black"/>
              </a:solidFill>
            </a:endParaRPr>
          </a:p>
          <a:p>
            <a:pPr marL="2000250" lvl="4" indent="-171450" algn="ctr">
              <a:buFontTx/>
              <a:buChar char="-"/>
            </a:pPr>
            <a:endParaRPr lang="ru-RU" sz="100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r>
              <a:rPr lang="ru-RU" sz="10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Система </a:t>
            </a:r>
            <a:r>
              <a:rPr lang="ru-RU" sz="10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обменных стажировок </a:t>
            </a:r>
            <a:r>
              <a:rPr lang="ru-RU" sz="10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между потенциальными </a:t>
            </a:r>
            <a:r>
              <a:rPr lang="ru-RU" sz="10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лидерами, активными добровольцами </a:t>
            </a:r>
            <a:r>
              <a:rPr lang="ru-RU" sz="10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общественных организаций.</a:t>
            </a:r>
            <a:endParaRPr lang="ru-RU" sz="1000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endParaRPr lang="ru-RU" sz="12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964" y="3129053"/>
            <a:ext cx="2190845" cy="146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28" name="Объект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8319120"/>
              </p:ext>
            </p:extLst>
          </p:nvPr>
        </p:nvGraphicFramePr>
        <p:xfrm>
          <a:off x="5071211" y="573436"/>
          <a:ext cx="1736597" cy="1248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Изображение" r:id="rId6" imgW="0" imgH="0" progId="StaticMetafile">
                  <p:embed/>
                </p:oleObj>
              </mc:Choice>
              <mc:Fallback>
                <p:oleObj name="Изображение" r:id="rId6" imgW="0" imgH="0" progId="StaticMetafile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1211" y="573436"/>
                        <a:ext cx="1736597" cy="124867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30" name="Объект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4253260"/>
              </p:ext>
            </p:extLst>
          </p:nvPr>
        </p:nvGraphicFramePr>
        <p:xfrm>
          <a:off x="6861336" y="575610"/>
          <a:ext cx="1906578" cy="1242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Изображение" r:id="rId8" imgW="0" imgH="0" progId="StaticMetafile">
                  <p:embed/>
                </p:oleObj>
              </mc:Choice>
              <mc:Fallback>
                <p:oleObj name="Изображение" r:id="rId8" imgW="0" imgH="0" progId="StaticMetafile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1336" y="575610"/>
                        <a:ext cx="1906578" cy="124241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79" name="Picture 55" descr="C:\Users\a.maksimova\Documents\sdldzzkmvdy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087" y="1715247"/>
            <a:ext cx="1217547" cy="132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2" name="Picture 58" descr="C:\Users\a.maksimova\Documents\avscjpmtjly (1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994" y="1754486"/>
            <a:ext cx="1015222" cy="126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5" name="Picture 7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034" y="3145036"/>
            <a:ext cx="2149552" cy="1433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798320" y="942588"/>
            <a:ext cx="14742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г</a:t>
            </a:r>
            <a:r>
              <a:rPr lang="ru-RU" sz="12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. </a:t>
            </a:r>
            <a:r>
              <a:rPr lang="ru-RU" sz="12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Калининград</a:t>
            </a:r>
            <a:r>
              <a:rPr lang="ru-RU" sz="12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: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Стрелка вправо 1"/>
          <p:cNvSpPr/>
          <p:nvPr/>
        </p:nvSpPr>
        <p:spPr>
          <a:xfrm rot="10800000">
            <a:off x="4644110" y="2072639"/>
            <a:ext cx="12954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3360420" y="1073467"/>
            <a:ext cx="1635760" cy="588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3048000" y="3276600"/>
            <a:ext cx="104751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55015" y="128071"/>
            <a:ext cx="8315326" cy="7059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ОПЫТ ГОРОДОВ СОЮЗА:</a:t>
            </a:r>
            <a:endParaRPr lang="ru-RU" sz="2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flipH="1">
            <a:off x="44450" y="851189"/>
            <a:ext cx="4802072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47019" y="96837"/>
            <a:ext cx="737206" cy="73720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30175" y="266701"/>
            <a:ext cx="5771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prstClr val="white"/>
                </a:solidFill>
                <a:latin typeface="Century Gothic" panose="020B0502020202020204" pitchFamily="34" charset="0"/>
              </a:rPr>
              <a:t>8</a:t>
            </a:r>
            <a:endParaRPr lang="ru-RU" sz="2000" b="1" dirty="0" smtClean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87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10763</TotalTime>
  <Words>1243</Words>
  <Application>Microsoft Office PowerPoint</Application>
  <PresentationFormat>Экран (16:9)</PresentationFormat>
  <Paragraphs>280</Paragraphs>
  <Slides>23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Тема Office</vt:lpstr>
      <vt:lpstr>Изображение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Игорь Анатольевич Баранов</cp:lastModifiedBy>
  <cp:revision>817</cp:revision>
  <cp:lastPrinted>2019-02-28T06:14:08Z</cp:lastPrinted>
  <dcterms:created xsi:type="dcterms:W3CDTF">2016-09-05T20:28:42Z</dcterms:created>
  <dcterms:modified xsi:type="dcterms:W3CDTF">2019-02-28T06:15:51Z</dcterms:modified>
</cp:coreProperties>
</file>