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3"/>
  </p:notesMasterIdLst>
  <p:handoutMasterIdLst>
    <p:handoutMasterId r:id="rId24"/>
  </p:handoutMasterIdLst>
  <p:sldIdLst>
    <p:sldId id="258" r:id="rId3"/>
    <p:sldId id="259" r:id="rId4"/>
    <p:sldId id="260" r:id="rId5"/>
    <p:sldId id="276" r:id="rId6"/>
    <p:sldId id="277" r:id="rId7"/>
    <p:sldId id="278" r:id="rId8"/>
    <p:sldId id="263" r:id="rId9"/>
    <p:sldId id="279" r:id="rId10"/>
    <p:sldId id="272" r:id="rId11"/>
    <p:sldId id="280" r:id="rId12"/>
    <p:sldId id="264" r:id="rId13"/>
    <p:sldId id="265" r:id="rId14"/>
    <p:sldId id="266" r:id="rId15"/>
    <p:sldId id="273" r:id="rId16"/>
    <p:sldId id="267" r:id="rId17"/>
    <p:sldId id="268" r:id="rId18"/>
    <p:sldId id="275" r:id="rId19"/>
    <p:sldId id="269" r:id="rId20"/>
    <p:sldId id="270" r:id="rId21"/>
    <p:sldId id="282" r:id="rId22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62A7"/>
    <a:srgbClr val="683104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8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1694834268640432E-3"/>
          <c:y val="0.18039852497363307"/>
          <c:w val="0.61190829745204467"/>
          <c:h val="0.8196014750263669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/>
          </c:spPr>
          <c:explosion val="27"/>
          <c:dPt>
            <c:idx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/>
            </c:spPr>
          </c:dPt>
          <c:dPt>
            <c:idx val="1"/>
            <c:bubble3D val="0"/>
            <c:explosion val="25"/>
            <c:spPr>
              <a:solidFill>
                <a:srgbClr val="00B050"/>
              </a:solidFill>
              <a:scene3d>
                <a:camera prst="orthographicFront"/>
                <a:lightRig rig="threePt" dir="t"/>
              </a:scene3d>
              <a:sp3d/>
            </c:spPr>
          </c:dPt>
          <c:dPt>
            <c:idx val="2"/>
            <c:bubble3D val="0"/>
            <c:spPr>
              <a:solidFill>
                <a:srgbClr val="FC6F30"/>
              </a:solidFill>
              <a:scene3d>
                <a:camera prst="orthographicFront"/>
                <a:lightRig rig="threePt" dir="t"/>
              </a:scene3d>
              <a:sp3d/>
            </c:spPr>
          </c:dPt>
          <c:dPt>
            <c:idx val="3"/>
            <c:bubble3D val="0"/>
            <c:explosion val="20"/>
            <c:spPr>
              <a:solidFill>
                <a:srgbClr val="E4B2DE"/>
              </a:solidFill>
              <a:scene3d>
                <a:camera prst="orthographicFront"/>
                <a:lightRig rig="threePt" dir="t"/>
              </a:scene3d>
              <a:sp3d/>
            </c:spPr>
          </c:dPt>
          <c:dPt>
            <c:idx val="4"/>
            <c:bubble3D val="0"/>
            <c:spPr>
              <a:solidFill>
                <a:srgbClr val="3EF7FC"/>
              </a:solidFill>
              <a:scene3d>
                <a:camera prst="orthographicFront"/>
                <a:lightRig rig="threePt" dir="t"/>
              </a:scene3d>
              <a:sp3d/>
            </c:spPr>
          </c:dPt>
          <c:dPt>
            <c:idx val="5"/>
            <c:bubble3D val="0"/>
            <c:explosion val="20"/>
            <c:spPr>
              <a:solidFill>
                <a:srgbClr val="B947B1"/>
              </a:solidFill>
              <a:scene3d>
                <a:camera prst="orthographicFront"/>
                <a:lightRig rig="threePt" dir="t"/>
              </a:scene3d>
              <a:sp3d/>
            </c:spPr>
          </c:dPt>
          <c:dLbls>
            <c:dLbl>
              <c:idx val="0"/>
              <c:layout>
                <c:manualLayout>
                  <c:x val="-0.1410442007945063"/>
                  <c:y val="3.4038200300976658E-2"/>
                </c:manualLayout>
              </c:layout>
              <c:tx>
                <c:rich>
                  <a:bodyPr/>
                  <a:lstStyle/>
                  <a:p>
                    <a:r>
                      <a:rPr lang="en-US" sz="1800" b="1" dirty="0"/>
                      <a:t>40</a:t>
                    </a:r>
                    <a:endParaRPr lang="en-US" sz="2400" b="1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6.8336799392377565E-2"/>
                  <c:y val="-0.1974668137863190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7738892375321663E-2"/>
                  <c:y val="-0.2297738522880173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7.9628915105528816E-2"/>
                  <c:y val="-0.1295306694317915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.11809573100730451"/>
                  <c:y val="4.90112209754471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5.1298143014119344E-3"/>
                  <c:y val="9.11230822837866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Лист1!$A$2:$A$7</c:f>
              <c:strCache>
                <c:ptCount val="6"/>
                <c:pt idx="0">
                  <c:v>художественная - 40%</c:v>
                </c:pt>
                <c:pt idx="1">
                  <c:v>техническая - 4,6%</c:v>
                </c:pt>
                <c:pt idx="2">
                  <c:v>социально-педагогическая - 18%</c:v>
                </c:pt>
                <c:pt idx="3">
                  <c:v>физкультурно-спортивная - 8,8%</c:v>
                </c:pt>
                <c:pt idx="4">
                  <c:v>естественнонаучная-26,6 %</c:v>
                </c:pt>
                <c:pt idx="5">
                  <c:v>туристско-краеведческая - 2%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40</c:v>
                </c:pt>
                <c:pt idx="1">
                  <c:v>4.5999999999999996</c:v>
                </c:pt>
                <c:pt idx="2">
                  <c:v>18</c:v>
                </c:pt>
                <c:pt idx="3">
                  <c:v>8.8000000000000007</c:v>
                </c:pt>
                <c:pt idx="4">
                  <c:v>26.6</c:v>
                </c:pt>
                <c:pt idx="5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1925261448580016"/>
          <c:y val="2.6377081596534707E-2"/>
          <c:w val="0.38074722084033402"/>
          <c:h val="0.97053056291778206"/>
        </c:manualLayout>
      </c:layout>
      <c:overlay val="0"/>
      <c:txPr>
        <a:bodyPr/>
        <a:lstStyle/>
        <a:p>
          <a:pPr>
            <a:defRPr sz="14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effectLst>
      <a:glow>
        <a:schemeClr val="accent1">
          <a:alpha val="40000"/>
        </a:schemeClr>
      </a:glow>
    </a:effectLst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8160D7-0D6A-4205-A365-E72C39074827}" type="datetimeFigureOut">
              <a:rPr lang="ru-RU" smtClean="0"/>
              <a:t>28.02.2019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1C822F-F193-4712-AE9B-B4BD844EB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6153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F19AD7-09D8-4898-B12F-6F7C630C9B24}" type="datetimeFigureOut">
              <a:rPr lang="ru-RU" smtClean="0"/>
              <a:t>28.02.2019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754969-7AA1-4C31-A03D-4EA1AA50CD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5397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1EC7A-669C-4D44-BFA1-1C8FDA9CC831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67075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54969-7AA1-4C31-A03D-4EA1AA50CDB9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65745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1EC7A-669C-4D44-BFA1-1C8FDA9CC831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375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694D4-BA80-4740-BB12-92DF5AFA6863}" type="datetimeFigureOut">
              <a:rPr lang="ru-RU" smtClean="0"/>
              <a:t>28.02.2019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15F99-6EB7-48CE-963F-FAA5C0BD47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694D4-BA80-4740-BB12-92DF5AFA6863}" type="datetimeFigureOut">
              <a:rPr lang="ru-RU" smtClean="0"/>
              <a:t>28.02.2019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15F99-6EB7-48CE-963F-FAA5C0BD47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694D4-BA80-4740-BB12-92DF5AFA6863}" type="datetimeFigureOut">
              <a:rPr lang="ru-RU" smtClean="0"/>
              <a:t>28.02.2019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15F99-6EB7-48CE-963F-FAA5C0BD47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/>
              <a:t>28.02.2019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/>
              <a:t>28.02.2019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/>
              <a:t>28.02.2019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/>
              <a:t>28.02.2019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/>
              <a:t>28.02.2019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/>
              <a:t>28.02.2019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/>
              <a:t>28.02.2019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/>
              <a:t>28.02.2019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694D4-BA80-4740-BB12-92DF5AFA6863}" type="datetimeFigureOut">
              <a:rPr lang="ru-RU" smtClean="0"/>
              <a:t>28.02.2019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15F99-6EB7-48CE-963F-FAA5C0BD47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/>
              <a:t>28.02.2019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/>
              <a:t>28.02.2019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/>
              <a:t>28.02.2019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694D4-BA80-4740-BB12-92DF5AFA6863}" type="datetimeFigureOut">
              <a:rPr lang="ru-RU" smtClean="0"/>
              <a:t>28.02.2019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15F99-6EB7-48CE-963F-FAA5C0BD47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694D4-BA80-4740-BB12-92DF5AFA6863}" type="datetimeFigureOut">
              <a:rPr lang="ru-RU" smtClean="0"/>
              <a:t>28.02.2019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15F99-6EB7-48CE-963F-FAA5C0BD47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694D4-BA80-4740-BB12-92DF5AFA6863}" type="datetimeFigureOut">
              <a:rPr lang="ru-RU" smtClean="0"/>
              <a:t>28.02.2019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15F99-6EB7-48CE-963F-FAA5C0BD47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694D4-BA80-4740-BB12-92DF5AFA6863}" type="datetimeFigureOut">
              <a:rPr lang="ru-RU" smtClean="0"/>
              <a:t>28.02.2019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15F99-6EB7-48CE-963F-FAA5C0BD47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694D4-BA80-4740-BB12-92DF5AFA6863}" type="datetimeFigureOut">
              <a:rPr lang="ru-RU" smtClean="0"/>
              <a:t>28.02.2019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15F99-6EB7-48CE-963F-FAA5C0BD47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694D4-BA80-4740-BB12-92DF5AFA6863}" type="datetimeFigureOut">
              <a:rPr lang="ru-RU" smtClean="0"/>
              <a:t>28.02.2019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15F99-6EB7-48CE-963F-FAA5C0BD47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694D4-BA80-4740-BB12-92DF5AFA6863}" type="datetimeFigureOut">
              <a:rPr lang="ru-RU" smtClean="0"/>
              <a:t>28.02.2019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15F99-6EB7-48CE-963F-FAA5C0BD47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694D4-BA80-4740-BB12-92DF5AFA6863}" type="datetimeFigureOut">
              <a:rPr lang="ru-RU" smtClean="0"/>
              <a:t>28.02.2019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515F99-6EB7-48CE-963F-FAA5C0BD47AF}" type="slidenum">
              <a:rPr lang="ru-RU" smtClean="0"/>
              <a:t>‹#›</a:t>
            </a:fld>
            <a:endParaRPr lang="ru-RU"/>
          </a:p>
        </p:txBody>
      </p:sp>
      <p:pic>
        <p:nvPicPr>
          <p:cNvPr id="12" name="Рисунок 11" descr="245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7527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C316A5-21F1-458B-B6F2-7D01BD78A7F6}" type="datetimeFigureOut">
              <a:rPr lang="ru-RU" smtClean="0"/>
              <a:t>28.02.2019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28A62-B8EA-4553-9655-8BFC318BDB96}" type="slidenum">
              <a:rPr lang="ru-RU" smtClean="0"/>
              <a:t>‹#›</a:t>
            </a:fld>
            <a:endParaRPr lang="ru-RU"/>
          </a:p>
        </p:txBody>
      </p:sp>
      <p:pic>
        <p:nvPicPr>
          <p:cNvPr id="12" name="Рисунок 11" descr="6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7527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7" Type="http://schemas.openxmlformats.org/officeDocument/2006/relationships/image" Target="../media/image61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jpeg"/><Relationship Id="rId3" Type="http://schemas.openxmlformats.org/officeDocument/2006/relationships/image" Target="../media/image68.jpeg"/><Relationship Id="rId7" Type="http://schemas.openxmlformats.org/officeDocument/2006/relationships/image" Target="../media/image72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1.jpeg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jpeg"/><Relationship Id="rId13" Type="http://schemas.openxmlformats.org/officeDocument/2006/relationships/image" Target="../media/image88.jpeg"/><Relationship Id="rId3" Type="http://schemas.openxmlformats.org/officeDocument/2006/relationships/image" Target="../media/image78.jpeg"/><Relationship Id="rId7" Type="http://schemas.openxmlformats.org/officeDocument/2006/relationships/image" Target="../media/image82.jpeg"/><Relationship Id="rId12" Type="http://schemas.openxmlformats.org/officeDocument/2006/relationships/image" Target="../media/image87.jpeg"/><Relationship Id="rId2" Type="http://schemas.openxmlformats.org/officeDocument/2006/relationships/image" Target="../media/image77.jpeg"/><Relationship Id="rId16" Type="http://schemas.openxmlformats.org/officeDocument/2006/relationships/image" Target="../media/image91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1.jpeg"/><Relationship Id="rId11" Type="http://schemas.openxmlformats.org/officeDocument/2006/relationships/image" Target="../media/image86.jpeg"/><Relationship Id="rId5" Type="http://schemas.openxmlformats.org/officeDocument/2006/relationships/image" Target="../media/image80.jpeg"/><Relationship Id="rId15" Type="http://schemas.openxmlformats.org/officeDocument/2006/relationships/image" Target="../media/image90.jpeg"/><Relationship Id="rId10" Type="http://schemas.openxmlformats.org/officeDocument/2006/relationships/image" Target="../media/image85.jpeg"/><Relationship Id="rId4" Type="http://schemas.openxmlformats.org/officeDocument/2006/relationships/image" Target="../media/image79.jpeg"/><Relationship Id="rId9" Type="http://schemas.openxmlformats.org/officeDocument/2006/relationships/image" Target="../media/image84.jpeg"/><Relationship Id="rId14" Type="http://schemas.openxmlformats.org/officeDocument/2006/relationships/image" Target="../media/image89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jpeg"/><Relationship Id="rId3" Type="http://schemas.openxmlformats.org/officeDocument/2006/relationships/image" Target="../media/image93.jpeg"/><Relationship Id="rId7" Type="http://schemas.openxmlformats.org/officeDocument/2006/relationships/image" Target="../media/image97.jpeg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6.png"/><Relationship Id="rId5" Type="http://schemas.openxmlformats.org/officeDocument/2006/relationships/image" Target="../media/image95.jpeg"/><Relationship Id="rId4" Type="http://schemas.openxmlformats.org/officeDocument/2006/relationships/image" Target="../media/image9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2.jpeg"/><Relationship Id="rId4" Type="http://schemas.openxmlformats.org/officeDocument/2006/relationships/image" Target="../media/image10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e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6.png"/><Relationship Id="rId4" Type="http://schemas.openxmlformats.org/officeDocument/2006/relationships/image" Target="../media/image10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7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10" Type="http://schemas.openxmlformats.org/officeDocument/2006/relationships/image" Target="../media/image36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6" name="Picture 8" descr="https://portal.iv-edu.ru/dep/mouoivanovo/ivanovo_school65/DocLib5/%D0%92%D0%98%D0%94%D0%96%D0%95%D0%A2%D0%AB/U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89080"/>
            <a:ext cx="2556209" cy="1267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7544" y="1412776"/>
            <a:ext cx="8208912" cy="3312368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Дополнительное образование как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источник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развития инновационного потенциала города Иванова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17412" name="Text Box 5"/>
          <p:cNvSpPr txBox="1">
            <a:spLocks noChangeArrowheads="1"/>
          </p:cNvSpPr>
          <p:nvPr/>
        </p:nvSpPr>
        <p:spPr bwMode="auto">
          <a:xfrm>
            <a:off x="2483768" y="5013176"/>
            <a:ext cx="6265391" cy="1246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ru-RU" b="1" i="1" dirty="0" smtClean="0">
                <a:latin typeface="Accuratist" pitchFamily="2" charset="-52"/>
                <a:cs typeface="Times New Roman" pitchFamily="18" charset="0"/>
              </a:rPr>
              <a:t>Начальник управления образования </a:t>
            </a:r>
          </a:p>
          <a:p>
            <a:pPr algn="r" eaLnBrk="1" hangingPunct="1">
              <a:spcBef>
                <a:spcPct val="50000"/>
              </a:spcBef>
            </a:pPr>
            <a:r>
              <a:rPr lang="ru-RU" b="1" i="1" dirty="0" smtClean="0">
                <a:latin typeface="Accuratist" pitchFamily="2" charset="-52"/>
                <a:cs typeface="Times New Roman" pitchFamily="18" charset="0"/>
              </a:rPr>
              <a:t>Администрации города Иванова </a:t>
            </a:r>
          </a:p>
          <a:p>
            <a:pPr algn="r" eaLnBrk="1" hangingPunct="1">
              <a:spcBef>
                <a:spcPct val="50000"/>
              </a:spcBef>
            </a:pPr>
            <a:r>
              <a:rPr lang="ru-RU" sz="2000" b="1" i="1" dirty="0" smtClean="0">
                <a:latin typeface="Accuratist" pitchFamily="2" charset="-52"/>
                <a:cs typeface="Times New Roman" pitchFamily="18" charset="0"/>
              </a:rPr>
              <a:t>Елена Александровна Юферова</a:t>
            </a:r>
            <a:endParaRPr lang="ru-RU" sz="2000" b="1" i="1" dirty="0">
              <a:latin typeface="Accuratist" pitchFamily="2" charset="-52"/>
              <a:cs typeface="Times New Roman" pitchFamily="18" charset="0"/>
            </a:endParaRPr>
          </a:p>
        </p:txBody>
      </p:sp>
      <p:pic>
        <p:nvPicPr>
          <p:cNvPr id="7174" name="Picture 6" descr="https://radioivanovo.ru/wp-content/uploads/2016/01/FLAG_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89081"/>
            <a:ext cx="1296144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733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om2\Desktop\каникулы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4511183" cy="2002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pp.userapi.com/c845522/v845522452/b46e1/I2VedLyduR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723" y="583767"/>
            <a:ext cx="4087660" cy="2724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s://pp.userapi.com/c631417/v631417865/377b0/_FPgIo0LrWM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8832" y="4005064"/>
            <a:ext cx="4215443" cy="2809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4528832" y="0"/>
            <a:ext cx="43148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kern="1200" dirty="0" smtClean="0">
                <a:solidFill>
                  <a:srgbClr val="254061"/>
                </a:solidFill>
                <a:effectLst/>
                <a:latin typeface="Times New Roman"/>
                <a:ea typeface="Times New Roman"/>
              </a:rPr>
              <a:t>ФЕСТИВАЛЬ АККУСТИЧЕСКОЙ МУЗЫКИ «МУЗ-ПАРКОВКА»</a:t>
            </a:r>
            <a:endParaRPr lang="ru-RU" dirty="0">
              <a:effectLst/>
              <a:latin typeface="Times New Roman"/>
              <a:ea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49779" y="3324616"/>
            <a:ext cx="36729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254061"/>
                </a:solidFill>
                <a:latin typeface="Times New Roman"/>
                <a:ea typeface="Times New Roman"/>
              </a:rPr>
              <a:t>АНТИВАНДАЛЬНЫЙ ПРОЕКТ </a:t>
            </a:r>
            <a:endParaRPr lang="ru-RU" b="1" dirty="0" smtClean="0">
              <a:solidFill>
                <a:srgbClr val="254061"/>
              </a:solidFill>
              <a:latin typeface="Times New Roman"/>
              <a:ea typeface="Times New Roman"/>
            </a:endParaRPr>
          </a:p>
          <a:p>
            <a:pPr algn="ctr"/>
            <a:r>
              <a:rPr lang="ru-RU" b="1" dirty="0" smtClean="0">
                <a:solidFill>
                  <a:srgbClr val="254061"/>
                </a:solidFill>
                <a:latin typeface="Times New Roman"/>
                <a:ea typeface="Times New Roman"/>
              </a:rPr>
              <a:t>«</a:t>
            </a:r>
            <a:r>
              <a:rPr lang="ru-RU" b="1" dirty="0">
                <a:solidFill>
                  <a:srgbClr val="254061"/>
                </a:solidFill>
                <a:latin typeface="Times New Roman"/>
                <a:ea typeface="Times New Roman"/>
              </a:rPr>
              <a:t>ЛЮБУЙСЯ ГОРОДОМ»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-14808" y="1412776"/>
            <a:ext cx="14904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254061"/>
                </a:solidFill>
                <a:latin typeface="Times New Roman"/>
                <a:ea typeface="Times New Roman"/>
              </a:rPr>
              <a:t>ПРОЕКТ</a:t>
            </a:r>
            <a:endParaRPr lang="ru-RU" sz="2400" b="1" dirty="0">
              <a:solidFill>
                <a:srgbClr val="254061"/>
              </a:solidFill>
              <a:latin typeface="Times New Roman"/>
              <a:ea typeface="Times New Roman"/>
            </a:endParaRPr>
          </a:p>
        </p:txBody>
      </p:sp>
      <p:pic>
        <p:nvPicPr>
          <p:cNvPr id="7170" name="Picture 2" descr="https://pp.userapi.com/c846220/v846220772/b454b/VLgsNorTqkM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32" y="2389220"/>
            <a:ext cx="4308917" cy="3231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7870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7" descr="http://ivmk.net/_trastro15_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7938" y="3577056"/>
            <a:ext cx="2922398" cy="2115126"/>
          </a:xfrm>
          <a:prstGeom prst="rect">
            <a:avLst/>
          </a:prstGeom>
          <a:noFill/>
        </p:spPr>
      </p:pic>
      <p:pic>
        <p:nvPicPr>
          <p:cNvPr id="3078" name="Picture 6" descr="http://hyperdome.pro/wp-content/uploads/2017/05/%D0%98%D0%B2%D0%B0%D0%BD%D0%BE%D0%B2%D0%BE1-768x57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4" y="4736771"/>
            <a:ext cx="2797368" cy="190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Users\om2\Desktop\Для доклада ЕА города Северо-Запада, февраль 2019\ФОТО\Лито Клио\10564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238" y="1307269"/>
            <a:ext cx="1746574" cy="1190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pp.userapi.com/c836236/v836236300/4107a/yWQKTYGDFP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87938" y="1307268"/>
            <a:ext cx="2922397" cy="2191799"/>
          </a:xfrm>
          <a:prstGeom prst="rect">
            <a:avLst/>
          </a:prstGeom>
          <a:noFill/>
        </p:spPr>
      </p:pic>
      <p:pic>
        <p:nvPicPr>
          <p:cNvPr id="8" name="Picture 2" descr="C:\Users\om2\Desktop\Для доклада ЕА города Северо-Запада, февраль 2019\ФОТО\Лито Клио\zlPhmQxYix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04663"/>
            <a:ext cx="2830816" cy="2125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C:\Users\om2\Desktop\Для доклада ЕА города Северо-Запада, февраль 2019\ФОТО\Лито Клио\DSC03331-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3229" y="2619003"/>
            <a:ext cx="2788190" cy="2015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C:\Users\om2\Desktop\Для доклада ЕА города Северо-Запада, февраль 2019\ФОТО\Лито Клио\_lithos-head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6" y="404664"/>
            <a:ext cx="6070842" cy="717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Равнобедренный треугольник 10"/>
          <p:cNvSpPr/>
          <p:nvPr/>
        </p:nvSpPr>
        <p:spPr>
          <a:xfrm rot="5400000">
            <a:off x="-832513" y="2143383"/>
            <a:ext cx="5256585" cy="3564903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6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>
              <a:solidFill>
                <a:schemeClr val="tx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" y="2996952"/>
            <a:ext cx="2267744" cy="187220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ИННОВАЦИОННЫЙ ОПЕРЕЖАЮЩИЙ </a:t>
            </a:r>
          </a:p>
          <a:p>
            <a:pPr algn="ctr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ХАРАКТЕР РАЗВИТИЯ</a:t>
            </a:r>
          </a:p>
        </p:txBody>
      </p:sp>
      <p:pic>
        <p:nvPicPr>
          <p:cNvPr id="16" name="Picture 4" descr="C:\Users\om2\Desktop\Для доклада ЕА города Северо-Запада, февраль 2019\ФОТО\Лито Клио\_lithos-head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6" y="5916190"/>
            <a:ext cx="6070842" cy="717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851517" y="6149140"/>
            <a:ext cx="5232651" cy="25202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ПЛАНЕТАРИЙ	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49344" y="4852214"/>
            <a:ext cx="31360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ТРОТУАРНАЯ АСТРОНОМИЯ</a:t>
            </a:r>
          </a:p>
        </p:txBody>
      </p:sp>
    </p:spTree>
    <p:extLst>
      <p:ext uri="{BB962C8B-B14F-4D97-AF65-F5344CB8AC3E}">
        <p14:creationId xmlns:p14="http://schemas.microsoft.com/office/powerpoint/2010/main" val="3428442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pbs.twimg.com/media/DZ_4hX9XUAAmU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280" y="4696375"/>
            <a:ext cx="3140810" cy="2076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s://pp.userapi.com/c847122/v847122062/a3895/wKvFSjdUI7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017" y="4613828"/>
            <a:ext cx="3323839" cy="2215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om2\Desktop\Для доклада ЕА города Северо-Запада, февраль 2019\ФОТО\Дети с ОВЗ\pRTPw258eI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398" y="65385"/>
            <a:ext cx="3326040" cy="221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C:\Users\om2\Desktop\Для доклада ЕА города Северо-Запада, февраль 2019\ФОТО\Дети с ОВЗ\ZG803y_dSw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5090" y="49632"/>
            <a:ext cx="3226608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C:\Users\om2\Desktop\Для доклада ЕА города Северо-Запада, февраль 2019\ФОТО\Дети с ОВЗ\rfVAYczurHc.jpg"/>
          <p:cNvPicPr>
            <a:picLocks noChangeAspect="1" noChangeArrowheads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4301" y="2372552"/>
            <a:ext cx="2120682" cy="1875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om2\Desktop\Для доклада ЕА города Северо-Запада, февраль 2019\ФОТО\Дети с ОВЗ\1365075398_dsc_028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6888" y="2326618"/>
            <a:ext cx="3323839" cy="2208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Равнобедренный треугольник 12"/>
          <p:cNvSpPr/>
          <p:nvPr/>
        </p:nvSpPr>
        <p:spPr>
          <a:xfrm rot="5400000">
            <a:off x="-832514" y="2143383"/>
            <a:ext cx="5256585" cy="3564903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6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>
              <a:solidFill>
                <a:schemeClr val="tx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" y="2996952"/>
            <a:ext cx="2267744" cy="187220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ИНКЛЮЗИВНЫЙ ХАРАКТЕР ДОПОЛНИТЕЛЬНОГО ОБРАЗОВАНИЯ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554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8" descr="https://chastnik.ru/upload/iblock/fc3/fc39fbfcabef8454414a31e3eda11ce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8230" y="3385472"/>
            <a:ext cx="2011399" cy="1883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Равнобедренный треугольник 11"/>
          <p:cNvSpPr/>
          <p:nvPr/>
        </p:nvSpPr>
        <p:spPr>
          <a:xfrm rot="5400000">
            <a:off x="-832515" y="2205774"/>
            <a:ext cx="5256585" cy="3564903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6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>
              <a:solidFill>
                <a:schemeClr val="tx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75012" y="5873001"/>
            <a:ext cx="537730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МУНИЦИПАЛЬНЫЕ ГРАНТЫ </a:t>
            </a:r>
            <a:endParaRPr lang="en-US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КОНКУРСНОЙ ОСНОВЕ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2871" y="620688"/>
            <a:ext cx="419501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Wingdings" pitchFamily="2" charset="2"/>
              <a:buChar char="ü"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КОНКУРС «ОБРАЗОВАТЕЛЬНОЕ УЧРЕЖДЕНИЕ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БУДУЩЕГО»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71825" y="5367398"/>
            <a:ext cx="53342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 algn="ctr"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ЛУЧШЕЕ УЧРЕЖДЕНИЕ ГОДА»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" y="2996952"/>
            <a:ext cx="2267744" cy="187220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КОНКУРЕНТНАЯ СРЕДА И МОТИВАЦИЯ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915816" y="2643009"/>
            <a:ext cx="59915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Wingdings" pitchFamily="2" charset="2"/>
              <a:buChar char="ü"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МУНИЦИПАЛЬНАЯ ПРЕМИЯ В ОБЛАСТИ ОБРАЗОВАНИЯ «ПРЕСТИЖ»</a:t>
            </a:r>
          </a:p>
        </p:txBody>
      </p:sp>
      <p:pic>
        <p:nvPicPr>
          <p:cNvPr id="9222" name="Picture 6" descr="http://gazetakoptevo.ru/wp-content/uploads/2017/01/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616" y="108175"/>
            <a:ext cx="4396938" cy="2473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Users\om2\Desktop\Для доклада ЕА города Северо-Запада, февраль 2019\ФОТО\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641" y="1772816"/>
            <a:ext cx="1755976" cy="808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0" descr="http://xn--37-6kch5a1ah0e5d.xn--p1ai/assets/images/news/Forum_2013_810x2010_1_forum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197" y="5269390"/>
            <a:ext cx="1566199" cy="1347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8" descr="https://www.kidsreview.ru/sites/default/files/styles/oww/public/11/14/2017-2322/img_782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356963"/>
            <a:ext cx="2974418" cy="1982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8642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1" descr="C:\Users\om2\Desktop\Для доклада ЕА города Северо-Запада, февраль 2019\ФОТО\Дети с ОВЗ\IMG_5878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74" y="147509"/>
            <a:ext cx="3133925" cy="209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www.piram2000.ru/images/cms/data/folder_2/1424866103_emblema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484395"/>
            <a:ext cx="2168395" cy="2239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ivgoradm.ru/attaches/DSC_0845-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405" y="2524995"/>
            <a:ext cx="3253707" cy="2169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Равнобедренный треугольник 5"/>
          <p:cNvSpPr/>
          <p:nvPr/>
        </p:nvSpPr>
        <p:spPr>
          <a:xfrm rot="5400000">
            <a:off x="-832513" y="2143383"/>
            <a:ext cx="5256585" cy="3564903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6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>
              <a:solidFill>
                <a:schemeClr val="tx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2996952"/>
            <a:ext cx="2267744" cy="187220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ОПЕРЕЖАЮЩАЯ КАДРОВАЯ ПОЛИТИКА: СТАВКА НА МОЛОДЫХ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52" name="Picture 8" descr="https://pp.userapi.com/c322829/v322829218/9d94/vilk7oznIH8.jpg?ava=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2609" y="222254"/>
            <a:ext cx="2168395" cy="2168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s://pp.userapi.com/c850432/v850432253/bd2d4/u4A0YsXlMu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404" y="4852601"/>
            <a:ext cx="3213316" cy="2146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pbs.twimg.com/media/DxlFD_bWwAEaLy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5099" y="4934485"/>
            <a:ext cx="2285905" cy="1714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://xn--37-6kch5a1ah0e5d.xn--p1ai/assets/images/news/2016/20160530/DPS_379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5890" y="186308"/>
            <a:ext cx="3184830" cy="212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59722" y="5791699"/>
            <a:ext cx="38160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РЕЗЕРВ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УПРАВЛЕНЧЕСКИХ</a:t>
            </a:r>
          </a:p>
          <a:p>
            <a:pPr algn="ctr"/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КАДРОВ</a:t>
            </a:r>
          </a:p>
        </p:txBody>
      </p:sp>
    </p:spTree>
    <p:extLst>
      <p:ext uri="{BB962C8B-B14F-4D97-AF65-F5344CB8AC3E}">
        <p14:creationId xmlns:p14="http://schemas.microsoft.com/office/powerpoint/2010/main" val="1005584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om2\Desktop\САЙТ ПОРТАЛ\Для Портала\КАРТИНКИ\утвержденный вариант\ПОРТАЛ образец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3" y="155428"/>
            <a:ext cx="5480857" cy="5183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om2\Desktop\Для доклада ЕА города Северо-Запада, февраль 2019\ФОТО\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568" y="5237419"/>
            <a:ext cx="4112704" cy="1594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Равнобедренный треугольник 14"/>
          <p:cNvSpPr/>
          <p:nvPr/>
        </p:nvSpPr>
        <p:spPr>
          <a:xfrm rot="5400000">
            <a:off x="-832514" y="2143383"/>
            <a:ext cx="5256585" cy="3564903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6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>
              <a:solidFill>
                <a:schemeClr val="tx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-6246" y="2996952"/>
            <a:ext cx="2411759" cy="187220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ИНФОРМАЦИОННАЯ АКТИВНОСТЬ И ОТКРЫТОСТЬ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8" name="Picture 8" descr="https://xn--80adbv1agb.xn--p1ai/upload/medialibrary/3b0/3b0616cb82933c318d5662b66c1c01bf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634" y="155428"/>
            <a:ext cx="2592288" cy="2030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076056" y="5831252"/>
            <a:ext cx="27616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ТИРАЖ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10 ТЫС. ЭКЗЕМПЛЯРОВ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142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717" y="2420344"/>
            <a:ext cx="2032448" cy="1153215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760" y="4283508"/>
            <a:ext cx="2112177" cy="1147524"/>
          </a:xfrm>
          <a:prstGeom prst="rect">
            <a:avLst/>
          </a:prstGeom>
        </p:spPr>
      </p:pic>
      <p:pic>
        <p:nvPicPr>
          <p:cNvPr id="2050" name="Picture 2" descr="http://school43.ivedu.ru/wp-content/uploads/2017/02/IMG_20170217_07425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3633" y="4357955"/>
            <a:ext cx="1046254" cy="998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957" y="5518404"/>
            <a:ext cx="1974796" cy="111082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161" y="5565585"/>
            <a:ext cx="1807042" cy="1016461"/>
          </a:xfrm>
          <a:prstGeom prst="rect">
            <a:avLst/>
          </a:prstGeom>
        </p:spPr>
      </p:pic>
      <p:pic>
        <p:nvPicPr>
          <p:cNvPr id="2074" name="Picture 26" descr="http://ivgoradm.ru/attaches/nywen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0204" y="2842072"/>
            <a:ext cx="3403192" cy="889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chastnik.ru/upload/iblock/5c4/5c4ec58850e85dcd747b558dd8bd0ab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6724" y="2788566"/>
            <a:ext cx="954104" cy="942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Рисунок 25" descr="C:\Users\om2\Desktop\ТЫ НАМ НУЖЕН 2019\Логотип 2019\финальный вариант\2019_!_logo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59" y="313035"/>
            <a:ext cx="2810279" cy="18984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8" name="Picture 20" descr="http://ymca-ivanovo.ru/images/photos/medium/e77991c5822a736cd25c26345124bc06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472" y="5631671"/>
            <a:ext cx="958981" cy="884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www.nashe-slovo.ru/wp-content/uploads/2018/03/%D1%82%D1%8B-%D0%BD%D0%B0%D0%BC-%D0%BD%D1%83%D0%B6%D0%B5%D0%BD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6282" y="327943"/>
            <a:ext cx="955961" cy="947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Равнобедренный треугольник 13"/>
          <p:cNvSpPr/>
          <p:nvPr/>
        </p:nvSpPr>
        <p:spPr>
          <a:xfrm rot="5400000">
            <a:off x="-832514" y="2143383"/>
            <a:ext cx="5256585" cy="3564903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6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>
              <a:solidFill>
                <a:schemeClr val="tx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0" y="2996952"/>
            <a:ext cx="2279363" cy="194421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ВКЛЮЧЕНИЕ ДЕТЕЙ И МОЛОДЁЖИ В СОЦИАЛЬНО ЗНАЧИМУЮ ДЕЯТЕЛЬНОСТЬ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AutoShape 8" descr="https://ivteleradio.ru/images/2018/3/30/908c5ab061704fc592267b096c772ed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10" descr="https://ivteleradio.ru/images/2018/3/30/908c5ab061704fc592267b096c772ed3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8" name="Picture 10" descr="https://pp.vk.me/c629414/v629414110/323c9/KswpOgJin_0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3341" y="1358254"/>
            <a:ext cx="989065" cy="989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://www.detsad179.ru/images/0018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9388" y="1366072"/>
            <a:ext cx="990499" cy="997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http://ivgoradm.ru/attaches/DSCF6436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0447" y="3831223"/>
            <a:ext cx="3992236" cy="2994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8" descr="https://ivteleradio.ru/images/2018/3/30/908c5ab061704fc592267b096c772ed3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30" descr="https://ivteleradio.ru/images/2018/3/30/908c5ab061704fc592267b096c772ed3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32" descr="https://ivteleradio.ru/images/2018/3/30/908c5ab061704fc592267b096c772ed3.jpg"/>
          <p:cNvSpPr>
            <a:spLocks noChangeAspect="1" noChangeArrowheads="1"/>
          </p:cNvSpPr>
          <p:nvPr/>
        </p:nvSpPr>
        <p:spPr bwMode="auto">
          <a:xfrm>
            <a:off x="740640" y="72372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8" name="Picture 16" descr="http://library.ispu.ru/sites/default/files/content/images/novosti/2017/sait50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842" y="312738"/>
            <a:ext cx="977045" cy="962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D:\Сорокина Н. 2014-2015 уч. год\Архив\Основные мероприятия УО\Ты нам нужен\Ты нам нужен 2014\Закрытие Тынам нужен 2014\DSCF6061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485" y="7937"/>
            <a:ext cx="3682430" cy="278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02591" y="2211523"/>
            <a:ext cx="232788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БОЛЕЕ </a:t>
            </a:r>
            <a:endParaRPr lang="ru-RU" sz="20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40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МЛН. РУБЛЕЙ</a:t>
            </a:r>
          </a:p>
        </p:txBody>
      </p:sp>
    </p:spTree>
    <p:extLst>
      <p:ext uri="{BB962C8B-B14F-4D97-AF65-F5344CB8AC3E}">
        <p14:creationId xmlns:p14="http://schemas.microsoft.com/office/powerpoint/2010/main" val="3050520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om2\Desktop\Для доклада ЕА города Северо-Запада, февраль 2019\ФОТО\дЮЦ№1\26146117edcf44598d203cfba642420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85" y="187976"/>
            <a:ext cx="3018935" cy="169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C:\Users\om2\Desktop\Для доклада ЕА города Северо-Запада, февраль 2019\ФОТО\дЮЦ№1\270520172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6122" y="4365105"/>
            <a:ext cx="2002012" cy="2377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1" descr="https://avatars.mds.yandex.net/get-ynews/68669/2419449f1a284d637d0dd22a1f453e2e/406x2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475" y="2528900"/>
            <a:ext cx="2674914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Равнобедренный треугольник 3"/>
          <p:cNvSpPr/>
          <p:nvPr/>
        </p:nvSpPr>
        <p:spPr>
          <a:xfrm rot="5400000">
            <a:off x="-832514" y="2143383"/>
            <a:ext cx="5256585" cy="3564903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6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>
              <a:solidFill>
                <a:schemeClr val="tx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2996952"/>
            <a:ext cx="2279363" cy="194421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ИСПОЛЬЗОВАНИЕ ПОЗИТИВНОГО ПОТЕНЦИАЛА ДЕТСКИХ ОБЩЕСТВЕННЫХ ОБЪЕДИНЕНИЙ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8" descr="C:\Users\om2\Desktop\Для доклада ЕА города Северо-Запада, февраль 2019\ФОТО\дЮЦ№1\h7O9Q61tN3k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475" y="167311"/>
            <a:ext cx="2714586" cy="2034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om2\Desktop\Для доклада ЕА города Северо-Запада, февраль 2019\ФОТО\дЮЦ№1\ИГУД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7589" y="162050"/>
            <a:ext cx="2994050" cy="1135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:\Users\om2\Desktop\Для доклада ЕА города Северо-Запада, февраль 2019\ФОТО\дЮЦ№1\IbVm5cVrCW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5228" y="1940089"/>
            <a:ext cx="3056411" cy="2032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s://pp.userapi.com/c630317/v630317257/27629/4EPSfBpuXFg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86" y="4365104"/>
            <a:ext cx="3590290" cy="2377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569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fontAlgn="t" hangingPunct="1"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6146" name="Picture 2" descr="C:\Users\om2\Desktop\Для доклада ЕА города Северо-Запада, февраль 2019\ФОТО\дЮЦ№1\0BxSWHzL89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2576" y="141009"/>
            <a:ext cx="2736306" cy="3653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20216" y="141009"/>
            <a:ext cx="5127848" cy="94481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ЦЕНТР СОЦИАЛЬНОЙ АКТИВНОСТИ ДЕТЕЙ И ПОДРОСТКОВ «ПРИТЯЖЕНИЕ»</a:t>
            </a:r>
          </a:p>
        </p:txBody>
      </p:sp>
      <p:pic>
        <p:nvPicPr>
          <p:cNvPr id="11266" name="Picture 2" descr="C:\Users\om2\AppData\Local\Microsoft\Windows\Temporary Internet Files\Content.Outlook\GKH2Q1PW\10  Группа КП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933994"/>
            <a:ext cx="3528392" cy="2646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om2\AppData\Local\Microsoft\Windows\Temporary Internet Files\Content.Outlook\GKH2Q1PW\13  Спортивный зал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911190"/>
            <a:ext cx="3610305" cy="2707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Users\om2\Desktop\ДЮЦ№1 Меланжевый\ФОТО\ДК Меланж\IMG_485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236756"/>
            <a:ext cx="3816424" cy="2544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8635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6" name="Picture 6" descr="http://www.doobr71.ru/upload/iblock/dca/dca95c7ddde6d17fbee695d0d3f13e9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152" y="5080886"/>
            <a:ext cx="3276099" cy="161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4" descr="http://iv.ivgoradm.ru/attaches/DSC_116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Равнобедренный треугольник 12"/>
          <p:cNvSpPr/>
          <p:nvPr/>
        </p:nvSpPr>
        <p:spPr>
          <a:xfrm rot="5400000">
            <a:off x="-832514" y="2143383"/>
            <a:ext cx="5256585" cy="3564903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6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>
              <a:solidFill>
                <a:schemeClr val="tx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8019" y="3040527"/>
            <a:ext cx="2178267" cy="177061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ФОРМИРОВАНИЕ НОВОГО ИМИДЖА СИСТЕМЫ ДОПОЛНИТЕЛЬНОГО ОБРАЗОВАНИЯ</a:t>
            </a:r>
          </a:p>
        </p:txBody>
      </p:sp>
      <p:pic>
        <p:nvPicPr>
          <p:cNvPr id="10242" name="Picture 2" descr="https://pp.userapi.com/ytd7k6fowAAvbvYSkLDtoonfXRo8EMBhnn4pNw/tzkjhe3bZw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7699" y="3645024"/>
            <a:ext cx="4575216" cy="3052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s://pp.userapi.com/g-jYWe6KLrLybEyxB9V5gncwk_9xKqkNdTobPg/t5QmmJ2xdt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7699" y="260648"/>
            <a:ext cx="4575216" cy="3052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17553" y="455144"/>
            <a:ext cx="35362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НОВОМУ ВРЕМЕНИ – НОВЫЕ ПРОЕКТЫ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r>
              <a:rPr lang="ru-RU" dirty="0"/>
              <a:t> </a:t>
            </a:r>
          </a:p>
        </p:txBody>
      </p:sp>
      <p:pic>
        <p:nvPicPr>
          <p:cNvPr id="10248" name="Picture 8" descr="http://www.ivedu.ru/uploaded/2018/10/ppp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48" y="1628800"/>
            <a:ext cx="4274275" cy="115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4761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18" descr="https://im0-tub-ru.yandex.net/i?id=ccd6fe9bab4743cffd485ace1b98ebc1&amp;n=33&amp;w=150&amp;h=150"/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260418"/>
            <a:ext cx="2727502" cy="1214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535" y="404664"/>
            <a:ext cx="8568952" cy="504056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  <a:latin typeface="+mn-lt"/>
                <a:cs typeface="Aharoni" pitchFamily="2" charset="-79"/>
              </a:rPr>
              <a:t/>
            </a:r>
            <a:br>
              <a:rPr lang="en-US" sz="2400" b="1" dirty="0" smtClean="0">
                <a:solidFill>
                  <a:schemeClr val="accent4">
                    <a:lumMod val="75000"/>
                  </a:schemeClr>
                </a:solidFill>
                <a:latin typeface="+mn-lt"/>
                <a:cs typeface="Aharoni" pitchFamily="2" charset="-79"/>
              </a:rPr>
            </a:br>
            <a:r>
              <a:rPr lang="ru-RU" sz="2700" b="1" dirty="0" smtClean="0">
                <a:solidFill>
                  <a:schemeClr val="tx2">
                    <a:lumMod val="50000"/>
                  </a:schemeClr>
                </a:solidFill>
                <a:latin typeface="Accuratist" pitchFamily="2" charset="-52"/>
                <a:cs typeface="Times New Roman" pitchFamily="18" charset="0"/>
              </a:rPr>
              <a:t>Охват детей дополнительными общеобразовательными общеразвивающими программами</a:t>
            </a:r>
            <a:r>
              <a:rPr lang="ru-RU" sz="2700" b="1" dirty="0" smtClean="0">
                <a:solidFill>
                  <a:schemeClr val="tx2">
                    <a:lumMod val="50000"/>
                  </a:schemeClr>
                </a:solidFill>
                <a:latin typeface="Accuratist" pitchFamily="2" charset="-52"/>
                <a:cs typeface="Aharoni" pitchFamily="2" charset="-79"/>
              </a:rPr>
              <a:t> </a:t>
            </a:r>
            <a:r>
              <a:rPr lang="ru-RU" sz="2400" b="1" dirty="0">
                <a:solidFill>
                  <a:srgbClr val="C00000"/>
                </a:solidFill>
                <a:latin typeface="+mn-lt"/>
              </a:rPr>
              <a:t/>
            </a:r>
            <a:br>
              <a:rPr lang="ru-RU" sz="2400" b="1" dirty="0">
                <a:solidFill>
                  <a:srgbClr val="C00000"/>
                </a:solidFill>
                <a:latin typeface="+mn-lt"/>
              </a:rPr>
            </a:br>
            <a:endParaRPr lang="ru-RU" sz="18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0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9726334"/>
              </p:ext>
            </p:extLst>
          </p:nvPr>
        </p:nvGraphicFramePr>
        <p:xfrm>
          <a:off x="155574" y="3666586"/>
          <a:ext cx="6072609" cy="30252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AutoShape 12" descr="https://us.123rf.com/450wm/cobalt/cobalt1304/cobalt130400012/18983061-glossy-sphere-3d-blue.jpg?ver=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14" descr="https://us.123rf.com/450wm/cobalt/cobalt1304/cobalt130400012/18983061-glossy-sphere-3d-blue.jpg?ver=6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6" descr="https://us.123rf.com/450wm/cobalt/cobalt1304/cobalt130400012/18983061-glossy-sphere-3d-blue.jpg?ver=6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" name="Picture 18" descr="https://im0-tub-ru.yandex.net/i?id=ccd6fe9bab4743cffd485ace1b98ebc1&amp;n=33&amp;w=150&amp;h=150"/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738" y="2702229"/>
            <a:ext cx="2327827" cy="1240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8" descr="https://im0-tub-ru.yandex.net/i?id=ccd6fe9bab4743cffd485ace1b98ebc1&amp;n=33&amp;w=150&amp;h=150"/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415" y="2541962"/>
            <a:ext cx="4756323" cy="1203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6950640" y="3080565"/>
            <a:ext cx="1166987" cy="42044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683104"/>
                </a:solidFill>
                <a:latin typeface="Times New Roman" pitchFamily="18" charset="0"/>
                <a:cs typeface="Times New Roman" pitchFamily="18" charset="0"/>
              </a:rPr>
              <a:t>61,2%</a:t>
            </a:r>
            <a:endParaRPr lang="ru-RU" sz="2400" b="1" dirty="0">
              <a:solidFill>
                <a:srgbClr val="68310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" name="Picture 18" descr="https://im0-tub-ru.yandex.net/i?id=ccd6fe9bab4743cffd485ace1b98ebc1&amp;n=33&amp;w=150&amp;h=150"/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475" y="1277546"/>
            <a:ext cx="2963883" cy="1197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8" descr="https://im0-tub-ru.yandex.net/i?id=ccd6fe9bab4743cffd485ace1b98ebc1&amp;n=33&amp;w=150&amp;h=150"/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264" y="4077072"/>
            <a:ext cx="2327827" cy="1240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Прямоугольник 31"/>
          <p:cNvSpPr/>
          <p:nvPr/>
        </p:nvSpPr>
        <p:spPr>
          <a:xfrm>
            <a:off x="6917542" y="4460291"/>
            <a:ext cx="1452031" cy="47388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683104"/>
                </a:solidFill>
                <a:latin typeface="Times New Roman" pitchFamily="18" charset="0"/>
                <a:cs typeface="Times New Roman" pitchFamily="18" charset="0"/>
              </a:rPr>
              <a:t>94,1%</a:t>
            </a:r>
          </a:p>
        </p:txBody>
      </p:sp>
      <p:pic>
        <p:nvPicPr>
          <p:cNvPr id="33" name="Picture 18" descr="https://im0-tub-ru.yandex.net/i?id=ccd6fe9bab4743cffd485ace1b98ebc1&amp;n=33&amp;w=150&amp;h=150"/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264" y="5445224"/>
            <a:ext cx="2327827" cy="1240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Прямоугольник 33"/>
          <p:cNvSpPr/>
          <p:nvPr/>
        </p:nvSpPr>
        <p:spPr>
          <a:xfrm>
            <a:off x="6896825" y="5853911"/>
            <a:ext cx="1334385" cy="38962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683104"/>
                </a:solidFill>
                <a:latin typeface="Times New Roman" pitchFamily="18" charset="0"/>
                <a:cs typeface="Times New Roman" pitchFamily="18" charset="0"/>
              </a:rPr>
              <a:t>120%</a:t>
            </a:r>
            <a:endParaRPr lang="ru-RU" sz="2400" b="1" dirty="0">
              <a:solidFill>
                <a:srgbClr val="68310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6350264" y="1482215"/>
            <a:ext cx="2042965" cy="75248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2400" b="1" dirty="0">
                <a:solidFill>
                  <a:srgbClr val="683104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учреждений дополнительного образования</a:t>
            </a:r>
          </a:p>
        </p:txBody>
      </p:sp>
      <p:pic>
        <p:nvPicPr>
          <p:cNvPr id="40" name="Picture 18" descr="https://im0-tub-ru.yandex.net/i?id=ccd6fe9bab4743cffd485ace1b98ebc1&amp;n=33&amp;w=150&amp;h=150"/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277546"/>
            <a:ext cx="2694103" cy="1236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Прямоугольник 40"/>
          <p:cNvSpPr/>
          <p:nvPr/>
        </p:nvSpPr>
        <p:spPr>
          <a:xfrm>
            <a:off x="3347864" y="1607747"/>
            <a:ext cx="1818277" cy="53718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2400" b="1" dirty="0">
                <a:solidFill>
                  <a:srgbClr val="683104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учреждений физкультуры и спорта  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612775" y="1526439"/>
            <a:ext cx="1870993" cy="61849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2400" b="1" dirty="0">
                <a:solidFill>
                  <a:srgbClr val="683104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учреждений культуры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2352826" y="2819664"/>
            <a:ext cx="3134522" cy="64807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ети 5-18 лет </a:t>
            </a:r>
            <a:r>
              <a:rPr lang="ru-RU" sz="2000" b="1" dirty="0" smtClean="0">
                <a:solidFill>
                  <a:srgbClr val="683104"/>
                </a:solidFill>
                <a:latin typeface="Times New Roman" pitchFamily="18" charset="0"/>
                <a:cs typeface="Times New Roman" pitchFamily="18" charset="0"/>
              </a:rPr>
              <a:t>55202 </a:t>
            </a:r>
            <a:r>
              <a:rPr lang="ru-RU" sz="2000" b="1" dirty="0">
                <a:solidFill>
                  <a:srgbClr val="683104"/>
                </a:solidFill>
                <a:latin typeface="Times New Roman" pitchFamily="18" charset="0"/>
                <a:cs typeface="Times New Roman" pitchFamily="18" charset="0"/>
              </a:rPr>
              <a:t>чел.</a:t>
            </a:r>
          </a:p>
        </p:txBody>
      </p:sp>
    </p:spTree>
    <p:extLst>
      <p:ext uri="{BB962C8B-B14F-4D97-AF65-F5344CB8AC3E}">
        <p14:creationId xmlns:p14="http://schemas.microsoft.com/office/powerpoint/2010/main" val="227242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внобедренный треугольник 3"/>
          <p:cNvSpPr/>
          <p:nvPr/>
        </p:nvSpPr>
        <p:spPr>
          <a:xfrm rot="5400000">
            <a:off x="-676711" y="2224039"/>
            <a:ext cx="5336032" cy="3982611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6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>
              <a:solidFill>
                <a:schemeClr val="tx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3112303"/>
            <a:ext cx="2573288" cy="179705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 И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ПЕРСПЕКТИВЫ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2" descr="https://imgp.golos.io/0x0/http:/s012.radikal.ru/i319/1703/ec/bd96446d619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4" descr="https://imgp.golos.io/0x0/http:/s012.radikal.ru/i319/1703/ec/bd96446d6194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6" descr="https://imgp.golos.io/0x0/http:/s012.radikal.ru/i319/1703/ec/bd96446d6194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345" name="Picture 9" descr="C:\Users\om2\Desktop\лис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260" y="7937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-756592" y="334530"/>
            <a:ext cx="84820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57350" lvl="3" indent="-285750" algn="ctr">
              <a:buFont typeface="Wingdings" pitchFamily="2" charset="2"/>
              <a:buChar char="q"/>
              <a:defRPr/>
            </a:pPr>
            <a:r>
              <a:rPr lang="ru-RU" altLang="ru-RU" sz="24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персонификация образовательных траекторий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-443963" y="1515236"/>
            <a:ext cx="8424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Wingdings" pitchFamily="2" charset="2"/>
              <a:buChar char="q"/>
              <a:defRPr/>
            </a:pPr>
            <a:r>
              <a:rPr lang="ru-RU" altLang="ru-RU" sz="24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обеспечение инвестиционной привлекательности дополнительного образования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286643" y="3179831"/>
            <a:ext cx="66943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Wingdings" pitchFamily="2" charset="2"/>
              <a:buChar char="q"/>
              <a:defRPr/>
            </a:pPr>
            <a:r>
              <a:rPr lang="ru-RU" altLang="ru-RU" sz="24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развитие межрегионального сотрудничества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364809" y="4637290"/>
            <a:ext cx="636064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Wingdings" pitchFamily="2" charset="2"/>
              <a:buChar char="q"/>
              <a:defRPr/>
            </a:pPr>
            <a:r>
              <a:rPr lang="ru-RU" altLang="ru-RU" sz="24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обеспечение возможности получения образования современного качества для всех жителей города</a:t>
            </a:r>
          </a:p>
        </p:txBody>
      </p:sp>
    </p:spTree>
    <p:extLst>
      <p:ext uri="{BB962C8B-B14F-4D97-AF65-F5344CB8AC3E}">
        <p14:creationId xmlns:p14="http://schemas.microsoft.com/office/powerpoint/2010/main" val="3069185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:\Users\om2\Desktop\САЙТ ПОРТАЛ\Для Портала\логотипы центров\danc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955148"/>
            <a:ext cx="3218295" cy="1262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C:\Users\om2\Desktop\САЙТ ПОРТАЛ\Для Портала\логотипы центров\ddt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065" y="2344276"/>
            <a:ext cx="3263377" cy="1305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9" descr="C:\Users\om2\Desktop\САЙТ ПОРТАЛ\Для Портала\логотипы центров\novatio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023" y="1202585"/>
            <a:ext cx="3218295" cy="1405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om2\Desktop\САЙТ ПОРТАЛ\Для Портала\логотипы центров\crdo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41296"/>
            <a:ext cx="3218295" cy="1426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Равнобедренный треугольник 4"/>
          <p:cNvSpPr/>
          <p:nvPr/>
        </p:nvSpPr>
        <p:spPr>
          <a:xfrm rot="5400000">
            <a:off x="-832514" y="2143383"/>
            <a:ext cx="5256585" cy="3564903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ru-RU" sz="1600" dirty="0">
              <a:solidFill>
                <a:schemeClr val="tx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8755" y="2996952"/>
            <a:ext cx="2218989" cy="187220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СИСТЕМНЫЙ</a:t>
            </a:r>
            <a:endParaRPr lang="en-US" sz="20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ПОДХОД, КООРДИНАЦИЯ И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ИНТЕГРАЦИЯ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 descr="C:\Users\om2\Desktop\САЙТ ПОРТАЛ\Для Портала\логотипы центров\perspektiva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5803" y="5304006"/>
            <a:ext cx="3483900" cy="138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5968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https://smartprogress.do/uploadImages/000847688_m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293944"/>
            <a:ext cx="1490715" cy="1214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om2\Desktop\ЕА для доклада Эффективность УДО\Нейрофест\sochineni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73161"/>
            <a:ext cx="3557767" cy="2176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://www.ivedu.ru/images/photoalbum/album_2025/t_0v9zzhzj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778" y="4431790"/>
            <a:ext cx="3557767" cy="237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трелка вправо 6"/>
          <p:cNvSpPr/>
          <p:nvPr/>
        </p:nvSpPr>
        <p:spPr>
          <a:xfrm>
            <a:off x="899592" y="12565"/>
            <a:ext cx="7279495" cy="660596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ЦЕНТР РАЗВИТИЯ ДЕТСКОЙ ОДАРЁННОСТИ</a:t>
            </a:r>
          </a:p>
        </p:txBody>
      </p:sp>
      <p:pic>
        <p:nvPicPr>
          <p:cNvPr id="8" name="Picture 108" descr="olymp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392" y="5296399"/>
            <a:ext cx="1393266" cy="1257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 descr="C:\Users\om2\Desktop\s120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3243" y="3341524"/>
            <a:ext cx="2430333" cy="1527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3" descr="http://ivanovo.ac.ru/upload/medialibrary/616/61692264ee4b67bad447bb5f86bf31e6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8570" y="2831765"/>
            <a:ext cx="1671627" cy="1665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Равнобедренный треугольник 10"/>
          <p:cNvSpPr/>
          <p:nvPr/>
        </p:nvSpPr>
        <p:spPr>
          <a:xfrm rot="5400000">
            <a:off x="-832514" y="2143383"/>
            <a:ext cx="5256585" cy="3564903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ru-RU" sz="1600" dirty="0">
              <a:solidFill>
                <a:schemeClr val="tx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8755" y="2996952"/>
            <a:ext cx="2218989" cy="187220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СИСТЕМНЫЙ</a:t>
            </a:r>
            <a:endParaRPr lang="en-US" sz="20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ПОДХОД, КООРДИНАЦИЯ И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ИНТЕГРАЦИЯ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https://multiurok.ru/img/265729/image_5a758367aeb04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0197" y="836711"/>
            <a:ext cx="3516424" cy="2341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553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:\Users\om2\Desktop\Для доклада ЕА города Северо-Запада, февраль 2019\ФОТО\Кванториум\YbabU_xKAn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893" y="4272377"/>
            <a:ext cx="3870874" cy="2585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3" descr="C:\Users\om2\Desktop\Для доклада ЕА города Северо-Запада, февраль 2019\ФОТО\Кванториум\N_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4951"/>
            <a:ext cx="3561069" cy="719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om2\Desktop\Для доклада ЕА города Северо-Запада, февраль 2019\ФОТО\Кванториум\KVa1quro0D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9014" y="3263388"/>
            <a:ext cx="3445970" cy="230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C:\Users\om2\Desktop\Для доклада ЕА города Северо-Запада, февраль 2019\ФОТО\Кванториум\Go5u-wP5BS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021" y="908720"/>
            <a:ext cx="3589395" cy="2692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om2\Desktop\Для доклада ЕА города Северо-Запада, февраль 2019\ФОТО\Кванториум\WsMOEUmLCes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9015" y="5766985"/>
            <a:ext cx="3445970" cy="838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https://cttit.ru/uploads/news/2016/03/19-proto/14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69015" y="548680"/>
            <a:ext cx="3426130" cy="2444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Равнобедренный треугольник 10"/>
          <p:cNvSpPr/>
          <p:nvPr/>
        </p:nvSpPr>
        <p:spPr>
          <a:xfrm rot="5400000">
            <a:off x="-832514" y="2143383"/>
            <a:ext cx="5256585" cy="3564903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ru-RU" sz="1600" dirty="0">
              <a:solidFill>
                <a:schemeClr val="tx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8755" y="2996952"/>
            <a:ext cx="2218989" cy="187220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СИСТЕМНЫЙ</a:t>
            </a:r>
            <a:endParaRPr lang="en-US" sz="20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ПОДХОД, КООРДИНАЦИЯ И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ИНТЕГРАЦИЯ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9062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pp.userapi.com/c626631/v626631799/24bf2/_I2FlelqAr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82555" y="2846031"/>
            <a:ext cx="1739165" cy="1543510"/>
          </a:xfrm>
          <a:prstGeom prst="rect">
            <a:avLst/>
          </a:prstGeom>
          <a:noFill/>
        </p:spPr>
      </p:pic>
      <p:pic>
        <p:nvPicPr>
          <p:cNvPr id="5" name="Picture 6" descr="https://pp.userapi.com/c626631/v626631799/24c00/jgW_PWEy2m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72499" y="2493013"/>
            <a:ext cx="3370108" cy="2249546"/>
          </a:xfrm>
          <a:prstGeom prst="rect">
            <a:avLst/>
          </a:prstGeom>
          <a:noFill/>
        </p:spPr>
      </p:pic>
      <p:pic>
        <p:nvPicPr>
          <p:cNvPr id="8" name="Picture 2" descr="D:\Users\Admin\Desktop\1_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9239" y="4819984"/>
            <a:ext cx="3786519" cy="1989037"/>
          </a:xfrm>
          <a:prstGeom prst="rect">
            <a:avLst/>
          </a:prstGeom>
          <a:noFill/>
        </p:spPr>
      </p:pic>
      <p:pic>
        <p:nvPicPr>
          <p:cNvPr id="1028" name="Picture 4" descr="https://pp.userapi.com/MFmXR9PPzAEShrnoiriUmAnx7XzDDQsg134X8A/E2Gh-2bwEcU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39" y="128432"/>
            <a:ext cx="4101033" cy="2310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Равнобедренный треугольник 8"/>
          <p:cNvSpPr/>
          <p:nvPr/>
        </p:nvSpPr>
        <p:spPr>
          <a:xfrm rot="5400000">
            <a:off x="-832514" y="2143383"/>
            <a:ext cx="5256585" cy="3564903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ru-RU" sz="1600" dirty="0">
              <a:solidFill>
                <a:schemeClr val="tx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8755" y="2996952"/>
            <a:ext cx="2218989" cy="187220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СИСТЕМНЫЙ</a:t>
            </a:r>
            <a:endParaRPr lang="en-US" sz="20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ПОДХОД, КООРДИНАЦИЯ И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ИНТЕГРАЦИЯ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2" descr="C:\Users\om2\Desktop\Для доклада ЕА города Северо-Запада, февраль 2019\ФОТО\дЮЦ№1\cd1ee607af6b4a8980a982d551d9a9f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809252"/>
            <a:ext cx="2828403" cy="1999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C:\Users\om2\Desktop\САЙТ ПОРТАЛ\Для Портала\логотипы центров\ddt3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248" y="170107"/>
            <a:ext cx="2981703" cy="1192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60670" y="1636549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ЮНАРМИЯ 37»</a:t>
            </a:r>
          </a:p>
        </p:txBody>
      </p:sp>
    </p:spTree>
    <p:extLst>
      <p:ext uri="{BB962C8B-B14F-4D97-AF65-F5344CB8AC3E}">
        <p14:creationId xmlns:p14="http://schemas.microsoft.com/office/powerpoint/2010/main" val="3789564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" name="Picture 10" descr="https://pbs.twimg.com/media/DqYF3ssXQAMAkP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2630" y="5014126"/>
            <a:ext cx="2429090" cy="1367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pp.userapi.com/c630018/v630018865/2a95/XQat6n7zMK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249" y="4787323"/>
            <a:ext cx="1901328" cy="1730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sun9-9.userapi.com/c840728/v840728418/2ab32/HJ-tutztCTQ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8103" y="4656030"/>
            <a:ext cx="2848258" cy="1898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om2\Desktop\Для доклада ЕА города Северо-Запада, февраль 2019\ФОТО\ez97V5y4MN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6696" y="580650"/>
            <a:ext cx="2781750" cy="1853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5" descr="C:\Users\om2\Desktop\Для доклада ЕА города Северо-Запада, февраль 2019\ФОТО\X0Dnd28c3mk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623" y="683577"/>
            <a:ext cx="2449215" cy="1647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015" y="1"/>
            <a:ext cx="9004481" cy="6687496"/>
          </a:xfrm>
        </p:spPr>
        <p:txBody>
          <a:bodyPr/>
          <a:lstStyle/>
          <a:p>
            <a:pPr marL="0" indent="0" algn="ctr">
              <a:buNone/>
            </a:pPr>
            <a:endParaRPr lang="ru-RU" sz="20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2000" b="1" u="sng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om2\Desktop\ЕА для доклада Эффективность УДО\Нейрофест\wsr-kem-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301" y="2598288"/>
            <a:ext cx="2356621" cy="2027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Стрелка вправо 1"/>
          <p:cNvSpPr/>
          <p:nvPr/>
        </p:nvSpPr>
        <p:spPr>
          <a:xfrm>
            <a:off x="996971" y="-12526"/>
            <a:ext cx="7279495" cy="660596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ПРОФЕССИОНАЛЬНАЯ ОРИЕНТАЦИЯ ШКОЛЬНИКОВ</a:t>
            </a:r>
          </a:p>
        </p:txBody>
      </p:sp>
      <p:sp>
        <p:nvSpPr>
          <p:cNvPr id="5" name="AutoShape 6" descr="https://www.tebkobitv.com/uploads/videos/thumbnails/4a1a093217bae86f279c3d273a4bd6b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0" name="Picture 8" descr="http://cdnimg.rg.ru/img/content/113/45/32/kolledzh600_600x400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8104" y="2599923"/>
            <a:ext cx="2848257" cy="189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2" descr="C:\Users\om2\Desktop\Для доклада ЕА города Северо-Запада, февраль 2019\ФОТО\Go5u-wP5BSg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774" y="776509"/>
            <a:ext cx="2014992" cy="1683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Равнобедренный треугольник 12"/>
          <p:cNvSpPr/>
          <p:nvPr/>
        </p:nvSpPr>
        <p:spPr>
          <a:xfrm rot="5400000">
            <a:off x="-832514" y="2143383"/>
            <a:ext cx="5256585" cy="3564903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ru-RU" sz="1600" dirty="0">
              <a:solidFill>
                <a:schemeClr val="tx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8755" y="2996952"/>
            <a:ext cx="2218989" cy="187220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СИСТЕМНЫЙ</a:t>
            </a:r>
            <a:endParaRPr lang="en-US" sz="20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ПОДХОД, КООРДИНАЦИЯ И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ИНТЕГРАЦИЯ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7882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трелка вправо 3"/>
          <p:cNvSpPr/>
          <p:nvPr/>
        </p:nvSpPr>
        <p:spPr>
          <a:xfrm>
            <a:off x="323528" y="114188"/>
            <a:ext cx="8496944" cy="720081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ГОРОДСКАЯ ПСИХОЛОГО-ПЕДАГОГИЧЕСКАЯ СЛУЖБА «МОСТ»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://1000inf.ru/upload/iblock/f53/img_1367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306" y="736054"/>
            <a:ext cx="4041257" cy="2692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1000inf.ru/upload/iblock/e5c/img_1323_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1130" y="4303409"/>
            <a:ext cx="3692802" cy="2460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23563" y="775587"/>
            <a:ext cx="46085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 «БУДЬ В ЦЕНТРЕ»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064440" y="3702223"/>
            <a:ext cx="38927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АКЦИЯ «Я ВЫБИРАЮ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pic>
        <p:nvPicPr>
          <p:cNvPr id="4102" name="Picture 6" descr="https://1.bp.blogspot.com/-V23QRRTYrhI/W9XBIUC9erI/AAAAAAAAATI/4oxScj1-wpQFAwnidp6Y0dnOYTLP62gXQCLcBGAs/s1600/7724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177" y="1237252"/>
            <a:ext cx="3595284" cy="2398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s://pp.userapi.com/c836531/v836531865/3e053/LfNvjCV0LTk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176" y="4317546"/>
            <a:ext cx="3650136" cy="243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Равнобедренный треугольник 8"/>
          <p:cNvSpPr/>
          <p:nvPr/>
        </p:nvSpPr>
        <p:spPr>
          <a:xfrm rot="5400000">
            <a:off x="-832514" y="2143383"/>
            <a:ext cx="5256585" cy="3564903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ru-RU" sz="1600" dirty="0">
              <a:solidFill>
                <a:schemeClr val="tx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8755" y="2996952"/>
            <a:ext cx="2218989" cy="187220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СИСТЕМНЫЙ</a:t>
            </a:r>
            <a:endParaRPr lang="en-US" sz="20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ПОДХОД, КООРДИНАЦИЯ И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ИНТЕГРАЦИЯ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7979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http://khakaschiry.ru/upload/iblock/db3/db32cf8f6367d77cd105a71a680126d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973" y="4273916"/>
            <a:ext cx="3779749" cy="2434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ivgoradm.ru/attaches/IMG_1486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3044" y="218557"/>
            <a:ext cx="4255420" cy="2838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https://pp.userapi.com/c631530/v631530592/1da81/wRqrr-mt2f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975933"/>
            <a:ext cx="2964927" cy="1814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9275" y="215441"/>
            <a:ext cx="442893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 </a:t>
            </a:r>
            <a:endParaRPr lang="ru-RU" sz="20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ПЕДАГОГИЧЕСКИЙ КЛАСС»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203847" y="3168892"/>
            <a:ext cx="43148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b="1" kern="1200" dirty="0">
                <a:solidFill>
                  <a:srgbClr val="254061"/>
                </a:solidFill>
                <a:effectLst/>
                <a:latin typeface="Times New Roman"/>
                <a:ea typeface="Times New Roman"/>
              </a:rPr>
              <a:t>ШКОЛА РУССКОГО ЯЗЫКА</a:t>
            </a:r>
            <a:endParaRPr lang="ru-RU" sz="2000" dirty="0">
              <a:effectLst/>
              <a:latin typeface="Times New Roman"/>
              <a:ea typeface="Times New Roman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>
            <a:off x="-832514" y="2143383"/>
            <a:ext cx="5256585" cy="3564903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ru-RU" sz="1600" dirty="0">
              <a:solidFill>
                <a:schemeClr val="tx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8755" y="2996952"/>
            <a:ext cx="2218989" cy="187220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СИСТЕМНЫЙ</a:t>
            </a:r>
            <a:endParaRPr lang="en-US" sz="20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ПОДХОД, КООРДИНАЦИЯ И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ИНТЕГРАЦИЯ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 descr="https://media.nazaccent.ru/files/1f/79/1f799e114b92c9df4a110295182cc7c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717032"/>
            <a:ext cx="3853844" cy="2991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9815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1286</TotalTime>
  <Words>278</Words>
  <Application>Microsoft Office PowerPoint</Application>
  <PresentationFormat>Экран (4:3)</PresentationFormat>
  <Paragraphs>85</Paragraphs>
  <Slides>20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22" baseType="lpstr">
      <vt:lpstr>Тема Office</vt:lpstr>
      <vt:lpstr>Специальное оформление</vt:lpstr>
      <vt:lpstr>Дополнительное образование как источник развития инновационного потенциала города Иванова</vt:lpstr>
      <vt:lpstr> Охват детей дополнительными общеобразовательными общеразвивающими программами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Admin</dc:creator>
  <cp:lastModifiedBy>om2</cp:lastModifiedBy>
  <cp:revision>268</cp:revision>
  <cp:lastPrinted>2019-02-27T13:37:50Z</cp:lastPrinted>
  <dcterms:created xsi:type="dcterms:W3CDTF">2011-11-28T19:44:49Z</dcterms:created>
  <dcterms:modified xsi:type="dcterms:W3CDTF">2019-02-28T05:49:38Z</dcterms:modified>
</cp:coreProperties>
</file>