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974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5800" y="4114800"/>
            <a:ext cx="2438400" cy="1600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РАБОЧИЙ СТОЛ\СГЦСЗР\шуя\01.jpg"/>
          <p:cNvPicPr>
            <a:picLocks noChangeAspect="1" noChangeArrowheads="1"/>
          </p:cNvPicPr>
          <p:nvPr/>
        </p:nvPicPr>
        <p:blipFill>
          <a:blip r:embed="rId2" cstate="print"/>
          <a:srcRect b="6154"/>
          <a:stretch>
            <a:fillRect/>
          </a:stretch>
        </p:blipFill>
        <p:spPr bwMode="auto">
          <a:xfrm>
            <a:off x="1219200" y="1828800"/>
            <a:ext cx="6615533" cy="3488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5000" y="5029200"/>
            <a:ext cx="3276600" cy="152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rlito" pitchFamily="34" charset="0"/>
                <a:cs typeface="Carlito" pitchFamily="34" charset="0"/>
              </a:rPr>
              <a:t>Глава городского округа Шуя</a:t>
            </a:r>
          </a:p>
          <a:p>
            <a:pPr algn="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rlito" pitchFamily="34" charset="0"/>
                <a:cs typeface="Carlito" pitchFamily="34" charset="0"/>
              </a:rPr>
              <a:t>Наталья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rlito" pitchFamily="34" charset="0"/>
                <a:cs typeface="Carlito" pitchFamily="34" charset="0"/>
              </a:rPr>
              <a:t>Корягина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Carlito" pitchFamily="34" charset="0"/>
              <a:cs typeface="Carlito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304800"/>
            <a:ext cx="8686800" cy="152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 pitchFamily="34" charset="0"/>
                <a:cs typeface="Carlito" pitchFamily="34" charset="0"/>
              </a:rPr>
              <a:t>Повышение качества жизни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 pitchFamily="34" charset="0"/>
                <a:cs typeface="Carlito" pitchFamily="34" charset="0"/>
              </a:rPr>
              <a:t>через создание комфортной городской среды –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 pitchFamily="34" charset="0"/>
                <a:cs typeface="Carlito" pitchFamily="34" charset="0"/>
              </a:rPr>
              <a:t>приоритет командной работы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rlito" pitchFamily="34" charset="0"/>
              <a:cs typeface="Carlit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 pitchFamily="34" charset="0"/>
                <a:cs typeface="Carlito" pitchFamily="34" charset="0"/>
              </a:rPr>
              <a:t>КОМАНДА – ВСЕ ГОРОДСКОЕ СООБЩЕСТВО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rlito" pitchFamily="34" charset="0"/>
              <a:cs typeface="Carlito" pitchFamily="34" charset="0"/>
            </a:endParaRPr>
          </a:p>
        </p:txBody>
      </p:sp>
      <p:pic>
        <p:nvPicPr>
          <p:cNvPr id="8194" name="Picture 2" descr="D:\РАБОЧИЙ СТОЛ\СГЦСЗР\шуя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4191000" cy="2775810"/>
          </a:xfrm>
          <a:prstGeom prst="rect">
            <a:avLst/>
          </a:prstGeom>
          <a:noFill/>
        </p:spPr>
      </p:pic>
      <p:pic>
        <p:nvPicPr>
          <p:cNvPr id="1026" name="Picture 2" descr="D:\РАБОЧИЙ СТОЛ\Безымянный.png"/>
          <p:cNvPicPr>
            <a:picLocks noChangeAspect="1" noChangeArrowheads="1"/>
          </p:cNvPicPr>
          <p:nvPr/>
        </p:nvPicPr>
        <p:blipFill>
          <a:blip r:embed="rId3" cstate="print"/>
          <a:srcRect l="1037"/>
          <a:stretch>
            <a:fillRect/>
          </a:stretch>
        </p:blipFill>
        <p:spPr bwMode="auto">
          <a:xfrm>
            <a:off x="152400" y="3554720"/>
            <a:ext cx="8763000" cy="3068143"/>
          </a:xfrm>
          <a:prstGeom prst="rect">
            <a:avLst/>
          </a:prstGeom>
          <a:noFill/>
        </p:spPr>
      </p:pic>
      <p:pic>
        <p:nvPicPr>
          <p:cNvPr id="5122" name="Picture 2" descr="D:\РАБОЧИЙ СТОЛ\СГЦСЗР\шуя\DSC_52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85800"/>
            <a:ext cx="4191000" cy="2775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РАБОЧИЙ СТОЛ\СГЦСЗР\шуя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762000"/>
            <a:ext cx="6781800" cy="448486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3400" y="4038600"/>
            <a:ext cx="3200400" cy="2438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arlito" pitchFamily="34" charset="0"/>
                <a:cs typeface="Carlito" pitchFamily="34" charset="0"/>
              </a:rPr>
              <a:t>СПАСИБО ЗА ВНИМАНИЕ!</a:t>
            </a:r>
            <a:endParaRPr lang="ru-RU" sz="2800" dirty="0">
              <a:latin typeface="Carlito" pitchFamily="34" charset="0"/>
              <a:cs typeface="Carlito" pitchFamily="34" charset="0"/>
            </a:endParaRPr>
          </a:p>
        </p:txBody>
      </p:sp>
      <p:pic>
        <p:nvPicPr>
          <p:cNvPr id="6147" name="Picture 3" descr="D:\РАБОЧИЙ СТОЛ\СГЦСЗР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04800"/>
            <a:ext cx="17526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РАБОЧИЙ СТОЛ\СГЦСЗР\Панорама города Шуи (2).tif"/>
          <p:cNvPicPr>
            <a:picLocks noChangeAspect="1" noChangeArrowheads="1"/>
          </p:cNvPicPr>
          <p:nvPr/>
        </p:nvPicPr>
        <p:blipFill>
          <a:blip r:embed="rId2" cstate="print"/>
          <a:srcRect b="11628"/>
          <a:stretch>
            <a:fillRect/>
          </a:stretch>
        </p:blipFill>
        <p:spPr bwMode="auto">
          <a:xfrm>
            <a:off x="95932" y="3733800"/>
            <a:ext cx="8971868" cy="2895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13672" y="6265018"/>
            <a:ext cx="8054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Carlito" pitchFamily="34" charset="0"/>
                <a:cs typeface="Carlito" pitchFamily="34" charset="0"/>
              </a:rPr>
              <a:t>Шуя. Панорама города с колокольни Воскресенского собора. Фото до 1901 года</a:t>
            </a:r>
            <a:endParaRPr lang="ru-RU" dirty="0">
              <a:solidFill>
                <a:schemeClr val="bg1">
                  <a:lumMod val="50000"/>
                </a:schemeClr>
              </a:solidFill>
              <a:latin typeface="Carlito" pitchFamily="34" charset="0"/>
              <a:cs typeface="Carlito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09600"/>
            <a:ext cx="881395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Carlito" pitchFamily="34" charset="0"/>
                <a:cs typeface="Carlito" pitchFamily="34" charset="0"/>
              </a:rPr>
              <a:t>«Шуя – уездный город Владимирской губернии, на левом берегу реки Тезы,</a:t>
            </a:r>
          </a:p>
          <a:p>
            <a:r>
              <a:rPr lang="ru-RU" sz="1600" dirty="0" smtClean="0">
                <a:latin typeface="Carlito" pitchFamily="34" charset="0"/>
                <a:cs typeface="Carlito" pitchFamily="34" charset="0"/>
              </a:rPr>
              <a:t>при ветви Новки – Нерехта </a:t>
            </a:r>
            <a:r>
              <a:rPr lang="ru-RU" sz="1600" dirty="0" err="1" smtClean="0">
                <a:latin typeface="Carlito" pitchFamily="34" charset="0"/>
                <a:cs typeface="Carlito" pitchFamily="34" charset="0"/>
              </a:rPr>
              <a:t>Московско-Ярославско-Архангельской</a:t>
            </a:r>
            <a:r>
              <a:rPr lang="ru-RU" sz="1600" dirty="0" smtClean="0">
                <a:latin typeface="Carlito" pitchFamily="34" charset="0"/>
                <a:cs typeface="Carlito" pitchFamily="34" charset="0"/>
              </a:rPr>
              <a:t> железной дороги...</a:t>
            </a:r>
          </a:p>
          <a:p>
            <a:r>
              <a:rPr lang="ru-RU" sz="1600" dirty="0" smtClean="0">
                <a:latin typeface="Carlito" pitchFamily="34" charset="0"/>
                <a:cs typeface="Carlito" pitchFamily="34" charset="0"/>
              </a:rPr>
              <a:t>97, 2 % населения постоянно живет в городе. 46, 9% населения грамотны.</a:t>
            </a:r>
          </a:p>
          <a:p>
            <a:r>
              <a:rPr lang="ru-RU" sz="1600" dirty="0" smtClean="0">
                <a:latin typeface="Carlito" pitchFamily="34" charset="0"/>
                <a:cs typeface="Carlito" pitchFamily="34" charset="0"/>
              </a:rPr>
              <a:t>Шуя по внешнему благоустройству является лучшим уездным городом Владимирской губернии. </a:t>
            </a:r>
          </a:p>
          <a:p>
            <a:r>
              <a:rPr lang="ru-RU" sz="1600" dirty="0" smtClean="0">
                <a:latin typeface="Carlito" pitchFamily="34" charset="0"/>
                <a:cs typeface="Carlito" pitchFamily="34" charset="0"/>
              </a:rPr>
              <a:t>Из 80-ти улиц приблизительно половина замощена; 9 каменных церквей, </a:t>
            </a:r>
          </a:p>
          <a:p>
            <a:r>
              <a:rPr lang="ru-RU" sz="1600" dirty="0" smtClean="0">
                <a:latin typeface="Carlito" pitchFamily="34" charset="0"/>
                <a:cs typeface="Carlito" pitchFamily="34" charset="0"/>
              </a:rPr>
              <a:t>единоверческий монастырь, много хороших зданий, городской театр,</a:t>
            </a:r>
          </a:p>
          <a:p>
            <a:r>
              <a:rPr lang="ru-RU" sz="1600" dirty="0" smtClean="0">
                <a:latin typeface="Carlito" pitchFamily="34" charset="0"/>
                <a:cs typeface="Carlito" pitchFamily="34" charset="0"/>
              </a:rPr>
              <a:t>мужская и женская гимназии, мужское духовное училище, городского четырехклассное</a:t>
            </a:r>
          </a:p>
          <a:p>
            <a:r>
              <a:rPr lang="ru-RU" sz="1600" dirty="0" smtClean="0">
                <a:latin typeface="Carlito" pitchFamily="34" charset="0"/>
                <a:cs typeface="Carlito" pitchFamily="34" charset="0"/>
              </a:rPr>
              <a:t>и 5 начальных училищ, земская публичная библиотека, богадельня, земская больница, </a:t>
            </a:r>
          </a:p>
          <a:p>
            <a:r>
              <a:rPr lang="ru-RU" sz="1600" dirty="0" smtClean="0">
                <a:latin typeface="Carlito" pitchFamily="34" charset="0"/>
                <a:cs typeface="Carlito" pitchFamily="34" charset="0"/>
              </a:rPr>
              <a:t>2 аптеки, дом призрения для престарелых мещан, убежище для малолетних, </a:t>
            </a:r>
          </a:p>
          <a:p>
            <a:r>
              <a:rPr lang="ru-RU" sz="1600" dirty="0" smtClean="0">
                <a:latin typeface="Carlito" pitchFamily="34" charset="0"/>
                <a:cs typeface="Carlito" pitchFamily="34" charset="0"/>
              </a:rPr>
              <a:t>несколько благотворительных обществ, правительственная телефонная сеть.</a:t>
            </a:r>
          </a:p>
          <a:p>
            <a:r>
              <a:rPr lang="ru-RU" sz="1600" dirty="0" smtClean="0">
                <a:latin typeface="Carlito" pitchFamily="34" charset="0"/>
                <a:cs typeface="Carlito" pitchFamily="34" charset="0"/>
              </a:rPr>
              <a:t>Городу принадлежит 1066 десятин земли, несколько домов, 200 лавок, водяная мельница»</a:t>
            </a:r>
          </a:p>
          <a:p>
            <a:pPr algn="r"/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  <a:latin typeface="Carlito" pitchFamily="34" charset="0"/>
                <a:cs typeface="Carlito" pitchFamily="34" charset="0"/>
              </a:rPr>
              <a:t>Информация о городе начала 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Carlito" pitchFamily="34" charset="0"/>
                <a:cs typeface="Carlito" pitchFamily="34" charset="0"/>
              </a:rPr>
              <a:t>XX </a:t>
            </a:r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  <a:latin typeface="Carlito" pitchFamily="34" charset="0"/>
                <a:cs typeface="Carlito" pitchFamily="34" charset="0"/>
              </a:rPr>
              <a:t>века из Энциклопедического словаря Брокгауза и </a:t>
            </a:r>
            <a:r>
              <a:rPr lang="ru-RU" sz="1600" i="1" dirty="0" err="1" smtClean="0">
                <a:solidFill>
                  <a:schemeClr val="bg1">
                    <a:lumMod val="50000"/>
                  </a:schemeClr>
                </a:solidFill>
                <a:latin typeface="Carlito" pitchFamily="34" charset="0"/>
                <a:cs typeface="Carlito" pitchFamily="34" charset="0"/>
              </a:rPr>
              <a:t>Ефрона</a:t>
            </a:r>
            <a:endParaRPr lang="ru-RU" sz="1600" i="1" dirty="0">
              <a:solidFill>
                <a:schemeClr val="bg1">
                  <a:lumMod val="50000"/>
                </a:schemeClr>
              </a:solidFill>
              <a:latin typeface="Carlito" pitchFamily="34" charset="0"/>
              <a:cs typeface="Carlito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 pitchFamily="34" charset="0"/>
                <a:cs typeface="Carlito" pitchFamily="34" charset="0"/>
              </a:rPr>
              <a:t>ШУЯ – ГОРОД, В КОТОРОМ ЖИВЕТ ИСТОРИЯ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rlito" pitchFamily="34" charset="0"/>
              <a:cs typeface="Carlit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 pitchFamily="34" charset="0"/>
                <a:cs typeface="Carlito" pitchFamily="34" charset="0"/>
              </a:rPr>
              <a:t>ПРЕДПРИЯТИЯ – ГОРДОСТЬ ШУИ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rlito" pitchFamily="34" charset="0"/>
              <a:cs typeface="Carlito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762000"/>
            <a:ext cx="2438400" cy="2209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rlito" pitchFamily="34" charset="0"/>
                <a:cs typeface="Carlito" pitchFamily="34" charset="0"/>
              </a:rPr>
              <a:t>Показатель уровня безработицы в Шуе – 0,2%</a:t>
            </a:r>
          </a:p>
          <a:p>
            <a:pPr algn="ctr"/>
            <a:r>
              <a:rPr lang="ru-RU" dirty="0" smtClean="0">
                <a:latin typeface="Carlito" pitchFamily="34" charset="0"/>
                <a:cs typeface="Carlito" pitchFamily="34" charset="0"/>
              </a:rPr>
              <a:t>от численности трудоспособного населения</a:t>
            </a:r>
            <a:endParaRPr lang="ru-RU" dirty="0">
              <a:latin typeface="Carlito" pitchFamily="34" charset="0"/>
              <a:cs typeface="Carlito" pitchFamily="34" charset="0"/>
            </a:endParaRPr>
          </a:p>
        </p:txBody>
      </p:sp>
      <p:pic>
        <p:nvPicPr>
          <p:cNvPr id="3074" name="Picture 2" descr="D:\РАБОЧИЙ СТОЛ\RDV_25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124200"/>
            <a:ext cx="4008437" cy="311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410200" y="3124200"/>
            <a:ext cx="33231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Carlito" pitchFamily="34" charset="0"/>
                <a:cs typeface="Carlito" pitchFamily="34" charset="0"/>
              </a:rPr>
              <a:t>ОАО ХБК «Шуйские ситцы»</a:t>
            </a:r>
            <a:endParaRPr lang="ru-RU" dirty="0">
              <a:solidFill>
                <a:schemeClr val="bg1">
                  <a:lumMod val="50000"/>
                </a:schemeClr>
              </a:solidFill>
              <a:latin typeface="Carlito" pitchFamily="34" charset="0"/>
              <a:cs typeface="Carlit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124200"/>
            <a:ext cx="422910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rlito" pitchFamily="34" charset="0"/>
                <a:cs typeface="Carlito" pitchFamily="34" charset="0"/>
              </a:rPr>
              <a:t>ОАО ХБК «Шуйские ситцы» первым</a:t>
            </a:r>
          </a:p>
          <a:p>
            <a:r>
              <a:rPr lang="ru-RU" dirty="0" smtClean="0">
                <a:latin typeface="Carlito" pitchFamily="34" charset="0"/>
                <a:cs typeface="Carlito" pitchFamily="34" charset="0"/>
              </a:rPr>
              <a:t>в Ивановской области в марте 2019 года </a:t>
            </a:r>
          </a:p>
          <a:p>
            <a:r>
              <a:rPr lang="ru-RU" dirty="0" smtClean="0">
                <a:latin typeface="Carlito" pitchFamily="34" charset="0"/>
                <a:cs typeface="Carlito" pitchFamily="34" charset="0"/>
              </a:rPr>
              <a:t>вошел в национальный проект </a:t>
            </a:r>
          </a:p>
          <a:p>
            <a:r>
              <a:rPr lang="ru-RU" dirty="0" smtClean="0">
                <a:latin typeface="Carlito" pitchFamily="34" charset="0"/>
                <a:cs typeface="Carlito" pitchFamily="34" charset="0"/>
              </a:rPr>
              <a:t>«Производительность труда</a:t>
            </a:r>
          </a:p>
          <a:p>
            <a:r>
              <a:rPr lang="ru-RU" dirty="0" smtClean="0">
                <a:latin typeface="Carlito" pitchFamily="34" charset="0"/>
                <a:cs typeface="Carlito" pitchFamily="34" charset="0"/>
              </a:rPr>
              <a:t>и поддержка занятости».</a:t>
            </a:r>
          </a:p>
          <a:p>
            <a:endParaRPr lang="ru-RU" dirty="0" smtClean="0">
              <a:latin typeface="Carlito" pitchFamily="34" charset="0"/>
              <a:cs typeface="Carlito" pitchFamily="34" charset="0"/>
            </a:endParaRPr>
          </a:p>
          <a:p>
            <a:r>
              <a:rPr lang="ru-RU" dirty="0" smtClean="0">
                <a:latin typeface="Carlito" pitchFamily="34" charset="0"/>
                <a:cs typeface="Carlito" pitchFamily="34" charset="0"/>
              </a:rPr>
              <a:t>В ноябре предприятие «Шуйские ситцы»</a:t>
            </a:r>
          </a:p>
          <a:p>
            <a:r>
              <a:rPr lang="ru-RU" dirty="0" smtClean="0">
                <a:latin typeface="Carlito" pitchFamily="34" charset="0"/>
                <a:cs typeface="Carlito" pitchFamily="34" charset="0"/>
              </a:rPr>
              <a:t>запустило первую в России красильную</a:t>
            </a:r>
          </a:p>
          <a:p>
            <a:r>
              <a:rPr lang="ru-RU" dirty="0" smtClean="0">
                <a:latin typeface="Carlito" pitchFamily="34" charset="0"/>
                <a:cs typeface="Carlito" pitchFamily="34" charset="0"/>
              </a:rPr>
              <a:t>линию тканей шириной 240 см. </a:t>
            </a:r>
          </a:p>
          <a:p>
            <a:r>
              <a:rPr lang="ru-RU" dirty="0" smtClean="0">
                <a:latin typeface="Carlito" pitchFamily="34" charset="0"/>
                <a:cs typeface="Carlito" pitchFamily="34" charset="0"/>
              </a:rPr>
              <a:t>Проект реализован при поддержке </a:t>
            </a:r>
          </a:p>
          <a:p>
            <a:r>
              <a:rPr lang="ru-RU" dirty="0" err="1" smtClean="0">
                <a:latin typeface="Carlito" pitchFamily="34" charset="0"/>
                <a:cs typeface="Carlito" pitchFamily="34" charset="0"/>
              </a:rPr>
              <a:t>Минпромторга</a:t>
            </a:r>
            <a:r>
              <a:rPr lang="ru-RU" dirty="0" smtClean="0">
                <a:latin typeface="Carlito" pitchFamily="34" charset="0"/>
                <a:cs typeface="Carlito" pitchFamily="34" charset="0"/>
              </a:rPr>
              <a:t> и Фонда развития</a:t>
            </a:r>
          </a:p>
          <a:p>
            <a:r>
              <a:rPr lang="ru-RU" dirty="0" smtClean="0">
                <a:latin typeface="Carlito" pitchFamily="34" charset="0"/>
                <a:cs typeface="Carlito" pitchFamily="34" charset="0"/>
              </a:rPr>
              <a:t>промышленности.</a:t>
            </a:r>
            <a:endParaRPr lang="ru-RU" dirty="0">
              <a:latin typeface="Carlito" pitchFamily="34" charset="0"/>
              <a:cs typeface="Carlit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25263" y="1295400"/>
            <a:ext cx="20377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rlito" pitchFamily="34" charset="0"/>
                <a:cs typeface="Carlito" pitchFamily="34" charset="0"/>
              </a:rPr>
              <a:t>Открытие новой </a:t>
            </a:r>
          </a:p>
          <a:p>
            <a:r>
              <a:rPr lang="ru-RU" dirty="0" smtClean="0">
                <a:latin typeface="Carlito" pitchFamily="34" charset="0"/>
                <a:cs typeface="Carlito" pitchFamily="34" charset="0"/>
              </a:rPr>
              <a:t>швейной фабрики </a:t>
            </a:r>
          </a:p>
          <a:p>
            <a:r>
              <a:rPr lang="ru-RU" dirty="0" smtClean="0">
                <a:latin typeface="Carlito" pitchFamily="34" charset="0"/>
                <a:cs typeface="Carlito" pitchFamily="34" charset="0"/>
              </a:rPr>
              <a:t>ООО «Текстиль М»</a:t>
            </a:r>
            <a:endParaRPr lang="ru-RU" dirty="0">
              <a:latin typeface="Carlito" pitchFamily="34" charset="0"/>
              <a:cs typeface="Carlito" pitchFamily="34" charset="0"/>
            </a:endParaRPr>
          </a:p>
        </p:txBody>
      </p:sp>
      <p:pic>
        <p:nvPicPr>
          <p:cNvPr id="1026" name="Picture 2" descr="D:\РАБОЧИЙ СТОЛ\СГЦСЗР\шуя\DSC_56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761999"/>
            <a:ext cx="3352800" cy="222123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76600" y="2618096"/>
            <a:ext cx="2514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Carlito" pitchFamily="34" charset="0"/>
                <a:cs typeface="Carlito" pitchFamily="34" charset="0"/>
              </a:rPr>
              <a:t>ООО «Текстиль М»</a:t>
            </a:r>
            <a:endParaRPr lang="ru-RU" dirty="0">
              <a:solidFill>
                <a:schemeClr val="bg1">
                  <a:lumMod val="50000"/>
                </a:schemeClr>
              </a:solidFill>
              <a:latin typeface="Carlito" pitchFamily="34" charset="0"/>
              <a:cs typeface="Carlit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 pitchFamily="34" charset="0"/>
                <a:cs typeface="Carlito" pitchFamily="34" charset="0"/>
              </a:rPr>
              <a:t>ПРЕДПРИЯТИЯ – ГОРДОСТЬ ШУИ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rlito" pitchFamily="34" charset="0"/>
              <a:cs typeface="Carlito" pitchFamily="34" charset="0"/>
            </a:endParaRPr>
          </a:p>
        </p:txBody>
      </p:sp>
      <p:pic>
        <p:nvPicPr>
          <p:cNvPr id="9" name="Picture 2" descr="D:\РАБОЧИЙ СТОЛ\b8d26d5841dcb67076f76a254a523f30.png"/>
          <p:cNvPicPr>
            <a:picLocks noChangeAspect="1" noChangeArrowheads="1"/>
          </p:cNvPicPr>
          <p:nvPr/>
        </p:nvPicPr>
        <p:blipFill>
          <a:blip r:embed="rId2" cstate="print"/>
          <a:srcRect b="6166"/>
          <a:stretch>
            <a:fillRect/>
          </a:stretch>
        </p:blipFill>
        <p:spPr bwMode="auto">
          <a:xfrm>
            <a:off x="533400" y="761999"/>
            <a:ext cx="4343400" cy="2819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105400" y="1143000"/>
            <a:ext cx="39549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rlito" pitchFamily="34" charset="0"/>
                <a:cs typeface="Carlito" pitchFamily="34" charset="0"/>
              </a:rPr>
              <a:t>На выставке «Иннопром-2019»</a:t>
            </a:r>
          </a:p>
          <a:p>
            <a:r>
              <a:rPr lang="ru-RU" dirty="0" smtClean="0">
                <a:latin typeface="Carlito" pitchFamily="34" charset="0"/>
                <a:cs typeface="Carlito" pitchFamily="34" charset="0"/>
              </a:rPr>
              <a:t>Владимиру Путину показали планшет </a:t>
            </a:r>
          </a:p>
          <a:p>
            <a:r>
              <a:rPr lang="en-US" dirty="0" smtClean="0">
                <a:latin typeface="Carlito" pitchFamily="34" charset="0"/>
                <a:cs typeface="Carlito" pitchFamily="34" charset="0"/>
              </a:rPr>
              <a:t>Aquarius </a:t>
            </a:r>
            <a:r>
              <a:rPr lang="en-US" dirty="0" err="1" smtClean="0">
                <a:latin typeface="Carlito" pitchFamily="34" charset="0"/>
                <a:cs typeface="Carlito" pitchFamily="34" charset="0"/>
              </a:rPr>
              <a:t>Cmp</a:t>
            </a:r>
            <a:r>
              <a:rPr lang="en-US" dirty="0" smtClean="0">
                <a:latin typeface="Carlito" pitchFamily="34" charset="0"/>
                <a:cs typeface="Carlito" pitchFamily="34" charset="0"/>
              </a:rPr>
              <a:t> NS 208</a:t>
            </a:r>
            <a:r>
              <a:rPr lang="ru-RU" dirty="0" smtClean="0">
                <a:latin typeface="Carlito" pitchFamily="34" charset="0"/>
                <a:cs typeface="Carlito" pitchFamily="34" charset="0"/>
              </a:rPr>
              <a:t> </a:t>
            </a:r>
          </a:p>
          <a:p>
            <a:r>
              <a:rPr lang="ru-RU" dirty="0" smtClean="0">
                <a:latin typeface="Carlito" pitchFamily="34" charset="0"/>
                <a:cs typeface="Carlito" pitchFamily="34" charset="0"/>
              </a:rPr>
              <a:t>под управлением отечественной </a:t>
            </a:r>
          </a:p>
          <a:p>
            <a:r>
              <a:rPr lang="ru-RU" dirty="0" smtClean="0">
                <a:latin typeface="Carlito" pitchFamily="34" charset="0"/>
                <a:cs typeface="Carlito" pitchFamily="34" charset="0"/>
              </a:rPr>
              <a:t>мобильной операционной</a:t>
            </a:r>
          </a:p>
          <a:p>
            <a:r>
              <a:rPr lang="ru-RU" dirty="0" smtClean="0">
                <a:latin typeface="Carlito" pitchFamily="34" charset="0"/>
                <a:cs typeface="Carlito" pitchFamily="34" charset="0"/>
              </a:rPr>
              <a:t>системы «Аврора»</a:t>
            </a:r>
            <a:endParaRPr lang="ru-RU" dirty="0">
              <a:latin typeface="Carlito" pitchFamily="34" charset="0"/>
              <a:cs typeface="Carlito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4495800"/>
            <a:ext cx="34948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rlito" pitchFamily="34" charset="0"/>
                <a:cs typeface="Carlito" pitchFamily="34" charset="0"/>
              </a:rPr>
              <a:t>С 2016 года объединение </a:t>
            </a:r>
          </a:p>
          <a:p>
            <a:r>
              <a:rPr lang="ru-RU" dirty="0" smtClean="0">
                <a:latin typeface="Carlito" pitchFamily="34" charset="0"/>
                <a:cs typeface="Carlito" pitchFamily="34" charset="0"/>
              </a:rPr>
              <a:t>«Специальный текстиль»</a:t>
            </a:r>
          </a:p>
          <a:p>
            <a:r>
              <a:rPr lang="ru-RU" dirty="0" smtClean="0">
                <a:latin typeface="Carlito" pitchFamily="34" charset="0"/>
                <a:cs typeface="Carlito" pitchFamily="34" charset="0"/>
              </a:rPr>
              <a:t>получает поддержку </a:t>
            </a:r>
          </a:p>
          <a:p>
            <a:r>
              <a:rPr lang="ru-RU" dirty="0" smtClean="0">
                <a:latin typeface="Carlito" pitchFamily="34" charset="0"/>
                <a:cs typeface="Carlito" pitchFamily="34" charset="0"/>
              </a:rPr>
              <a:t>из Фонда содействия инноваций</a:t>
            </a:r>
          </a:p>
          <a:p>
            <a:r>
              <a:rPr lang="ru-RU" dirty="0" smtClean="0">
                <a:latin typeface="Carlito" pitchFamily="34" charset="0"/>
                <a:cs typeface="Carlito" pitchFamily="34" charset="0"/>
              </a:rPr>
              <a:t>на реализацию своих разработок</a:t>
            </a:r>
            <a:endParaRPr lang="ru-RU" dirty="0">
              <a:latin typeface="Carlito" pitchFamily="34" charset="0"/>
              <a:cs typeface="Carlito" pitchFamily="34" charset="0"/>
            </a:endParaRPr>
          </a:p>
        </p:txBody>
      </p:sp>
      <p:pic>
        <p:nvPicPr>
          <p:cNvPr id="2050" name="Picture 2" descr="D:\РАБОЧИЙ СТОЛ\a4721c9ab20dd5055dcc756f0e6e93c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199" y="3733800"/>
            <a:ext cx="4231745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 pitchFamily="34" charset="0"/>
                <a:cs typeface="Carlito" pitchFamily="34" charset="0"/>
              </a:rPr>
              <a:t>ПРЕДПРИЯТИЯ – ГОРДОСТЬ ШУИ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rlito" pitchFamily="34" charset="0"/>
              <a:cs typeface="Carlito" pitchFamily="34" charset="0"/>
            </a:endParaRPr>
          </a:p>
        </p:txBody>
      </p:sp>
      <p:pic>
        <p:nvPicPr>
          <p:cNvPr id="4099" name="Picture 3" descr="D:\РАБОЧИЙ СТОЛ\СГЦСЗР\шуя\DSC_1419-2.JPG"/>
          <p:cNvPicPr>
            <a:picLocks noChangeAspect="1" noChangeArrowheads="1"/>
          </p:cNvPicPr>
          <p:nvPr/>
        </p:nvPicPr>
        <p:blipFill>
          <a:blip r:embed="rId2" cstate="print"/>
          <a:srcRect t="21176"/>
          <a:stretch>
            <a:fillRect/>
          </a:stretch>
        </p:blipFill>
        <p:spPr bwMode="auto">
          <a:xfrm>
            <a:off x="304800" y="2043056"/>
            <a:ext cx="8534400" cy="4484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505200" y="6172200"/>
            <a:ext cx="533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Carlito" pitchFamily="34" charset="0"/>
                <a:cs typeface="Carlito" pitchFamily="34" charset="0"/>
              </a:rPr>
              <a:t>Благотворительный забег «Вперед вместе с ЭГГЕР!»</a:t>
            </a:r>
            <a:endParaRPr lang="ru-RU" dirty="0">
              <a:solidFill>
                <a:schemeClr val="bg1">
                  <a:lumMod val="50000"/>
                </a:schemeClr>
              </a:solidFill>
              <a:latin typeface="Carlito" pitchFamily="34" charset="0"/>
              <a:cs typeface="Carlit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33400"/>
            <a:ext cx="81163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Carlito" pitchFamily="34" charset="0"/>
                <a:cs typeface="Carlito" pitchFamily="34" charset="0"/>
              </a:rPr>
              <a:t>ООО «</a:t>
            </a:r>
            <a:r>
              <a:rPr lang="ru-RU" dirty="0" err="1" smtClean="0">
                <a:latin typeface="Carlito" pitchFamily="34" charset="0"/>
                <a:cs typeface="Carlito" pitchFamily="34" charset="0"/>
              </a:rPr>
              <a:t>Эггер</a:t>
            </a:r>
            <a:r>
              <a:rPr lang="ru-RU" dirty="0" smtClean="0">
                <a:latin typeface="Carlito" pitchFamily="34" charset="0"/>
                <a:cs typeface="Carlito" pitchFamily="34" charset="0"/>
              </a:rPr>
              <a:t> </a:t>
            </a:r>
            <a:r>
              <a:rPr lang="ru-RU" dirty="0" err="1" smtClean="0">
                <a:latin typeface="Carlito" pitchFamily="34" charset="0"/>
                <a:cs typeface="Carlito" pitchFamily="34" charset="0"/>
              </a:rPr>
              <a:t>Древпродукт</a:t>
            </a:r>
            <a:r>
              <a:rPr lang="ru-RU" dirty="0" smtClean="0">
                <a:latin typeface="Carlito" pitchFamily="34" charset="0"/>
                <a:cs typeface="Carlito" pitchFamily="34" charset="0"/>
              </a:rPr>
              <a:t> Шуя» помог </a:t>
            </a:r>
          </a:p>
          <a:p>
            <a:pPr algn="ctr"/>
            <a:r>
              <a:rPr lang="ru-RU" dirty="0" smtClean="0">
                <a:latin typeface="Carlito" pitchFamily="34" charset="0"/>
                <a:cs typeface="Carlito" pitchFamily="34" charset="0"/>
              </a:rPr>
              <a:t>в реализации трех этапов благоустройства городского парка культуры и отдыха,</a:t>
            </a:r>
          </a:p>
          <a:p>
            <a:pPr algn="ctr"/>
            <a:r>
              <a:rPr lang="ru-RU" dirty="0" smtClean="0">
                <a:latin typeface="Carlito" pitchFamily="34" charset="0"/>
                <a:cs typeface="Carlito" pitchFamily="34" charset="0"/>
              </a:rPr>
              <a:t>обустройстве общественного пространства у Воскресенского собора </a:t>
            </a:r>
          </a:p>
          <a:p>
            <a:pPr algn="ctr"/>
            <a:r>
              <a:rPr lang="ru-RU" dirty="0" smtClean="0">
                <a:latin typeface="Carlito" pitchFamily="34" charset="0"/>
                <a:cs typeface="Carlito" pitchFamily="34" charset="0"/>
              </a:rPr>
              <a:t>и монтаже архитектурной подсветки главного символа Шуи – </a:t>
            </a:r>
          </a:p>
          <a:p>
            <a:pPr algn="ctr"/>
            <a:r>
              <a:rPr lang="ru-RU" dirty="0" smtClean="0">
                <a:latin typeface="Carlito" pitchFamily="34" charset="0"/>
                <a:cs typeface="Carlito" pitchFamily="34" charset="0"/>
              </a:rPr>
              <a:t>колокольни</a:t>
            </a:r>
            <a:endParaRPr lang="ru-RU" dirty="0">
              <a:latin typeface="Carlito" pitchFamily="34" charset="0"/>
              <a:cs typeface="Carlit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 pitchFamily="34" charset="0"/>
                <a:cs typeface="Carlito" pitchFamily="34" charset="0"/>
              </a:rPr>
              <a:t>КОМФОРТНАЯ ГОРОДСКАЯ СРЕДА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rlito" pitchFamily="34" charset="0"/>
              <a:cs typeface="Carlito" pitchFamily="34" charset="0"/>
            </a:endParaRPr>
          </a:p>
        </p:txBody>
      </p:sp>
      <p:pic>
        <p:nvPicPr>
          <p:cNvPr id="5122" name="Picture 2" descr="D:\РАБОЧИЙ СТОЛ\СГЦСЗР\шуя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399" y="1905000"/>
            <a:ext cx="3767035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57200" y="6096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arlito" pitchFamily="34" charset="0"/>
                <a:cs typeface="Carlito" pitchFamily="34" charset="0"/>
              </a:rPr>
              <a:t>Шуя – победитель всероссийского конкурса лучших проектов создания комфортной городской среды</a:t>
            </a:r>
          </a:p>
          <a:p>
            <a:pPr algn="ctr"/>
            <a:r>
              <a:rPr lang="ru-RU" sz="2400" dirty="0" smtClean="0">
                <a:latin typeface="Carlito" pitchFamily="34" charset="0"/>
                <a:cs typeface="Carlito" pitchFamily="34" charset="0"/>
              </a:rPr>
              <a:t>в малых городах и исторических поселениях</a:t>
            </a:r>
            <a:endParaRPr lang="ru-RU" sz="2400" dirty="0">
              <a:latin typeface="Carlito" pitchFamily="34" charset="0"/>
              <a:cs typeface="Carlito" pitchFamily="34" charset="0"/>
            </a:endParaRPr>
          </a:p>
        </p:txBody>
      </p:sp>
      <p:pic>
        <p:nvPicPr>
          <p:cNvPr id="5124" name="Picture 4" descr="D:\РАБОЧИЙ СТОЛ\i (2).jpg"/>
          <p:cNvPicPr>
            <a:picLocks noChangeAspect="1" noChangeArrowheads="1"/>
          </p:cNvPicPr>
          <p:nvPr/>
        </p:nvPicPr>
        <p:blipFill>
          <a:blip r:embed="rId3" cstate="print"/>
          <a:srcRect l="28113" r="9708" b="37749"/>
          <a:stretch>
            <a:fillRect/>
          </a:stretch>
        </p:blipFill>
        <p:spPr bwMode="auto">
          <a:xfrm>
            <a:off x="228600" y="1905000"/>
            <a:ext cx="4445324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438400" y="4114800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Carlito" pitchFamily="34" charset="0"/>
                <a:cs typeface="Carlito" pitchFamily="34" charset="0"/>
              </a:rPr>
              <a:t>пл. Революции</a:t>
            </a:r>
            <a:endParaRPr lang="ru-RU" dirty="0">
              <a:solidFill>
                <a:schemeClr val="bg1">
                  <a:lumMod val="50000"/>
                </a:schemeClr>
              </a:solidFill>
              <a:latin typeface="Carlito" pitchFamily="34" charset="0"/>
              <a:cs typeface="Carlit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4114800"/>
            <a:ext cx="360869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Carlito" pitchFamily="34" charset="0"/>
                <a:cs typeface="Carlito" pitchFamily="34" charset="0"/>
              </a:rPr>
              <a:t>Эскиз благоустройства. Ре-Школа 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Carlito" pitchFamily="34" charset="0"/>
              <a:cs typeface="Carlito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95800" y="4921984"/>
            <a:ext cx="533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rlito" pitchFamily="34" charset="0"/>
                <a:cs typeface="Carlito" pitchFamily="34" charset="0"/>
              </a:rPr>
              <a:t>Шуя включена в проект </a:t>
            </a:r>
          </a:p>
          <a:p>
            <a:r>
              <a:rPr lang="ru-RU" sz="2000" dirty="0" smtClean="0">
                <a:latin typeface="Carlito" pitchFamily="34" charset="0"/>
                <a:cs typeface="Carlito" pitchFamily="34" charset="0"/>
              </a:rPr>
              <a:t>«Комплексное развитие территории</a:t>
            </a:r>
          </a:p>
          <a:p>
            <a:r>
              <a:rPr lang="ru-RU" sz="2000" dirty="0" smtClean="0">
                <a:latin typeface="Carlito" pitchFamily="34" charset="0"/>
                <a:cs typeface="Carlito" pitchFamily="34" charset="0"/>
              </a:rPr>
              <a:t>и инфраструктуры малых исторических поселений» Правительства России</a:t>
            </a:r>
          </a:p>
          <a:p>
            <a:r>
              <a:rPr lang="ru-RU" sz="2000" dirty="0" smtClean="0">
                <a:latin typeface="Carlito" pitchFamily="34" charset="0"/>
                <a:cs typeface="Carlito" pitchFamily="34" charset="0"/>
              </a:rPr>
              <a:t>и Нового банка развития</a:t>
            </a:r>
            <a:endParaRPr lang="ru-RU" sz="2000" dirty="0">
              <a:latin typeface="Carlito" pitchFamily="34" charset="0"/>
              <a:cs typeface="Carlito" pitchFamily="34" charset="0"/>
            </a:endParaRPr>
          </a:p>
        </p:txBody>
      </p:sp>
      <p:pic>
        <p:nvPicPr>
          <p:cNvPr id="5125" name="Picture 5" descr="D:\РАБОЧИЙ СТОЛ\i (3).jpg"/>
          <p:cNvPicPr>
            <a:picLocks noChangeAspect="1" noChangeArrowheads="1"/>
          </p:cNvPicPr>
          <p:nvPr/>
        </p:nvPicPr>
        <p:blipFill>
          <a:blip r:embed="rId4" cstate="print"/>
          <a:srcRect b="11111"/>
          <a:stretch>
            <a:fillRect/>
          </a:stretch>
        </p:blipFill>
        <p:spPr bwMode="auto">
          <a:xfrm>
            <a:off x="381000" y="4724400"/>
            <a:ext cx="39624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304800" y="4612944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 pitchFamily="34" charset="0"/>
                <a:cs typeface="Carlito" pitchFamily="34" charset="0"/>
              </a:rPr>
              <a:t>ДОСТУПНОСТЬ И КАЧЕСТВО ОБРАЗОВАНИЯ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rlito" pitchFamily="34" charset="0"/>
              <a:cs typeface="Carlito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1792069"/>
            <a:ext cx="3539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rlito" pitchFamily="34" charset="0"/>
                <a:cs typeface="Carlito" pitchFamily="34" charset="0"/>
              </a:rPr>
              <a:t>2 сентября в Шуе открылся новый</a:t>
            </a:r>
          </a:p>
          <a:p>
            <a:r>
              <a:rPr lang="ru-RU" dirty="0" smtClean="0">
                <a:latin typeface="Carlito" pitchFamily="34" charset="0"/>
                <a:cs typeface="Carlito" pitchFamily="34" charset="0"/>
              </a:rPr>
              <a:t>детский сад на 220 мест</a:t>
            </a:r>
            <a:endParaRPr lang="ru-RU" dirty="0">
              <a:latin typeface="Carlito" pitchFamily="34" charset="0"/>
              <a:cs typeface="Carlit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040868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rlito" pitchFamily="34" charset="0"/>
                <a:cs typeface="Carlito" pitchFamily="34" charset="0"/>
              </a:rPr>
              <a:t>Проект строительства новой школы</a:t>
            </a:r>
            <a:endParaRPr lang="ru-RU" dirty="0">
              <a:latin typeface="Carlito" pitchFamily="34" charset="0"/>
              <a:cs typeface="Carlito" pitchFamily="34" charset="0"/>
            </a:endParaRPr>
          </a:p>
        </p:txBody>
      </p:sp>
      <p:pic>
        <p:nvPicPr>
          <p:cNvPr id="3074" name="Picture 2" descr="D:\РАБОЧИЙ СТОЛ\СГЦСЗР\шуя\DSC_1976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4572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D:\РАБОЧИЙ СТОЛ\Новая папка (2)\Проект школ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38600"/>
            <a:ext cx="3664987" cy="2442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 pitchFamily="34" charset="0"/>
                <a:cs typeface="Carlito" pitchFamily="34" charset="0"/>
              </a:rPr>
              <a:t>ЗДОРОВОЕ НАСЕЛЕНИЕ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rlito" pitchFamily="34" charset="0"/>
              <a:cs typeface="Carlito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1219200"/>
            <a:ext cx="2874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rlito" pitchFamily="34" charset="0"/>
                <a:cs typeface="Carlito" pitchFamily="34" charset="0"/>
              </a:rPr>
              <a:t>Соревнования в городском</a:t>
            </a:r>
          </a:p>
          <a:p>
            <a:r>
              <a:rPr lang="ru-RU" dirty="0" smtClean="0">
                <a:latin typeface="Carlito" pitchFamily="34" charset="0"/>
                <a:cs typeface="Carlito" pitchFamily="34" charset="0"/>
              </a:rPr>
              <a:t>плавательном бассейне</a:t>
            </a:r>
            <a:endParaRPr lang="ru-RU" dirty="0">
              <a:latin typeface="Carlito" pitchFamily="34" charset="0"/>
              <a:cs typeface="Carlit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876800"/>
            <a:ext cx="2860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rlito" pitchFamily="34" charset="0"/>
                <a:cs typeface="Carlito" pitchFamily="34" charset="0"/>
              </a:rPr>
              <a:t>Мечта легкоатлетов Шуи – </a:t>
            </a:r>
          </a:p>
          <a:p>
            <a:r>
              <a:rPr lang="ru-RU" dirty="0" smtClean="0">
                <a:latin typeface="Carlito" pitchFamily="34" charset="0"/>
                <a:cs typeface="Carlito" pitchFamily="34" charset="0"/>
              </a:rPr>
              <a:t>новая беговая дорожка</a:t>
            </a:r>
            <a:endParaRPr lang="ru-RU" dirty="0">
              <a:latin typeface="Carlito" pitchFamily="34" charset="0"/>
              <a:cs typeface="Carlito" pitchFamily="34" charset="0"/>
            </a:endParaRPr>
          </a:p>
        </p:txBody>
      </p:sp>
      <p:pic>
        <p:nvPicPr>
          <p:cNvPr id="6147" name="Picture 3" descr="D:\РАБОЧИЙ СТОЛ\СГЦСЗР\шуя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1"/>
            <a:ext cx="4453988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D:\РАБОЧИЙ СТОЛ\СГЦСЗР\шуя\DSC_9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810000"/>
            <a:ext cx="3962400" cy="264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 pitchFamily="34" charset="0"/>
                <a:cs typeface="Carlito" pitchFamily="34" charset="0"/>
              </a:rPr>
              <a:t>КУЛЬТУРА РОЖДАЕТСЯ В ПРОВИНЦИИ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rlito" pitchFamily="34" charset="0"/>
              <a:cs typeface="Carlit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5105400"/>
            <a:ext cx="2904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rlito" pitchFamily="34" charset="0"/>
                <a:cs typeface="Carlito" pitchFamily="34" charset="0"/>
              </a:rPr>
              <a:t>Первый в России памятник </a:t>
            </a:r>
          </a:p>
          <a:p>
            <a:pPr algn="ctr"/>
            <a:r>
              <a:rPr lang="ru-RU" dirty="0" smtClean="0">
                <a:latin typeface="Carlito" pitchFamily="34" charset="0"/>
                <a:cs typeface="Carlito" pitchFamily="34" charset="0"/>
              </a:rPr>
              <a:t>поэту Серебряного века</a:t>
            </a:r>
          </a:p>
          <a:p>
            <a:pPr algn="ctr"/>
            <a:r>
              <a:rPr lang="ru-RU" dirty="0" smtClean="0">
                <a:latin typeface="Carlito" pitchFamily="34" charset="0"/>
                <a:cs typeface="Carlito" pitchFamily="34" charset="0"/>
              </a:rPr>
              <a:t>Константину Бальмонту</a:t>
            </a:r>
          </a:p>
          <a:p>
            <a:endParaRPr lang="ru-RU" dirty="0">
              <a:latin typeface="Carlito" pitchFamily="34" charset="0"/>
              <a:cs typeface="Carlito" pitchFamily="34" charset="0"/>
            </a:endParaRPr>
          </a:p>
        </p:txBody>
      </p:sp>
      <p:pic>
        <p:nvPicPr>
          <p:cNvPr id="7170" name="Picture 2" descr="D:\РАБОЧИЙ СТОЛ\СГЦСЗР\шуя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41910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D:\РАБОЧИЙ СТОЛ\СГЦСЗР\шуя\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685800"/>
            <a:ext cx="3962400" cy="264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791200" y="2985448"/>
            <a:ext cx="2971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Carlito" pitchFamily="34" charset="0"/>
                <a:cs typeface="Carlito" pitchFamily="34" charset="0"/>
              </a:rPr>
              <a:t>Фестиваль «Шуйское мыло»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Carlito" pitchFamily="34" charset="0"/>
              <a:cs typeface="Carlito" pitchFamily="34" charset="0"/>
            </a:endParaRPr>
          </a:p>
        </p:txBody>
      </p:sp>
      <p:pic>
        <p:nvPicPr>
          <p:cNvPr id="7172" name="Picture 4" descr="D:\РАБОЧИЙ СТОЛ\IMG_2953.JPG"/>
          <p:cNvPicPr>
            <a:picLocks noChangeAspect="1" noChangeArrowheads="1"/>
          </p:cNvPicPr>
          <p:nvPr/>
        </p:nvPicPr>
        <p:blipFill>
          <a:blip r:embed="rId4" cstate="print"/>
          <a:srcRect l="11749" t="11869" r="6009" b="12166"/>
          <a:stretch>
            <a:fillRect/>
          </a:stretch>
        </p:blipFill>
        <p:spPr bwMode="auto">
          <a:xfrm>
            <a:off x="4800599" y="3505200"/>
            <a:ext cx="3967163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257800" y="5791200"/>
            <a:ext cx="3505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Carlito" pitchFamily="34" charset="0"/>
                <a:cs typeface="Carlito" pitchFamily="34" charset="0"/>
              </a:rPr>
              <a:t>Проект модельной библиотеки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Carlito" pitchFamily="34" charset="0"/>
              <a:cs typeface="Carlit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472</Words>
  <Application>Microsoft Office PowerPoint</Application>
  <PresentationFormat>Экран (4:3)</PresentationFormat>
  <Paragraphs>84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ORGotdel</dc:creator>
  <cp:lastModifiedBy>admin</cp:lastModifiedBy>
  <cp:revision>14</cp:revision>
  <dcterms:created xsi:type="dcterms:W3CDTF">2019-12-04T18:46:30Z</dcterms:created>
  <dcterms:modified xsi:type="dcterms:W3CDTF">2019-12-05T06:55:32Z</dcterms:modified>
</cp:coreProperties>
</file>