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7" r:id="rId10"/>
    <p:sldId id="268" r:id="rId11"/>
    <p:sldId id="266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76848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0" y="376848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0" y="376848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/>
          <p:cNvPicPr/>
          <p:nvPr/>
        </p:nvPicPr>
        <p:blipFill>
          <a:blip r:embed="rId2"/>
          <a:stretch/>
        </p:blipFill>
        <p:spPr>
          <a:xfrm>
            <a:off x="7966800" y="218160"/>
            <a:ext cx="678960" cy="82296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285840" y="1502280"/>
            <a:ext cx="8617320" cy="31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Arial"/>
                <a:ea typeface="DejaVu Sans"/>
              </a:rPr>
              <a:t>Союз городов Центра и Северо-Запада России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400" b="1" strike="noStrike" spc="-1">
                <a:solidFill>
                  <a:srgbClr val="008DD2"/>
                </a:solidFill>
                <a:latin typeface="Arial"/>
                <a:ea typeface="DejaVu Sans"/>
              </a:rPr>
              <a:t>                                                                                                                                                                                                           Эксплуатация и надлежащее содержание жилищного фонда: ветхое и аварийное жилье, обеспечение своевременного проведения капитального ремонта МКД в рамках реализации региональных программ, перспективы проведения мероприятий по реновации жилья в муниципальных образованиях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476160" y="500040"/>
            <a:ext cx="4637880" cy="2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32">
                <a:solidFill>
                  <a:srgbClr val="008DD2"/>
                </a:solidFill>
                <a:latin typeface="Arial"/>
                <a:ea typeface="DejaVu Sans"/>
              </a:rPr>
              <a:t>АДМИНИСТРАЦИЯ ВЕЛИКОГО НОВГОРОДА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71" name="Рисунок 1"/>
          <p:cNvPicPr/>
          <p:nvPr/>
        </p:nvPicPr>
        <p:blipFill>
          <a:blip r:embed="rId3"/>
          <a:stretch/>
        </p:blipFill>
        <p:spPr>
          <a:xfrm>
            <a:off x="-4320" y="5040000"/>
            <a:ext cx="9142920" cy="2007360"/>
          </a:xfrm>
          <a:prstGeom prst="rect">
            <a:avLst/>
          </a:prstGeom>
          <a:ln>
            <a:noFill/>
          </a:ln>
        </p:spPr>
      </p:pic>
      <p:sp>
        <p:nvSpPr>
          <p:cNvPr id="172" name="Line 3"/>
          <p:cNvSpPr/>
          <p:nvPr/>
        </p:nvSpPr>
        <p:spPr>
          <a:xfrm>
            <a:off x="937080" y="1257120"/>
            <a:ext cx="8206920" cy="0"/>
          </a:xfrm>
          <a:prstGeom prst="line">
            <a:avLst/>
          </a:prstGeom>
          <a:ln w="38160">
            <a:solidFill>
              <a:srgbClr val="4E67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1379520"/>
            <a:ext cx="8501400" cy="92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8DD2"/>
                </a:solidFill>
                <a:latin typeface="Trebuchet MS"/>
                <a:ea typeface="DejaVu Sans"/>
              </a:rPr>
              <a:t>Информация по муниципальному образованию – городскому округу Великий Новгород</a:t>
            </a: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603360" y="222120"/>
            <a:ext cx="1294200" cy="8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0" strike="noStrike" spc="-1">
                <a:solidFill>
                  <a:srgbClr val="4FADF3"/>
                </a:solidFill>
                <a:latin typeface="Arial"/>
                <a:ea typeface="DejaVu Sans"/>
              </a:rPr>
              <a:t> 02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175" name="Picture 2"/>
          <p:cNvPicPr/>
          <p:nvPr/>
        </p:nvPicPr>
        <p:blipFill>
          <a:blip r:embed="rId2"/>
          <a:stretch/>
        </p:blipFill>
        <p:spPr>
          <a:xfrm>
            <a:off x="7966080" y="217440"/>
            <a:ext cx="680040" cy="822960"/>
          </a:xfrm>
          <a:prstGeom prst="rect">
            <a:avLst/>
          </a:prstGeom>
          <a:ln w="9360">
            <a:noFill/>
          </a:ln>
        </p:spPr>
      </p:pic>
      <p:sp>
        <p:nvSpPr>
          <p:cNvPr id="176" name="CustomShape 3"/>
          <p:cNvSpPr/>
          <p:nvPr/>
        </p:nvSpPr>
        <p:spPr>
          <a:xfrm>
            <a:off x="3476520" y="500040"/>
            <a:ext cx="4637520" cy="2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32">
                <a:solidFill>
                  <a:srgbClr val="008DD2"/>
                </a:solidFill>
                <a:latin typeface="Arial"/>
                <a:ea typeface="DejaVu Sans"/>
              </a:rPr>
              <a:t>АДМИНИСТРАЦИЯ ВЕЛИКОГО НОВГОРОДА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7" name="Line 4"/>
          <p:cNvSpPr/>
          <p:nvPr/>
        </p:nvSpPr>
        <p:spPr>
          <a:xfrm>
            <a:off x="936360" y="1257120"/>
            <a:ext cx="8207640" cy="0"/>
          </a:xfrm>
          <a:prstGeom prst="line">
            <a:avLst/>
          </a:prstGeom>
          <a:ln w="38160">
            <a:solidFill>
              <a:srgbClr val="4E67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-155520" y="2364120"/>
            <a:ext cx="6678360" cy="341486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ru-RU" sz="1600" b="1" strike="noStrike" spc="-1" dirty="0">
                <a:solidFill>
                  <a:srgbClr val="008DD2"/>
                </a:solidFill>
                <a:latin typeface="Arial"/>
                <a:ea typeface="DejaVu Sans"/>
              </a:rPr>
              <a:t>Количество МКД – </a:t>
            </a:r>
            <a:r>
              <a:rPr lang="ru-RU" sz="1600" b="1" strike="noStrike" spc="-1" dirty="0" smtClean="0">
                <a:solidFill>
                  <a:srgbClr val="008DD2"/>
                </a:solidFill>
                <a:latin typeface="Arial"/>
                <a:ea typeface="DejaVu Sans"/>
              </a:rPr>
              <a:t>1473 </a:t>
            </a:r>
            <a:r>
              <a:rPr lang="ru-RU" sz="1600" b="1" strike="noStrike" spc="-1" dirty="0">
                <a:solidFill>
                  <a:srgbClr val="008DD2"/>
                </a:solidFill>
                <a:latin typeface="Arial"/>
                <a:ea typeface="DejaVu Sans"/>
              </a:rPr>
              <a:t>МКД.</a:t>
            </a:r>
            <a:endParaRPr lang="ru-RU" sz="1600" b="0" strike="noStrike" spc="-1" dirty="0">
              <a:latin typeface="Arial"/>
            </a:endParaRPr>
          </a:p>
          <a:p>
            <a:pPr marL="457200"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Площадь помещений в МКД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 5,9 млн.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м.кв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marL="457200">
              <a:lnSpc>
                <a:spcPct val="150000"/>
              </a:lnSpc>
            </a:pPr>
            <a:endParaRPr lang="ru-RU" sz="1600" b="0" strike="noStrike" spc="-1" dirty="0">
              <a:latin typeface="Arial"/>
            </a:endParaRPr>
          </a:p>
          <a:p>
            <a:pPr marL="457200">
              <a:lnSpc>
                <a:spcPct val="150000"/>
              </a:lnSpc>
            </a:pPr>
            <a:r>
              <a:rPr lang="ru-RU" sz="1600" b="1" strike="noStrike" spc="-1" dirty="0">
                <a:solidFill>
                  <a:srgbClr val="008DD2"/>
                </a:solidFill>
                <a:latin typeface="Arial"/>
                <a:ea typeface="DejaVu Sans"/>
              </a:rPr>
              <a:t>Население - 224 </a:t>
            </a:r>
            <a:r>
              <a:rPr lang="ru-RU" sz="1600" b="1" strike="noStrike" spc="-1" dirty="0" smtClean="0">
                <a:solidFill>
                  <a:srgbClr val="008DD2"/>
                </a:solidFill>
                <a:latin typeface="Arial"/>
                <a:ea typeface="DejaVu Sans"/>
              </a:rPr>
              <a:t>936 </a:t>
            </a:r>
            <a:r>
              <a:rPr lang="ru-RU" sz="1600" b="1" strike="noStrike" spc="-1" dirty="0">
                <a:solidFill>
                  <a:srgbClr val="008DD2"/>
                </a:solidFill>
                <a:latin typeface="Arial"/>
                <a:ea typeface="DejaVu Sans"/>
              </a:rPr>
              <a:t>человек</a:t>
            </a:r>
            <a:r>
              <a:rPr lang="ru-RU" sz="1600" b="1" strike="noStrike" spc="-1" dirty="0" smtClean="0">
                <a:solidFill>
                  <a:srgbClr val="008DD2"/>
                </a:solidFill>
                <a:latin typeface="Arial"/>
                <a:ea typeface="DejaVu Sans"/>
              </a:rPr>
              <a:t>.</a:t>
            </a:r>
            <a:endParaRPr lang="en-US" sz="1600" b="1" strike="noStrike" spc="-1" dirty="0" smtClean="0">
              <a:solidFill>
                <a:srgbClr val="008DD2"/>
              </a:solidFill>
              <a:latin typeface="Arial"/>
              <a:ea typeface="DejaVu Sans"/>
            </a:endParaRPr>
          </a:p>
          <a:p>
            <a:pPr marL="457200">
              <a:lnSpc>
                <a:spcPct val="150000"/>
              </a:lnSpc>
            </a:pPr>
            <a:endParaRPr lang="ru-RU" sz="1600" b="0" strike="noStrike" spc="-1" dirty="0">
              <a:latin typeface="Arial"/>
            </a:endParaRPr>
          </a:p>
          <a:p>
            <a:pPr marL="457200"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ru-RU" sz="1600" b="0" strike="noStrike" spc="-1" dirty="0">
              <a:latin typeface="Arial"/>
            </a:endParaRPr>
          </a:p>
          <a:p>
            <a:pPr marL="457200">
              <a:lnSpc>
                <a:spcPct val="150000"/>
              </a:lnSpc>
            </a:pPr>
            <a:r>
              <a:rPr lang="ru-RU" sz="1600" b="1" dirty="0">
                <a:solidFill>
                  <a:srgbClr val="008DD2"/>
                </a:solidFill>
              </a:rPr>
              <a:t>Количество аварийных МКД – 1</a:t>
            </a:r>
            <a:r>
              <a:rPr lang="en-US" sz="1600" b="1" dirty="0">
                <a:solidFill>
                  <a:srgbClr val="008DD2"/>
                </a:solidFill>
              </a:rPr>
              <a:t>2</a:t>
            </a:r>
            <a:r>
              <a:rPr lang="ru-RU" sz="1600" b="1" dirty="0">
                <a:solidFill>
                  <a:srgbClr val="008DD2"/>
                </a:solidFill>
              </a:rPr>
              <a:t> МКД (0,</a:t>
            </a:r>
            <a:r>
              <a:rPr lang="en-US" sz="1600" b="1" dirty="0">
                <a:solidFill>
                  <a:srgbClr val="008DD2"/>
                </a:solidFill>
              </a:rPr>
              <a:t>81</a:t>
            </a:r>
            <a:r>
              <a:rPr lang="ru-RU" sz="1600" b="1" dirty="0">
                <a:solidFill>
                  <a:srgbClr val="008DD2"/>
                </a:solidFill>
              </a:rPr>
              <a:t> %).</a:t>
            </a:r>
            <a:endParaRPr lang="ru-RU" sz="1600" dirty="0"/>
          </a:p>
          <a:p>
            <a:pPr marL="457200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</a:rPr>
              <a:t>Процент граждан, проживающих в аварийном жилье - 0,1</a:t>
            </a:r>
            <a:r>
              <a:rPr lang="en-US" sz="1600" dirty="0">
                <a:solidFill>
                  <a:srgbClr val="000000"/>
                </a:solidFill>
              </a:rPr>
              <a:t>5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%</a:t>
            </a:r>
            <a:endParaRPr lang="ru-RU" sz="1600" b="0" strike="noStrike" spc="-1" dirty="0">
              <a:latin typeface="Arial"/>
            </a:endParaRPr>
          </a:p>
          <a:p>
            <a:pPr marL="457200"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</a:p>
        </p:txBody>
      </p:sp>
      <p:pic>
        <p:nvPicPr>
          <p:cNvPr id="179" name="Рисунок 1"/>
          <p:cNvPicPr/>
          <p:nvPr/>
        </p:nvPicPr>
        <p:blipFill>
          <a:blip r:embed="rId3"/>
          <a:stretch/>
        </p:blipFill>
        <p:spPr>
          <a:xfrm>
            <a:off x="6264720" y="2364120"/>
            <a:ext cx="2678400" cy="149832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2"/>
          <p:cNvPicPr/>
          <p:nvPr/>
        </p:nvPicPr>
        <p:blipFill>
          <a:blip r:embed="rId4"/>
          <a:stretch/>
        </p:blipFill>
        <p:spPr>
          <a:xfrm>
            <a:off x="6264720" y="4381560"/>
            <a:ext cx="2678400" cy="178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03360" y="222120"/>
            <a:ext cx="1294200" cy="8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0" strike="noStrike" spc="-1">
                <a:solidFill>
                  <a:srgbClr val="4FADF3"/>
                </a:solidFill>
                <a:latin typeface="Arial"/>
                <a:ea typeface="DejaVu Sans"/>
              </a:rPr>
              <a:t> 03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2"/>
          <a:stretch/>
        </p:blipFill>
        <p:spPr>
          <a:xfrm>
            <a:off x="7966080" y="217440"/>
            <a:ext cx="680040" cy="822960"/>
          </a:xfrm>
          <a:prstGeom prst="rect">
            <a:avLst/>
          </a:prstGeom>
          <a:ln w="9360"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3476520" y="500040"/>
            <a:ext cx="4637520" cy="2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32">
                <a:solidFill>
                  <a:srgbClr val="008DD2"/>
                </a:solidFill>
                <a:latin typeface="Arial"/>
                <a:ea typeface="DejaVu Sans"/>
              </a:rPr>
              <a:t>АДМИНИСТРАЦИЯ ВЕЛИКОГО НОВГОРОДА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4" name="Line 3"/>
          <p:cNvSpPr/>
          <p:nvPr/>
        </p:nvSpPr>
        <p:spPr>
          <a:xfrm>
            <a:off x="936360" y="1257120"/>
            <a:ext cx="8207640" cy="0"/>
          </a:xfrm>
          <a:prstGeom prst="line">
            <a:avLst/>
          </a:prstGeom>
          <a:ln w="38160">
            <a:solidFill>
              <a:srgbClr val="4E67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4"/>
          <p:cNvSpPr/>
          <p:nvPr/>
        </p:nvSpPr>
        <p:spPr>
          <a:xfrm>
            <a:off x="858960" y="2822400"/>
            <a:ext cx="2696040" cy="36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5"/>
          <p:cNvSpPr/>
          <p:nvPr/>
        </p:nvSpPr>
        <p:spPr>
          <a:xfrm>
            <a:off x="-274320" y="2091240"/>
            <a:ext cx="70970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Количество МКД серии 1-335 </a:t>
            </a:r>
            <a:endParaRPr lang="ru-RU" sz="1600" b="0" strike="noStrike" spc="-1" dirty="0">
              <a:latin typeface="Arial"/>
            </a:endParaRPr>
          </a:p>
          <a:p>
            <a:pPr marL="457200"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(панель, 5 этажей, год постройки 1958-1966) – 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21 МКД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1,42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%).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117720" y="1275480"/>
            <a:ext cx="8334000" cy="65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8DD2"/>
                </a:solidFill>
                <a:latin typeface="Trebuchet MS"/>
                <a:ea typeface="DejaVu Sans"/>
              </a:rPr>
              <a:t>Реновация жилья на территории Великого Новгорода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>
            <a:off x="220680" y="3154680"/>
            <a:ext cx="6464880" cy="225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Эти пятиэтажки облегченной конструкции признаны самыми неудачными.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Наружные стены обладают низкой теплопроводностью,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а тонкие межкомнатные перегородки с плохой звукоизоляцией.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К прочим недостаткам можно отнести совмещенные санузлы,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отсутствие лифта и мусоропровода.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В настоящее время техническое состояние данных домов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территории Великого Новгорода удовлетворительное.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70C0"/>
                </a:solidFill>
                <a:latin typeface="Arial"/>
                <a:ea typeface="DejaVu Sans"/>
              </a:rPr>
              <a:t>Наличие программы реновации – нет.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89" name="Рисунок 3"/>
          <p:cNvPicPr/>
          <p:nvPr/>
        </p:nvPicPr>
        <p:blipFill>
          <a:blip r:embed="rId3"/>
          <a:stretch/>
        </p:blipFill>
        <p:spPr>
          <a:xfrm>
            <a:off x="6858000" y="1944000"/>
            <a:ext cx="2211480" cy="1658160"/>
          </a:xfrm>
          <a:prstGeom prst="rect">
            <a:avLst/>
          </a:prstGeom>
          <a:ln>
            <a:noFill/>
          </a:ln>
        </p:spPr>
      </p:pic>
      <p:pic>
        <p:nvPicPr>
          <p:cNvPr id="190" name="Рисунок 4"/>
          <p:cNvPicPr/>
          <p:nvPr/>
        </p:nvPicPr>
        <p:blipFill>
          <a:blip r:embed="rId4"/>
          <a:stretch/>
        </p:blipFill>
        <p:spPr>
          <a:xfrm>
            <a:off x="5973840" y="3822840"/>
            <a:ext cx="3088800" cy="195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603360" y="222120"/>
            <a:ext cx="1294200" cy="8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0" strike="noStrike" spc="-1">
                <a:solidFill>
                  <a:srgbClr val="4FADF3"/>
                </a:solidFill>
                <a:latin typeface="Arial"/>
                <a:ea typeface="DejaVu Sans"/>
              </a:rPr>
              <a:t> 04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192" name="Picture 2"/>
          <p:cNvPicPr/>
          <p:nvPr/>
        </p:nvPicPr>
        <p:blipFill>
          <a:blip r:embed="rId2"/>
          <a:stretch/>
        </p:blipFill>
        <p:spPr>
          <a:xfrm>
            <a:off x="7966080" y="217440"/>
            <a:ext cx="680040" cy="822960"/>
          </a:xfrm>
          <a:prstGeom prst="rect">
            <a:avLst/>
          </a:prstGeom>
          <a:ln w="9360"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3476520" y="500040"/>
            <a:ext cx="4637520" cy="2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32">
                <a:solidFill>
                  <a:srgbClr val="008DD2"/>
                </a:solidFill>
                <a:latin typeface="Arial"/>
                <a:ea typeface="DejaVu Sans"/>
              </a:rPr>
              <a:t>АДМИНИСТРАЦИЯ ВЕЛИКОГО НОВГОРОДА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4" name="Line 3"/>
          <p:cNvSpPr/>
          <p:nvPr/>
        </p:nvSpPr>
        <p:spPr>
          <a:xfrm>
            <a:off x="936360" y="1257120"/>
            <a:ext cx="8207640" cy="0"/>
          </a:xfrm>
          <a:prstGeom prst="line">
            <a:avLst/>
          </a:prstGeom>
          <a:ln w="38160">
            <a:solidFill>
              <a:srgbClr val="4E67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4"/>
          <p:cNvSpPr/>
          <p:nvPr/>
        </p:nvSpPr>
        <p:spPr>
          <a:xfrm>
            <a:off x="858960" y="2822400"/>
            <a:ext cx="2696040" cy="36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5"/>
          <p:cNvSpPr/>
          <p:nvPr/>
        </p:nvSpPr>
        <p:spPr>
          <a:xfrm>
            <a:off x="117720" y="5752800"/>
            <a:ext cx="6141240" cy="1002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*аварийные дома расселяются в соответствии с муниципальной программой Великого Новгорода «Переселение граждан, проживающих на территории Великого Новгорода, из жилищного фонда, признанного аварийным в установленном порядке, и из жилых помещений, признанных непригодными для проживания в установленном порядке»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7" name="CustomShape 6"/>
          <p:cNvSpPr/>
          <p:nvPr/>
        </p:nvSpPr>
        <p:spPr>
          <a:xfrm>
            <a:off x="124560" y="2166120"/>
            <a:ext cx="613440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2900" indent="-341313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</a:rPr>
              <a:t>Количество аварийных МКД – </a:t>
            </a:r>
            <a:r>
              <a:rPr lang="ru-RU" sz="1600" b="1" dirty="0">
                <a:solidFill>
                  <a:srgbClr val="FF0000"/>
                </a:solidFill>
              </a:rPr>
              <a:t>12 </a:t>
            </a:r>
            <a:r>
              <a:rPr lang="ru-RU" sz="1600" b="1" dirty="0">
                <a:solidFill>
                  <a:srgbClr val="000000"/>
                </a:solidFill>
              </a:rPr>
              <a:t>МКД (0,81 %)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ru-RU" sz="1600" dirty="0"/>
          </a:p>
          <a:p>
            <a:pPr marL="342900" indent="-341313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</a:rPr>
              <a:t>Процент граждан, проживающих в аварийном жилье - </a:t>
            </a:r>
            <a:r>
              <a:rPr lang="ru-RU" sz="1600" b="1" dirty="0">
                <a:solidFill>
                  <a:srgbClr val="FF0000"/>
                </a:solidFill>
              </a:rPr>
              <a:t>0,15 %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ru-RU" sz="1600" dirty="0"/>
          </a:p>
          <a:p>
            <a:pPr marL="342900" indent="-341313">
              <a:lnSpc>
                <a:spcPct val="150000"/>
              </a:lnSpc>
            </a:pPr>
            <a:endParaRPr lang="ru-RU" sz="1600" dirty="0"/>
          </a:p>
          <a:p>
            <a:pPr marL="342900" indent="-341313">
              <a:lnSpc>
                <a:spcPct val="150000"/>
              </a:lnSpc>
            </a:pPr>
            <a:r>
              <a:rPr lang="ru-RU" sz="1600" b="1" dirty="0">
                <a:solidFill>
                  <a:srgbClr val="0070C0"/>
                </a:solidFill>
              </a:rPr>
              <a:t>Темпы расселения граждан в 2018-2020 гг.:</a:t>
            </a:r>
            <a:endParaRPr lang="ru-RU" sz="1600" dirty="0"/>
          </a:p>
          <a:p>
            <a:pPr marL="342900" indent="-341313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</a:rPr>
              <a:t>Количество жителей, расселенных из аварийного жилья:</a:t>
            </a:r>
            <a:endParaRPr lang="ru-RU" sz="1600" dirty="0"/>
          </a:p>
          <a:p>
            <a:pPr marL="342900" indent="-341313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dirty="0">
                <a:solidFill>
                  <a:srgbClr val="000000"/>
                </a:solidFill>
              </a:rPr>
              <a:t>за 2019 год – </a:t>
            </a:r>
            <a:r>
              <a:rPr lang="ru-RU" sz="1600" b="1" dirty="0">
                <a:solidFill>
                  <a:srgbClr val="000000"/>
                </a:solidFill>
              </a:rPr>
              <a:t>19 человек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ru-RU" sz="1600" dirty="0"/>
          </a:p>
          <a:p>
            <a:pPr marL="342900" indent="-341313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dirty="0">
                <a:solidFill>
                  <a:srgbClr val="000000"/>
                </a:solidFill>
              </a:rPr>
              <a:t>за 2020 год – </a:t>
            </a:r>
            <a:r>
              <a:rPr lang="ru-RU" sz="1600" b="1" dirty="0">
                <a:solidFill>
                  <a:srgbClr val="000000"/>
                </a:solidFill>
              </a:rPr>
              <a:t>4 человека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ru-RU" sz="1600" dirty="0"/>
          </a:p>
          <a:p>
            <a:pPr marL="342900" indent="-341313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</a:rPr>
              <a:t>Количество жителей к расселению из аварийного жилья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</a:rPr>
              <a:t>в 2021 году – </a:t>
            </a:r>
            <a:r>
              <a:rPr lang="ru-RU" sz="1600" b="1" dirty="0">
                <a:solidFill>
                  <a:srgbClr val="000000"/>
                </a:solidFill>
              </a:rPr>
              <a:t>170 человек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ru-RU" sz="1600" dirty="0"/>
          </a:p>
        </p:txBody>
      </p:sp>
      <p:sp>
        <p:nvSpPr>
          <p:cNvPr id="198" name="CustomShape 7"/>
          <p:cNvSpPr/>
          <p:nvPr/>
        </p:nvSpPr>
        <p:spPr>
          <a:xfrm>
            <a:off x="117720" y="1275480"/>
            <a:ext cx="8334000" cy="99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 lnSpcReduction="10000"/>
          </a:bodyPr>
          <a:lstStyle/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8DD2"/>
                </a:solidFill>
                <a:latin typeface="Trebuchet MS"/>
                <a:ea typeface="DejaVu Sans"/>
              </a:rPr>
              <a:t>Ветхое и аварийное жилье.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8DD2"/>
                </a:solidFill>
                <a:latin typeface="Trebuchet MS"/>
                <a:ea typeface="DejaVu Sans"/>
              </a:rPr>
              <a:t>Темпы расселения граждан, проживающих в аварийном жилье</a:t>
            </a: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pic>
        <p:nvPicPr>
          <p:cNvPr id="199" name="Рисунок 3"/>
          <p:cNvPicPr/>
          <p:nvPr/>
        </p:nvPicPr>
        <p:blipFill>
          <a:blip r:embed="rId3"/>
          <a:stretch/>
        </p:blipFill>
        <p:spPr>
          <a:xfrm>
            <a:off x="6260040" y="2274480"/>
            <a:ext cx="2660040" cy="177048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4"/>
          <p:cNvPicPr/>
          <p:nvPr/>
        </p:nvPicPr>
        <p:blipFill>
          <a:blip r:embed="rId4"/>
          <a:stretch/>
        </p:blipFill>
        <p:spPr>
          <a:xfrm>
            <a:off x="6260040" y="4330800"/>
            <a:ext cx="2660040" cy="148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20040" y="1405080"/>
            <a:ext cx="659412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8DD2"/>
                </a:solidFill>
                <a:latin typeface="Arial"/>
                <a:ea typeface="DejaVu Sans"/>
              </a:rPr>
              <a:t>Реализация мероприятий по исполнению </a:t>
            </a:r>
            <a:r>
              <a:t/>
            </a:r>
            <a:br/>
            <a:r>
              <a:rPr lang="ru-RU" sz="1800" b="1" strike="noStrike" spc="-1">
                <a:solidFill>
                  <a:srgbClr val="008DD2"/>
                </a:solidFill>
                <a:latin typeface="Arial"/>
                <a:ea typeface="DejaVu Sans"/>
              </a:rPr>
              <a:t>решений суда по капитальному ремонту МКД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3360" y="222120"/>
            <a:ext cx="1294200" cy="8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0" strike="noStrike" spc="-1">
                <a:solidFill>
                  <a:srgbClr val="4FADF3"/>
                </a:solidFill>
                <a:latin typeface="Arial"/>
                <a:ea typeface="DejaVu Sans"/>
              </a:rPr>
              <a:t> 05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203" name="Picture 2"/>
          <p:cNvPicPr/>
          <p:nvPr/>
        </p:nvPicPr>
        <p:blipFill>
          <a:blip r:embed="rId2"/>
          <a:stretch/>
        </p:blipFill>
        <p:spPr>
          <a:xfrm>
            <a:off x="7966080" y="217440"/>
            <a:ext cx="680040" cy="822960"/>
          </a:xfrm>
          <a:prstGeom prst="rect">
            <a:avLst/>
          </a:prstGeom>
          <a:ln w="9360"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3476520" y="500040"/>
            <a:ext cx="4637520" cy="2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32">
                <a:solidFill>
                  <a:srgbClr val="008DD2"/>
                </a:solidFill>
                <a:latin typeface="Arial"/>
                <a:ea typeface="DejaVu Sans"/>
              </a:rPr>
              <a:t>АДМИНИСТРАЦИЯ ВЕЛИКОГО НОВГОРОДА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5" name="Line 4"/>
          <p:cNvSpPr/>
          <p:nvPr/>
        </p:nvSpPr>
        <p:spPr>
          <a:xfrm>
            <a:off x="936360" y="1257120"/>
            <a:ext cx="8207640" cy="0"/>
          </a:xfrm>
          <a:prstGeom prst="line">
            <a:avLst/>
          </a:prstGeom>
          <a:ln w="38160">
            <a:solidFill>
              <a:srgbClr val="4E67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5"/>
          <p:cNvSpPr/>
          <p:nvPr/>
        </p:nvSpPr>
        <p:spPr>
          <a:xfrm>
            <a:off x="308520" y="2311200"/>
            <a:ext cx="6536880" cy="427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1600" spc="-1" dirty="0">
                <a:solidFill>
                  <a:srgbClr val="000000"/>
                </a:solidFill>
              </a:rPr>
              <a:t>По состоянию на 01.03.2021 вступили в законную силу </a:t>
            </a:r>
            <a:endParaRPr lang="ru-RU" sz="1600" spc="-1" dirty="0"/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1600" b="1" spc="-1" dirty="0" smtClean="0">
                <a:solidFill>
                  <a:srgbClr val="FF0000"/>
                </a:solidFill>
              </a:rPr>
              <a:t>183 </a:t>
            </a:r>
            <a:r>
              <a:rPr lang="ru-RU" sz="1600" b="1" spc="-1" dirty="0">
                <a:solidFill>
                  <a:srgbClr val="FF0000"/>
                </a:solidFill>
              </a:rPr>
              <a:t>судебных решения</a:t>
            </a:r>
            <a:endParaRPr lang="ru-RU" sz="1600" spc="-1" dirty="0"/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endParaRPr lang="ru-RU" sz="1600" spc="-1" dirty="0"/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1600" spc="-1" dirty="0">
                <a:solidFill>
                  <a:srgbClr val="000000"/>
                </a:solidFill>
              </a:rPr>
              <a:t>Потребность в финансовых средствах на исполнение </a:t>
            </a:r>
            <a:endParaRPr lang="ru-RU" sz="1600" spc="-1" dirty="0"/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1600" spc="-1" dirty="0" smtClean="0">
                <a:solidFill>
                  <a:srgbClr val="000000"/>
                </a:solidFill>
              </a:rPr>
              <a:t>183 </a:t>
            </a:r>
            <a:r>
              <a:rPr lang="ru-RU" sz="1600" spc="-1" dirty="0">
                <a:solidFill>
                  <a:srgbClr val="000000"/>
                </a:solidFill>
              </a:rPr>
              <a:t>судебных решения </a:t>
            </a:r>
            <a:r>
              <a:rPr lang="ru-RU" sz="1600" b="1" spc="-1" dirty="0">
                <a:solidFill>
                  <a:srgbClr val="000000"/>
                </a:solidFill>
              </a:rPr>
              <a:t>- </a:t>
            </a:r>
            <a:r>
              <a:rPr lang="ru-RU" sz="1600" b="1" spc="-1" dirty="0">
                <a:solidFill>
                  <a:srgbClr val="FF0000"/>
                </a:solidFill>
              </a:rPr>
              <a:t>630,5 млн. руб.</a:t>
            </a:r>
            <a:endParaRPr lang="ru-RU" sz="1600" spc="-1" dirty="0"/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endParaRPr lang="ru-RU" sz="1600" spc="-1" dirty="0"/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1600" b="1" spc="-1" dirty="0">
                <a:solidFill>
                  <a:srgbClr val="000000"/>
                </a:solidFill>
              </a:rPr>
              <a:t>В 2020 году:</a:t>
            </a:r>
            <a:endParaRPr lang="ru-RU" sz="1600" spc="-1" dirty="0"/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ru-RU" sz="1600" spc="-1" dirty="0">
                <a:solidFill>
                  <a:srgbClr val="000000"/>
                </a:solidFill>
              </a:rPr>
              <a:t>выполнены работы - </a:t>
            </a:r>
            <a:r>
              <a:rPr lang="ru-RU" sz="1600" b="1" spc="-1" dirty="0">
                <a:solidFill>
                  <a:srgbClr val="000000"/>
                </a:solidFill>
              </a:rPr>
              <a:t>на 15 МКД</a:t>
            </a:r>
            <a:r>
              <a:rPr lang="ru-RU" sz="1600" spc="-1" dirty="0">
                <a:solidFill>
                  <a:srgbClr val="000000"/>
                </a:solidFill>
              </a:rPr>
              <a:t>;</a:t>
            </a:r>
            <a:endParaRPr lang="ru-RU" sz="1600" spc="-1" dirty="0"/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ru-RU" sz="1600" spc="-1" dirty="0">
                <a:solidFill>
                  <a:srgbClr val="000000"/>
                </a:solidFill>
              </a:rPr>
              <a:t>произведена оплата исполнительных листов - </a:t>
            </a:r>
            <a:r>
              <a:rPr lang="ru-RU" sz="1600" b="1" spc="-1" dirty="0">
                <a:solidFill>
                  <a:srgbClr val="000000"/>
                </a:solidFill>
              </a:rPr>
              <a:t>по 21 МКД </a:t>
            </a:r>
            <a:r>
              <a:rPr lang="ru-RU" sz="1600" spc="-1" dirty="0">
                <a:solidFill>
                  <a:srgbClr val="000000"/>
                </a:solidFill>
              </a:rPr>
              <a:t>(работы выполнены по решению собственников помещений в МКД самостоятельно).</a:t>
            </a:r>
            <a:endParaRPr lang="ru-RU" sz="1600" spc="-1" dirty="0"/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600" spc="-1" dirty="0"/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1600" b="1" spc="-1" dirty="0">
                <a:solidFill>
                  <a:srgbClr val="000000"/>
                </a:solidFill>
              </a:rPr>
              <a:t>На 2021 год:</a:t>
            </a:r>
            <a:endParaRPr lang="ru-RU" sz="1600" spc="-1" dirty="0"/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1600" spc="-1" dirty="0">
                <a:solidFill>
                  <a:srgbClr val="000000"/>
                </a:solidFill>
              </a:rPr>
              <a:t>- предусмотрено</a:t>
            </a:r>
            <a:r>
              <a:rPr lang="ru-RU" sz="1600" b="1" spc="-1" dirty="0">
                <a:solidFill>
                  <a:srgbClr val="000000"/>
                </a:solidFill>
              </a:rPr>
              <a:t> </a:t>
            </a:r>
            <a:r>
              <a:rPr lang="ru-RU" sz="1600" spc="-1" dirty="0">
                <a:solidFill>
                  <a:srgbClr val="000000"/>
                </a:solidFill>
              </a:rPr>
              <a:t>на исполнение судебных решений - </a:t>
            </a:r>
            <a:r>
              <a:rPr lang="ru-RU" sz="1600" b="1" spc="-1" dirty="0">
                <a:solidFill>
                  <a:srgbClr val="FF0000"/>
                </a:solidFill>
              </a:rPr>
              <a:t>30 млн. руб.</a:t>
            </a:r>
          </a:p>
          <a:p>
            <a:pPr marL="343080" indent="-341640">
              <a:lnSpc>
                <a:spcPct val="100000"/>
              </a:lnSpc>
              <a:tabLst>
                <a:tab pos="0" algn="l"/>
              </a:tabLst>
            </a:pPr>
            <a:r>
              <a:rPr lang="ru-RU" sz="1600" spc="-1" dirty="0">
                <a:solidFill>
                  <a:srgbClr val="000000"/>
                </a:solidFill>
              </a:rPr>
              <a:t>- планируется выполнение работ - </a:t>
            </a:r>
            <a:r>
              <a:rPr lang="ru-RU" sz="1600" b="1" spc="-1" dirty="0">
                <a:solidFill>
                  <a:srgbClr val="000000"/>
                </a:solidFill>
              </a:rPr>
              <a:t>на 9 МКД  и произвести оплату исполнительных листов по выполненных собственниками самостоятельно работам</a:t>
            </a:r>
            <a:r>
              <a:rPr lang="ru-RU" sz="1600" spc="-1" dirty="0">
                <a:solidFill>
                  <a:srgbClr val="000000"/>
                </a:solidFill>
              </a:rPr>
              <a:t>.</a:t>
            </a:r>
            <a:endParaRPr lang="ru-RU" sz="1600" spc="-1" dirty="0"/>
          </a:p>
        </p:txBody>
      </p:sp>
      <p:pic>
        <p:nvPicPr>
          <p:cNvPr id="207" name="Рисунок 3"/>
          <p:cNvPicPr/>
          <p:nvPr/>
        </p:nvPicPr>
        <p:blipFill>
          <a:blip r:embed="rId3"/>
          <a:stretch/>
        </p:blipFill>
        <p:spPr>
          <a:xfrm>
            <a:off x="7000200" y="4030920"/>
            <a:ext cx="1930680" cy="257436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4"/>
          <p:cNvPicPr/>
          <p:nvPr/>
        </p:nvPicPr>
        <p:blipFill>
          <a:blip r:embed="rId4"/>
          <a:stretch/>
        </p:blipFill>
        <p:spPr>
          <a:xfrm>
            <a:off x="6035040" y="1487160"/>
            <a:ext cx="3011400" cy="225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53880" y="1257480"/>
            <a:ext cx="765864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8DD2"/>
                </a:solidFill>
                <a:latin typeface="Arial"/>
                <a:ea typeface="DejaVu Sans"/>
              </a:rPr>
              <a:t>Реализация региональной программы капитального ремонта МКД на территории Великого Новгорода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603360" y="222120"/>
            <a:ext cx="1294200" cy="8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0" strike="noStrike" spc="-1">
                <a:solidFill>
                  <a:srgbClr val="4FADF3"/>
                </a:solidFill>
                <a:latin typeface="Arial"/>
                <a:ea typeface="DejaVu Sans"/>
              </a:rPr>
              <a:t> 06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211" name="Picture 2"/>
          <p:cNvPicPr/>
          <p:nvPr/>
        </p:nvPicPr>
        <p:blipFill>
          <a:blip r:embed="rId2"/>
          <a:stretch/>
        </p:blipFill>
        <p:spPr>
          <a:xfrm>
            <a:off x="7966800" y="218160"/>
            <a:ext cx="678960" cy="822960"/>
          </a:xfrm>
          <a:prstGeom prst="rect">
            <a:avLst/>
          </a:prstGeom>
          <a:ln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3476160" y="500040"/>
            <a:ext cx="4637880" cy="2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32">
                <a:solidFill>
                  <a:srgbClr val="008DD2"/>
                </a:solidFill>
                <a:latin typeface="Arial"/>
                <a:ea typeface="DejaVu Sans"/>
              </a:rPr>
              <a:t>АДМИНИСТРАЦИЯ ВЕЛИКОГО НОВГОРОДА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3" name="Line 4"/>
          <p:cNvSpPr/>
          <p:nvPr/>
        </p:nvSpPr>
        <p:spPr>
          <a:xfrm>
            <a:off x="937080" y="1257120"/>
            <a:ext cx="8206920" cy="0"/>
          </a:xfrm>
          <a:prstGeom prst="line">
            <a:avLst/>
          </a:prstGeom>
          <a:ln w="38160">
            <a:solidFill>
              <a:srgbClr val="4E67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34080" y="2751480"/>
            <a:ext cx="3779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spc="-1" dirty="0">
                <a:solidFill>
                  <a:srgbClr val="000000"/>
                </a:solidFill>
              </a:rPr>
              <a:t>выполнен капремонт в </a:t>
            </a:r>
            <a:r>
              <a:rPr lang="ru-RU" sz="1600" b="1" spc="-1" dirty="0" smtClean="0">
                <a:solidFill>
                  <a:srgbClr val="FF0000"/>
                </a:solidFill>
              </a:rPr>
              <a:t>62 </a:t>
            </a:r>
            <a:r>
              <a:rPr lang="ru-RU" sz="1600" spc="-1" dirty="0">
                <a:solidFill>
                  <a:srgbClr val="000000"/>
                </a:solidFill>
              </a:rPr>
              <a:t>МКД </a:t>
            </a:r>
            <a:endParaRPr lang="ru-RU" sz="1600" spc="-1" dirty="0"/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из </a:t>
            </a:r>
            <a:r>
              <a:rPr lang="ru-RU" sz="1600" b="1" spc="-1" dirty="0">
                <a:solidFill>
                  <a:srgbClr val="FF0000"/>
                </a:solidFill>
              </a:rPr>
              <a:t>97</a:t>
            </a:r>
            <a:r>
              <a:rPr lang="ru-RU" sz="1600" spc="-1" dirty="0">
                <a:solidFill>
                  <a:srgbClr val="000000"/>
                </a:solidFill>
              </a:rPr>
              <a:t> запланированных </a:t>
            </a:r>
            <a:r>
              <a:rPr lang="ru-RU" sz="1600" spc="-1" dirty="0" smtClean="0">
                <a:solidFill>
                  <a:srgbClr val="000000"/>
                </a:solidFill>
              </a:rPr>
              <a:t>(</a:t>
            </a:r>
            <a:r>
              <a:rPr lang="ru-RU" sz="1600" b="1" spc="-1" dirty="0" smtClean="0">
                <a:solidFill>
                  <a:srgbClr val="FF0000"/>
                </a:solidFill>
              </a:rPr>
              <a:t>63,9 </a:t>
            </a:r>
            <a:r>
              <a:rPr lang="ru-RU" sz="1600" b="1" spc="-1" dirty="0">
                <a:solidFill>
                  <a:srgbClr val="FF0000"/>
                </a:solidFill>
              </a:rPr>
              <a:t>%</a:t>
            </a:r>
            <a:r>
              <a:rPr lang="ru-RU" sz="1600" spc="-1" dirty="0">
                <a:solidFill>
                  <a:srgbClr val="000000"/>
                </a:solidFill>
              </a:rPr>
              <a:t>)</a:t>
            </a:r>
            <a:endParaRPr lang="ru-RU" sz="1600" spc="-1" dirty="0"/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на сумму </a:t>
            </a:r>
            <a:r>
              <a:rPr lang="ru-RU" sz="1600" b="1" spc="-1" dirty="0" smtClean="0">
                <a:solidFill>
                  <a:srgbClr val="FF0000"/>
                </a:solidFill>
              </a:rPr>
              <a:t>90,5 </a:t>
            </a:r>
            <a:r>
              <a:rPr lang="ru-RU" sz="1600" b="1" spc="-1" dirty="0">
                <a:solidFill>
                  <a:srgbClr val="FF0000"/>
                </a:solidFill>
              </a:rPr>
              <a:t>млн. руб</a:t>
            </a:r>
            <a:r>
              <a:rPr lang="ru-RU" sz="1600" b="1" spc="-1" dirty="0" smtClean="0">
                <a:solidFill>
                  <a:srgbClr val="FF0000"/>
                </a:solidFill>
              </a:rPr>
              <a:t>.</a:t>
            </a:r>
            <a:endParaRPr lang="ru-RU" sz="1600" b="1" spc="-1" dirty="0">
              <a:solidFill>
                <a:srgbClr val="FF0000"/>
              </a:solidFill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428040" y="2381040"/>
            <a:ext cx="24469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2020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год: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16" name="Picture 2"/>
          <p:cNvPicPr/>
          <p:nvPr/>
        </p:nvPicPr>
        <p:blipFill>
          <a:blip r:embed="rId3"/>
          <a:stretch/>
        </p:blipFill>
        <p:spPr>
          <a:xfrm>
            <a:off x="4541400" y="4330080"/>
            <a:ext cx="4287600" cy="2276280"/>
          </a:xfrm>
          <a:prstGeom prst="rect">
            <a:avLst/>
          </a:prstGeom>
          <a:ln>
            <a:noFill/>
          </a:ln>
        </p:spPr>
      </p:pic>
      <p:sp>
        <p:nvSpPr>
          <p:cNvPr id="217" name="CustomShape 7"/>
          <p:cNvSpPr/>
          <p:nvPr/>
        </p:nvSpPr>
        <p:spPr>
          <a:xfrm>
            <a:off x="5410440" y="2381040"/>
            <a:ext cx="24469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планы на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2021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год: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334080" y="3654000"/>
            <a:ext cx="3779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собираемость взносов на капитальный ремонт МКД по Великому Новгороду – </a:t>
            </a:r>
            <a:r>
              <a:rPr lang="ru-RU" sz="1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92 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%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4510800" y="3484800"/>
            <a:ext cx="4525696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оплата взносов за муниципальные помещения - предусмотрено </a:t>
            </a:r>
            <a:r>
              <a:rPr lang="ru-RU" sz="1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21,25 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млн. руб.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20" name="CustomShape 10"/>
          <p:cNvSpPr/>
          <p:nvPr/>
        </p:nvSpPr>
        <p:spPr>
          <a:xfrm>
            <a:off x="4541400" y="2751480"/>
            <a:ext cx="4420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spc="-1" dirty="0">
                <a:solidFill>
                  <a:srgbClr val="000000"/>
                </a:solidFill>
              </a:rPr>
              <a:t>планируется капремонт в </a:t>
            </a:r>
            <a:r>
              <a:rPr lang="ru-RU" sz="1600" b="1" spc="-1" dirty="0">
                <a:solidFill>
                  <a:srgbClr val="FF0000"/>
                </a:solidFill>
              </a:rPr>
              <a:t>71 </a:t>
            </a:r>
            <a:r>
              <a:rPr lang="ru-RU" sz="1600" spc="-1" dirty="0">
                <a:solidFill>
                  <a:srgbClr val="000000"/>
                </a:solidFill>
              </a:rPr>
              <a:t>МКД </a:t>
            </a:r>
            <a:endParaRPr lang="ru-RU" sz="1600" spc="-1" dirty="0"/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</a:rPr>
              <a:t>на сумму </a:t>
            </a:r>
            <a:r>
              <a:rPr lang="ru-RU" sz="1600" b="1" spc="-1" dirty="0">
                <a:solidFill>
                  <a:srgbClr val="FF0000"/>
                </a:solidFill>
              </a:rPr>
              <a:t>168 млн. руб</a:t>
            </a:r>
            <a:r>
              <a:rPr lang="ru-RU" sz="1600" spc="-1" dirty="0">
                <a:solidFill>
                  <a:srgbClr val="000000"/>
                </a:solidFill>
              </a:rPr>
              <a:t>. </a:t>
            </a:r>
            <a:endParaRPr lang="ru-RU" sz="1600" spc="-1" dirty="0"/>
          </a:p>
        </p:txBody>
      </p:sp>
      <p:sp>
        <p:nvSpPr>
          <p:cNvPr id="221" name="CustomShape 11"/>
          <p:cNvSpPr/>
          <p:nvPr/>
        </p:nvSpPr>
        <p:spPr>
          <a:xfrm>
            <a:off x="334080" y="4665600"/>
            <a:ext cx="39258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- финансовая устойчивость деятельности регионального оператора – </a:t>
            </a: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не более 80 % *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2" name="CustomShape 12"/>
          <p:cNvSpPr/>
          <p:nvPr/>
        </p:nvSpPr>
        <p:spPr>
          <a:xfrm>
            <a:off x="345600" y="5661360"/>
            <a:ext cx="4194720" cy="10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FF0000"/>
                </a:solidFill>
                <a:latin typeface="Trebuchet MS"/>
                <a:ea typeface="DejaVu Sans"/>
              </a:rPr>
              <a:t>*</a:t>
            </a:r>
            <a:r>
              <a:rPr lang="ru-RU" sz="10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 Объем средств, которые региональный оператор ежегодно вправе израсходовать на финансирование региональной программы капитального ремонта, установлен в соответствии  со статьей 12 Областного закона № 291-ОЗ "О региональной системе капитального ремонта общего имущества в многоквартирных домах, расположенных на территории Новгородской области"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603360" y="222120"/>
            <a:ext cx="1294200" cy="8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0" strike="noStrike" spc="-1">
                <a:solidFill>
                  <a:srgbClr val="4FADF3"/>
                </a:solidFill>
                <a:latin typeface="Arial"/>
                <a:ea typeface="DejaVu Sans"/>
              </a:rPr>
              <a:t> 07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224" name="Picture 2"/>
          <p:cNvPicPr/>
          <p:nvPr/>
        </p:nvPicPr>
        <p:blipFill>
          <a:blip r:embed="rId2"/>
          <a:stretch/>
        </p:blipFill>
        <p:spPr>
          <a:xfrm>
            <a:off x="7966080" y="217440"/>
            <a:ext cx="680040" cy="822960"/>
          </a:xfrm>
          <a:prstGeom prst="rect">
            <a:avLst/>
          </a:prstGeom>
          <a:ln w="9360">
            <a:noFill/>
          </a:ln>
        </p:spPr>
      </p:pic>
      <p:sp>
        <p:nvSpPr>
          <p:cNvPr id="225" name="CustomShape 2"/>
          <p:cNvSpPr/>
          <p:nvPr/>
        </p:nvSpPr>
        <p:spPr>
          <a:xfrm>
            <a:off x="3476520" y="500040"/>
            <a:ext cx="4637520" cy="2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32">
                <a:solidFill>
                  <a:srgbClr val="008DD2"/>
                </a:solidFill>
                <a:latin typeface="Arial"/>
                <a:ea typeface="DejaVu Sans"/>
              </a:rPr>
              <a:t>АДМИНИСТРАЦИЯ ВЕЛИКОГО НОВГОРОДА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6" name="Line 3"/>
          <p:cNvSpPr/>
          <p:nvPr/>
        </p:nvSpPr>
        <p:spPr>
          <a:xfrm>
            <a:off x="936360" y="1257120"/>
            <a:ext cx="8207640" cy="0"/>
          </a:xfrm>
          <a:prstGeom prst="line">
            <a:avLst/>
          </a:prstGeom>
          <a:ln w="38160">
            <a:solidFill>
              <a:srgbClr val="4E67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4"/>
          <p:cNvSpPr/>
          <p:nvPr/>
        </p:nvSpPr>
        <p:spPr>
          <a:xfrm>
            <a:off x="858960" y="2822400"/>
            <a:ext cx="2696040" cy="36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"/>
          <p:cNvSpPr/>
          <p:nvPr/>
        </p:nvSpPr>
        <p:spPr>
          <a:xfrm>
            <a:off x="432000" y="2160000"/>
            <a:ext cx="8783640" cy="21683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Средний процент аварийного жилья – </a:t>
            </a:r>
            <a:r>
              <a:rPr lang="ru-RU" sz="18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2,93 %</a:t>
            </a:r>
            <a:endParaRPr lang="ru-RU" sz="1800" b="0" strike="noStrike" spc="-1" dirty="0">
              <a:latin typeface="Arial"/>
            </a:endParaRPr>
          </a:p>
          <a:p>
            <a:pPr marL="343080" indent="-342000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 период с 2018 по 2019 год получили новое жилье -  </a:t>
            </a:r>
            <a:r>
              <a:rPr lang="ru-RU" sz="18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5 228 человека</a:t>
            </a:r>
            <a:endParaRPr lang="ru-RU" sz="1800" b="0" strike="noStrike" spc="-1" dirty="0">
              <a:latin typeface="Arial"/>
            </a:endParaRPr>
          </a:p>
          <a:p>
            <a:pPr marL="343080" indent="-342000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2020 году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обеспеч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ено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жильем —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≈ </a:t>
            </a:r>
            <a:r>
              <a:rPr lang="ru-RU" sz="1800" b="1" strike="noStrike" spc="-1" dirty="0" smtClean="0">
                <a:solidFill>
                  <a:srgbClr val="C9211E"/>
                </a:solidFill>
                <a:latin typeface="Times New Roman"/>
                <a:ea typeface="DejaVu Sans"/>
              </a:rPr>
              <a:t>4 </a:t>
            </a:r>
            <a:r>
              <a:rPr lang="ru-RU" sz="18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569 </a:t>
            </a:r>
            <a:r>
              <a:rPr lang="ru-RU" sz="1800" b="1" strike="noStrike" spc="-1" dirty="0" smtClean="0">
                <a:solidFill>
                  <a:srgbClr val="C9211E"/>
                </a:solidFill>
                <a:latin typeface="Times New Roman"/>
                <a:ea typeface="DejaVu Sans"/>
              </a:rPr>
              <a:t>человек </a:t>
            </a:r>
            <a:endParaRPr lang="ru-RU" sz="1800" b="0" strike="noStrike" spc="-1" dirty="0">
              <a:latin typeface="Arial"/>
            </a:endParaRPr>
          </a:p>
          <a:p>
            <a:pPr marL="343080" indent="-342000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Общая площадь расселенного жилья за 3 года составит -</a:t>
            </a:r>
            <a:r>
              <a:rPr lang="ru-RU" sz="18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8 444 тыс. м. кв.</a:t>
            </a:r>
            <a:endParaRPr lang="ru-RU" sz="1800" b="0" strike="noStrike" spc="-1" dirty="0">
              <a:latin typeface="Arial"/>
            </a:endParaRPr>
          </a:p>
          <a:p>
            <a:pPr marL="343080" indent="-342000">
              <a:lnSpc>
                <a:spcPct val="15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>
            <a:off x="117720" y="1275480"/>
            <a:ext cx="8334000" cy="99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1000" lnSpcReduction="20000"/>
          </a:bodyPr>
          <a:lstStyle/>
          <a:p>
            <a:pPr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pic>
        <p:nvPicPr>
          <p:cNvPr id="230" name="Рисунок 3"/>
          <p:cNvPicPr/>
          <p:nvPr/>
        </p:nvPicPr>
        <p:blipFill>
          <a:blip r:embed="rId3"/>
          <a:stretch/>
        </p:blipFill>
        <p:spPr>
          <a:xfrm>
            <a:off x="435600" y="4229280"/>
            <a:ext cx="2732040" cy="1818360"/>
          </a:xfrm>
          <a:prstGeom prst="rect">
            <a:avLst/>
          </a:prstGeom>
          <a:ln>
            <a:noFill/>
          </a:ln>
        </p:spPr>
      </p:pic>
      <p:pic>
        <p:nvPicPr>
          <p:cNvPr id="231" name="Рисунок 4"/>
          <p:cNvPicPr/>
          <p:nvPr/>
        </p:nvPicPr>
        <p:blipFill>
          <a:blip r:embed="rId4"/>
          <a:stretch/>
        </p:blipFill>
        <p:spPr>
          <a:xfrm>
            <a:off x="3312000" y="4212000"/>
            <a:ext cx="2723400" cy="1842480"/>
          </a:xfrm>
          <a:prstGeom prst="rect">
            <a:avLst/>
          </a:prstGeom>
          <a:ln>
            <a:noFill/>
          </a:ln>
        </p:spPr>
      </p:pic>
      <p:sp>
        <p:nvSpPr>
          <p:cNvPr id="232" name="CustomShape 7"/>
          <p:cNvSpPr/>
          <p:nvPr/>
        </p:nvSpPr>
        <p:spPr>
          <a:xfrm>
            <a:off x="0" y="720000"/>
            <a:ext cx="914364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50000"/>
              </a:lnSpc>
            </a:pP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5983B0"/>
                </a:solidFill>
                <a:latin typeface="Times New Roman"/>
                <a:ea typeface="DejaVu Sans"/>
              </a:rPr>
              <a:t>Реализация программ переселения граждан из жилищного фонда, признанного аварийным и реновация жилья,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в</a:t>
            </a:r>
            <a:r>
              <a:rPr lang="ru-RU" sz="1800" b="1" strike="noStrike" spc="-1" dirty="0">
                <a:solidFill>
                  <a:srgbClr val="5983B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Союзе городов Центра и Северо-Запада России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33" name="Рисунок 3"/>
          <p:cNvPicPr/>
          <p:nvPr/>
        </p:nvPicPr>
        <p:blipFill>
          <a:blip r:embed="rId5"/>
          <a:stretch/>
        </p:blipFill>
        <p:spPr>
          <a:xfrm>
            <a:off x="6156000" y="4185720"/>
            <a:ext cx="2807640" cy="1868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8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53880" y="1257480"/>
            <a:ext cx="765864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603360" y="222120"/>
            <a:ext cx="1294200" cy="8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0" strike="noStrike" spc="-1">
                <a:solidFill>
                  <a:srgbClr val="4FADF3"/>
                </a:solidFill>
                <a:latin typeface="Arial"/>
                <a:ea typeface="DejaVu Sans"/>
              </a:rPr>
              <a:t> 08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236" name="Picture 2"/>
          <p:cNvPicPr/>
          <p:nvPr/>
        </p:nvPicPr>
        <p:blipFill>
          <a:blip r:embed="rId2"/>
          <a:stretch/>
        </p:blipFill>
        <p:spPr>
          <a:xfrm>
            <a:off x="7966800" y="218160"/>
            <a:ext cx="678960" cy="822960"/>
          </a:xfrm>
          <a:prstGeom prst="rect">
            <a:avLst/>
          </a:prstGeom>
          <a:ln>
            <a:noFill/>
          </a:ln>
        </p:spPr>
      </p:pic>
      <p:sp>
        <p:nvSpPr>
          <p:cNvPr id="237" name="CustomShape 3"/>
          <p:cNvSpPr/>
          <p:nvPr/>
        </p:nvSpPr>
        <p:spPr>
          <a:xfrm>
            <a:off x="3476160" y="500040"/>
            <a:ext cx="4637880" cy="2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0" strike="noStrike" spc="32">
                <a:solidFill>
                  <a:srgbClr val="008DD2"/>
                </a:solidFill>
                <a:latin typeface="Arial"/>
                <a:ea typeface="DejaVu Sans"/>
              </a:rPr>
              <a:t>АДМИНИСТРАЦИЯ ВЕЛИКОГО НОВГОРОДА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8" name="Line 4"/>
          <p:cNvSpPr/>
          <p:nvPr/>
        </p:nvSpPr>
        <p:spPr>
          <a:xfrm>
            <a:off x="937080" y="1257120"/>
            <a:ext cx="8206920" cy="0"/>
          </a:xfrm>
          <a:prstGeom prst="line">
            <a:avLst/>
          </a:prstGeom>
          <a:ln w="38160">
            <a:solidFill>
              <a:srgbClr val="4E67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5"/>
          <p:cNvSpPr/>
          <p:nvPr/>
        </p:nvSpPr>
        <p:spPr>
          <a:xfrm>
            <a:off x="339823" y="2291376"/>
            <a:ext cx="8593560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Средний процент собираемости взносов —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89,46 %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Max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— </a:t>
            </a:r>
            <a:r>
              <a:rPr lang="ru-RU" sz="18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97 %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Min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—</a:t>
            </a:r>
            <a:r>
              <a:rPr lang="ru-RU" sz="18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 80 %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Общее количество отремонтированных домов в 2019 году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-  </a:t>
            </a:r>
            <a:r>
              <a:rPr lang="ru-RU" sz="18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3 933 ед.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Общий процент выполнения за 2019 го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 —</a:t>
            </a:r>
            <a:r>
              <a:rPr lang="ru-RU" sz="1800" b="1" strike="noStrike" spc="-1" dirty="0">
                <a:solidFill>
                  <a:srgbClr val="C9211E"/>
                </a:solidFill>
                <a:latin typeface="Times New Roman"/>
                <a:ea typeface="DejaVu Sans"/>
              </a:rPr>
              <a:t> 79,11 %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причины не выполнения: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- недостаточное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финансирование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- неблагоприятные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погодные условия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- отказ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жильцов от проведения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работ</a:t>
            </a:r>
          </a:p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н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едобросовестные подрядчики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-8133" y="1102254"/>
            <a:ext cx="914364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/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5983B0"/>
                </a:solidFill>
                <a:latin typeface="Times New Roman"/>
                <a:ea typeface="DejaVu Sans"/>
              </a:rPr>
              <a:t>Реализация региональной программы капитального ремонта многоквартирных домов на территории городов, входящих в 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Союз городов Центра и Северо-Запада России</a:t>
            </a:r>
            <a:endParaRPr lang="ru-RU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41" name="Рисунок 3"/>
          <p:cNvPicPr/>
          <p:nvPr/>
        </p:nvPicPr>
        <p:blipFill>
          <a:blip r:embed="rId3"/>
          <a:stretch/>
        </p:blipFill>
        <p:spPr>
          <a:xfrm>
            <a:off x="504000" y="5256000"/>
            <a:ext cx="2015640" cy="1341720"/>
          </a:xfrm>
          <a:prstGeom prst="rect">
            <a:avLst/>
          </a:prstGeom>
          <a:ln>
            <a:noFill/>
          </a:ln>
        </p:spPr>
      </p:pic>
      <p:pic>
        <p:nvPicPr>
          <p:cNvPr id="242" name="Рисунок 3"/>
          <p:cNvPicPr/>
          <p:nvPr/>
        </p:nvPicPr>
        <p:blipFill>
          <a:blip r:embed="rId4"/>
          <a:stretch/>
        </p:blipFill>
        <p:spPr>
          <a:xfrm>
            <a:off x="2952000" y="5220000"/>
            <a:ext cx="2231640" cy="1367640"/>
          </a:xfrm>
          <a:prstGeom prst="rect">
            <a:avLst/>
          </a:prstGeom>
          <a:ln>
            <a:noFill/>
          </a:ln>
        </p:spPr>
      </p:pic>
      <p:pic>
        <p:nvPicPr>
          <p:cNvPr id="243" name="Рисунок 3"/>
          <p:cNvPicPr/>
          <p:nvPr/>
        </p:nvPicPr>
        <p:blipFill>
          <a:blip r:embed="rId5"/>
          <a:stretch/>
        </p:blipFill>
        <p:spPr>
          <a:xfrm>
            <a:off x="5472000" y="3869280"/>
            <a:ext cx="3272760" cy="2178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5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Рисунок 1"/>
          <p:cNvPicPr/>
          <p:nvPr/>
        </p:nvPicPr>
        <p:blipFill>
          <a:blip r:embed="rId2"/>
          <a:srcRect t="12275"/>
          <a:stretch/>
        </p:blipFill>
        <p:spPr>
          <a:xfrm>
            <a:off x="0" y="1638360"/>
            <a:ext cx="9142920" cy="5353200"/>
          </a:xfrm>
          <a:prstGeom prst="rect">
            <a:avLst/>
          </a:prstGeom>
          <a:ln>
            <a:noFill/>
          </a:ln>
        </p:spPr>
      </p:pic>
      <p:sp>
        <p:nvSpPr>
          <p:cNvPr id="245" name="CustomShape 1"/>
          <p:cNvSpPr/>
          <p:nvPr/>
        </p:nvSpPr>
        <p:spPr>
          <a:xfrm>
            <a:off x="1355400" y="1925280"/>
            <a:ext cx="2618640" cy="22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trike="noStrike" spc="-1">
                <a:solidFill>
                  <a:srgbClr val="008DD2"/>
                </a:solidFill>
                <a:latin typeface="Arial"/>
                <a:ea typeface="DejaVu Sans"/>
              </a:rPr>
              <a:t>Спасибо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400" b="1" strike="noStrike" spc="-1">
                <a:solidFill>
                  <a:srgbClr val="008DD2"/>
                </a:solidFill>
                <a:latin typeface="Arial"/>
                <a:ea typeface="DejaVu Sans"/>
              </a:rPr>
              <a:t>за внимание!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6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15403</TotalTime>
  <Words>623</Words>
  <Application>Microsoft Office PowerPoint</Application>
  <PresentationFormat>Экран (4:3)</PresentationFormat>
  <Paragraphs>102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Vanechek</dc:creator>
  <dc:description/>
  <cp:lastModifiedBy>Тейдер Алексей Анатольевич</cp:lastModifiedBy>
  <cp:revision>300</cp:revision>
  <cp:lastPrinted>2020-03-16T10:41:21Z</cp:lastPrinted>
  <dcterms:created xsi:type="dcterms:W3CDTF">2018-12-10T13:13:56Z</dcterms:created>
  <dcterms:modified xsi:type="dcterms:W3CDTF">2021-04-14T15:06:44Z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