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6" r:id="rId4"/>
    <p:sldId id="260" r:id="rId5"/>
    <p:sldId id="257" r:id="rId6"/>
    <p:sldId id="273" r:id="rId7"/>
    <p:sldId id="261" r:id="rId8"/>
  </p:sldIdLst>
  <p:sldSz cx="6858000" cy="5143500"/>
  <p:notesSz cx="9144000" cy="5143500"/>
  <p:embeddedFontLst>
    <p:embeddedFont>
      <p:font typeface="Arial" panose="020B0604020202020204" pitchFamily="34" charset="0"/>
      <p:regular r:id="rId10"/>
      <p:bold r:id="rId11"/>
      <p:italic r:id="rId12"/>
    </p:embeddedFon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imes New Roman" panose="02020603050405020304" pitchFamily="18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6" autoAdjust="0"/>
  </p:normalViewPr>
  <p:slideViewPr>
    <p:cSldViewPr>
      <p:cViewPr varScale="1">
        <p:scale>
          <a:sx n="127" d="100"/>
          <a:sy n="127" d="100"/>
        </p:scale>
        <p:origin x="2070" y="150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31AC0-DF33-4A19-AEE6-91086BFAEAC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642938"/>
            <a:ext cx="231457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6369-E4FF-4580-A8D2-BE9E46648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8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0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5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6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6369-E4FF-4580-A8D2-BE9E466485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5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963" y="123826"/>
            <a:ext cx="6696075" cy="719455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8BDD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39975"/>
            <a:ext cx="58293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5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1846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1846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A5B1-428B-4BAC-8F07-6ABE9A4F6C2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E53-8309-4CFC-8297-2EC3B70AC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1776" y="256743"/>
            <a:ext cx="43544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6629" y="1117473"/>
            <a:ext cx="46858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8BDD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2685" y="-154390"/>
            <a:ext cx="1481830" cy="18288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0800" y="3996529"/>
            <a:ext cx="41012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 algn="r">
              <a:spcBef>
                <a:spcPts val="100"/>
              </a:spcBef>
            </a:pPr>
            <a:r>
              <a:rPr lang="ru-RU" sz="1600" b="1" spc="-5" dirty="0">
                <a:solidFill>
                  <a:srgbClr val="002060"/>
                </a:solidFill>
                <a:latin typeface="Arial"/>
                <a:cs typeface="Arial"/>
              </a:rPr>
              <a:t>Селиванов Андрей Алексеевич, директор МАОУ «Гимназия «Гармония</a:t>
            </a:r>
            <a:r>
              <a:rPr lang="ru-RU" sz="1400" b="1" spc="-5" dirty="0">
                <a:solidFill>
                  <a:srgbClr val="002060"/>
                </a:solidFill>
                <a:latin typeface="Arial"/>
                <a:cs typeface="Arial"/>
              </a:rPr>
              <a:t>» </a:t>
            </a:r>
            <a:endParaRPr sz="1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0" y="4705350"/>
            <a:ext cx="1952498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050" b="1" dirty="0">
                <a:solidFill>
                  <a:srgbClr val="00456E"/>
                </a:solidFill>
                <a:latin typeface="Arial"/>
                <a:cs typeface="Arial"/>
              </a:rPr>
              <a:t>25 ноября </a:t>
            </a:r>
            <a:r>
              <a:rPr sz="1050" b="1" spc="-5" dirty="0">
                <a:solidFill>
                  <a:srgbClr val="00456E"/>
                </a:solidFill>
                <a:latin typeface="Arial"/>
                <a:cs typeface="Arial"/>
              </a:rPr>
              <a:t>2021</a:t>
            </a:r>
            <a:r>
              <a:rPr sz="1050" b="1" spc="-25" dirty="0">
                <a:solidFill>
                  <a:srgbClr val="00456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456E"/>
                </a:solidFill>
                <a:latin typeface="Arial"/>
                <a:cs typeface="Arial"/>
              </a:rPr>
              <a:t>года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10" name="Рисунок 1" descr="цвет">
            <a:extLst>
              <a:ext uri="{FF2B5EF4-FFF2-40B4-BE49-F238E27FC236}">
                <a16:creationId xmlns:a16="http://schemas.microsoft.com/office/drawing/2014/main" id="{92FB90D2-95F9-4482-B612-AD7C2477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445"/>
            <a:ext cx="1362541" cy="918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3CF71DD-E495-49BD-9D2B-C5848C7EE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4"/>
          <a:stretch/>
        </p:blipFill>
        <p:spPr bwMode="auto">
          <a:xfrm>
            <a:off x="225056" y="203692"/>
            <a:ext cx="891416" cy="9582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64C66D-0FA5-4F4D-9FC4-22C351081624}"/>
              </a:ext>
            </a:extLst>
          </p:cNvPr>
          <p:cNvSpPr/>
          <p:nvPr/>
        </p:nvSpPr>
        <p:spPr>
          <a:xfrm>
            <a:off x="1116472" y="203692"/>
            <a:ext cx="2007728" cy="95827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образованию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Великого Новгорода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EF2F3CF-7E9B-4DCA-A82C-95D02CD2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9"/>
          <a:stretch>
            <a:fillRect/>
          </a:stretch>
        </p:blipFill>
        <p:spPr bwMode="auto">
          <a:xfrm>
            <a:off x="99262" y="3453809"/>
            <a:ext cx="1935254" cy="159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9664E00B-3675-432B-8012-D6167365529B}"/>
              </a:ext>
            </a:extLst>
          </p:cNvPr>
          <p:cNvSpPr/>
          <p:nvPr/>
        </p:nvSpPr>
        <p:spPr>
          <a:xfrm>
            <a:off x="1797" y="1776396"/>
            <a:ext cx="6858000" cy="1590708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38100" y="1826674"/>
            <a:ext cx="6934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755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  <a:p>
            <a:pPr marR="71755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МАОУ «Гимназия «Гармония»: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вызов времени или государственная необходимость?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6067"/>
            <a:ext cx="6854174" cy="1005844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0" y="64116"/>
            <a:ext cx="682244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цифровой среды для получения личностно-ориентированного образования и принятия решений на основе данных для управления системой образования 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9127" y="1393361"/>
            <a:ext cx="2521162" cy="37279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1811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ДЛЯ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УЧИТЕЛЯ: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процессов планирования и подготовки к урокам;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интерактивные разноуровневые задания на уроке;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использование современного верифицированного образовательного контента;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цифровое домашнее задание с полу/ автоматической проверкой </a:t>
            </a:r>
          </a:p>
          <a:p>
            <a:pPr marL="285750" indent="-285750">
              <a:buFontTx/>
              <a:buChar char="-"/>
            </a:pPr>
            <a:endParaRPr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37" y="1370279"/>
            <a:ext cx="2291952" cy="376128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6350" rIns="0" bIns="0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cs typeface="Times New Roman"/>
              </a:rPr>
              <a:t>          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УЧЕНИКА: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доступ к качественному верифицированному образовательному контенту и сервисам;</a:t>
            </a:r>
          </a:p>
          <a:p>
            <a:pPr marL="360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персонализация образовательного процесса (темп изучения, уровень заданий, интересы);</a:t>
            </a:r>
          </a:p>
          <a:p>
            <a:pPr marL="360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выполнение эффективных интерактивных домашних заданий </a:t>
            </a:r>
            <a:endParaRPr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5503" y="1393361"/>
            <a:ext cx="1908671" cy="3735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5715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ДЛЯ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РОДИТЕЛЕЙ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мониторинг образовательного процесса и его результатов;</a:t>
            </a:r>
          </a:p>
          <a:p>
            <a:pPr marL="36000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образовательный процесс: рекомендации контента, дополнительного образования, сервисов</a:t>
            </a:r>
          </a:p>
          <a:p>
            <a:pPr marL="36000"/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indent="-285750">
              <a:buFontTx/>
              <a:buChar char="-"/>
            </a:pP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indent="-285750">
              <a:buFontTx/>
              <a:buChar char="-"/>
            </a:pP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0233D04-E2C2-4663-9022-90205F159D83}"/>
              </a:ext>
            </a:extLst>
          </p:cNvPr>
          <p:cNvSpPr/>
          <p:nvPr/>
        </p:nvSpPr>
        <p:spPr>
          <a:xfrm>
            <a:off x="4945503" y="1015331"/>
            <a:ext cx="971682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BE9B86-5EC4-4080-8362-4E64426B0D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t="26267" r="18949" b="4315"/>
          <a:stretch/>
        </p:blipFill>
        <p:spPr bwMode="auto">
          <a:xfrm>
            <a:off x="5123156" y="1169306"/>
            <a:ext cx="668043" cy="564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AA2DF427-2DE9-4C77-89A2-C13070BA0B2E}"/>
              </a:ext>
            </a:extLst>
          </p:cNvPr>
          <p:cNvSpPr/>
          <p:nvPr/>
        </p:nvSpPr>
        <p:spPr>
          <a:xfrm>
            <a:off x="2389127" y="1015332"/>
            <a:ext cx="971682" cy="96170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5784B62-3449-4F8F-89EC-8EE3503C7CC7}"/>
              </a:ext>
            </a:extLst>
          </p:cNvPr>
          <p:cNvSpPr/>
          <p:nvPr/>
        </p:nvSpPr>
        <p:spPr>
          <a:xfrm>
            <a:off x="23837" y="1015331"/>
            <a:ext cx="971682" cy="95428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C59FFD-86A5-4921-BA3C-CF4C0901618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0151" r="18583"/>
          <a:stretch/>
        </p:blipFill>
        <p:spPr bwMode="auto">
          <a:xfrm>
            <a:off x="130193" y="1220074"/>
            <a:ext cx="744623" cy="527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796781-2BEC-4D92-AA24-CB0D8A91B76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3751" r="14217" b="4831"/>
          <a:stretch/>
        </p:blipFill>
        <p:spPr bwMode="auto">
          <a:xfrm>
            <a:off x="2568490" y="1169306"/>
            <a:ext cx="653565" cy="626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F6BFFFEC-7515-4A92-B8AE-F9541602516B}"/>
              </a:ext>
            </a:extLst>
          </p:cNvPr>
          <p:cNvSpPr/>
          <p:nvPr/>
        </p:nvSpPr>
        <p:spPr>
          <a:xfrm>
            <a:off x="779186" y="897216"/>
            <a:ext cx="602441" cy="5754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object 2"/>
          <p:cNvSpPr/>
          <p:nvPr/>
        </p:nvSpPr>
        <p:spPr>
          <a:xfrm>
            <a:off x="0" y="-3452"/>
            <a:ext cx="6858000" cy="719455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7" y="162596"/>
            <a:ext cx="654559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lang="ru-RU" sz="2800" b="1" spc="-10" dirty="0">
                <a:solidFill>
                  <a:srgbClr val="FFFFFF"/>
                </a:solidFill>
                <a:latin typeface="Arial"/>
                <a:cs typeface="Arial"/>
              </a:rPr>
              <a:t>УРОКИ КОРОНОВИРУСА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24" y="962693"/>
            <a:ext cx="2171252" cy="2097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spcBef>
                <a:spcPts val="95"/>
              </a:spcBef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     1</a:t>
            </a:r>
          </a:p>
          <a:p>
            <a:pPr marL="635" algn="ctr">
              <a:spcBef>
                <a:spcPts val="95"/>
              </a:spcBef>
            </a:pP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разрозненных сервисов, каждый из которых по отдельности закрывает лишь часть потребностей сферы образования</a:t>
            </a:r>
          </a:p>
          <a:p>
            <a:pPr marL="635" algn="ctr">
              <a:spcBef>
                <a:spcPts val="95"/>
              </a:spcBef>
            </a:pPr>
            <a:endParaRPr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64DE712-F6E8-4631-A269-9BF6CAFF0885}"/>
              </a:ext>
            </a:extLst>
          </p:cNvPr>
          <p:cNvSpPr/>
          <p:nvPr/>
        </p:nvSpPr>
        <p:spPr>
          <a:xfrm>
            <a:off x="5211317" y="3137673"/>
            <a:ext cx="576550" cy="57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ACD62EF-10B0-40F8-88B9-AB3201ABF690}"/>
              </a:ext>
            </a:extLst>
          </p:cNvPr>
          <p:cNvSpPr/>
          <p:nvPr/>
        </p:nvSpPr>
        <p:spPr>
          <a:xfrm>
            <a:off x="2940446" y="3120511"/>
            <a:ext cx="605913" cy="609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9C151B6-E678-4943-B339-CB9EC35D6B22}"/>
              </a:ext>
            </a:extLst>
          </p:cNvPr>
          <p:cNvSpPr/>
          <p:nvPr/>
        </p:nvSpPr>
        <p:spPr>
          <a:xfrm>
            <a:off x="2940446" y="944237"/>
            <a:ext cx="605913" cy="528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CAF5BCB-6C1B-4D8D-BBB0-585EFA81AE7F}"/>
              </a:ext>
            </a:extLst>
          </p:cNvPr>
          <p:cNvSpPr/>
          <p:nvPr/>
        </p:nvSpPr>
        <p:spPr>
          <a:xfrm>
            <a:off x="782713" y="3137673"/>
            <a:ext cx="602441" cy="57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3492C30D-112C-4106-B28C-51D54C8608C1}"/>
              </a:ext>
            </a:extLst>
          </p:cNvPr>
          <p:cNvSpPr txBox="1"/>
          <p:nvPr/>
        </p:nvSpPr>
        <p:spPr>
          <a:xfrm>
            <a:off x="2303549" y="944237"/>
            <a:ext cx="1985846" cy="2510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spcBef>
                <a:spcPts val="95"/>
              </a:spcBef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     2</a:t>
            </a:r>
          </a:p>
          <a:p>
            <a:pPr marL="635" algn="ctr">
              <a:spcBef>
                <a:spcPts val="95"/>
              </a:spcBef>
            </a:pP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разрозненных сервисов, каждый из которых по отдельности закрывает лишь часть потребностей сферы образования</a:t>
            </a:r>
          </a:p>
          <a:p>
            <a:pPr marL="635" algn="ctr">
              <a:spcBef>
                <a:spcPts val="95"/>
              </a:spcBef>
            </a:pPr>
            <a:endParaRPr lang="ru-RU" sz="1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endParaRPr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404D4881-0F8A-4C76-AF88-593C64159181}"/>
              </a:ext>
            </a:extLst>
          </p:cNvPr>
          <p:cNvSpPr txBox="1"/>
          <p:nvPr/>
        </p:nvSpPr>
        <p:spPr>
          <a:xfrm>
            <a:off x="151738" y="3167784"/>
            <a:ext cx="1955719" cy="2097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spcBef>
                <a:spcPts val="95"/>
              </a:spcBef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     3</a:t>
            </a:r>
          </a:p>
          <a:p>
            <a:pPr marL="635" algn="ctr">
              <a:spcBef>
                <a:spcPts val="95"/>
              </a:spcBef>
            </a:pPr>
            <a:endParaRPr lang="ru-RU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подходы к реализации сервисов не позволяют их логично встраивать в образовательный процесс</a:t>
            </a:r>
          </a:p>
          <a:p>
            <a:pPr marL="635" algn="ctr">
              <a:spcBef>
                <a:spcPts val="95"/>
              </a:spcBef>
            </a:pPr>
            <a:endParaRPr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A1B85BE5-73AC-4405-B2D4-F4480BCF8F04}"/>
              </a:ext>
            </a:extLst>
          </p:cNvPr>
          <p:cNvSpPr txBox="1"/>
          <p:nvPr/>
        </p:nvSpPr>
        <p:spPr>
          <a:xfrm>
            <a:off x="2266345" y="3167784"/>
            <a:ext cx="2023050" cy="1576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spcBef>
                <a:spcPts val="95"/>
              </a:spcBef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     4</a:t>
            </a:r>
          </a:p>
          <a:p>
            <a:pPr marL="635" algn="ctr">
              <a:spcBef>
                <a:spcPts val="95"/>
              </a:spcBef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количество качественного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верифицированного контента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CC2BF117-F129-415D-9752-FC29B607BCB7}"/>
              </a:ext>
            </a:extLst>
          </p:cNvPr>
          <p:cNvSpPr txBox="1"/>
          <p:nvPr/>
        </p:nvSpPr>
        <p:spPr>
          <a:xfrm>
            <a:off x="4582284" y="3201488"/>
            <a:ext cx="2123978" cy="1792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spcBef>
                <a:spcPts val="95"/>
              </a:spcBef>
            </a:pPr>
            <a:r>
              <a:rPr lang="ru-RU" sz="3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     5</a:t>
            </a:r>
          </a:p>
          <a:p>
            <a:pPr marL="635" algn="ctr">
              <a:spcBef>
                <a:spcPts val="95"/>
              </a:spcBef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95"/>
              </a:spcBef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необходимой инфраструктуры домохозяйств (интернета, компьютеров)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27">
            <a:extLst>
              <a:ext uri="{FF2B5EF4-FFF2-40B4-BE49-F238E27FC236}">
                <a16:creationId xmlns:a16="http://schemas.microsoft.com/office/drawing/2014/main" id="{63DD8BFB-D3BA-4B21-B83F-FB53CA7B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599" y="1073336"/>
            <a:ext cx="2443092" cy="170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object 11">
            <a:extLst>
              <a:ext uri="{FF2B5EF4-FFF2-40B4-BE49-F238E27FC236}">
                <a16:creationId xmlns:a16="http://schemas.microsoft.com/office/drawing/2014/main" id="{A4F84D7A-F38B-4183-BFE1-942E299513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097" y="4621987"/>
            <a:ext cx="3082206" cy="527407"/>
          </a:xfrm>
          <a:prstGeom prst="rect">
            <a:avLst/>
          </a:prstGeom>
        </p:spPr>
      </p:pic>
      <p:pic>
        <p:nvPicPr>
          <p:cNvPr id="39" name="object 11">
            <a:extLst>
              <a:ext uri="{FF2B5EF4-FFF2-40B4-BE49-F238E27FC236}">
                <a16:creationId xmlns:a16="http://schemas.microsoft.com/office/drawing/2014/main" id="{671EB12F-6504-4D01-939E-1EB7A870E4E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3647" y="4612853"/>
            <a:ext cx="3082206" cy="5274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444" y="1670402"/>
            <a:ext cx="3297188" cy="266255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Разработаны требования к «цифровому» оснащению школ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Покупка контента для школьников на 800 млн рублей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 за 2,5 млрд рублей 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Представлен план цифровизации школьного образования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Запускается облако для автоматической проверки домашних заданий школьников 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Названы 5 приоритетов цифровой трансформации общего образования в регионах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Намерение ввести цифровые профили учеников с фиксацией всех их достижений (эксперимент до 31.12.2022)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7030" y="1754709"/>
            <a:ext cx="3350970" cy="266255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Самостоятельная деятельность</a:t>
            </a:r>
          </a:p>
          <a:p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ученика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Новая роль учителя (тьютор, наставник) 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Персонализация образовательного процесса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Образовательная программа трансформируется под ребёнка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Навыки для мира неопределенности многоступенчатый мониторинг достижений ребёнка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Сотрудничество и взаимодействие, сетевая коммуникация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Практикоориентированность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современность</a:t>
            </a:r>
          </a:p>
          <a:p>
            <a:pPr>
              <a:buFontTx/>
              <a:buChar char="-"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Избыточность образовательных ресурсов, интерактивность 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865B220-6348-4CDA-A9C7-A55173BA1648}"/>
              </a:ext>
            </a:extLst>
          </p:cNvPr>
          <p:cNvSpPr/>
          <p:nvPr/>
        </p:nvSpPr>
        <p:spPr>
          <a:xfrm>
            <a:off x="0" y="0"/>
            <a:ext cx="6858000" cy="719455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20" y="194115"/>
            <a:ext cx="6331635" cy="525340"/>
          </a:xfrm>
        </p:spPr>
        <p:txBody>
          <a:bodyPr>
            <a:noAutofit/>
          </a:bodyPr>
          <a:lstStyle/>
          <a:p>
            <a:r>
              <a:rPr lang="ru-RU" sz="2800" dirty="0"/>
              <a:t>ШАГИ (ПОДХОДЫ) К РЕАЛИЗАЦИИ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5CD3EA-D563-4780-BC76-D4517CD601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4391" r="13254" b="4977"/>
          <a:stretch/>
        </p:blipFill>
        <p:spPr bwMode="auto">
          <a:xfrm>
            <a:off x="3507030" y="758747"/>
            <a:ext cx="98876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55519E-19BF-4DB5-8BC0-004E89AF9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r="4767" b="8974"/>
          <a:stretch/>
        </p:blipFill>
        <p:spPr bwMode="auto">
          <a:xfrm>
            <a:off x="256369" y="740279"/>
            <a:ext cx="14150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80C824-C1F8-47C6-A556-242429DF62C9}"/>
              </a:ext>
            </a:extLst>
          </p:cNvPr>
          <p:cNvSpPr/>
          <p:nvPr/>
        </p:nvSpPr>
        <p:spPr>
          <a:xfrm>
            <a:off x="1726279" y="1001932"/>
            <a:ext cx="817629" cy="5253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2DFA49-71FF-4959-B3B7-7D8A45B30106}"/>
              </a:ext>
            </a:extLst>
          </p:cNvPr>
          <p:cNvSpPr/>
          <p:nvPr/>
        </p:nvSpPr>
        <p:spPr>
          <a:xfrm>
            <a:off x="4571999" y="941167"/>
            <a:ext cx="2029632" cy="58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ЦИФРОВИЗАЦИИ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966B23-E1AE-4CB0-B46B-B469334D7D3A}"/>
              </a:ext>
            </a:extLst>
          </p:cNvPr>
          <p:cNvSpPr/>
          <p:nvPr/>
        </p:nvSpPr>
        <p:spPr>
          <a:xfrm>
            <a:off x="3383281" y="1741521"/>
            <a:ext cx="45719" cy="32078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object 11">
            <a:extLst>
              <a:ext uri="{FF2B5EF4-FFF2-40B4-BE49-F238E27FC236}">
                <a16:creationId xmlns:a16="http://schemas.microsoft.com/office/drawing/2014/main" id="{0F451295-DDE4-4E7C-BBA2-A6B0CD43EB3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046612" y="4873215"/>
            <a:ext cx="3082206" cy="540569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5A9BEEDE-1815-4638-A1A4-B00681D7A7A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7403" y="2506381"/>
            <a:ext cx="24398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8.hostingkartinok.com/uploads/images/2018/01/466df550f9a8656049c7e37061844252.jpeg">
            <a:extLst>
              <a:ext uri="{FF2B5EF4-FFF2-40B4-BE49-F238E27FC236}">
                <a16:creationId xmlns:a16="http://schemas.microsoft.com/office/drawing/2014/main" id="{1DA49430-F1A2-4690-9634-5F4E6B2F79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51" y="994123"/>
            <a:ext cx="1963149" cy="112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2766D45-87A9-4FE2-A57C-20007E50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90" y="2331637"/>
            <a:ext cx="1783186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9BD771E-3643-42EE-95B9-8A2F6BB46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0531" r="3290" b="8515"/>
          <a:stretch/>
        </p:blipFill>
        <p:spPr bwMode="auto">
          <a:xfrm>
            <a:off x="4812713" y="4102124"/>
            <a:ext cx="2031432" cy="99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-2419"/>
            <a:ext cx="6879263" cy="973970"/>
          </a:xfrm>
          <a:custGeom>
            <a:avLst/>
            <a:gdLst/>
            <a:ahLst/>
            <a:cxnLst/>
            <a:rect l="l" t="t" r="r" b="b"/>
            <a:pathLst>
              <a:path w="8928100" h="719455">
                <a:moveTo>
                  <a:pt x="8860155" y="0"/>
                </a:moveTo>
                <a:lnTo>
                  <a:pt x="67970" y="0"/>
                </a:lnTo>
                <a:lnTo>
                  <a:pt x="41512" y="5347"/>
                </a:lnTo>
                <a:lnTo>
                  <a:pt x="19907" y="19923"/>
                </a:lnTo>
                <a:lnTo>
                  <a:pt x="5341" y="41523"/>
                </a:lnTo>
                <a:lnTo>
                  <a:pt x="0" y="67945"/>
                </a:lnTo>
                <a:lnTo>
                  <a:pt x="0" y="651128"/>
                </a:lnTo>
                <a:lnTo>
                  <a:pt x="5341" y="677624"/>
                </a:lnTo>
                <a:lnTo>
                  <a:pt x="19907" y="699262"/>
                </a:lnTo>
                <a:lnTo>
                  <a:pt x="41512" y="713851"/>
                </a:lnTo>
                <a:lnTo>
                  <a:pt x="67970" y="719201"/>
                </a:lnTo>
                <a:lnTo>
                  <a:pt x="8860155" y="719201"/>
                </a:lnTo>
                <a:lnTo>
                  <a:pt x="8886576" y="713851"/>
                </a:lnTo>
                <a:lnTo>
                  <a:pt x="8908176" y="699262"/>
                </a:lnTo>
                <a:lnTo>
                  <a:pt x="8922752" y="677624"/>
                </a:lnTo>
                <a:lnTo>
                  <a:pt x="8928100" y="651128"/>
                </a:lnTo>
                <a:lnTo>
                  <a:pt x="8928100" y="67945"/>
                </a:lnTo>
                <a:lnTo>
                  <a:pt x="8922752" y="41523"/>
                </a:lnTo>
                <a:lnTo>
                  <a:pt x="8908176" y="19923"/>
                </a:lnTo>
                <a:lnTo>
                  <a:pt x="8886576" y="5347"/>
                </a:lnTo>
                <a:lnTo>
                  <a:pt x="8860155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28600" y="256743"/>
            <a:ext cx="6553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1755">
              <a:spcAft>
                <a:spcPts val="3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СИСТЕМЫ ЦОС  ОО</a:t>
            </a:r>
            <a:endParaRPr lang="ru-RU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" y="4864457"/>
            <a:ext cx="2251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E393318B-7D38-49C4-86B9-F8FFC37BFC1A}"/>
              </a:ext>
            </a:extLst>
          </p:cNvPr>
          <p:cNvSpPr txBox="1"/>
          <p:nvPr/>
        </p:nvSpPr>
        <p:spPr>
          <a:xfrm>
            <a:off x="228600" y="1034303"/>
            <a:ext cx="482939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оснащение / интернет, оборудование /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Платформа для хранения документов / электронный журнал /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Доступ к электронным библиотекам  / образовательные сайты /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Возможность присутствовать на уроках онлайн и быть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связи с учителями и одноклассниками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Учет достижений учащихся / цифровое портфолио /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Образовательные сервисы с видеоуроками и научными пособиями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Платформа для онлайн-трансляции и мониторинга образовательного процесса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Интеграция с государственными сервисами и ресурсами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2B6077-CBCD-4EDC-95BC-1EDEA1D15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26281" r="6178" b="37224"/>
          <a:stretch/>
        </p:blipFill>
        <p:spPr bwMode="auto">
          <a:xfrm>
            <a:off x="76200" y="4489896"/>
            <a:ext cx="2509944" cy="53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C7E456C-31C4-460C-ADE1-F4985CF1E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180" r="4667" b="10796"/>
          <a:stretch/>
        </p:blipFill>
        <p:spPr bwMode="auto">
          <a:xfrm>
            <a:off x="2749256" y="4400524"/>
            <a:ext cx="1900344" cy="69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>
            <a:extLst>
              <a:ext uri="{FF2B5EF4-FFF2-40B4-BE49-F238E27FC236}">
                <a16:creationId xmlns:a16="http://schemas.microsoft.com/office/drawing/2014/main" id="{58F60960-4883-4FEF-B3C5-1C01D7031A13}"/>
              </a:ext>
            </a:extLst>
          </p:cNvPr>
          <p:cNvSpPr/>
          <p:nvPr/>
        </p:nvSpPr>
        <p:spPr>
          <a:xfrm>
            <a:off x="-24319" y="-12742"/>
            <a:ext cx="6882319" cy="1060492"/>
          </a:xfrm>
          <a:custGeom>
            <a:avLst/>
            <a:gdLst/>
            <a:ahLst/>
            <a:cxnLst/>
            <a:rect l="l" t="t" r="r" b="b"/>
            <a:pathLst>
              <a:path w="8928100" h="360680">
                <a:moveTo>
                  <a:pt x="8894064" y="0"/>
                </a:moveTo>
                <a:lnTo>
                  <a:pt x="34061" y="0"/>
                </a:lnTo>
                <a:lnTo>
                  <a:pt x="20802" y="2674"/>
                </a:lnTo>
                <a:lnTo>
                  <a:pt x="9976" y="9969"/>
                </a:lnTo>
                <a:lnTo>
                  <a:pt x="2676" y="20788"/>
                </a:lnTo>
                <a:lnTo>
                  <a:pt x="0" y="34036"/>
                </a:lnTo>
                <a:lnTo>
                  <a:pt x="0" y="326263"/>
                </a:lnTo>
                <a:lnTo>
                  <a:pt x="2676" y="339530"/>
                </a:lnTo>
                <a:lnTo>
                  <a:pt x="9976" y="350393"/>
                </a:lnTo>
                <a:lnTo>
                  <a:pt x="20802" y="357731"/>
                </a:lnTo>
                <a:lnTo>
                  <a:pt x="34061" y="360425"/>
                </a:lnTo>
                <a:lnTo>
                  <a:pt x="8894064" y="360425"/>
                </a:lnTo>
                <a:lnTo>
                  <a:pt x="8907311" y="357731"/>
                </a:lnTo>
                <a:lnTo>
                  <a:pt x="8918130" y="350393"/>
                </a:lnTo>
                <a:lnTo>
                  <a:pt x="8925425" y="339530"/>
                </a:lnTo>
                <a:lnTo>
                  <a:pt x="8928100" y="326263"/>
                </a:lnTo>
                <a:lnTo>
                  <a:pt x="8928100" y="34036"/>
                </a:lnTo>
                <a:lnTo>
                  <a:pt x="8925425" y="20788"/>
                </a:lnTo>
                <a:lnTo>
                  <a:pt x="8918130" y="9969"/>
                </a:lnTo>
                <a:lnTo>
                  <a:pt x="8907311" y="2674"/>
                </a:lnTo>
                <a:lnTo>
                  <a:pt x="8894064" y="0"/>
                </a:lnTo>
                <a:close/>
              </a:path>
            </a:pathLst>
          </a:custGeom>
          <a:solidFill>
            <a:srgbClr val="0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8BD9B5E0-01BA-43BB-A3C3-1CD61B5F35DA}"/>
              </a:ext>
            </a:extLst>
          </p:cNvPr>
          <p:cNvSpPr txBox="1">
            <a:spLocks/>
          </p:cNvSpPr>
          <p:nvPr/>
        </p:nvSpPr>
        <p:spPr>
          <a:xfrm>
            <a:off x="166340" y="-129806"/>
            <a:ext cx="6667340" cy="967573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>
              <a:defRPr sz="4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endParaRPr lang="ru-RU" altLang="ru-RU" sz="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ПЕРСОНАЛИЗИРОВАННАЯ МОДЕЛЬ ОБУЧЕНИЯ КАК РЕЗУЛЬТАТ ЦИФРОВОЙ ТРАНСФОРМАЦИИ ОБРАЗОВАНИЯ ДЛЯ УЧЕНИКА</a:t>
            </a:r>
            <a:endParaRPr lang="ru-RU" sz="800" kern="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874E37-4F70-432F-9E27-9BD91687E443}"/>
              </a:ext>
            </a:extLst>
          </p:cNvPr>
          <p:cNvPicPr/>
          <p:nvPr/>
        </p:nvPicPr>
        <p:blipFill rotWithShape="1">
          <a:blip r:embed="rId3"/>
          <a:srcRect l="4174" t="20247" r="29156" b="9315"/>
          <a:stretch/>
        </p:blipFill>
        <p:spPr bwMode="auto">
          <a:xfrm>
            <a:off x="0" y="852487"/>
            <a:ext cx="6882319" cy="4246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object 11">
            <a:extLst>
              <a:ext uri="{FF2B5EF4-FFF2-40B4-BE49-F238E27FC236}">
                <a16:creationId xmlns:a16="http://schemas.microsoft.com/office/drawing/2014/main" id="{B1C3E99E-7D23-4C1C-81DD-7321AF38E3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5852" y="4571928"/>
            <a:ext cx="3082206" cy="540569"/>
          </a:xfrm>
          <a:prstGeom prst="rect">
            <a:avLst/>
          </a:prstGeom>
        </p:spPr>
      </p:pic>
      <p:pic>
        <p:nvPicPr>
          <p:cNvPr id="32" name="object 12">
            <a:extLst>
              <a:ext uri="{FF2B5EF4-FFF2-40B4-BE49-F238E27FC236}">
                <a16:creationId xmlns:a16="http://schemas.microsoft.com/office/drawing/2014/main" id="{46A7FA1F-5569-4CAD-A864-F8AAEA3CE9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77752" y="4180607"/>
            <a:ext cx="385954" cy="1467435"/>
          </a:xfrm>
          <a:prstGeom prst="rect">
            <a:avLst/>
          </a:prstGeom>
        </p:spPr>
      </p:pic>
      <p:pic>
        <p:nvPicPr>
          <p:cNvPr id="29" name="object 11">
            <a:extLst>
              <a:ext uri="{FF2B5EF4-FFF2-40B4-BE49-F238E27FC236}">
                <a16:creationId xmlns:a16="http://schemas.microsoft.com/office/drawing/2014/main" id="{7684E0B0-9E8A-46EE-867D-50795C9B7A3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28733" y="4571928"/>
            <a:ext cx="3082206" cy="5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629" y="178689"/>
            <a:ext cx="6545771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НАСТАВНИЧЕСТВО: РАСПИСАНИЕ НА ЗАВТРА </a:t>
            </a:r>
          </a:p>
          <a:p>
            <a:pPr marL="12700" algn="ctr">
              <a:spcBef>
                <a:spcPts val="105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(2021 - 2023)</a:t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9">
            <a:extLst>
              <a:ext uri="{FF2B5EF4-FFF2-40B4-BE49-F238E27FC236}">
                <a16:creationId xmlns:a16="http://schemas.microsoft.com/office/drawing/2014/main" id="{4D32FEAC-7D8E-4BBF-B3DF-0580DAFA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" y="2312922"/>
            <a:ext cx="4089472" cy="272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2B70EC-F85E-4DF2-A7E0-424784CB8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35" b="11766"/>
          <a:stretch/>
        </p:blipFill>
        <p:spPr>
          <a:xfrm>
            <a:off x="83629" y="101952"/>
            <a:ext cx="3473400" cy="213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6">
            <a:extLst>
              <a:ext uri="{FF2B5EF4-FFF2-40B4-BE49-F238E27FC236}">
                <a16:creationId xmlns:a16="http://schemas.microsoft.com/office/drawing/2014/main" id="{09F60D34-85A2-4D2F-BE0B-1E2DF771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/>
          <a:stretch>
            <a:fillRect/>
          </a:stretch>
        </p:blipFill>
        <p:spPr bwMode="auto">
          <a:xfrm>
            <a:off x="3856793" y="139310"/>
            <a:ext cx="2887042" cy="19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ject 2">
            <a:extLst>
              <a:ext uri="{FF2B5EF4-FFF2-40B4-BE49-F238E27FC236}">
                <a16:creationId xmlns:a16="http://schemas.microsoft.com/office/drawing/2014/main" id="{03296C45-7809-4967-A7EB-8E685ECDF0B5}"/>
              </a:ext>
            </a:extLst>
          </p:cNvPr>
          <p:cNvPicPr/>
          <p:nvPr/>
        </p:nvPicPr>
        <p:blipFill rotWithShape="1">
          <a:blip r:embed="rId6" cstate="print"/>
          <a:srcRect b="33238"/>
          <a:stretch/>
        </p:blipFill>
        <p:spPr>
          <a:xfrm rot="10800000">
            <a:off x="5266337" y="3681511"/>
            <a:ext cx="1619002" cy="146198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4062312D-CDD7-492E-BC83-C75FF2ABB7FF}"/>
              </a:ext>
            </a:extLst>
          </p:cNvPr>
          <p:cNvSpPr txBox="1"/>
          <p:nvPr/>
        </p:nvSpPr>
        <p:spPr>
          <a:xfrm>
            <a:off x="4419600" y="2538845"/>
            <a:ext cx="26318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E6213C"/>
                </a:solidFill>
                <a:latin typeface="Arial"/>
                <a:cs typeface="Arial"/>
              </a:rPr>
              <a:t>СП</a:t>
            </a:r>
            <a:r>
              <a:rPr sz="2400" b="1" spc="-70" dirty="0">
                <a:solidFill>
                  <a:srgbClr val="E6213C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E6213C"/>
                </a:solidFill>
                <a:latin typeface="Arial"/>
                <a:cs typeface="Arial"/>
              </a:rPr>
              <a:t>СИБ</a:t>
            </a:r>
            <a:r>
              <a:rPr sz="2400" b="1" dirty="0">
                <a:solidFill>
                  <a:srgbClr val="E6213C"/>
                </a:solidFill>
                <a:latin typeface="Arial"/>
                <a:cs typeface="Arial"/>
              </a:rPr>
              <a:t>О</a:t>
            </a:r>
            <a:r>
              <a:rPr sz="2400" b="1" spc="-120" dirty="0">
                <a:solidFill>
                  <a:srgbClr val="E6213C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2400" b="1" spc="-50" dirty="0">
              <a:solidFill>
                <a:srgbClr val="E62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sz="2400" b="1" spc="-50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15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70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400" b="1" spc="-95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400" b="1" spc="-125" dirty="0">
                <a:solidFill>
                  <a:srgbClr val="E62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ИМАНИЕ!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466</Words>
  <Application>Microsoft Office PowerPoint</Application>
  <PresentationFormat>Произвольный</PresentationFormat>
  <Paragraphs>84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ШАГИ (ПОДХОДЫ) К РЕАЛИЗАЦИИ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Пользователь</cp:lastModifiedBy>
  <cp:revision>11</cp:revision>
  <dcterms:created xsi:type="dcterms:W3CDTF">2021-08-11T17:44:27Z</dcterms:created>
  <dcterms:modified xsi:type="dcterms:W3CDTF">2021-11-22T05:41:03Z</dcterms:modified>
</cp:coreProperties>
</file>