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2" r:id="rId5"/>
    <p:sldId id="261" r:id="rId6"/>
    <p:sldId id="260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Великий Новгород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Текст 14"/>
          <p:cNvSpPr>
            <a:spLocks noGrp="1"/>
          </p:cNvSpPr>
          <p:nvPr>
            <p:ph type="body" idx="1"/>
          </p:nvPr>
        </p:nvSpPr>
        <p:spPr>
          <a:xfrm>
            <a:off x="395536" y="1268760"/>
            <a:ext cx="2808312" cy="7200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ctr"/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численность детей 5-18 лет</a:t>
            </a:r>
          </a:p>
          <a:p>
            <a:pPr algn="ctr"/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33427 человек</a:t>
            </a:r>
            <a:endParaRPr lang="ru-RU" b="0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57200" y="1628800"/>
            <a:ext cx="8147248" cy="4497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3275856" y="1556792"/>
            <a:ext cx="3312368" cy="1188712"/>
          </a:xfrm>
          <a:prstGeom prst="wedgeRectCallout">
            <a:avLst>
              <a:gd name="adj1" fmla="val -26562"/>
              <a:gd name="adj2" fmla="val 8064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Дополнительное образование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flipH="1">
            <a:off x="3059832" y="3068960"/>
            <a:ext cx="79208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3563888" y="3284984"/>
            <a:ext cx="576064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4716016" y="3068960"/>
            <a:ext cx="136815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Скругленный прямоугольник 46"/>
          <p:cNvSpPr/>
          <p:nvPr/>
        </p:nvSpPr>
        <p:spPr>
          <a:xfrm>
            <a:off x="323528" y="2996952"/>
            <a:ext cx="2664296" cy="158417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сфере «образование»</a:t>
            </a:r>
          </a:p>
          <a:p>
            <a:pPr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32 школы</a:t>
            </a:r>
          </a:p>
          <a:p>
            <a:pPr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42 детских сада</a:t>
            </a:r>
          </a:p>
          <a:p>
            <a:pPr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учреждения ДО </a:t>
            </a:r>
          </a:p>
          <a:p>
            <a:pPr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загородных лагеря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2051720" y="4797152"/>
            <a:ext cx="2160240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сфере «культура»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 учреждений ДО</a:t>
            </a: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6300192" y="2924944"/>
            <a:ext cx="1656184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 ГОУ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4716016" y="4293096"/>
            <a:ext cx="3384376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25 негосударственные организации, индивидуальные предприниматели с лицензией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0" name="Прямая со стрелкой 59"/>
          <p:cNvCxnSpPr/>
          <p:nvPr/>
        </p:nvCxnSpPr>
        <p:spPr>
          <a:xfrm>
            <a:off x="4355976" y="3140968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71106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5976" y="764704"/>
            <a:ext cx="4608512" cy="55054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учреждения города выдают сертификаты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31 500 сертификатов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номинал сертификата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2019 год (4 мес.) – 404 рубля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2020 год - 1212 рублей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2021 год - 1212 рублей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2022 год - 6000 рублей</a:t>
            </a:r>
          </a:p>
          <a:p>
            <a:endParaRPr lang="ru-RU" dirty="0"/>
          </a:p>
        </p:txBody>
      </p:sp>
      <p:pic>
        <p:nvPicPr>
          <p:cNvPr id="5" name="Picture 2" descr="C:\Users\vnm\Desktop\25 ноября\Логотип ПФДО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4248472" cy="4608512"/>
          </a:xfrm>
          <a:prstGeom prst="rect">
            <a:avLst/>
          </a:prstGeom>
          <a:noFill/>
        </p:spPr>
      </p:pic>
    </p:spTree>
  </p:cSld>
  <p:clrMapOvr>
    <a:masterClrMapping/>
  </p:clrMapOvr>
  <p:transition advTm="50513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20072" y="620688"/>
            <a:ext cx="3456384" cy="475252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</a:p>
          <a:p>
            <a:pPr algn="ctr"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финансирования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Средства муниципального бюджета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Средства областного бюджета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(иной межбюджетный трансферт для частных организаций 260 тыс. руб.)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32656"/>
            <a:ext cx="4402832" cy="57935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Организации ПФДО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2019 год </a:t>
            </a:r>
          </a:p>
          <a:p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3 муниципальных организации,</a:t>
            </a:r>
          </a:p>
          <a:p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1 частная организация</a:t>
            </a:r>
            <a:r>
              <a:rPr lang="en-US" sz="1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Великого Новгорода</a:t>
            </a:r>
          </a:p>
          <a:p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2020 год</a:t>
            </a:r>
          </a:p>
          <a:p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5 муниципальных организаций, </a:t>
            </a:r>
            <a:endParaRPr lang="en-US" sz="19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1 частная организация Великого Новгорода</a:t>
            </a:r>
          </a:p>
          <a:p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 2021 год  </a:t>
            </a:r>
          </a:p>
          <a:p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10 муниципальных организаций,  </a:t>
            </a:r>
            <a:r>
              <a:rPr lang="en-US" sz="19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2 частные организации Великого Новгорода,</a:t>
            </a:r>
          </a:p>
          <a:p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1 муниципальная организация Новгородского района</a:t>
            </a:r>
            <a:endParaRPr lang="ru-RU" sz="1900" b="1" dirty="0" smtClean="0"/>
          </a:p>
          <a:p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 2022 год </a:t>
            </a:r>
          </a:p>
          <a:p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2 муниципальных организации, </a:t>
            </a:r>
          </a:p>
          <a:p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частные организации</a:t>
            </a:r>
          </a:p>
        </p:txBody>
      </p:sp>
    </p:spTree>
  </p:cSld>
  <p:clrMapOvr>
    <a:masterClrMapping/>
  </p:clrMapOvr>
  <p:transition advTm="50154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60649"/>
            <a:ext cx="7772400" cy="8640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Частные организации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988840"/>
            <a:ext cx="7632848" cy="316835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ООО ЦДО «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Кирик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Новгородец»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40 человек</a:t>
            </a:r>
          </a:p>
          <a:p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АНО Волейбольный клуб «Детинец»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 человек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30529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Программы на портале 53.пфдо.ру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2204864"/>
          <a:ext cx="8229600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94920"/>
                <a:gridCol w="30346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Реестр программ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Предпрофессиональные программы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41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(3 образование, 38 культура)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Значимые программы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277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Иные образовательные программы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196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Сертифицированные программы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146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Платные программы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694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Программы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портивной подготовки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5006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2961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Препятствия для внедрения персонифицированного дополнительного образования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776864" cy="424847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Непринятие сферой «культура» персонифицированного дополнительного образования;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Незаинтересованность негосударственного сектора из-за низкой стоимости сертификата;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Отсутствие ДО в спортивных школах;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50685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52928" cy="86409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Результаты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539553" y="1340769"/>
          <a:ext cx="8352927" cy="525658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27160"/>
                <a:gridCol w="1648407"/>
                <a:gridCol w="1454477"/>
                <a:gridCol w="1454477"/>
                <a:gridCol w="1468406"/>
              </a:tblGrid>
              <a:tr h="425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3480" algn="l"/>
                        </a:tabLs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сертификат/год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3480" algn="l"/>
                        </a:tabLs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3480" algn="l"/>
                        </a:tabLs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3480" algn="l"/>
                        </a:tabLs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6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3480" algn="l"/>
                        </a:tabLs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Сертификат учета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3480" algn="l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19,8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173480" algn="l"/>
                        </a:tabLst>
                      </a:pPr>
                      <a:endParaRPr lang="ru-RU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3480" algn="l"/>
                        </a:tabLs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37,7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3480" algn="l"/>
                        </a:tabLs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40,6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62,55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00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3480" algn="l"/>
                        </a:tabLs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Сертификат ПФ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3480" algn="l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3480" algn="l"/>
                        </a:tabLs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3480" algn="l"/>
                        </a:tabLs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9,9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13,05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516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Охват ДО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19,8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бюджетные места ДО (образование и культура)</a:t>
                      </a: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43,5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бюджетные места ДО (образование и культура)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часть платных образовательных услуг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50,5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бюджетные места ДО (образование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культура)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ГОУ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часть платных образовательных услуг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75,6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бюджетные места ДО (образование, культура, ГОУ)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все платные образовательные услуги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ДО в загородных и пришкольных лагерях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спортивная подготовка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57518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320</Words>
  <Application>Microsoft Office PowerPoint</Application>
  <PresentationFormat>Экран (4:3)</PresentationFormat>
  <Paragraphs>112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Великий Новгород </vt:lpstr>
      <vt:lpstr>Слайд 2</vt:lpstr>
      <vt:lpstr>Слайд 3</vt:lpstr>
      <vt:lpstr>Частные организации</vt:lpstr>
      <vt:lpstr>Программы на портале 53.пфдо.ру</vt:lpstr>
      <vt:lpstr>Препятствия для внедрения персонифицированного дополнительного образования</vt:lpstr>
      <vt:lpstr>Результаты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 Михайловна Васильева</dc:creator>
  <cp:lastModifiedBy>zav</cp:lastModifiedBy>
  <cp:revision>81</cp:revision>
  <dcterms:created xsi:type="dcterms:W3CDTF">2021-11-16T12:10:43Z</dcterms:created>
  <dcterms:modified xsi:type="dcterms:W3CDTF">2021-11-18T10:31:46Z</dcterms:modified>
</cp:coreProperties>
</file>