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9" r:id="rId1"/>
  </p:sldMasterIdLst>
  <p:notesMasterIdLst>
    <p:notesMasterId r:id="rId21"/>
  </p:notesMasterIdLst>
  <p:handoutMasterIdLst>
    <p:handoutMasterId r:id="rId22"/>
  </p:handoutMasterIdLst>
  <p:sldIdLst>
    <p:sldId id="264" r:id="rId2"/>
    <p:sldId id="272" r:id="rId3"/>
    <p:sldId id="259" r:id="rId4"/>
    <p:sldId id="267" r:id="rId5"/>
    <p:sldId id="266" r:id="rId6"/>
    <p:sldId id="279" r:id="rId7"/>
    <p:sldId id="276" r:id="rId8"/>
    <p:sldId id="278" r:id="rId9"/>
    <p:sldId id="280" r:id="rId10"/>
    <p:sldId id="281" r:id="rId11"/>
    <p:sldId id="283" r:id="rId12"/>
    <p:sldId id="284" r:id="rId13"/>
    <p:sldId id="282" r:id="rId14"/>
    <p:sldId id="277" r:id="rId15"/>
    <p:sldId id="287" r:id="rId16"/>
    <p:sldId id="285" r:id="rId17"/>
    <p:sldId id="288" r:id="rId18"/>
    <p:sldId id="289" r:id="rId19"/>
    <p:sldId id="286" r:id="rId2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40000"/>
    <a:srgbClr val="800000"/>
    <a:srgbClr val="64BDE1"/>
    <a:srgbClr val="1B3281"/>
    <a:srgbClr val="0072BC"/>
    <a:srgbClr val="0A55A2"/>
    <a:srgbClr val="273478"/>
    <a:srgbClr val="FAE480"/>
    <a:srgbClr val="3750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72833802-FEF1-4C79-8D5D-14CF1EAF98D9}" styleName="Светлый стиль 2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6086" autoAdjust="0"/>
  </p:normalViewPr>
  <p:slideViewPr>
    <p:cSldViewPr snapToGrid="0">
      <p:cViewPr varScale="1">
        <p:scale>
          <a:sx n="107" d="100"/>
          <a:sy n="107" d="100"/>
        </p:scale>
        <p:origin x="636" y="108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6ECA2A7-90D8-4D7D-8DA0-6F160F70963A}" type="doc">
      <dgm:prSet loTypeId="urn:microsoft.com/office/officeart/2005/8/layout/cycle4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63998781-76B0-474B-90F2-86D8C1E5207E}">
      <dgm:prSet phldrT="[Текст]" custT="1"/>
      <dgm:spPr/>
      <dgm:t>
        <a:bodyPr/>
        <a:lstStyle/>
        <a:p>
          <a:r>
            <a:rPr lang="ru-RU" sz="1600" dirty="0">
              <a:solidFill>
                <a:srgbClr val="1B3281"/>
              </a:solidFill>
              <a:latin typeface="Arial" panose="020B0604020202020204" pitchFamily="34" charset="0"/>
              <a:cs typeface="Arial" panose="020B0604020202020204" pitchFamily="34" charset="0"/>
            </a:rPr>
            <a:t>Управление</a:t>
          </a:r>
        </a:p>
      </dgm:t>
    </dgm:pt>
    <dgm:pt modelId="{A90420E4-6D45-4B4E-AA58-753DBF8714CA}" type="parTrans" cxnId="{AA1AE3C1-B5E4-4F4F-B5A8-B87CDFB1D5C1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5051084-C811-4ECD-984D-1D5EAE869230}" type="sibTrans" cxnId="{AA1AE3C1-B5E4-4F4F-B5A8-B87CDFB1D5C1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9928A3A-8B08-4521-A7D5-2E032B576D62}">
      <dgm:prSet phldrT="[Текст]"/>
      <dgm:spPr/>
      <dgm:t>
        <a:bodyPr/>
        <a:lstStyle/>
        <a:p>
          <a:r>
            <a:rPr lang="ru-RU" b="1" dirty="0">
              <a:solidFill>
                <a:srgbClr val="1B3281"/>
              </a:solidFill>
              <a:latin typeface="Arial" panose="020B0604020202020204" pitchFamily="34" charset="0"/>
              <a:cs typeface="Arial" panose="020B0604020202020204" pitchFamily="34" charset="0"/>
            </a:rPr>
            <a:t>Постоянный модуль</a:t>
          </a:r>
          <a:endParaRPr lang="ru-RU" dirty="0">
            <a:solidFill>
              <a:srgbClr val="1B328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2F04E61-856C-4BD8-8EC3-E8818AE820DB}" type="parTrans" cxnId="{CD4C5FC1-480B-48C7-8EC8-587406BA4C7C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C45E869-2165-4B74-9A52-696CF192762F}" type="sibTrans" cxnId="{CD4C5FC1-480B-48C7-8EC8-587406BA4C7C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85A0786-516E-4005-9F42-67198B53A589}">
      <dgm:prSet phldrT="[Текст]" custT="1"/>
      <dgm:spPr/>
      <dgm:t>
        <a:bodyPr lIns="115200" rIns="115200"/>
        <a:lstStyle/>
        <a:p>
          <a:r>
            <a:rPr lang="ru-RU" sz="1600" spc="0" baseline="0" dirty="0" err="1" smtClean="0">
              <a:solidFill>
                <a:srgbClr val="1B3281"/>
              </a:solidFill>
              <a:latin typeface="Arial" panose="020B0604020202020204" pitchFamily="34" charset="0"/>
              <a:cs typeface="Arial" panose="020B0604020202020204" pitchFamily="34" charset="0"/>
            </a:rPr>
            <a:t>Информа</a:t>
          </a:r>
          <a:r>
            <a:rPr lang="ru-RU" sz="1600" spc="0" baseline="0" dirty="0" smtClean="0">
              <a:solidFill>
                <a:srgbClr val="1B3281"/>
              </a:solidFill>
              <a:latin typeface="Arial" panose="020B0604020202020204" pitchFamily="34" charset="0"/>
              <a:cs typeface="Arial" panose="020B0604020202020204" pitchFamily="34" charset="0"/>
            </a:rPr>
            <a:t>-</a:t>
          </a:r>
          <a:r>
            <a:rPr lang="ru-RU" sz="1600" spc="0" baseline="0" dirty="0" err="1" smtClean="0">
              <a:solidFill>
                <a:srgbClr val="1B3281"/>
              </a:solidFill>
              <a:latin typeface="Arial" panose="020B0604020202020204" pitchFamily="34" charset="0"/>
              <a:cs typeface="Arial" panose="020B0604020202020204" pitchFamily="34" charset="0"/>
            </a:rPr>
            <a:t>ционно</a:t>
          </a:r>
          <a:r>
            <a:rPr lang="ru-RU" sz="1600" spc="0" baseline="0" dirty="0" smtClean="0">
              <a:solidFill>
                <a:srgbClr val="1B3281"/>
              </a:solidFill>
              <a:latin typeface="Arial" panose="020B0604020202020204" pitchFamily="34" charset="0"/>
              <a:cs typeface="Arial" panose="020B0604020202020204" pitchFamily="34" charset="0"/>
            </a:rPr>
            <a:t>-</a:t>
          </a:r>
          <a:r>
            <a:rPr lang="ru-RU" sz="1600" spc="0" baseline="0" dirty="0" err="1" smtClean="0">
              <a:solidFill>
                <a:srgbClr val="1B3281"/>
              </a:solidFill>
              <a:latin typeface="Arial" panose="020B0604020202020204" pitchFamily="34" charset="0"/>
              <a:cs typeface="Arial" panose="020B0604020202020204" pitchFamily="34" charset="0"/>
            </a:rPr>
            <a:t>образова</a:t>
          </a:r>
          <a:r>
            <a:rPr lang="ru-RU" sz="1600" spc="0" baseline="0" dirty="0" smtClean="0">
              <a:solidFill>
                <a:srgbClr val="1B3281"/>
              </a:solidFill>
              <a:latin typeface="Arial" panose="020B0604020202020204" pitchFamily="34" charset="0"/>
              <a:cs typeface="Arial" panose="020B0604020202020204" pitchFamily="34" charset="0"/>
            </a:rPr>
            <a:t>-тельная</a:t>
          </a:r>
          <a:r>
            <a:rPr lang="ru-RU" sz="1600" dirty="0" smtClean="0">
              <a:solidFill>
                <a:srgbClr val="1B328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dirty="0">
              <a:solidFill>
                <a:srgbClr val="1B3281"/>
              </a:solidFill>
              <a:latin typeface="Arial" panose="020B0604020202020204" pitchFamily="34" charset="0"/>
              <a:cs typeface="Arial" panose="020B0604020202020204" pitchFamily="34" charset="0"/>
            </a:rPr>
            <a:t>среда</a:t>
          </a:r>
        </a:p>
      </dgm:t>
    </dgm:pt>
    <dgm:pt modelId="{91B67472-3D04-41B7-9192-4AFED3433A9A}" type="parTrans" cxnId="{89CB7AB1-BE3A-4DB0-8A8A-F4646ACFE44F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19952E4-03CA-4881-8C9B-72E1752F4BBE}" type="sibTrans" cxnId="{89CB7AB1-BE3A-4DB0-8A8A-F4646ACFE44F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2103D95-7625-4F00-BAAB-66B7FD555705}">
      <dgm:prSet phldrT="[Текст]"/>
      <dgm:spPr/>
      <dgm:t>
        <a:bodyPr/>
        <a:lstStyle/>
        <a:p>
          <a:r>
            <a:rPr lang="ru-RU" b="1" dirty="0">
              <a:solidFill>
                <a:srgbClr val="1B3281"/>
              </a:solidFill>
              <a:latin typeface="Arial" panose="020B0604020202020204" pitchFamily="34" charset="0"/>
              <a:cs typeface="Arial" panose="020B0604020202020204" pitchFamily="34" charset="0"/>
            </a:rPr>
            <a:t>Переменный модуль</a:t>
          </a:r>
          <a:endParaRPr lang="ru-RU" dirty="0">
            <a:solidFill>
              <a:srgbClr val="1B328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34E542D-8B1B-47B1-914D-D4867A98308A}" type="parTrans" cxnId="{9E66F1A2-9A0A-4F9E-A2B3-4C1541C4B3AA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6134477-89B9-4A5C-9147-F82325FAD86B}" type="sibTrans" cxnId="{9E66F1A2-9A0A-4F9E-A2B3-4C1541C4B3AA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FC1E304-E248-4C4C-9A19-08CD6796D223}">
      <dgm:prSet phldrT="[Текст]" custT="1"/>
      <dgm:spPr/>
      <dgm:t>
        <a:bodyPr/>
        <a:lstStyle/>
        <a:p>
          <a:r>
            <a:rPr lang="ru-RU" sz="1600" dirty="0" err="1" smtClean="0">
              <a:solidFill>
                <a:srgbClr val="1B3281"/>
              </a:solidFill>
              <a:latin typeface="Arial" panose="020B0604020202020204" pitchFamily="34" charset="0"/>
              <a:cs typeface="Arial" panose="020B0604020202020204" pitchFamily="34" charset="0"/>
            </a:rPr>
            <a:t>Взаимо</a:t>
          </a:r>
          <a:r>
            <a:rPr lang="ru-RU" sz="1600" dirty="0" smtClean="0">
              <a:solidFill>
                <a:srgbClr val="1B3281"/>
              </a:solidFill>
              <a:latin typeface="Arial" panose="020B0604020202020204" pitchFamily="34" charset="0"/>
              <a:cs typeface="Arial" panose="020B0604020202020204" pitchFamily="34" charset="0"/>
            </a:rPr>
            <a:t>-действие с </a:t>
          </a:r>
          <a:r>
            <a:rPr lang="ru-RU" sz="1600" dirty="0">
              <a:solidFill>
                <a:srgbClr val="1B3281"/>
              </a:solidFill>
              <a:latin typeface="Arial" panose="020B0604020202020204" pitchFamily="34" charset="0"/>
              <a:cs typeface="Arial" panose="020B0604020202020204" pitchFamily="34" charset="0"/>
            </a:rPr>
            <a:t>родителями</a:t>
          </a:r>
        </a:p>
      </dgm:t>
    </dgm:pt>
    <dgm:pt modelId="{B3D7316F-D405-4BFF-9CC2-921ABA4EC1FD}" type="parTrans" cxnId="{D684D4C0-D084-40F3-BB9C-F0CAF4D8D0C7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A742D00-1453-4563-BE5B-16502BBE2E22}" type="sibTrans" cxnId="{D684D4C0-D084-40F3-BB9C-F0CAF4D8D0C7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7717ACB-EABE-4BF9-967C-DF4F3741810F}">
      <dgm:prSet phldrT="[Текст]"/>
      <dgm:spPr/>
      <dgm:t>
        <a:bodyPr anchor="b" anchorCtr="0"/>
        <a:lstStyle/>
        <a:p>
          <a:pPr algn="l"/>
          <a:r>
            <a:rPr lang="ru-RU" b="1" dirty="0">
              <a:solidFill>
                <a:srgbClr val="1B3281"/>
              </a:solidFill>
              <a:latin typeface="Arial" panose="020B0604020202020204" pitchFamily="34" charset="0"/>
              <a:cs typeface="Arial" panose="020B0604020202020204" pitchFamily="34" charset="0"/>
            </a:rPr>
            <a:t>Формы работы</a:t>
          </a:r>
          <a:endParaRPr lang="ru-RU" dirty="0">
            <a:solidFill>
              <a:srgbClr val="1B328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9BB7A35-F368-4FA7-9B31-7AB6F363DD6F}" type="parTrans" cxnId="{555F3EB4-52CB-4DC8-BD4F-87B9A4E08154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16EFF2D-E9E0-4E4B-997E-0266E295736A}" type="sibTrans" cxnId="{555F3EB4-52CB-4DC8-BD4F-87B9A4E08154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61892BF-11DD-48E9-B47E-FFAC9B231A4B}">
      <dgm:prSet phldrT="[Текст]" custT="1"/>
      <dgm:spPr/>
      <dgm:t>
        <a:bodyPr/>
        <a:lstStyle/>
        <a:p>
          <a:r>
            <a:rPr lang="ru-RU" sz="1600" dirty="0" err="1" smtClean="0">
              <a:solidFill>
                <a:srgbClr val="1B3281"/>
              </a:solidFill>
              <a:latin typeface="Arial" panose="020B0604020202020204" pitchFamily="34" charset="0"/>
              <a:cs typeface="Arial" panose="020B0604020202020204" pitchFamily="34" charset="0"/>
            </a:rPr>
            <a:t>Образова</a:t>
          </a:r>
          <a:r>
            <a:rPr lang="ru-RU" sz="1600" dirty="0" smtClean="0">
              <a:solidFill>
                <a:srgbClr val="1B3281"/>
              </a:solidFill>
              <a:latin typeface="Arial" panose="020B0604020202020204" pitchFamily="34" charset="0"/>
              <a:cs typeface="Arial" panose="020B0604020202020204" pitchFamily="34" charset="0"/>
            </a:rPr>
            <a:t>-тельный процесс</a:t>
          </a:r>
          <a:endParaRPr lang="ru-RU" sz="1600" dirty="0">
            <a:solidFill>
              <a:srgbClr val="1B328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BED311A-14B9-42E3-979C-BA9481F1B349}" type="parTrans" cxnId="{EE7BA447-DCEA-41A1-9E04-51D7559741B8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0B46314-244C-41BE-B80C-34D74F73350B}" type="sibTrans" cxnId="{EE7BA447-DCEA-41A1-9E04-51D7559741B8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CE70BEC-5A73-4361-99D0-90D17A88233B}">
      <dgm:prSet phldrT="[Текст]"/>
      <dgm:spPr/>
      <dgm:t>
        <a:bodyPr anchor="b" anchorCtr="0"/>
        <a:lstStyle/>
        <a:p>
          <a:r>
            <a:rPr lang="ru-RU" b="1" dirty="0">
              <a:solidFill>
                <a:srgbClr val="1B3281"/>
              </a:solidFill>
              <a:latin typeface="Arial" panose="020B0604020202020204" pitchFamily="34" charset="0"/>
              <a:cs typeface="Arial" panose="020B0604020202020204" pitchFamily="34" charset="0"/>
            </a:rPr>
            <a:t>Цифровая школа</a:t>
          </a:r>
        </a:p>
      </dgm:t>
    </dgm:pt>
    <dgm:pt modelId="{4AA34207-428C-4B1C-94C8-873312583118}" type="parTrans" cxnId="{F145E65C-E5C3-4CC0-9B6B-C786365FA044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49AD461-08B3-4C1C-8013-DF7B0C2F5BAD}" type="sibTrans" cxnId="{F145E65C-E5C3-4CC0-9B6B-C786365FA044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8155810-FBC6-41D8-9FEB-D6EE04E3B037}" type="pres">
      <dgm:prSet presAssocID="{F6ECA2A7-90D8-4D7D-8DA0-6F160F70963A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3DCE9BC-D09C-4E1F-9082-31AB0BAB1A07}" type="pres">
      <dgm:prSet presAssocID="{F6ECA2A7-90D8-4D7D-8DA0-6F160F70963A}" presName="children" presStyleCnt="0"/>
      <dgm:spPr/>
    </dgm:pt>
    <dgm:pt modelId="{39DC43C5-B64E-4E9E-9181-80BCC006766F}" type="pres">
      <dgm:prSet presAssocID="{F6ECA2A7-90D8-4D7D-8DA0-6F160F70963A}" presName="child1group" presStyleCnt="0"/>
      <dgm:spPr/>
    </dgm:pt>
    <dgm:pt modelId="{23D678B8-DF80-4F28-BE4D-95E4E105AD30}" type="pres">
      <dgm:prSet presAssocID="{F6ECA2A7-90D8-4D7D-8DA0-6F160F70963A}" presName="child1" presStyleLbl="bgAcc1" presStyleIdx="0" presStyleCnt="4"/>
      <dgm:spPr/>
      <dgm:t>
        <a:bodyPr/>
        <a:lstStyle/>
        <a:p>
          <a:endParaRPr lang="ru-RU"/>
        </a:p>
      </dgm:t>
    </dgm:pt>
    <dgm:pt modelId="{05451642-0E43-41AA-B217-9650B16D121C}" type="pres">
      <dgm:prSet presAssocID="{F6ECA2A7-90D8-4D7D-8DA0-6F160F70963A}" presName="child1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D41AE52-5DAE-4EC2-AC76-24A5F8DC21EF}" type="pres">
      <dgm:prSet presAssocID="{F6ECA2A7-90D8-4D7D-8DA0-6F160F70963A}" presName="child2group" presStyleCnt="0"/>
      <dgm:spPr/>
    </dgm:pt>
    <dgm:pt modelId="{A6B28249-B895-4F5B-903D-F5B189AE3820}" type="pres">
      <dgm:prSet presAssocID="{F6ECA2A7-90D8-4D7D-8DA0-6F160F70963A}" presName="child2" presStyleLbl="bgAcc1" presStyleIdx="1" presStyleCnt="4"/>
      <dgm:spPr/>
      <dgm:t>
        <a:bodyPr/>
        <a:lstStyle/>
        <a:p>
          <a:endParaRPr lang="ru-RU"/>
        </a:p>
      </dgm:t>
    </dgm:pt>
    <dgm:pt modelId="{4DD9A566-44CC-40E9-BEDC-C1125159DFE6}" type="pres">
      <dgm:prSet presAssocID="{F6ECA2A7-90D8-4D7D-8DA0-6F160F70963A}" presName="child2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849016D-6907-474C-8917-2DF7C6D01F93}" type="pres">
      <dgm:prSet presAssocID="{F6ECA2A7-90D8-4D7D-8DA0-6F160F70963A}" presName="child3group" presStyleCnt="0"/>
      <dgm:spPr/>
    </dgm:pt>
    <dgm:pt modelId="{17362946-1A21-4B40-ABFE-02DAA84E6F2D}" type="pres">
      <dgm:prSet presAssocID="{F6ECA2A7-90D8-4D7D-8DA0-6F160F70963A}" presName="child3" presStyleLbl="bgAcc1" presStyleIdx="2" presStyleCnt="4"/>
      <dgm:spPr/>
      <dgm:t>
        <a:bodyPr/>
        <a:lstStyle/>
        <a:p>
          <a:endParaRPr lang="ru-RU"/>
        </a:p>
      </dgm:t>
    </dgm:pt>
    <dgm:pt modelId="{5438D565-6D1B-41CE-B73E-294027329A74}" type="pres">
      <dgm:prSet presAssocID="{F6ECA2A7-90D8-4D7D-8DA0-6F160F70963A}" presName="child3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2119C83-B7EE-4064-99BC-7BC20F91703B}" type="pres">
      <dgm:prSet presAssocID="{F6ECA2A7-90D8-4D7D-8DA0-6F160F70963A}" presName="child4group" presStyleCnt="0"/>
      <dgm:spPr/>
    </dgm:pt>
    <dgm:pt modelId="{96EFE6BD-4B16-4A9E-AED7-FD67E2346431}" type="pres">
      <dgm:prSet presAssocID="{F6ECA2A7-90D8-4D7D-8DA0-6F160F70963A}" presName="child4" presStyleLbl="bgAcc1" presStyleIdx="3" presStyleCnt="4"/>
      <dgm:spPr/>
      <dgm:t>
        <a:bodyPr/>
        <a:lstStyle/>
        <a:p>
          <a:endParaRPr lang="ru-RU"/>
        </a:p>
      </dgm:t>
    </dgm:pt>
    <dgm:pt modelId="{1AD01855-54DA-4954-B22B-77AF08834822}" type="pres">
      <dgm:prSet presAssocID="{F6ECA2A7-90D8-4D7D-8DA0-6F160F70963A}" presName="child4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763493-EE20-4501-8DFB-E6F13BEA8458}" type="pres">
      <dgm:prSet presAssocID="{F6ECA2A7-90D8-4D7D-8DA0-6F160F70963A}" presName="childPlaceholder" presStyleCnt="0"/>
      <dgm:spPr/>
    </dgm:pt>
    <dgm:pt modelId="{BC359D78-3239-4969-93E3-85164C9E91A7}" type="pres">
      <dgm:prSet presAssocID="{F6ECA2A7-90D8-4D7D-8DA0-6F160F70963A}" presName="circle" presStyleCnt="0"/>
      <dgm:spPr/>
    </dgm:pt>
    <dgm:pt modelId="{503F7E92-5195-4FB3-B27A-E21E742BD584}" type="pres">
      <dgm:prSet presAssocID="{F6ECA2A7-90D8-4D7D-8DA0-6F160F70963A}" presName="quadrant1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C68968-1833-444F-A8E5-103831102E79}" type="pres">
      <dgm:prSet presAssocID="{F6ECA2A7-90D8-4D7D-8DA0-6F160F70963A}" presName="quadrant2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A42B75A-490E-4201-8BAA-86AC0A963C57}" type="pres">
      <dgm:prSet presAssocID="{F6ECA2A7-90D8-4D7D-8DA0-6F160F70963A}" presName="quadrant3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1DFA79-EF0E-43C0-A5E3-6889632E6F6F}" type="pres">
      <dgm:prSet presAssocID="{F6ECA2A7-90D8-4D7D-8DA0-6F160F70963A}" presName="quadrant4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E95BD44-BFDE-4403-A852-AE15C155EF07}" type="pres">
      <dgm:prSet presAssocID="{F6ECA2A7-90D8-4D7D-8DA0-6F160F70963A}" presName="quadrantPlaceholder" presStyleCnt="0"/>
      <dgm:spPr/>
    </dgm:pt>
    <dgm:pt modelId="{73C7F77C-250A-4BE7-B3D9-72B299EB0002}" type="pres">
      <dgm:prSet presAssocID="{F6ECA2A7-90D8-4D7D-8DA0-6F160F70963A}" presName="center1" presStyleLbl="fgShp" presStyleIdx="0" presStyleCnt="2"/>
      <dgm:spPr/>
    </dgm:pt>
    <dgm:pt modelId="{BDAF72FA-9AE3-46FB-A577-55AD6F6FA92B}" type="pres">
      <dgm:prSet presAssocID="{F6ECA2A7-90D8-4D7D-8DA0-6F160F70963A}" presName="center2" presStyleLbl="fgShp" presStyleIdx="1" presStyleCnt="2"/>
      <dgm:spPr/>
    </dgm:pt>
  </dgm:ptLst>
  <dgm:cxnLst>
    <dgm:cxn modelId="{F145E65C-E5C3-4CC0-9B6B-C786365FA044}" srcId="{361892BF-11DD-48E9-B47E-FFAC9B231A4B}" destId="{5CE70BEC-5A73-4361-99D0-90D17A88233B}" srcOrd="0" destOrd="0" parTransId="{4AA34207-428C-4B1C-94C8-873312583118}" sibTransId="{D49AD461-08B3-4C1C-8013-DF7B0C2F5BAD}"/>
    <dgm:cxn modelId="{9E66F1A2-9A0A-4F9E-A2B3-4C1541C4B3AA}" srcId="{085A0786-516E-4005-9F42-67198B53A589}" destId="{B2103D95-7625-4F00-BAAB-66B7FD555705}" srcOrd="0" destOrd="0" parTransId="{234E542D-8B1B-47B1-914D-D4867A98308A}" sibTransId="{06134477-89B9-4A5C-9147-F82325FAD86B}"/>
    <dgm:cxn modelId="{2E1E786C-79AC-4E50-B413-6CF96248B987}" type="presOf" srcId="{49928A3A-8B08-4521-A7D5-2E032B576D62}" destId="{05451642-0E43-41AA-B217-9650B16D121C}" srcOrd="1" destOrd="0" presId="urn:microsoft.com/office/officeart/2005/8/layout/cycle4"/>
    <dgm:cxn modelId="{65855C13-9A35-4A21-92DF-465EB6D31685}" type="presOf" srcId="{49928A3A-8B08-4521-A7D5-2E032B576D62}" destId="{23D678B8-DF80-4F28-BE4D-95E4E105AD30}" srcOrd="0" destOrd="0" presId="urn:microsoft.com/office/officeart/2005/8/layout/cycle4"/>
    <dgm:cxn modelId="{EE7BA447-DCEA-41A1-9E04-51D7559741B8}" srcId="{F6ECA2A7-90D8-4D7D-8DA0-6F160F70963A}" destId="{361892BF-11DD-48E9-B47E-FFAC9B231A4B}" srcOrd="3" destOrd="0" parTransId="{6BED311A-14B9-42E3-979C-BA9481F1B349}" sibTransId="{B0B46314-244C-41BE-B80C-34D74F73350B}"/>
    <dgm:cxn modelId="{555F3EB4-52CB-4DC8-BD4F-87B9A4E08154}" srcId="{4FC1E304-E248-4C4C-9A19-08CD6796D223}" destId="{47717ACB-EABE-4BF9-967C-DF4F3741810F}" srcOrd="0" destOrd="0" parTransId="{29BB7A35-F368-4FA7-9B31-7AB6F363DD6F}" sibTransId="{F16EFF2D-E9E0-4E4B-997E-0266E295736A}"/>
    <dgm:cxn modelId="{0015AB5B-2D5E-4BB6-A98D-269E9DFB0E82}" type="presOf" srcId="{63998781-76B0-474B-90F2-86D8C1E5207E}" destId="{503F7E92-5195-4FB3-B27A-E21E742BD584}" srcOrd="0" destOrd="0" presId="urn:microsoft.com/office/officeart/2005/8/layout/cycle4"/>
    <dgm:cxn modelId="{CD4C5FC1-480B-48C7-8EC8-587406BA4C7C}" srcId="{63998781-76B0-474B-90F2-86D8C1E5207E}" destId="{49928A3A-8B08-4521-A7D5-2E032B576D62}" srcOrd="0" destOrd="0" parTransId="{D2F04E61-856C-4BD8-8EC3-E8818AE820DB}" sibTransId="{EC45E869-2165-4B74-9A52-696CF192762F}"/>
    <dgm:cxn modelId="{A60F5134-E200-40C5-87C6-282D05AE71C6}" type="presOf" srcId="{B2103D95-7625-4F00-BAAB-66B7FD555705}" destId="{4DD9A566-44CC-40E9-BEDC-C1125159DFE6}" srcOrd="1" destOrd="0" presId="urn:microsoft.com/office/officeart/2005/8/layout/cycle4"/>
    <dgm:cxn modelId="{C4105F05-749A-4CE4-A285-A613DA0B38DA}" type="presOf" srcId="{361892BF-11DD-48E9-B47E-FFAC9B231A4B}" destId="{AA1DFA79-EF0E-43C0-A5E3-6889632E6F6F}" srcOrd="0" destOrd="0" presId="urn:microsoft.com/office/officeart/2005/8/layout/cycle4"/>
    <dgm:cxn modelId="{6ABB5D10-CE67-4B41-845A-D70C8BC8E678}" type="presOf" srcId="{5CE70BEC-5A73-4361-99D0-90D17A88233B}" destId="{96EFE6BD-4B16-4A9E-AED7-FD67E2346431}" srcOrd="0" destOrd="0" presId="urn:microsoft.com/office/officeart/2005/8/layout/cycle4"/>
    <dgm:cxn modelId="{94DECF2A-F653-4A4B-B40B-DF63413FA62D}" type="presOf" srcId="{4FC1E304-E248-4C4C-9A19-08CD6796D223}" destId="{4A42B75A-490E-4201-8BAA-86AC0A963C57}" srcOrd="0" destOrd="0" presId="urn:microsoft.com/office/officeart/2005/8/layout/cycle4"/>
    <dgm:cxn modelId="{DED6508A-D7BF-4465-9331-C825FCBD2D57}" type="presOf" srcId="{085A0786-516E-4005-9F42-67198B53A589}" destId="{75C68968-1833-444F-A8E5-103831102E79}" srcOrd="0" destOrd="0" presId="urn:microsoft.com/office/officeart/2005/8/layout/cycle4"/>
    <dgm:cxn modelId="{82C38D31-96D3-4408-AB5D-BC2AE051CC60}" type="presOf" srcId="{5CE70BEC-5A73-4361-99D0-90D17A88233B}" destId="{1AD01855-54DA-4954-B22B-77AF08834822}" srcOrd="1" destOrd="0" presId="urn:microsoft.com/office/officeart/2005/8/layout/cycle4"/>
    <dgm:cxn modelId="{D684D4C0-D084-40F3-BB9C-F0CAF4D8D0C7}" srcId="{F6ECA2A7-90D8-4D7D-8DA0-6F160F70963A}" destId="{4FC1E304-E248-4C4C-9A19-08CD6796D223}" srcOrd="2" destOrd="0" parTransId="{B3D7316F-D405-4BFF-9CC2-921ABA4EC1FD}" sibTransId="{FA742D00-1453-4563-BE5B-16502BBE2E22}"/>
    <dgm:cxn modelId="{AA1AE3C1-B5E4-4F4F-B5A8-B87CDFB1D5C1}" srcId="{F6ECA2A7-90D8-4D7D-8DA0-6F160F70963A}" destId="{63998781-76B0-474B-90F2-86D8C1E5207E}" srcOrd="0" destOrd="0" parTransId="{A90420E4-6D45-4B4E-AA58-753DBF8714CA}" sibTransId="{B5051084-C811-4ECD-984D-1D5EAE869230}"/>
    <dgm:cxn modelId="{89A7DD3D-C846-4264-8391-F8A733E8360A}" type="presOf" srcId="{47717ACB-EABE-4BF9-967C-DF4F3741810F}" destId="{5438D565-6D1B-41CE-B73E-294027329A74}" srcOrd="1" destOrd="0" presId="urn:microsoft.com/office/officeart/2005/8/layout/cycle4"/>
    <dgm:cxn modelId="{AB83EEB7-F2D4-4EA0-B2A0-98D4F8CA4058}" type="presOf" srcId="{47717ACB-EABE-4BF9-967C-DF4F3741810F}" destId="{17362946-1A21-4B40-ABFE-02DAA84E6F2D}" srcOrd="0" destOrd="0" presId="urn:microsoft.com/office/officeart/2005/8/layout/cycle4"/>
    <dgm:cxn modelId="{83A0ED4C-61ED-4760-9669-34C19FE30305}" type="presOf" srcId="{B2103D95-7625-4F00-BAAB-66B7FD555705}" destId="{A6B28249-B895-4F5B-903D-F5B189AE3820}" srcOrd="0" destOrd="0" presId="urn:microsoft.com/office/officeart/2005/8/layout/cycle4"/>
    <dgm:cxn modelId="{D002F587-F3BB-451F-A88C-8D8E91F3F801}" type="presOf" srcId="{F6ECA2A7-90D8-4D7D-8DA0-6F160F70963A}" destId="{C8155810-FBC6-41D8-9FEB-D6EE04E3B037}" srcOrd="0" destOrd="0" presId="urn:microsoft.com/office/officeart/2005/8/layout/cycle4"/>
    <dgm:cxn modelId="{89CB7AB1-BE3A-4DB0-8A8A-F4646ACFE44F}" srcId="{F6ECA2A7-90D8-4D7D-8DA0-6F160F70963A}" destId="{085A0786-516E-4005-9F42-67198B53A589}" srcOrd="1" destOrd="0" parTransId="{91B67472-3D04-41B7-9192-4AFED3433A9A}" sibTransId="{619952E4-03CA-4881-8C9B-72E1752F4BBE}"/>
    <dgm:cxn modelId="{A5CBC8D7-A825-48A6-A34B-1D621DFC2D26}" type="presParOf" srcId="{C8155810-FBC6-41D8-9FEB-D6EE04E3B037}" destId="{13DCE9BC-D09C-4E1F-9082-31AB0BAB1A07}" srcOrd="0" destOrd="0" presId="urn:microsoft.com/office/officeart/2005/8/layout/cycle4"/>
    <dgm:cxn modelId="{E7CAF55A-526F-4BD0-8475-E1296332FFC0}" type="presParOf" srcId="{13DCE9BC-D09C-4E1F-9082-31AB0BAB1A07}" destId="{39DC43C5-B64E-4E9E-9181-80BCC006766F}" srcOrd="0" destOrd="0" presId="urn:microsoft.com/office/officeart/2005/8/layout/cycle4"/>
    <dgm:cxn modelId="{BC200AEA-FE05-43F5-A351-AE3053E68B40}" type="presParOf" srcId="{39DC43C5-B64E-4E9E-9181-80BCC006766F}" destId="{23D678B8-DF80-4F28-BE4D-95E4E105AD30}" srcOrd="0" destOrd="0" presId="urn:microsoft.com/office/officeart/2005/8/layout/cycle4"/>
    <dgm:cxn modelId="{693D51F6-18EA-4F03-909C-910695384559}" type="presParOf" srcId="{39DC43C5-B64E-4E9E-9181-80BCC006766F}" destId="{05451642-0E43-41AA-B217-9650B16D121C}" srcOrd="1" destOrd="0" presId="urn:microsoft.com/office/officeart/2005/8/layout/cycle4"/>
    <dgm:cxn modelId="{080CAE4D-D56C-4612-8FE3-35DDD838DABC}" type="presParOf" srcId="{13DCE9BC-D09C-4E1F-9082-31AB0BAB1A07}" destId="{6D41AE52-5DAE-4EC2-AC76-24A5F8DC21EF}" srcOrd="1" destOrd="0" presId="urn:microsoft.com/office/officeart/2005/8/layout/cycle4"/>
    <dgm:cxn modelId="{F14AC31C-27A4-4431-886D-ABDF59E4ED3F}" type="presParOf" srcId="{6D41AE52-5DAE-4EC2-AC76-24A5F8DC21EF}" destId="{A6B28249-B895-4F5B-903D-F5B189AE3820}" srcOrd="0" destOrd="0" presId="urn:microsoft.com/office/officeart/2005/8/layout/cycle4"/>
    <dgm:cxn modelId="{88443EBC-3CB1-490D-B5B5-71CA8C4410DF}" type="presParOf" srcId="{6D41AE52-5DAE-4EC2-AC76-24A5F8DC21EF}" destId="{4DD9A566-44CC-40E9-BEDC-C1125159DFE6}" srcOrd="1" destOrd="0" presId="urn:microsoft.com/office/officeart/2005/8/layout/cycle4"/>
    <dgm:cxn modelId="{11F24525-6AD5-4A04-B33D-296B24E166A9}" type="presParOf" srcId="{13DCE9BC-D09C-4E1F-9082-31AB0BAB1A07}" destId="{E849016D-6907-474C-8917-2DF7C6D01F93}" srcOrd="2" destOrd="0" presId="urn:microsoft.com/office/officeart/2005/8/layout/cycle4"/>
    <dgm:cxn modelId="{E0684D0B-137E-4A96-8590-677D07A29A95}" type="presParOf" srcId="{E849016D-6907-474C-8917-2DF7C6D01F93}" destId="{17362946-1A21-4B40-ABFE-02DAA84E6F2D}" srcOrd="0" destOrd="0" presId="urn:microsoft.com/office/officeart/2005/8/layout/cycle4"/>
    <dgm:cxn modelId="{1F91B3BA-5968-40D3-8638-D77DE999079F}" type="presParOf" srcId="{E849016D-6907-474C-8917-2DF7C6D01F93}" destId="{5438D565-6D1B-41CE-B73E-294027329A74}" srcOrd="1" destOrd="0" presId="urn:microsoft.com/office/officeart/2005/8/layout/cycle4"/>
    <dgm:cxn modelId="{D074B137-9C4F-4B5F-A66F-D675E4CE97C5}" type="presParOf" srcId="{13DCE9BC-D09C-4E1F-9082-31AB0BAB1A07}" destId="{12119C83-B7EE-4064-99BC-7BC20F91703B}" srcOrd="3" destOrd="0" presId="urn:microsoft.com/office/officeart/2005/8/layout/cycle4"/>
    <dgm:cxn modelId="{6AA1A7E1-EA13-41EE-9CAD-5EB3F039F854}" type="presParOf" srcId="{12119C83-B7EE-4064-99BC-7BC20F91703B}" destId="{96EFE6BD-4B16-4A9E-AED7-FD67E2346431}" srcOrd="0" destOrd="0" presId="urn:microsoft.com/office/officeart/2005/8/layout/cycle4"/>
    <dgm:cxn modelId="{E2802EEE-8BF0-45D2-9F52-16290D95B7E5}" type="presParOf" srcId="{12119C83-B7EE-4064-99BC-7BC20F91703B}" destId="{1AD01855-54DA-4954-B22B-77AF08834822}" srcOrd="1" destOrd="0" presId="urn:microsoft.com/office/officeart/2005/8/layout/cycle4"/>
    <dgm:cxn modelId="{FB9B43AB-8756-4BE1-BD6C-E47891971484}" type="presParOf" srcId="{13DCE9BC-D09C-4E1F-9082-31AB0BAB1A07}" destId="{81763493-EE20-4501-8DFB-E6F13BEA8458}" srcOrd="4" destOrd="0" presId="urn:microsoft.com/office/officeart/2005/8/layout/cycle4"/>
    <dgm:cxn modelId="{67A644E4-D61B-483D-A016-3F065BD57036}" type="presParOf" srcId="{C8155810-FBC6-41D8-9FEB-D6EE04E3B037}" destId="{BC359D78-3239-4969-93E3-85164C9E91A7}" srcOrd="1" destOrd="0" presId="urn:microsoft.com/office/officeart/2005/8/layout/cycle4"/>
    <dgm:cxn modelId="{063EA6CC-E16A-49D9-998E-06B4A54375F2}" type="presParOf" srcId="{BC359D78-3239-4969-93E3-85164C9E91A7}" destId="{503F7E92-5195-4FB3-B27A-E21E742BD584}" srcOrd="0" destOrd="0" presId="urn:microsoft.com/office/officeart/2005/8/layout/cycle4"/>
    <dgm:cxn modelId="{E42D0918-BA28-427F-BF43-D718E3A37410}" type="presParOf" srcId="{BC359D78-3239-4969-93E3-85164C9E91A7}" destId="{75C68968-1833-444F-A8E5-103831102E79}" srcOrd="1" destOrd="0" presId="urn:microsoft.com/office/officeart/2005/8/layout/cycle4"/>
    <dgm:cxn modelId="{288C35E1-2AEE-4276-AFCD-BEAD16E84C31}" type="presParOf" srcId="{BC359D78-3239-4969-93E3-85164C9E91A7}" destId="{4A42B75A-490E-4201-8BAA-86AC0A963C57}" srcOrd="2" destOrd="0" presId="urn:microsoft.com/office/officeart/2005/8/layout/cycle4"/>
    <dgm:cxn modelId="{E8C6FD94-D99C-45CE-A031-18AB17862830}" type="presParOf" srcId="{BC359D78-3239-4969-93E3-85164C9E91A7}" destId="{AA1DFA79-EF0E-43C0-A5E3-6889632E6F6F}" srcOrd="3" destOrd="0" presId="urn:microsoft.com/office/officeart/2005/8/layout/cycle4"/>
    <dgm:cxn modelId="{1378D5FE-6CB7-426D-8CFD-9A9105D0AD6A}" type="presParOf" srcId="{BC359D78-3239-4969-93E3-85164C9E91A7}" destId="{5E95BD44-BFDE-4403-A852-AE15C155EF07}" srcOrd="4" destOrd="0" presId="urn:microsoft.com/office/officeart/2005/8/layout/cycle4"/>
    <dgm:cxn modelId="{1A15DBE2-19F6-4152-86ED-85D6CCF55BCB}" type="presParOf" srcId="{C8155810-FBC6-41D8-9FEB-D6EE04E3B037}" destId="{73C7F77C-250A-4BE7-B3D9-72B299EB0002}" srcOrd="2" destOrd="0" presId="urn:microsoft.com/office/officeart/2005/8/layout/cycle4"/>
    <dgm:cxn modelId="{32AA8215-F05B-44DD-B660-1236F81D74CD}" type="presParOf" srcId="{C8155810-FBC6-41D8-9FEB-D6EE04E3B037}" destId="{BDAF72FA-9AE3-46FB-A577-55AD6F6FA92B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362946-1A21-4B40-ABFE-02DAA84E6F2D}">
      <dsp:nvSpPr>
        <dsp:cNvPr id="0" name=""/>
        <dsp:cNvSpPr/>
      </dsp:nvSpPr>
      <dsp:spPr>
        <a:xfrm>
          <a:off x="4750199" y="3565271"/>
          <a:ext cx="2590064" cy="167777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b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b="1" kern="1200" dirty="0">
              <a:solidFill>
                <a:srgbClr val="1B3281"/>
              </a:solidFill>
              <a:latin typeface="Arial" panose="020B0604020202020204" pitchFamily="34" charset="0"/>
              <a:cs typeface="Arial" panose="020B0604020202020204" pitchFamily="34" charset="0"/>
            </a:rPr>
            <a:t>Формы работы</a:t>
          </a:r>
          <a:endParaRPr lang="ru-RU" sz="1700" kern="1200" dirty="0">
            <a:solidFill>
              <a:srgbClr val="1B328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564074" y="4021569"/>
        <a:ext cx="1739335" cy="1184621"/>
      </dsp:txXfrm>
    </dsp:sp>
    <dsp:sp modelId="{96EFE6BD-4B16-4A9E-AED7-FD67E2346431}">
      <dsp:nvSpPr>
        <dsp:cNvPr id="0" name=""/>
        <dsp:cNvSpPr/>
      </dsp:nvSpPr>
      <dsp:spPr>
        <a:xfrm>
          <a:off x="524304" y="3565271"/>
          <a:ext cx="2590064" cy="167777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b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b="1" kern="1200" dirty="0">
              <a:solidFill>
                <a:srgbClr val="1B3281"/>
              </a:solidFill>
              <a:latin typeface="Arial" panose="020B0604020202020204" pitchFamily="34" charset="0"/>
              <a:cs typeface="Arial" panose="020B0604020202020204" pitchFamily="34" charset="0"/>
            </a:rPr>
            <a:t>Цифровая школа</a:t>
          </a:r>
        </a:p>
      </dsp:txBody>
      <dsp:txXfrm>
        <a:off x="561159" y="4021569"/>
        <a:ext cx="1739335" cy="1184621"/>
      </dsp:txXfrm>
    </dsp:sp>
    <dsp:sp modelId="{A6B28249-B895-4F5B-903D-F5B189AE3820}">
      <dsp:nvSpPr>
        <dsp:cNvPr id="0" name=""/>
        <dsp:cNvSpPr/>
      </dsp:nvSpPr>
      <dsp:spPr>
        <a:xfrm>
          <a:off x="4750199" y="0"/>
          <a:ext cx="2590064" cy="167777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b="1" kern="1200" dirty="0">
              <a:solidFill>
                <a:srgbClr val="1B3281"/>
              </a:solidFill>
              <a:latin typeface="Arial" panose="020B0604020202020204" pitchFamily="34" charset="0"/>
              <a:cs typeface="Arial" panose="020B0604020202020204" pitchFamily="34" charset="0"/>
            </a:rPr>
            <a:t>Переменный модуль</a:t>
          </a:r>
          <a:endParaRPr lang="ru-RU" sz="1700" kern="1200" dirty="0">
            <a:solidFill>
              <a:srgbClr val="1B328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564074" y="36855"/>
        <a:ext cx="1739335" cy="1184621"/>
      </dsp:txXfrm>
    </dsp:sp>
    <dsp:sp modelId="{23D678B8-DF80-4F28-BE4D-95E4E105AD30}">
      <dsp:nvSpPr>
        <dsp:cNvPr id="0" name=""/>
        <dsp:cNvSpPr/>
      </dsp:nvSpPr>
      <dsp:spPr>
        <a:xfrm>
          <a:off x="524304" y="0"/>
          <a:ext cx="2590064" cy="167777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b="1" kern="1200" dirty="0">
              <a:solidFill>
                <a:srgbClr val="1B3281"/>
              </a:solidFill>
              <a:latin typeface="Arial" panose="020B0604020202020204" pitchFamily="34" charset="0"/>
              <a:cs typeface="Arial" panose="020B0604020202020204" pitchFamily="34" charset="0"/>
            </a:rPr>
            <a:t>Постоянный модуль</a:t>
          </a:r>
          <a:endParaRPr lang="ru-RU" sz="1700" kern="1200" dirty="0">
            <a:solidFill>
              <a:srgbClr val="1B328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61159" y="36855"/>
        <a:ext cx="1739335" cy="1184621"/>
      </dsp:txXfrm>
    </dsp:sp>
    <dsp:sp modelId="{503F7E92-5195-4FB3-B27A-E21E742BD584}">
      <dsp:nvSpPr>
        <dsp:cNvPr id="0" name=""/>
        <dsp:cNvSpPr/>
      </dsp:nvSpPr>
      <dsp:spPr>
        <a:xfrm>
          <a:off x="1609615" y="298853"/>
          <a:ext cx="2270238" cy="2270238"/>
        </a:xfrm>
        <a:prstGeom prst="pieWedg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>
              <a:solidFill>
                <a:srgbClr val="1B3281"/>
              </a:solidFill>
              <a:latin typeface="Arial" panose="020B0604020202020204" pitchFamily="34" charset="0"/>
              <a:cs typeface="Arial" panose="020B0604020202020204" pitchFamily="34" charset="0"/>
            </a:rPr>
            <a:t>Управление</a:t>
          </a:r>
        </a:p>
      </dsp:txBody>
      <dsp:txXfrm>
        <a:off x="2274552" y="963790"/>
        <a:ext cx="1605301" cy="1605301"/>
      </dsp:txXfrm>
    </dsp:sp>
    <dsp:sp modelId="{75C68968-1833-444F-A8E5-103831102E79}">
      <dsp:nvSpPr>
        <dsp:cNvPr id="0" name=""/>
        <dsp:cNvSpPr/>
      </dsp:nvSpPr>
      <dsp:spPr>
        <a:xfrm rot="5400000">
          <a:off x="3984714" y="298853"/>
          <a:ext cx="2270238" cy="2270238"/>
        </a:xfrm>
        <a:prstGeom prst="pieWedg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5200" tIns="113792" rIns="115200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spc="0" baseline="0" dirty="0" err="1" smtClean="0">
              <a:solidFill>
                <a:srgbClr val="1B3281"/>
              </a:solidFill>
              <a:latin typeface="Arial" panose="020B0604020202020204" pitchFamily="34" charset="0"/>
              <a:cs typeface="Arial" panose="020B0604020202020204" pitchFamily="34" charset="0"/>
            </a:rPr>
            <a:t>Информа</a:t>
          </a:r>
          <a:r>
            <a:rPr lang="ru-RU" sz="1600" kern="1200" spc="0" baseline="0" dirty="0" smtClean="0">
              <a:solidFill>
                <a:srgbClr val="1B3281"/>
              </a:solidFill>
              <a:latin typeface="Arial" panose="020B0604020202020204" pitchFamily="34" charset="0"/>
              <a:cs typeface="Arial" panose="020B0604020202020204" pitchFamily="34" charset="0"/>
            </a:rPr>
            <a:t>-</a:t>
          </a:r>
          <a:r>
            <a:rPr lang="ru-RU" sz="1600" kern="1200" spc="0" baseline="0" dirty="0" err="1" smtClean="0">
              <a:solidFill>
                <a:srgbClr val="1B3281"/>
              </a:solidFill>
              <a:latin typeface="Arial" panose="020B0604020202020204" pitchFamily="34" charset="0"/>
              <a:cs typeface="Arial" panose="020B0604020202020204" pitchFamily="34" charset="0"/>
            </a:rPr>
            <a:t>ционно</a:t>
          </a:r>
          <a:r>
            <a:rPr lang="ru-RU" sz="1600" kern="1200" spc="0" baseline="0" dirty="0" smtClean="0">
              <a:solidFill>
                <a:srgbClr val="1B3281"/>
              </a:solidFill>
              <a:latin typeface="Arial" panose="020B0604020202020204" pitchFamily="34" charset="0"/>
              <a:cs typeface="Arial" panose="020B0604020202020204" pitchFamily="34" charset="0"/>
            </a:rPr>
            <a:t>-</a:t>
          </a:r>
          <a:r>
            <a:rPr lang="ru-RU" sz="1600" kern="1200" spc="0" baseline="0" dirty="0" err="1" smtClean="0">
              <a:solidFill>
                <a:srgbClr val="1B3281"/>
              </a:solidFill>
              <a:latin typeface="Arial" panose="020B0604020202020204" pitchFamily="34" charset="0"/>
              <a:cs typeface="Arial" panose="020B0604020202020204" pitchFamily="34" charset="0"/>
            </a:rPr>
            <a:t>образова</a:t>
          </a:r>
          <a:r>
            <a:rPr lang="ru-RU" sz="1600" kern="1200" spc="0" baseline="0" dirty="0" smtClean="0">
              <a:solidFill>
                <a:srgbClr val="1B3281"/>
              </a:solidFill>
              <a:latin typeface="Arial" panose="020B0604020202020204" pitchFamily="34" charset="0"/>
              <a:cs typeface="Arial" panose="020B0604020202020204" pitchFamily="34" charset="0"/>
            </a:rPr>
            <a:t>-тельная</a:t>
          </a:r>
          <a:r>
            <a:rPr lang="ru-RU" sz="1600" kern="1200" dirty="0" smtClean="0">
              <a:solidFill>
                <a:srgbClr val="1B328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kern="1200" dirty="0">
              <a:solidFill>
                <a:srgbClr val="1B3281"/>
              </a:solidFill>
              <a:latin typeface="Arial" panose="020B0604020202020204" pitchFamily="34" charset="0"/>
              <a:cs typeface="Arial" panose="020B0604020202020204" pitchFamily="34" charset="0"/>
            </a:rPr>
            <a:t>среда</a:t>
          </a:r>
        </a:p>
      </dsp:txBody>
      <dsp:txXfrm rot="-5400000">
        <a:off x="3984714" y="963790"/>
        <a:ext cx="1605301" cy="1605301"/>
      </dsp:txXfrm>
    </dsp:sp>
    <dsp:sp modelId="{4A42B75A-490E-4201-8BAA-86AC0A963C57}">
      <dsp:nvSpPr>
        <dsp:cNvPr id="0" name=""/>
        <dsp:cNvSpPr/>
      </dsp:nvSpPr>
      <dsp:spPr>
        <a:xfrm rot="10800000">
          <a:off x="3984714" y="2673953"/>
          <a:ext cx="2270238" cy="2270238"/>
        </a:xfrm>
        <a:prstGeom prst="pieWedg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err="1" smtClean="0">
              <a:solidFill>
                <a:srgbClr val="1B3281"/>
              </a:solidFill>
              <a:latin typeface="Arial" panose="020B0604020202020204" pitchFamily="34" charset="0"/>
              <a:cs typeface="Arial" panose="020B0604020202020204" pitchFamily="34" charset="0"/>
            </a:rPr>
            <a:t>Взаимо</a:t>
          </a:r>
          <a:r>
            <a:rPr lang="ru-RU" sz="1600" kern="1200" dirty="0" smtClean="0">
              <a:solidFill>
                <a:srgbClr val="1B3281"/>
              </a:solidFill>
              <a:latin typeface="Arial" panose="020B0604020202020204" pitchFamily="34" charset="0"/>
              <a:cs typeface="Arial" panose="020B0604020202020204" pitchFamily="34" charset="0"/>
            </a:rPr>
            <a:t>-действие с </a:t>
          </a:r>
          <a:r>
            <a:rPr lang="ru-RU" sz="1600" kern="1200" dirty="0">
              <a:solidFill>
                <a:srgbClr val="1B3281"/>
              </a:solidFill>
              <a:latin typeface="Arial" panose="020B0604020202020204" pitchFamily="34" charset="0"/>
              <a:cs typeface="Arial" panose="020B0604020202020204" pitchFamily="34" charset="0"/>
            </a:rPr>
            <a:t>родителями</a:t>
          </a:r>
        </a:p>
      </dsp:txBody>
      <dsp:txXfrm rot="10800000">
        <a:off x="3984714" y="2673953"/>
        <a:ext cx="1605301" cy="1605301"/>
      </dsp:txXfrm>
    </dsp:sp>
    <dsp:sp modelId="{AA1DFA79-EF0E-43C0-A5E3-6889632E6F6F}">
      <dsp:nvSpPr>
        <dsp:cNvPr id="0" name=""/>
        <dsp:cNvSpPr/>
      </dsp:nvSpPr>
      <dsp:spPr>
        <a:xfrm rot="16200000">
          <a:off x="1609615" y="2673953"/>
          <a:ext cx="2270238" cy="2270238"/>
        </a:xfrm>
        <a:prstGeom prst="pieWedg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err="1" smtClean="0">
              <a:solidFill>
                <a:srgbClr val="1B3281"/>
              </a:solidFill>
              <a:latin typeface="Arial" panose="020B0604020202020204" pitchFamily="34" charset="0"/>
              <a:cs typeface="Arial" panose="020B0604020202020204" pitchFamily="34" charset="0"/>
            </a:rPr>
            <a:t>Образова</a:t>
          </a:r>
          <a:r>
            <a:rPr lang="ru-RU" sz="1600" kern="1200" dirty="0" smtClean="0">
              <a:solidFill>
                <a:srgbClr val="1B3281"/>
              </a:solidFill>
              <a:latin typeface="Arial" panose="020B0604020202020204" pitchFamily="34" charset="0"/>
              <a:cs typeface="Arial" panose="020B0604020202020204" pitchFamily="34" charset="0"/>
            </a:rPr>
            <a:t>-тельный процесс</a:t>
          </a:r>
          <a:endParaRPr lang="ru-RU" sz="1600" kern="1200" dirty="0">
            <a:solidFill>
              <a:srgbClr val="1B328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5400000">
        <a:off x="2274552" y="2673953"/>
        <a:ext cx="1605301" cy="1605301"/>
      </dsp:txXfrm>
    </dsp:sp>
    <dsp:sp modelId="{73C7F77C-250A-4BE7-B3D9-72B299EB0002}">
      <dsp:nvSpPr>
        <dsp:cNvPr id="0" name=""/>
        <dsp:cNvSpPr/>
      </dsp:nvSpPr>
      <dsp:spPr>
        <a:xfrm>
          <a:off x="3540366" y="2149648"/>
          <a:ext cx="783835" cy="681595"/>
        </a:xfrm>
        <a:prstGeom prst="circular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DAF72FA-9AE3-46FB-A577-55AD6F6FA92B}">
      <dsp:nvSpPr>
        <dsp:cNvPr id="0" name=""/>
        <dsp:cNvSpPr/>
      </dsp:nvSpPr>
      <dsp:spPr>
        <a:xfrm rot="10800000">
          <a:off x="3540366" y="2411801"/>
          <a:ext cx="783835" cy="681595"/>
        </a:xfrm>
        <a:prstGeom prst="circular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997E57-58B5-4204-A674-EBE83CCF108C}" type="datetimeFigureOut">
              <a:rPr lang="ru-RU" smtClean="0"/>
              <a:t>09.11.2021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9E7988-2963-444C-8035-7C6E722A3E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2631603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8403DF-2D04-4312-86A8-BF8E06074FC1}" type="datetimeFigureOut">
              <a:rPr lang="ru-RU" smtClean="0"/>
              <a:pPr/>
              <a:t>09.11.2021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1FDE44-3196-498E-A603-8183451638D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5268652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1FDE44-3196-498E-A603-8183451638D1}" type="slidenum">
              <a:rPr lang="ru-RU" smtClean="0"/>
              <a:pPr/>
              <a:t>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79514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1FDE44-3196-498E-A603-8183451638D1}" type="slidenum">
              <a:rPr lang="ru-RU" smtClean="0"/>
              <a:pPr/>
              <a:t>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9514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1FDE44-3196-498E-A603-8183451638D1}" type="slidenum">
              <a:rPr lang="ru-RU" smtClean="0"/>
              <a:pPr/>
              <a:t>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9514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1FDE44-3196-498E-A603-8183451638D1}" type="slidenum">
              <a:rPr lang="ru-RU" smtClean="0"/>
              <a:pPr/>
              <a:t>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95145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1FDE44-3196-498E-A603-8183451638D1}" type="slidenum">
              <a:rPr lang="ru-RU" smtClean="0"/>
              <a:pPr/>
              <a:t>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95145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1FDE44-3196-498E-A603-8183451638D1}" type="slidenum">
              <a:rPr lang="ru-RU" smtClean="0"/>
              <a:pPr/>
              <a:t>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95145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1FDE44-3196-498E-A603-8183451638D1}" type="slidenum">
              <a:rPr lang="ru-RU" smtClean="0"/>
              <a:pPr/>
              <a:t>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95145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1FDE44-3196-498E-A603-8183451638D1}" type="slidenum">
              <a:rPr lang="ru-RU" smtClean="0"/>
              <a:pPr/>
              <a:t>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95145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1FDE44-3196-498E-A603-8183451638D1}" type="slidenum">
              <a:rPr lang="ru-RU" smtClean="0"/>
              <a:pPr/>
              <a:t>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9514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1FDE44-3196-498E-A603-8183451638D1}" type="slidenum">
              <a:rPr lang="ru-RU" smtClean="0"/>
              <a:pPr/>
              <a:t>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88225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1FDE44-3196-498E-A603-8183451638D1}" type="slidenum">
              <a:rPr lang="ru-RU" smtClean="0"/>
              <a:pPr/>
              <a:t>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9514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1FDE44-3196-498E-A603-8183451638D1}" type="slidenum">
              <a:rPr lang="ru-RU" smtClean="0"/>
              <a:pPr/>
              <a:t>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9514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1FDE44-3196-498E-A603-8183451638D1}" type="slidenum">
              <a:rPr lang="ru-RU" smtClean="0"/>
              <a:pPr/>
              <a:t>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9514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1FDE44-3196-498E-A603-8183451638D1}" type="slidenum">
              <a:rPr lang="ru-RU" smtClean="0"/>
              <a:pPr/>
              <a:t>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9514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1FDE44-3196-498E-A603-8183451638D1}" type="slidenum">
              <a:rPr lang="ru-RU" smtClean="0"/>
              <a:pPr/>
              <a:t>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9514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1FDE44-3196-498E-A603-8183451638D1}" type="slidenum">
              <a:rPr lang="ru-RU" smtClean="0"/>
              <a:pPr/>
              <a:t>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9514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1FDE44-3196-498E-A603-8183451638D1}" type="slidenum">
              <a:rPr lang="ru-RU" smtClean="0"/>
              <a:pPr/>
              <a:t>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9514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07B4C-393F-4E3D-A696-83B041F08FC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62469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07B4C-393F-4E3D-A696-83B041F08FC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2230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07B4C-393F-4E3D-A696-83B041F08FC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829927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4">
            <a:extLst>
              <a:ext uri="{FF2B5EF4-FFF2-40B4-BE49-F238E27FC236}">
                <a16:creationId xmlns:a16="http://schemas.microsoft.com/office/drawing/2014/main" id="{07292C7C-2229-F44E-AAC6-ECF5BDE740F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85166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4">
            <a:extLst>
              <a:ext uri="{FF2B5EF4-FFF2-40B4-BE49-F238E27FC236}">
                <a16:creationId xmlns:a16="http://schemas.microsoft.com/office/drawing/2014/main" id="{C1A1FD45-443A-1A41-8AA4-18F7BB12656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Номер слайда 1">
            <a:extLst>
              <a:ext uri="{FF2B5EF4-FFF2-40B4-BE49-F238E27FC236}">
                <a16:creationId xmlns:a16="http://schemas.microsoft.com/office/drawing/2014/main" id="{44E4AA84-4D85-4FAD-BEF9-1BFB674B7C77}"/>
              </a:ext>
            </a:extLst>
          </p:cNvPr>
          <p:cNvSpPr txBox="1">
            <a:spLocks/>
          </p:cNvSpPr>
          <p:nvPr userDrawn="1"/>
        </p:nvSpPr>
        <p:spPr>
          <a:xfrm>
            <a:off x="11273556" y="6420656"/>
            <a:ext cx="735805" cy="37638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323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725C68B6-61C2-468F-89AB-4B9F7531AA68}" type="slidenum">
              <a:rPr lang="ru-RU" sz="1600" smtClean="0">
                <a:solidFill>
                  <a:srgbClr val="1B32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‹#›</a:t>
            </a:fld>
            <a:endParaRPr lang="ru-RU" sz="1600" dirty="0">
              <a:solidFill>
                <a:srgbClr val="1B328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82143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Объект 4">
            <a:extLst>
              <a:ext uri="{FF2B5EF4-FFF2-40B4-BE49-F238E27FC236}">
                <a16:creationId xmlns:a16="http://schemas.microsoft.com/office/drawing/2014/main" id="{262F33A2-2020-B54A-8EFB-FD5E2B21892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Номер слайда 1">
            <a:extLst>
              <a:ext uri="{FF2B5EF4-FFF2-40B4-BE49-F238E27FC236}">
                <a16:creationId xmlns:a16="http://schemas.microsoft.com/office/drawing/2014/main" id="{44E4AA84-4D85-4FAD-BEF9-1BFB674B7C77}"/>
              </a:ext>
            </a:extLst>
          </p:cNvPr>
          <p:cNvSpPr txBox="1">
            <a:spLocks/>
          </p:cNvSpPr>
          <p:nvPr userDrawn="1"/>
        </p:nvSpPr>
        <p:spPr>
          <a:xfrm>
            <a:off x="11273556" y="6420656"/>
            <a:ext cx="735805" cy="37638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323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725C68B6-61C2-468F-89AB-4B9F7531AA68}" type="slidenum">
              <a:rPr lang="ru-RU" sz="1600" smtClean="0">
                <a:solidFill>
                  <a:srgbClr val="1B32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‹#›</a:t>
            </a:fld>
            <a:endParaRPr lang="ru-RU" sz="1600" dirty="0">
              <a:solidFill>
                <a:srgbClr val="1B328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86714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Объект 4">
            <a:extLst>
              <a:ext uri="{FF2B5EF4-FFF2-40B4-BE49-F238E27FC236}">
                <a16:creationId xmlns:a16="http://schemas.microsoft.com/office/drawing/2014/main" id="{262F33A2-2020-B54A-8EFB-FD5E2B21892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Номер слайда 1">
            <a:extLst>
              <a:ext uri="{FF2B5EF4-FFF2-40B4-BE49-F238E27FC236}">
                <a16:creationId xmlns:a16="http://schemas.microsoft.com/office/drawing/2014/main" id="{44E4AA84-4D85-4FAD-BEF9-1BFB674B7C77}"/>
              </a:ext>
            </a:extLst>
          </p:cNvPr>
          <p:cNvSpPr txBox="1">
            <a:spLocks/>
          </p:cNvSpPr>
          <p:nvPr userDrawn="1"/>
        </p:nvSpPr>
        <p:spPr>
          <a:xfrm>
            <a:off x="11273556" y="6420656"/>
            <a:ext cx="735805" cy="37638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323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725C68B6-61C2-468F-89AB-4B9F7531AA68}" type="slidenum">
              <a:rPr lang="ru-RU" sz="1600" smtClean="0">
                <a:solidFill>
                  <a:srgbClr val="1B32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‹#›</a:t>
            </a:fld>
            <a:endParaRPr lang="ru-RU" sz="1600" dirty="0">
              <a:solidFill>
                <a:srgbClr val="1B328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80704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Объект 4">
            <a:extLst>
              <a:ext uri="{FF2B5EF4-FFF2-40B4-BE49-F238E27FC236}">
                <a16:creationId xmlns:a16="http://schemas.microsoft.com/office/drawing/2014/main" id="{262F33A2-2020-B54A-8EFB-FD5E2B21892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Номер слайда 1">
            <a:extLst>
              <a:ext uri="{FF2B5EF4-FFF2-40B4-BE49-F238E27FC236}">
                <a16:creationId xmlns:a16="http://schemas.microsoft.com/office/drawing/2014/main" id="{44E4AA84-4D85-4FAD-BEF9-1BFB674B7C77}"/>
              </a:ext>
            </a:extLst>
          </p:cNvPr>
          <p:cNvSpPr txBox="1">
            <a:spLocks/>
          </p:cNvSpPr>
          <p:nvPr userDrawn="1"/>
        </p:nvSpPr>
        <p:spPr>
          <a:xfrm>
            <a:off x="11273556" y="6420656"/>
            <a:ext cx="735805" cy="37638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323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725C68B6-61C2-468F-89AB-4B9F7531AA68}" type="slidenum">
              <a:rPr lang="ru-RU" sz="1600" smtClean="0">
                <a:solidFill>
                  <a:srgbClr val="1B32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‹#›</a:t>
            </a:fld>
            <a:endParaRPr lang="ru-RU" sz="1600" dirty="0">
              <a:solidFill>
                <a:srgbClr val="1B328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67879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Объект 4">
            <a:extLst>
              <a:ext uri="{FF2B5EF4-FFF2-40B4-BE49-F238E27FC236}">
                <a16:creationId xmlns:a16="http://schemas.microsoft.com/office/drawing/2014/main" id="{262F33A2-2020-B54A-8EFB-FD5E2B21892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Номер слайда 1">
            <a:extLst>
              <a:ext uri="{FF2B5EF4-FFF2-40B4-BE49-F238E27FC236}">
                <a16:creationId xmlns:a16="http://schemas.microsoft.com/office/drawing/2014/main" id="{44E4AA84-4D85-4FAD-BEF9-1BFB674B7C77}"/>
              </a:ext>
            </a:extLst>
          </p:cNvPr>
          <p:cNvSpPr txBox="1">
            <a:spLocks/>
          </p:cNvSpPr>
          <p:nvPr userDrawn="1"/>
        </p:nvSpPr>
        <p:spPr>
          <a:xfrm>
            <a:off x="11273556" y="6420656"/>
            <a:ext cx="735805" cy="37638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323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725C68B6-61C2-468F-89AB-4B9F7531AA68}" type="slidenum">
              <a:rPr lang="ru-RU" sz="1600" smtClean="0">
                <a:solidFill>
                  <a:srgbClr val="1B32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‹#›</a:t>
            </a:fld>
            <a:endParaRPr lang="ru-RU" sz="1600" dirty="0">
              <a:solidFill>
                <a:srgbClr val="1B328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30347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Объект 4">
            <a:extLst>
              <a:ext uri="{FF2B5EF4-FFF2-40B4-BE49-F238E27FC236}">
                <a16:creationId xmlns:a16="http://schemas.microsoft.com/office/drawing/2014/main" id="{262F33A2-2020-B54A-8EFB-FD5E2B21892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Номер слайда 1">
            <a:extLst>
              <a:ext uri="{FF2B5EF4-FFF2-40B4-BE49-F238E27FC236}">
                <a16:creationId xmlns:a16="http://schemas.microsoft.com/office/drawing/2014/main" id="{44E4AA84-4D85-4FAD-BEF9-1BFB674B7C77}"/>
              </a:ext>
            </a:extLst>
          </p:cNvPr>
          <p:cNvSpPr txBox="1">
            <a:spLocks/>
          </p:cNvSpPr>
          <p:nvPr userDrawn="1"/>
        </p:nvSpPr>
        <p:spPr>
          <a:xfrm>
            <a:off x="11273556" y="6420656"/>
            <a:ext cx="735805" cy="37638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323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725C68B6-61C2-468F-89AB-4B9F7531AA68}" type="slidenum">
              <a:rPr lang="ru-RU" sz="1600" smtClean="0">
                <a:solidFill>
                  <a:srgbClr val="1B32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‹#›</a:t>
            </a:fld>
            <a:endParaRPr lang="ru-RU" sz="1600" dirty="0">
              <a:solidFill>
                <a:srgbClr val="1B328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95426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Объект 4">
            <a:extLst>
              <a:ext uri="{FF2B5EF4-FFF2-40B4-BE49-F238E27FC236}">
                <a16:creationId xmlns:a16="http://schemas.microsoft.com/office/drawing/2014/main" id="{262F33A2-2020-B54A-8EFB-FD5E2B21892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Номер слайда 1">
            <a:extLst>
              <a:ext uri="{FF2B5EF4-FFF2-40B4-BE49-F238E27FC236}">
                <a16:creationId xmlns:a16="http://schemas.microsoft.com/office/drawing/2014/main" id="{44E4AA84-4D85-4FAD-BEF9-1BFB674B7C77}"/>
              </a:ext>
            </a:extLst>
          </p:cNvPr>
          <p:cNvSpPr txBox="1">
            <a:spLocks/>
          </p:cNvSpPr>
          <p:nvPr userDrawn="1"/>
        </p:nvSpPr>
        <p:spPr>
          <a:xfrm>
            <a:off x="11273556" y="6420656"/>
            <a:ext cx="735805" cy="37638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323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725C68B6-61C2-468F-89AB-4B9F7531AA68}" type="slidenum">
              <a:rPr lang="ru-RU" sz="1600" smtClean="0">
                <a:solidFill>
                  <a:srgbClr val="1B32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‹#›</a:t>
            </a:fld>
            <a:endParaRPr lang="ru-RU" sz="1600" dirty="0">
              <a:solidFill>
                <a:srgbClr val="1B328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45557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07B4C-393F-4E3D-A696-83B041F08FC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8212841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Объект 4">
            <a:extLst>
              <a:ext uri="{FF2B5EF4-FFF2-40B4-BE49-F238E27FC236}">
                <a16:creationId xmlns:a16="http://schemas.microsoft.com/office/drawing/2014/main" id="{262F33A2-2020-B54A-8EFB-FD5E2B21892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Номер слайда 1">
            <a:extLst>
              <a:ext uri="{FF2B5EF4-FFF2-40B4-BE49-F238E27FC236}">
                <a16:creationId xmlns:a16="http://schemas.microsoft.com/office/drawing/2014/main" id="{44E4AA84-4D85-4FAD-BEF9-1BFB674B7C77}"/>
              </a:ext>
            </a:extLst>
          </p:cNvPr>
          <p:cNvSpPr txBox="1">
            <a:spLocks/>
          </p:cNvSpPr>
          <p:nvPr userDrawn="1"/>
        </p:nvSpPr>
        <p:spPr>
          <a:xfrm>
            <a:off x="11273556" y="6420656"/>
            <a:ext cx="735805" cy="37638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323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725C68B6-61C2-468F-89AB-4B9F7531AA68}" type="slidenum">
              <a:rPr lang="ru-RU" sz="1600" smtClean="0">
                <a:solidFill>
                  <a:srgbClr val="1B32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‹#›</a:t>
            </a:fld>
            <a:endParaRPr lang="ru-RU" sz="1600" dirty="0">
              <a:solidFill>
                <a:srgbClr val="1B328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44802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Объект 4">
            <a:extLst>
              <a:ext uri="{FF2B5EF4-FFF2-40B4-BE49-F238E27FC236}">
                <a16:creationId xmlns:a16="http://schemas.microsoft.com/office/drawing/2014/main" id="{262F33A2-2020-B54A-8EFB-FD5E2B21892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Номер слайда 1">
            <a:extLst>
              <a:ext uri="{FF2B5EF4-FFF2-40B4-BE49-F238E27FC236}">
                <a16:creationId xmlns:a16="http://schemas.microsoft.com/office/drawing/2014/main" id="{44E4AA84-4D85-4FAD-BEF9-1BFB674B7C77}"/>
              </a:ext>
            </a:extLst>
          </p:cNvPr>
          <p:cNvSpPr txBox="1">
            <a:spLocks/>
          </p:cNvSpPr>
          <p:nvPr userDrawn="1"/>
        </p:nvSpPr>
        <p:spPr>
          <a:xfrm>
            <a:off x="11273556" y="6420656"/>
            <a:ext cx="735805" cy="37638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323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725C68B6-61C2-468F-89AB-4B9F7531AA68}" type="slidenum">
              <a:rPr lang="ru-RU" sz="1600" smtClean="0">
                <a:solidFill>
                  <a:srgbClr val="1B32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‹#›</a:t>
            </a:fld>
            <a:endParaRPr lang="ru-RU" sz="1600" dirty="0">
              <a:solidFill>
                <a:srgbClr val="1B328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80195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Объект 4">
            <a:extLst>
              <a:ext uri="{FF2B5EF4-FFF2-40B4-BE49-F238E27FC236}">
                <a16:creationId xmlns:a16="http://schemas.microsoft.com/office/drawing/2014/main" id="{262F33A2-2020-B54A-8EFB-FD5E2B21892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Номер слайда 1">
            <a:extLst>
              <a:ext uri="{FF2B5EF4-FFF2-40B4-BE49-F238E27FC236}">
                <a16:creationId xmlns:a16="http://schemas.microsoft.com/office/drawing/2014/main" id="{44E4AA84-4D85-4FAD-BEF9-1BFB674B7C77}"/>
              </a:ext>
            </a:extLst>
          </p:cNvPr>
          <p:cNvSpPr txBox="1">
            <a:spLocks/>
          </p:cNvSpPr>
          <p:nvPr userDrawn="1"/>
        </p:nvSpPr>
        <p:spPr>
          <a:xfrm>
            <a:off x="11273556" y="6420656"/>
            <a:ext cx="735805" cy="37638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323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725C68B6-61C2-468F-89AB-4B9F7531AA68}" type="slidenum">
              <a:rPr lang="ru-RU" sz="1600" smtClean="0">
                <a:solidFill>
                  <a:srgbClr val="1B32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‹#›</a:t>
            </a:fld>
            <a:endParaRPr lang="ru-RU" sz="1600" dirty="0">
              <a:solidFill>
                <a:srgbClr val="1B328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3061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Объект 4">
            <a:extLst>
              <a:ext uri="{FF2B5EF4-FFF2-40B4-BE49-F238E27FC236}">
                <a16:creationId xmlns:a16="http://schemas.microsoft.com/office/drawing/2014/main" id="{262F33A2-2020-B54A-8EFB-FD5E2B21892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Номер слайда 1">
            <a:extLst>
              <a:ext uri="{FF2B5EF4-FFF2-40B4-BE49-F238E27FC236}">
                <a16:creationId xmlns:a16="http://schemas.microsoft.com/office/drawing/2014/main" id="{44E4AA84-4D85-4FAD-BEF9-1BFB674B7C77}"/>
              </a:ext>
            </a:extLst>
          </p:cNvPr>
          <p:cNvSpPr txBox="1">
            <a:spLocks/>
          </p:cNvSpPr>
          <p:nvPr userDrawn="1"/>
        </p:nvSpPr>
        <p:spPr>
          <a:xfrm>
            <a:off x="11273556" y="6420656"/>
            <a:ext cx="735805" cy="37638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323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725C68B6-61C2-468F-89AB-4B9F7531AA68}" type="slidenum">
              <a:rPr lang="ru-RU" sz="1600" smtClean="0">
                <a:solidFill>
                  <a:srgbClr val="1B32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‹#›</a:t>
            </a:fld>
            <a:endParaRPr lang="ru-RU" sz="1600" dirty="0">
              <a:solidFill>
                <a:srgbClr val="1B328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80961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Объект 4">
            <a:extLst>
              <a:ext uri="{FF2B5EF4-FFF2-40B4-BE49-F238E27FC236}">
                <a16:creationId xmlns:a16="http://schemas.microsoft.com/office/drawing/2014/main" id="{262F33A2-2020-B54A-8EFB-FD5E2B21892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Номер слайда 1">
            <a:extLst>
              <a:ext uri="{FF2B5EF4-FFF2-40B4-BE49-F238E27FC236}">
                <a16:creationId xmlns:a16="http://schemas.microsoft.com/office/drawing/2014/main" id="{44E4AA84-4D85-4FAD-BEF9-1BFB674B7C77}"/>
              </a:ext>
            </a:extLst>
          </p:cNvPr>
          <p:cNvSpPr txBox="1">
            <a:spLocks/>
          </p:cNvSpPr>
          <p:nvPr userDrawn="1"/>
        </p:nvSpPr>
        <p:spPr>
          <a:xfrm>
            <a:off x="11273556" y="6420656"/>
            <a:ext cx="735805" cy="37638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323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725C68B6-61C2-468F-89AB-4B9F7531AA68}" type="slidenum">
              <a:rPr lang="ru-RU" sz="1600" smtClean="0">
                <a:solidFill>
                  <a:srgbClr val="1B32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‹#›</a:t>
            </a:fld>
            <a:endParaRPr lang="ru-RU" sz="1600" dirty="0">
              <a:solidFill>
                <a:srgbClr val="1B328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80631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Объект 4">
            <a:extLst>
              <a:ext uri="{FF2B5EF4-FFF2-40B4-BE49-F238E27FC236}">
                <a16:creationId xmlns:a16="http://schemas.microsoft.com/office/drawing/2014/main" id="{262F33A2-2020-B54A-8EFB-FD5E2B21892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Номер слайда 1">
            <a:extLst>
              <a:ext uri="{FF2B5EF4-FFF2-40B4-BE49-F238E27FC236}">
                <a16:creationId xmlns:a16="http://schemas.microsoft.com/office/drawing/2014/main" id="{44E4AA84-4D85-4FAD-BEF9-1BFB674B7C77}"/>
              </a:ext>
            </a:extLst>
          </p:cNvPr>
          <p:cNvSpPr txBox="1">
            <a:spLocks/>
          </p:cNvSpPr>
          <p:nvPr userDrawn="1"/>
        </p:nvSpPr>
        <p:spPr>
          <a:xfrm>
            <a:off x="11273556" y="6420656"/>
            <a:ext cx="735805" cy="37638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323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725C68B6-61C2-468F-89AB-4B9F7531AA68}" type="slidenum">
              <a:rPr lang="ru-RU" sz="1600" smtClean="0">
                <a:solidFill>
                  <a:srgbClr val="1B32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‹#›</a:t>
            </a:fld>
            <a:endParaRPr lang="ru-RU" sz="1600" dirty="0">
              <a:solidFill>
                <a:srgbClr val="1B328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83292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fortuna-travel.ru/upload/iblock/ea2/ea22f01b90b08c8ca63b11980c4a482b.jpg"/>
          <p:cNvPicPr>
            <a:picLocks noChangeAspect="1" noChangeArrowheads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96" r="6550"/>
          <a:stretch/>
        </p:blipFill>
        <p:spPr bwMode="auto">
          <a:xfrm>
            <a:off x="5514097" y="1479184"/>
            <a:ext cx="6086936" cy="4761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Объект 4">
            <a:extLst>
              <a:ext uri="{FF2B5EF4-FFF2-40B4-BE49-F238E27FC236}">
                <a16:creationId xmlns:a16="http://schemas.microsoft.com/office/drawing/2014/main" id="{B7F2FB41-9B12-E542-929A-C1448B497A7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20956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4">
            <a:extLst>
              <a:ext uri="{FF2B5EF4-FFF2-40B4-BE49-F238E27FC236}">
                <a16:creationId xmlns:a16="http://schemas.microsoft.com/office/drawing/2014/main" id="{5A8F71DD-4472-0444-A2FF-5B149D328B2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Номер слайда 1">
            <a:extLst>
              <a:ext uri="{FF2B5EF4-FFF2-40B4-BE49-F238E27FC236}">
                <a16:creationId xmlns:a16="http://schemas.microsoft.com/office/drawing/2014/main" id="{44E4AA84-4D85-4FAD-BEF9-1BFB674B7C77}"/>
              </a:ext>
            </a:extLst>
          </p:cNvPr>
          <p:cNvSpPr txBox="1">
            <a:spLocks/>
          </p:cNvSpPr>
          <p:nvPr userDrawn="1"/>
        </p:nvSpPr>
        <p:spPr>
          <a:xfrm>
            <a:off x="11273556" y="6420656"/>
            <a:ext cx="735805" cy="37638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323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725C68B6-61C2-468F-89AB-4B9F7531AA68}" type="slidenum">
              <a:rPr lang="ru-RU" sz="1600" smtClean="0">
                <a:solidFill>
                  <a:srgbClr val="1B32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‹#›</a:t>
            </a:fld>
            <a:endParaRPr lang="ru-RU" sz="1600" dirty="0">
              <a:solidFill>
                <a:srgbClr val="1B328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4753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07B4C-393F-4E3D-A696-83B041F08FC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358615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07B4C-393F-4E3D-A696-83B041F08FC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11226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07B4C-393F-4E3D-A696-83B041F08FC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86120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07B4C-393F-4E3D-A696-83B041F08FC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741806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01D25-68E8-4836-BE5B-28D26F773D1B}" type="slidenum">
              <a:rPr lang="ru-RU" smtClean="0"/>
              <a:t>‹#›</a:t>
            </a:fld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4E2AB7B-B9B5-421D-A36F-342E72C665A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l="81436" t="49551" r="2251" b="3293"/>
          <a:stretch/>
        </p:blipFill>
        <p:spPr>
          <a:xfrm>
            <a:off x="10513382" y="3429000"/>
            <a:ext cx="1678618" cy="3429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B69F36F-BCAE-8240-A9C3-4238F0CE51C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5778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07B4C-393F-4E3D-A696-83B041F08FC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235935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07B4C-393F-4E3D-A696-83B041F08FC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472620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Объект 5"/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9">
              <a:alphaModFix amt="0"/>
            </a:blip>
            <a:srcRect/>
            <a:stretch>
              <a:fillRect/>
            </a:stretch>
          </a:blipFill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697647"/>
            <a:ext cx="2743200" cy="153888"/>
          </a:xfrm>
          <a:prstGeom prst="rect">
            <a:avLst/>
          </a:prstGeom>
        </p:spPr>
        <p:txBody>
          <a:bodyPr vert="horz" lIns="91440" tIns="0" rIns="91440" bIns="0" rtlCol="0" anchor="ctr">
            <a:sp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697647"/>
            <a:ext cx="4114800" cy="153888"/>
          </a:xfrm>
          <a:prstGeom prst="rect">
            <a:avLst/>
          </a:prstGeom>
        </p:spPr>
        <p:txBody>
          <a:bodyPr vert="horz" lIns="91440" tIns="0" rIns="91440" bIns="0" rtlCol="0" anchor="ctr">
            <a:spAutoFit/>
          </a:bodyPr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697647"/>
            <a:ext cx="2743200" cy="153888"/>
          </a:xfrm>
          <a:prstGeom prst="rect">
            <a:avLst/>
          </a:prstGeom>
        </p:spPr>
        <p:txBody>
          <a:bodyPr vert="horz" lIns="91440" tIns="0" rIns="91440" bIns="0" rtlCol="0" anchor="ctr">
            <a:spAutoFit/>
          </a:bodyPr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33607B4C-393F-4E3D-A696-83B041F08FCB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7006" y="367845"/>
            <a:ext cx="1064852" cy="132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145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  <p:sldLayoutId id="2147483674" r:id="rId15"/>
    <p:sldLayoutId id="2147483675" r:id="rId16"/>
    <p:sldLayoutId id="2147483676" r:id="rId17"/>
    <p:sldLayoutId id="2147483677" r:id="rId18"/>
    <p:sldLayoutId id="2147483678" r:id="rId19"/>
    <p:sldLayoutId id="2147483679" r:id="rId20"/>
    <p:sldLayoutId id="2147483680" r:id="rId21"/>
    <p:sldLayoutId id="2147483681" r:id="rId22"/>
    <p:sldLayoutId id="2147483682" r:id="rId23"/>
    <p:sldLayoutId id="2147483683" r:id="rId24"/>
    <p:sldLayoutId id="2147483684" r:id="rId25"/>
    <p:sldLayoutId id="2147483685" r:id="rId26"/>
    <p:sldLayoutId id="2147483657" r:id="rId2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7.jpeg"/><Relationship Id="rId4" Type="http://schemas.openxmlformats.org/officeDocument/2006/relationships/image" Target="../media/image3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5" Type="http://schemas.openxmlformats.org/officeDocument/2006/relationships/hyperlink" Target="https://data-economy.ru/regions" TargetMode="External"/><Relationship Id="rId4" Type="http://schemas.openxmlformats.org/officeDocument/2006/relationships/image" Target="../media/image3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3.jp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7.jpeg"/><Relationship Id="rId11" Type="http://schemas.openxmlformats.org/officeDocument/2006/relationships/image" Target="../media/image52.png"/><Relationship Id="rId5" Type="http://schemas.openxmlformats.org/officeDocument/2006/relationships/image" Target="../media/image46.jpeg"/><Relationship Id="rId10" Type="http://schemas.openxmlformats.org/officeDocument/2006/relationships/image" Target="../media/image51.png"/><Relationship Id="rId4" Type="http://schemas.openxmlformats.org/officeDocument/2006/relationships/image" Target="../media/image45.jpeg"/><Relationship Id="rId9" Type="http://schemas.openxmlformats.org/officeDocument/2006/relationships/image" Target="../media/image5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mailto:school36vnov@3653.ru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3.jpg"/><Relationship Id="rId4" Type="http://schemas.openxmlformats.org/officeDocument/2006/relationships/hyperlink" Target="https://3653.ru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png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2.jpeg"/><Relationship Id="rId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9DE9E76D-8C74-D042-B263-FB97E88A9692}"/>
              </a:ext>
            </a:extLst>
          </p:cNvPr>
          <p:cNvSpPr txBox="1"/>
          <p:nvPr/>
        </p:nvSpPr>
        <p:spPr>
          <a:xfrm>
            <a:off x="815787" y="4433660"/>
            <a:ext cx="10497671" cy="15204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844083">
              <a:lnSpc>
                <a:spcPct val="80000"/>
              </a:lnSpc>
            </a:pPr>
            <a:r>
              <a:rPr lang="ru-RU" sz="3200" b="1" dirty="0">
                <a:solidFill>
                  <a:schemeClr val="bg1"/>
                </a:solidFill>
                <a:ea typeface="Helvetica Neue"/>
                <a:cs typeface="Arial" panose="020B0604020202020204" pitchFamily="34" charset="0"/>
                <a:sym typeface="Helvetica Neue"/>
              </a:rPr>
              <a:t>ЦЦОД «IT-куб</a:t>
            </a:r>
            <a:r>
              <a:rPr lang="ru-RU" sz="3200" b="1" dirty="0" smtClean="0">
                <a:solidFill>
                  <a:schemeClr val="bg1"/>
                </a:solidFill>
                <a:ea typeface="Helvetica Neue"/>
                <a:cs typeface="Arial" panose="020B0604020202020204" pitchFamily="34" charset="0"/>
                <a:sym typeface="Helvetica Neue"/>
              </a:rPr>
              <a:t>»</a:t>
            </a:r>
          </a:p>
          <a:p>
            <a:pPr algn="ctr" defTabSz="844083">
              <a:lnSpc>
                <a:spcPct val="80000"/>
              </a:lnSpc>
            </a:pPr>
            <a:r>
              <a:rPr lang="ru-RU" sz="2800" dirty="0" smtClean="0">
                <a:solidFill>
                  <a:schemeClr val="bg1"/>
                </a:solidFill>
                <a:ea typeface="Helvetica Neue"/>
                <a:cs typeface="Arial" panose="020B0604020202020204" pitchFamily="34" charset="0"/>
                <a:sym typeface="Helvetica Neue"/>
              </a:rPr>
              <a:t>Механизмы </a:t>
            </a:r>
            <a:r>
              <a:rPr lang="ru-RU" sz="2800" dirty="0">
                <a:solidFill>
                  <a:schemeClr val="bg1"/>
                </a:solidFill>
                <a:ea typeface="Helvetica Neue"/>
                <a:cs typeface="Arial" panose="020B0604020202020204" pitchFamily="34" charset="0"/>
                <a:sym typeface="Helvetica Neue"/>
              </a:rPr>
              <a:t>реализации </a:t>
            </a:r>
            <a:r>
              <a:rPr lang="ru-RU" sz="2800">
                <a:solidFill>
                  <a:schemeClr val="bg1"/>
                </a:solidFill>
                <a:ea typeface="Helvetica Neue"/>
                <a:cs typeface="Arial" panose="020B0604020202020204" pitchFamily="34" charset="0"/>
                <a:sym typeface="Helvetica Neue"/>
              </a:rPr>
              <a:t>основной </a:t>
            </a:r>
            <a:r>
              <a:rPr lang="ru-RU" sz="2800" smtClean="0">
                <a:solidFill>
                  <a:schemeClr val="bg1"/>
                </a:solidFill>
                <a:ea typeface="Helvetica Neue"/>
                <a:cs typeface="Arial" panose="020B0604020202020204" pitchFamily="34" charset="0"/>
                <a:sym typeface="Helvetica Neue"/>
              </a:rPr>
              <a:t>образовательной</a:t>
            </a:r>
            <a:br>
              <a:rPr lang="ru-RU" sz="2800" smtClean="0">
                <a:solidFill>
                  <a:schemeClr val="bg1"/>
                </a:solidFill>
                <a:ea typeface="Helvetica Neue"/>
                <a:cs typeface="Arial" panose="020B0604020202020204" pitchFamily="34" charset="0"/>
                <a:sym typeface="Helvetica Neue"/>
              </a:rPr>
            </a:br>
            <a:r>
              <a:rPr lang="ru-RU" sz="2800" smtClean="0">
                <a:solidFill>
                  <a:schemeClr val="bg1"/>
                </a:solidFill>
                <a:ea typeface="Helvetica Neue"/>
                <a:cs typeface="Arial" panose="020B0604020202020204" pitchFamily="34" charset="0"/>
                <a:sym typeface="Helvetica Neue"/>
              </a:rPr>
              <a:t>программы </a:t>
            </a:r>
            <a:r>
              <a:rPr lang="ru-RU" sz="2800" dirty="0">
                <a:solidFill>
                  <a:schemeClr val="bg1"/>
                </a:solidFill>
                <a:ea typeface="Helvetica Neue"/>
                <a:cs typeface="Arial" panose="020B0604020202020204" pitchFamily="34" charset="0"/>
                <a:sym typeface="Helvetica Neue"/>
              </a:rPr>
              <a:t>школы через интеграцию основного и дополнительного образования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1289858-87A6-ED44-A0F8-04785E4554A0}"/>
              </a:ext>
            </a:extLst>
          </p:cNvPr>
          <p:cNvSpPr txBox="1"/>
          <p:nvPr/>
        </p:nvSpPr>
        <p:spPr>
          <a:xfrm>
            <a:off x="53788" y="6244625"/>
            <a:ext cx="120216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844083"/>
            <a:r>
              <a:rPr lang="ru-RU" b="1" dirty="0">
                <a:solidFill>
                  <a:schemeClr val="bg1"/>
                </a:solidFill>
                <a:ea typeface="Helvetica Neue"/>
                <a:cs typeface="Arial" panose="020B0604020202020204" pitchFamily="34" charset="0"/>
                <a:sym typeface="Helvetica Neue"/>
              </a:rPr>
              <a:t>Матвеева Светлана Борисовна</a:t>
            </a:r>
            <a:r>
              <a:rPr lang="ru-RU" dirty="0" smtClean="0">
                <a:solidFill>
                  <a:schemeClr val="bg1"/>
                </a:solidFill>
                <a:ea typeface="Helvetica Neue"/>
                <a:cs typeface="Arial" panose="020B0604020202020204" pitchFamily="34" charset="0"/>
                <a:sym typeface="Helvetica Neue"/>
              </a:rPr>
              <a:t>,</a:t>
            </a:r>
            <a:r>
              <a:rPr lang="en-US" dirty="0" smtClean="0">
                <a:solidFill>
                  <a:schemeClr val="bg1"/>
                </a:solidFill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dirty="0" smtClean="0">
                <a:solidFill>
                  <a:schemeClr val="bg1"/>
                </a:solidFill>
                <a:ea typeface="Helvetica Neue"/>
                <a:cs typeface="Arial" panose="020B0604020202020204" pitchFamily="34" charset="0"/>
                <a:sym typeface="Helvetica Neue"/>
              </a:rPr>
              <a:t>директор </a:t>
            </a:r>
            <a:r>
              <a:rPr lang="ru-RU" dirty="0">
                <a:solidFill>
                  <a:schemeClr val="bg1"/>
                </a:solidFill>
                <a:ea typeface="Helvetica Neue"/>
                <a:cs typeface="Arial" panose="020B0604020202020204" pitchFamily="34" charset="0"/>
                <a:sym typeface="Helvetica Neue"/>
              </a:rPr>
              <a:t>МАОУ «Школа №36», </a:t>
            </a:r>
            <a:r>
              <a:rPr lang="ru-RU" dirty="0" err="1">
                <a:solidFill>
                  <a:schemeClr val="bg1"/>
                </a:solidFill>
                <a:ea typeface="Helvetica Neue"/>
                <a:cs typeface="Arial" panose="020B0604020202020204" pitchFamily="34" charset="0"/>
                <a:sym typeface="Helvetica Neue"/>
              </a:rPr>
              <a:t>г.Великий</a:t>
            </a:r>
            <a:r>
              <a:rPr lang="ru-RU" dirty="0">
                <a:solidFill>
                  <a:schemeClr val="bg1"/>
                </a:solidFill>
                <a:ea typeface="Helvetica Neue"/>
                <a:cs typeface="Arial" panose="020B0604020202020204" pitchFamily="34" charset="0"/>
                <a:sym typeface="Helvetica Neue"/>
              </a:rPr>
              <a:t> Новгород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8150" y="626292"/>
            <a:ext cx="2712944" cy="3375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1247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B1C092AB-FE6D-4202-8013-93628B845502}"/>
              </a:ext>
            </a:extLst>
          </p:cNvPr>
          <p:cNvSpPr txBox="1">
            <a:spLocks/>
          </p:cNvSpPr>
          <p:nvPr/>
        </p:nvSpPr>
        <p:spPr>
          <a:xfrm>
            <a:off x="606350" y="201924"/>
            <a:ext cx="8354771" cy="461665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ctr" defTabSz="844083" rtl="0" eaLnBrk="1" latinLnBrk="0" hangingPunct="1">
              <a:spcBef>
                <a:spcPct val="0"/>
              </a:spcBef>
              <a:buNone/>
              <a:defRPr sz="4062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80000"/>
              </a:lnSpc>
              <a:defRPr/>
            </a:pPr>
            <a:r>
              <a:rPr lang="ru-RU" sz="3000" b="1" dirty="0">
                <a:latin typeface="+mn-lt"/>
                <a:cs typeface="Arial" panose="020B0604020202020204" pitchFamily="34" charset="0"/>
              </a:rPr>
              <a:t>Вариативная </a:t>
            </a:r>
            <a:r>
              <a:rPr lang="ru-RU" sz="3000" b="1" dirty="0" smtClean="0">
                <a:latin typeface="+mn-lt"/>
                <a:cs typeface="Arial" panose="020B0604020202020204" pitchFamily="34" charset="0"/>
              </a:rPr>
              <a:t>образовательная модель школы</a:t>
            </a:r>
            <a:endParaRPr lang="ru-RU" sz="3000" b="1" dirty="0">
              <a:latin typeface="+mn-lt"/>
              <a:cs typeface="Arial" panose="020B0604020202020204" pitchFamily="34" charset="0"/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843781" y="978001"/>
            <a:ext cx="9343737" cy="5243046"/>
            <a:chOff x="1347049" y="1511166"/>
            <a:chExt cx="8726229" cy="4896544"/>
          </a:xfrm>
        </p:grpSpPr>
        <p:graphicFrame>
          <p:nvGraphicFramePr>
            <p:cNvPr id="9" name="Схема 8"/>
            <p:cNvGraphicFramePr/>
            <p:nvPr>
              <p:extLst>
                <p:ext uri="{D42A27DB-BD31-4B8C-83A1-F6EECF244321}">
                  <p14:modId xmlns:p14="http://schemas.microsoft.com/office/powerpoint/2010/main" val="651650797"/>
                </p:ext>
              </p:extLst>
            </p:nvPr>
          </p:nvGraphicFramePr>
          <p:xfrm>
            <a:off x="2044610" y="1511166"/>
            <a:ext cx="7344816" cy="4896544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sp>
          <p:nvSpPr>
            <p:cNvPr id="10" name="Прямоугольник 9"/>
            <p:cNvSpPr/>
            <p:nvPr/>
          </p:nvSpPr>
          <p:spPr>
            <a:xfrm>
              <a:off x="1347049" y="2404388"/>
              <a:ext cx="2016000" cy="19080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lIns="36000" tIns="36000" rIns="36000" bIns="36000" rtlCol="0" anchor="ctr" anchorCtr="1">
              <a:spAutoFit/>
            </a:bodyPr>
            <a:lstStyle/>
            <a:p>
              <a:pPr marL="134938" indent="-134938">
                <a:buFont typeface="Calibri" panose="020F0502020204030204" pitchFamily="34" charset="0"/>
                <a:buChar char="‒"/>
              </a:pPr>
              <a:r>
                <a:rPr lang="ru-RU" sz="1200" dirty="0">
                  <a:solidFill>
                    <a:srgbClr val="1B328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лаборатории по физике, химии, биологии, кабинеты технологии</a:t>
              </a:r>
            </a:p>
            <a:p>
              <a:pPr marL="134938" indent="-134938">
                <a:buFont typeface="Calibri" panose="020F0502020204030204" pitchFamily="34" charset="0"/>
                <a:buChar char="‒"/>
              </a:pPr>
              <a:r>
                <a:rPr lang="ru-RU" sz="1200" dirty="0">
                  <a:solidFill>
                    <a:srgbClr val="1B328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лаборатории робототехники</a:t>
              </a:r>
            </a:p>
            <a:p>
              <a:pPr marL="134938" indent="-134938">
                <a:buFont typeface="Calibri" panose="020F0502020204030204" pitchFamily="34" charset="0"/>
                <a:buChar char="‒"/>
              </a:pPr>
              <a:r>
                <a:rPr lang="ru-RU" sz="1200" dirty="0">
                  <a:solidFill>
                    <a:srgbClr val="1B328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кабинеты исследовательской деятельности в начальной школе</a:t>
              </a:r>
            </a:p>
            <a:p>
              <a:pPr marL="134938" indent="-134938">
                <a:buFont typeface="Calibri" panose="020F0502020204030204" pitchFamily="34" charset="0"/>
                <a:buChar char="‒"/>
              </a:pPr>
              <a:r>
                <a:rPr lang="ru-RU" sz="1200" dirty="0">
                  <a:solidFill>
                    <a:srgbClr val="1B328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игровые</a:t>
              </a:r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8057278" y="2375029"/>
              <a:ext cx="2016000" cy="1180699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lIns="36000" tIns="36000" rIns="36000" bIns="36000" rtlCol="0" anchor="ctr" anchorCtr="1">
              <a:spAutoFit/>
            </a:bodyPr>
            <a:lstStyle/>
            <a:p>
              <a:pPr marL="134938" indent="-134938">
                <a:buFont typeface="Calibri" panose="020F0502020204030204" pitchFamily="34" charset="0"/>
                <a:buChar char="‒"/>
              </a:pPr>
              <a:r>
                <a:rPr lang="ru-RU" sz="1200" dirty="0" smtClean="0">
                  <a:solidFill>
                    <a:srgbClr val="1B328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лаборатория </a:t>
              </a:r>
              <a:r>
                <a:rPr lang="ru-RU" sz="1200" dirty="0" err="1">
                  <a:solidFill>
                    <a:srgbClr val="1B328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Аэронет</a:t>
              </a:r>
              <a:endParaRPr lang="ru-RU" sz="1200" dirty="0">
                <a:solidFill>
                  <a:srgbClr val="1B328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134938" indent="-134938">
                <a:buFont typeface="Calibri" panose="020F0502020204030204" pitchFamily="34" charset="0"/>
                <a:buChar char="‒"/>
              </a:pPr>
              <a:r>
                <a:rPr lang="ru-RU" sz="1200" dirty="0" err="1">
                  <a:solidFill>
                    <a:srgbClr val="1B328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нанолаборатории</a:t>
              </a:r>
              <a:endParaRPr lang="ru-RU" sz="1200" dirty="0">
                <a:solidFill>
                  <a:srgbClr val="1B328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134938" indent="-134938">
                <a:buFont typeface="Calibri" panose="020F0502020204030204" pitchFamily="34" charset="0"/>
                <a:buChar char="‒"/>
              </a:pPr>
              <a:r>
                <a:rPr lang="ru-RU" sz="1200" dirty="0">
                  <a:solidFill>
                    <a:srgbClr val="1B328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IT-</a:t>
              </a:r>
              <a:r>
                <a:rPr lang="ru-RU" sz="1200" dirty="0" err="1">
                  <a:solidFill>
                    <a:srgbClr val="1B328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cube</a:t>
              </a:r>
              <a:endParaRPr lang="ru-RU" sz="1200" dirty="0">
                <a:solidFill>
                  <a:srgbClr val="1B328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134938" indent="-134938">
                <a:buFont typeface="Calibri" panose="020F0502020204030204" pitchFamily="34" charset="0"/>
                <a:buChar char="‒"/>
              </a:pPr>
              <a:r>
                <a:rPr lang="ru-RU" sz="1200" dirty="0">
                  <a:solidFill>
                    <a:srgbClr val="1B328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спецкурсы различной направленности</a:t>
              </a:r>
            </a:p>
            <a:p>
              <a:pPr marL="134938" indent="-134938">
                <a:buFont typeface="Calibri" panose="020F0502020204030204" pitchFamily="34" charset="0"/>
                <a:buChar char="‒"/>
              </a:pPr>
              <a:r>
                <a:rPr lang="ru-RU" sz="1200" dirty="0">
                  <a:solidFill>
                    <a:srgbClr val="1B328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шахматная гостиная</a:t>
              </a:r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8057278" y="4049015"/>
              <a:ext cx="2016000" cy="1584000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lIns="36000" tIns="36000" rIns="36000" bIns="36000" rtlCol="0" anchor="ctr" anchorCtr="1">
              <a:spAutoFit/>
            </a:bodyPr>
            <a:lstStyle/>
            <a:p>
              <a:pPr marL="134938" indent="-134938">
                <a:buFont typeface="Calibri" panose="020F0502020204030204" pitchFamily="34" charset="0"/>
                <a:buChar char="‒"/>
              </a:pPr>
              <a:r>
                <a:rPr lang="ru-RU" sz="1200" dirty="0">
                  <a:solidFill>
                    <a:srgbClr val="1B328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уроки</a:t>
              </a:r>
            </a:p>
            <a:p>
              <a:pPr marL="134938" indent="-134938">
                <a:buFont typeface="Calibri" panose="020F0502020204030204" pitchFamily="34" charset="0"/>
                <a:buChar char="‒"/>
              </a:pPr>
              <a:r>
                <a:rPr lang="ru-RU" sz="1200" dirty="0" err="1">
                  <a:solidFill>
                    <a:srgbClr val="1B328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метапредметные</a:t>
              </a:r>
              <a:r>
                <a:rPr lang="ru-RU" sz="1200" dirty="0">
                  <a:solidFill>
                    <a:srgbClr val="1B328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погружения</a:t>
              </a:r>
            </a:p>
            <a:p>
              <a:pPr marL="134938" indent="-134938">
                <a:buFont typeface="Calibri" panose="020F0502020204030204" pitchFamily="34" charset="0"/>
                <a:buChar char="‒"/>
              </a:pPr>
              <a:r>
                <a:rPr lang="ru-RU" sz="1200" dirty="0">
                  <a:solidFill>
                    <a:srgbClr val="1B328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проектная и исследовательская деятельность</a:t>
              </a:r>
            </a:p>
            <a:p>
              <a:pPr marL="134938" indent="-134938">
                <a:buFont typeface="Calibri" panose="020F0502020204030204" pitchFamily="34" charset="0"/>
                <a:buChar char="‒"/>
              </a:pPr>
              <a:r>
                <a:rPr lang="ru-RU" sz="1200" dirty="0">
                  <a:solidFill>
                    <a:srgbClr val="1B328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коллективная творческая деятельность</a:t>
              </a:r>
            </a:p>
          </p:txBody>
        </p:sp>
      </p:grp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07B4C-393F-4E3D-A696-83B041F08FCB}" type="slidenum">
              <a:rPr lang="ru-RU" smtClean="0"/>
              <a:pPr/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84225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B1C092AB-FE6D-4202-8013-93628B845502}"/>
              </a:ext>
            </a:extLst>
          </p:cNvPr>
          <p:cNvSpPr txBox="1">
            <a:spLocks/>
          </p:cNvSpPr>
          <p:nvPr/>
        </p:nvSpPr>
        <p:spPr>
          <a:xfrm>
            <a:off x="567888" y="279090"/>
            <a:ext cx="9232086" cy="84023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ctr" defTabSz="844083" rtl="0" eaLnBrk="1" latinLnBrk="0" hangingPunct="1">
              <a:spcBef>
                <a:spcPct val="0"/>
              </a:spcBef>
              <a:buNone/>
              <a:defRPr sz="4062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80000"/>
              </a:lnSpc>
              <a:defRPr/>
            </a:pPr>
            <a:r>
              <a:rPr lang="ru-RU" sz="3000" b="1" dirty="0">
                <a:latin typeface="+mn-lt"/>
                <a:cs typeface="Arial" panose="020B0604020202020204" pitchFamily="34" charset="0"/>
              </a:rPr>
              <a:t>Содержание модели в </a:t>
            </a:r>
            <a:r>
              <a:rPr lang="ru-RU" sz="3000" b="1" dirty="0" smtClean="0">
                <a:latin typeface="+mn-lt"/>
                <a:cs typeface="Arial" panose="020B0604020202020204" pitchFamily="34" charset="0"/>
              </a:rPr>
              <a:t>области инженерно-технического </a:t>
            </a:r>
            <a:r>
              <a:rPr lang="ru-RU" sz="3000" b="1" dirty="0">
                <a:latin typeface="+mn-lt"/>
                <a:cs typeface="Arial" panose="020B0604020202020204" pitchFamily="34" charset="0"/>
              </a:rPr>
              <a:t>направления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1482649"/>
              </p:ext>
            </p:extLst>
          </p:nvPr>
        </p:nvGraphicFramePr>
        <p:xfrm>
          <a:off x="567888" y="1437872"/>
          <a:ext cx="9538639" cy="4968240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2791328">
                  <a:extLst>
                    <a:ext uri="{9D8B030D-6E8A-4147-A177-3AD203B41FA5}">
                      <a16:colId xmlns:a16="http://schemas.microsoft.com/office/drawing/2014/main" val="1829711329"/>
                    </a:ext>
                  </a:extLst>
                </a:gridCol>
                <a:gridCol w="3484345">
                  <a:extLst>
                    <a:ext uri="{9D8B030D-6E8A-4147-A177-3AD203B41FA5}">
                      <a16:colId xmlns:a16="http://schemas.microsoft.com/office/drawing/2014/main" val="2960824532"/>
                    </a:ext>
                  </a:extLst>
                </a:gridCol>
                <a:gridCol w="3262966">
                  <a:extLst>
                    <a:ext uri="{9D8B030D-6E8A-4147-A177-3AD203B41FA5}">
                      <a16:colId xmlns:a16="http://schemas.microsoft.com/office/drawing/2014/main" val="2148933707"/>
                    </a:ext>
                  </a:extLst>
                </a:gridCol>
              </a:tblGrid>
              <a:tr h="371182">
                <a:tc gridSpan="2"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chemeClr val="bg1"/>
                          </a:solidFill>
                        </a:rPr>
                        <a:t>Основная образовательная программа</a:t>
                      </a:r>
                      <a:endParaRPr lang="ru-RU" sz="20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6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4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bg1"/>
                          </a:solidFill>
                        </a:rPr>
                        <a:t>Дополнительное</a:t>
                      </a:r>
                      <a:r>
                        <a:rPr lang="en-US" sz="2000" dirty="0" smtClean="0">
                          <a:solidFill>
                            <a:schemeClr val="bg1"/>
                          </a:solidFill>
                        </a:rPr>
                        <a:t/>
                      </a:r>
                      <a:br>
                        <a:rPr lang="en-US" sz="2000" dirty="0" smtClean="0">
                          <a:solidFill>
                            <a:schemeClr val="bg1"/>
                          </a:solidFill>
                        </a:rPr>
                      </a:br>
                      <a:r>
                        <a:rPr lang="ru-RU" sz="2000" dirty="0" smtClean="0">
                          <a:solidFill>
                            <a:schemeClr val="bg1"/>
                          </a:solidFill>
                        </a:rPr>
                        <a:t>образование</a:t>
                      </a:r>
                      <a:endParaRPr lang="ru-RU" sz="20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6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4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9881093"/>
                  </a:ext>
                </a:extLst>
              </a:tr>
              <a:tr h="342629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800" kern="1200" baseline="0" dirty="0" smtClean="0">
                          <a:solidFill>
                            <a:schemeClr val="bg1"/>
                          </a:solidFill>
                        </a:rPr>
                        <a:t>урочная </a:t>
                      </a:r>
                      <a:r>
                        <a:rPr lang="ru-RU" sz="1800" kern="1200" baseline="0" dirty="0">
                          <a:solidFill>
                            <a:schemeClr val="bg1"/>
                          </a:solidFill>
                        </a:rPr>
                        <a:t>деятельность</a:t>
                      </a:r>
                      <a:endParaRPr lang="ru-RU" sz="1800" b="1" kern="1200" baseline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6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40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800" kern="1200" baseline="0" dirty="0" smtClean="0">
                          <a:solidFill>
                            <a:schemeClr val="bg1"/>
                          </a:solidFill>
                        </a:rPr>
                        <a:t>внеурочная </a:t>
                      </a:r>
                      <a:r>
                        <a:rPr lang="ru-RU" sz="1800" kern="1200" baseline="0" dirty="0">
                          <a:solidFill>
                            <a:schemeClr val="bg1"/>
                          </a:solidFill>
                        </a:rPr>
                        <a:t>деятельность</a:t>
                      </a:r>
                      <a:endParaRPr lang="ru-RU" sz="1800" b="1" kern="1200" baseline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6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40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3344093"/>
                  </a:ext>
                </a:extLst>
              </a:tr>
              <a:tr h="685258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Технология</a:t>
                      </a:r>
                      <a:r>
                        <a:rPr lang="ru-RU" sz="1400" baseline="0" dirty="0"/>
                        <a:t> (робототехника, электротехника, </a:t>
                      </a:r>
                      <a:r>
                        <a:rPr lang="en-US" sz="1400" baseline="0" dirty="0"/>
                        <a:t>VR/AR,</a:t>
                      </a:r>
                      <a:r>
                        <a:rPr lang="ru-RU" sz="1400" baseline="0" dirty="0"/>
                        <a:t> искусственный интеллект, 3Д-моделирование и др.)</a:t>
                      </a:r>
                      <a:endParaRPr lang="ru-RU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6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Конструирование</a:t>
                      </a:r>
                      <a:r>
                        <a:rPr lang="ru-RU" sz="1400" dirty="0" smtClean="0"/>
                        <a:t>,</a:t>
                      </a:r>
                      <a:br>
                        <a:rPr lang="ru-RU" sz="1400" dirty="0" smtClean="0"/>
                      </a:br>
                      <a:r>
                        <a:rPr lang="ru-RU" sz="1400" dirty="0" smtClean="0"/>
                        <a:t>моделирование</a:t>
                      </a:r>
                      <a:r>
                        <a:rPr lang="ru-RU" sz="1400" dirty="0"/>
                        <a:t>, ТИКО</a:t>
                      </a:r>
                      <a:endParaRPr lang="ru-RU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6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Робототехника, проектирование механических процессов</a:t>
                      </a:r>
                      <a:endParaRPr lang="ru-RU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6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08417851"/>
                  </a:ext>
                </a:extLst>
              </a:tr>
              <a:tr h="885125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У</a:t>
                      </a:r>
                      <a:r>
                        <a:rPr lang="ru-RU" sz="1400" baseline="0" dirty="0" smtClean="0"/>
                        <a:t>глубленное </a:t>
                      </a:r>
                      <a:r>
                        <a:rPr lang="ru-RU" sz="1400" baseline="0" dirty="0"/>
                        <a:t>изучение математики, информатики и </a:t>
                      </a:r>
                      <a:r>
                        <a:rPr lang="ru-RU" sz="1400" baseline="0" dirty="0" smtClean="0"/>
                        <a:t>физики, </a:t>
                      </a:r>
                      <a:r>
                        <a:rPr lang="ru-RU" sz="1400" dirty="0" smtClean="0"/>
                        <a:t>астрономии</a:t>
                      </a:r>
                      <a:endParaRPr lang="ru-RU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6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Пропедевтический курс по физике, </a:t>
                      </a:r>
                      <a:r>
                        <a:rPr lang="ru-RU" sz="1400" dirty="0" smtClean="0"/>
                        <a:t>естествознанию.</a:t>
                      </a:r>
                      <a:r>
                        <a:rPr lang="ru-RU" sz="1400" dirty="0"/>
                        <a:t/>
                      </a:r>
                      <a:br>
                        <a:rPr lang="ru-RU" sz="1400" dirty="0"/>
                      </a:br>
                      <a:r>
                        <a:rPr lang="en-US" sz="1400" dirty="0" smtClean="0"/>
                        <a:t>C</a:t>
                      </a:r>
                      <a:r>
                        <a:rPr lang="ru-RU" sz="1400" dirty="0" err="1" smtClean="0"/>
                        <a:t>пецкурс</a:t>
                      </a:r>
                      <a:r>
                        <a:rPr lang="ru-RU" sz="1400" dirty="0" smtClean="0"/>
                        <a:t> </a:t>
                      </a:r>
                      <a:r>
                        <a:rPr lang="ru-RU" sz="1400" dirty="0"/>
                        <a:t>по астрономии</a:t>
                      </a:r>
                      <a:br>
                        <a:rPr lang="ru-RU" sz="1400" dirty="0"/>
                      </a:br>
                      <a:r>
                        <a:rPr lang="ru-RU" sz="1400" dirty="0"/>
                        <a:t>и </a:t>
                      </a:r>
                      <a:r>
                        <a:rPr lang="ru-RU" sz="1400" dirty="0" smtClean="0"/>
                        <a:t>астрофизике</a:t>
                      </a:r>
                      <a:r>
                        <a:rPr lang="en-US" sz="1400" dirty="0" smtClean="0"/>
                        <a:t> c</a:t>
                      </a:r>
                      <a:r>
                        <a:rPr lang="ru-RU" sz="1400" dirty="0" smtClean="0"/>
                        <a:t> 5 класса </a:t>
                      </a:r>
                      <a:endParaRPr lang="ru-RU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6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err="1" smtClean="0"/>
                        <a:t>Нанолаборатория</a:t>
                      </a:r>
                      <a:r>
                        <a:rPr lang="ru-RU" sz="1400" dirty="0" smtClean="0"/>
                        <a:t/>
                      </a:r>
                      <a:br>
                        <a:rPr lang="ru-RU" sz="1400" dirty="0" smtClean="0"/>
                      </a:br>
                      <a:r>
                        <a:rPr lang="en-US" sz="1400" dirty="0" smtClean="0"/>
                        <a:t>(</a:t>
                      </a:r>
                      <a:r>
                        <a:rPr lang="ru-RU" sz="1400" dirty="0" smtClean="0"/>
                        <a:t>исследовательская деятельность</a:t>
                      </a:r>
                      <a:r>
                        <a:rPr lang="en-US" sz="1400" dirty="0" smtClean="0"/>
                        <a:t>)</a:t>
                      </a:r>
                      <a:r>
                        <a:rPr lang="ru-RU" sz="1400" dirty="0" smtClean="0"/>
                        <a:t>,</a:t>
                      </a:r>
                      <a:r>
                        <a:rPr lang="ru-RU" sz="1400" dirty="0"/>
                        <a:t/>
                      </a:r>
                      <a:br>
                        <a:rPr lang="ru-RU" sz="1400" dirty="0"/>
                      </a:br>
                      <a:r>
                        <a:rPr lang="ru-RU" sz="1400" dirty="0" smtClean="0"/>
                        <a:t>клуб </a:t>
                      </a:r>
                      <a:r>
                        <a:rPr lang="ru-RU" sz="1400" dirty="0"/>
                        <a:t>«Звездочеты» </a:t>
                      </a:r>
                      <a:endParaRPr lang="ru-RU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6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65716227"/>
                  </a:ext>
                </a:extLst>
              </a:tr>
              <a:tr h="885125">
                <a:tc>
                  <a:txBody>
                    <a:bodyPr/>
                    <a:lstStyle/>
                    <a:p>
                      <a:pPr algn="ctr"/>
                      <a:r>
                        <a:rPr lang="ru-RU" sz="1400" baseline="0" dirty="0" smtClean="0"/>
                        <a:t>Углубленное изучение</a:t>
                      </a:r>
                      <a:br>
                        <a:rPr lang="ru-RU" sz="1400" baseline="0" dirty="0" smtClean="0"/>
                      </a:br>
                      <a:r>
                        <a:rPr lang="ru-RU" sz="1400" baseline="0" dirty="0" smtClean="0"/>
                        <a:t>информатики </a:t>
                      </a:r>
                      <a:r>
                        <a:rPr lang="ru-RU" sz="1400" baseline="0" dirty="0"/>
                        <a:t>и </a:t>
                      </a:r>
                      <a:r>
                        <a:rPr lang="ru-RU" sz="1400" baseline="0" dirty="0" smtClean="0"/>
                        <a:t>математики</a:t>
                      </a:r>
                      <a:endParaRPr lang="ru-RU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6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«Клуб программистов» с 5 лет, шахматы, </a:t>
                      </a:r>
                    </a:p>
                    <a:p>
                      <a:pPr algn="ctr"/>
                      <a:r>
                        <a:rPr lang="ru-RU" sz="1400" dirty="0"/>
                        <a:t>«Умники и умницы»</a:t>
                      </a:r>
                      <a:endParaRPr lang="ru-RU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6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Программирование, системное администрирование,</a:t>
                      </a:r>
                      <a:r>
                        <a:rPr lang="ru-RU" sz="1400" baseline="0" dirty="0"/>
                        <a:t> </a:t>
                      </a:r>
                      <a:r>
                        <a:rPr lang="ru-RU" sz="1400" baseline="0" dirty="0" smtClean="0"/>
                        <a:t>деятельность</a:t>
                      </a:r>
                      <a:br>
                        <a:rPr lang="ru-RU" sz="1400" baseline="0" dirty="0" smtClean="0"/>
                      </a:br>
                      <a:r>
                        <a:rPr lang="ru-RU" sz="1400" baseline="0" dirty="0" smtClean="0"/>
                        <a:t>«</a:t>
                      </a:r>
                      <a:r>
                        <a:rPr lang="en-US" sz="1400" baseline="0" dirty="0" smtClean="0"/>
                        <a:t>IT-</a:t>
                      </a:r>
                      <a:r>
                        <a:rPr lang="ru-RU" sz="1400" baseline="0" dirty="0" smtClean="0"/>
                        <a:t>куба», </a:t>
                      </a:r>
                      <a:r>
                        <a:rPr lang="en-US" sz="1400" baseline="0" dirty="0"/>
                        <a:t>VR/AR</a:t>
                      </a:r>
                      <a:r>
                        <a:rPr lang="ru-RU" sz="1400" baseline="0" dirty="0"/>
                        <a:t>, студия </a:t>
                      </a:r>
                      <a:r>
                        <a:rPr lang="ru-RU" sz="1400" baseline="0" dirty="0" smtClean="0"/>
                        <a:t>дизайна,</a:t>
                      </a:r>
                      <a:endParaRPr lang="ru-RU" sz="1400" baseline="0" dirty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/>
                        <a:t>школьная телестудия</a:t>
                      </a:r>
                      <a:endParaRPr lang="ru-RU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6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90867366"/>
                  </a:ext>
                </a:extLst>
              </a:tr>
              <a:tr h="1110219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Углубленное </a:t>
                      </a:r>
                      <a:r>
                        <a:rPr lang="ru-RU" sz="1400" dirty="0"/>
                        <a:t>изучение математики, химии, </a:t>
                      </a:r>
                      <a:r>
                        <a:rPr lang="ru-RU" sz="1400" dirty="0" smtClean="0"/>
                        <a:t>биологии</a:t>
                      </a:r>
                      <a:endParaRPr lang="ru-RU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6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Курс «Маленький доктор», биомедицина</a:t>
                      </a:r>
                      <a:r>
                        <a:rPr lang="ru-RU" sz="1400" dirty="0" smtClean="0"/>
                        <a:t>,</a:t>
                      </a:r>
                      <a:br>
                        <a:rPr lang="ru-RU" sz="1400" dirty="0" smtClean="0"/>
                      </a:br>
                      <a:r>
                        <a:rPr lang="ru-RU" sz="1400" dirty="0" smtClean="0"/>
                        <a:t>«</a:t>
                      </a:r>
                      <a:r>
                        <a:rPr lang="ru-RU" sz="1400" dirty="0"/>
                        <a:t>Шаги в медицину», </a:t>
                      </a:r>
                    </a:p>
                    <a:p>
                      <a:pPr algn="ctr"/>
                      <a:r>
                        <a:rPr lang="ru-RU" sz="1400" dirty="0"/>
                        <a:t>медицинская </a:t>
                      </a:r>
                      <a:r>
                        <a:rPr lang="ru-RU" sz="1400" dirty="0" smtClean="0"/>
                        <a:t>информатика.</a:t>
                      </a:r>
                      <a:endParaRPr lang="ru-RU" sz="1400" dirty="0"/>
                    </a:p>
                    <a:p>
                      <a:pPr algn="ctr"/>
                      <a:r>
                        <a:rPr lang="ru-RU" sz="1400" dirty="0" err="1"/>
                        <a:t>Биоинформатика</a:t>
                      </a:r>
                      <a:r>
                        <a:rPr lang="ru-RU" sz="1400" dirty="0"/>
                        <a:t>, спецкурсы: «Химические исследования», «Охота за микробами»</a:t>
                      </a:r>
                      <a:endParaRPr lang="ru-RU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6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Медико-биологическая</a:t>
                      </a:r>
                      <a:br>
                        <a:rPr lang="ru-RU" sz="1400" dirty="0"/>
                      </a:br>
                      <a:r>
                        <a:rPr lang="ru-RU" sz="1400" dirty="0"/>
                        <a:t>школа</a:t>
                      </a:r>
                      <a:endParaRPr lang="ru-RU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6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41114430"/>
                  </a:ext>
                </a:extLst>
              </a:tr>
            </a:tbl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07B4C-393F-4E3D-A696-83B041F08FCB}" type="slidenum">
              <a:rPr lang="ru-RU" smtClean="0"/>
              <a:pPr/>
              <a:t>11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08649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B1C092AB-FE6D-4202-8013-93628B845502}"/>
              </a:ext>
            </a:extLst>
          </p:cNvPr>
          <p:cNvSpPr txBox="1">
            <a:spLocks/>
          </p:cNvSpPr>
          <p:nvPr/>
        </p:nvSpPr>
        <p:spPr>
          <a:xfrm>
            <a:off x="734540" y="436877"/>
            <a:ext cx="8380585" cy="553998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ctr" defTabSz="844083" rtl="0" eaLnBrk="1" latinLnBrk="0" hangingPunct="1">
              <a:spcBef>
                <a:spcPct val="0"/>
              </a:spcBef>
              <a:buNone/>
              <a:defRPr sz="4062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ru-RU" sz="3000" b="1" dirty="0">
                <a:latin typeface="+mn-lt"/>
                <a:cs typeface="Arial" panose="020B0604020202020204" pitchFamily="34" charset="0"/>
              </a:rPr>
              <a:t>Профили школы</a:t>
            </a:r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BBEF9D5D-FFBC-4B25-AA22-3C495B216EE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0580963"/>
              </p:ext>
            </p:extLst>
          </p:nvPr>
        </p:nvGraphicFramePr>
        <p:xfrm>
          <a:off x="734540" y="2230721"/>
          <a:ext cx="9968752" cy="3307436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001921">
                  <a:extLst>
                    <a:ext uri="{9D8B030D-6E8A-4147-A177-3AD203B41FA5}">
                      <a16:colId xmlns:a16="http://schemas.microsoft.com/office/drawing/2014/main" val="1694406895"/>
                    </a:ext>
                  </a:extLst>
                </a:gridCol>
                <a:gridCol w="2175558">
                  <a:extLst>
                    <a:ext uri="{9D8B030D-6E8A-4147-A177-3AD203B41FA5}">
                      <a16:colId xmlns:a16="http://schemas.microsoft.com/office/drawing/2014/main" val="1348893350"/>
                    </a:ext>
                  </a:extLst>
                </a:gridCol>
                <a:gridCol w="2839459">
                  <a:extLst>
                    <a:ext uri="{9D8B030D-6E8A-4147-A177-3AD203B41FA5}">
                      <a16:colId xmlns:a16="http://schemas.microsoft.com/office/drawing/2014/main" val="2903011906"/>
                    </a:ext>
                  </a:extLst>
                </a:gridCol>
                <a:gridCol w="2951814">
                  <a:extLst>
                    <a:ext uri="{9D8B030D-6E8A-4147-A177-3AD203B41FA5}">
                      <a16:colId xmlns:a16="http://schemas.microsoft.com/office/drawing/2014/main" val="1469144111"/>
                    </a:ext>
                  </a:extLst>
                </a:gridCol>
              </a:tblGrid>
              <a:tr h="1096441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/>
                        <a:t>Технологический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6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/>
                        <a:t>Углубленное изучение физики, математики, информатики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6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/>
                        <a:t>Решение физических задач, цифровая лаборатория, практические курсы совместно с </a:t>
                      </a:r>
                      <a:r>
                        <a:rPr lang="ru-RU" sz="1600" b="0" dirty="0" smtClean="0"/>
                        <a:t>«</a:t>
                      </a:r>
                      <a:r>
                        <a:rPr lang="en-US" sz="1600" b="0" dirty="0" smtClean="0"/>
                        <a:t>IT-</a:t>
                      </a:r>
                      <a:r>
                        <a:rPr lang="ru-RU" sz="1600" b="0" dirty="0" smtClean="0"/>
                        <a:t>куб»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6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 marL="87313" indent="0" algn="l"/>
                      <a:r>
                        <a:rPr lang="ru-RU" sz="1600" dirty="0"/>
                        <a:t>Проектная и исследовательская деятельность</a:t>
                      </a:r>
                      <a:r>
                        <a:rPr lang="ru-RU" sz="1600" dirty="0" smtClean="0"/>
                        <a:t>,</a:t>
                      </a:r>
                      <a:br>
                        <a:rPr lang="ru-RU" sz="1600" dirty="0" smtClean="0"/>
                      </a:br>
                      <a:r>
                        <a:rPr lang="ru-RU" sz="1600" dirty="0" err="1" smtClean="0"/>
                        <a:t>метапредметные</a:t>
                      </a:r>
                      <a:r>
                        <a:rPr lang="ru-RU" sz="1600" dirty="0" smtClean="0"/>
                        <a:t> </a:t>
                      </a:r>
                      <a:r>
                        <a:rPr lang="ru-RU" sz="1600" dirty="0"/>
                        <a:t>погружения</a:t>
                      </a:r>
                      <a:r>
                        <a:rPr lang="ru-RU" sz="1600" dirty="0" smtClean="0"/>
                        <a:t>,</a:t>
                      </a:r>
                      <a:br>
                        <a:rPr lang="ru-RU" sz="1600" dirty="0" smtClean="0"/>
                      </a:br>
                      <a:r>
                        <a:rPr lang="ru-RU" sz="1600" dirty="0" smtClean="0"/>
                        <a:t>конференции </a:t>
                      </a:r>
                      <a:r>
                        <a:rPr lang="ru-RU" sz="1600" dirty="0"/>
                        <a:t>и семинары</a:t>
                      </a:r>
                      <a:r>
                        <a:rPr lang="ru-RU" sz="1600" dirty="0" smtClean="0"/>
                        <a:t>,</a:t>
                      </a:r>
                      <a:br>
                        <a:rPr lang="ru-RU" sz="1600" dirty="0" smtClean="0"/>
                      </a:br>
                      <a:r>
                        <a:rPr lang="ru-RU" sz="1600" dirty="0" smtClean="0"/>
                        <a:t>защита </a:t>
                      </a:r>
                      <a:r>
                        <a:rPr lang="ru-RU" sz="1600" dirty="0"/>
                        <a:t>бизнес-проектов и </a:t>
                      </a:r>
                      <a:r>
                        <a:rPr lang="ru-RU" sz="1600" dirty="0" err="1"/>
                        <a:t>лендингов</a:t>
                      </a:r>
                      <a:r>
                        <a:rPr lang="ru-RU" sz="1600" dirty="0" smtClean="0"/>
                        <a:t>,</a:t>
                      </a:r>
                      <a:br>
                        <a:rPr lang="ru-RU" sz="1600" dirty="0" smtClean="0"/>
                      </a:br>
                      <a:r>
                        <a:rPr lang="ru-RU" sz="1600" dirty="0" smtClean="0"/>
                        <a:t>олимпиадное </a:t>
                      </a:r>
                      <a:r>
                        <a:rPr lang="ru-RU" sz="1600" dirty="0"/>
                        <a:t>движение НТИ</a:t>
                      </a:r>
                      <a:r>
                        <a:rPr lang="ru-RU" sz="1600" dirty="0" smtClean="0"/>
                        <a:t>,</a:t>
                      </a:r>
                      <a:br>
                        <a:rPr lang="ru-RU" sz="1600" dirty="0" smtClean="0"/>
                      </a:br>
                      <a:r>
                        <a:rPr lang="ru-RU" sz="1600" dirty="0" smtClean="0"/>
                        <a:t>участие </a:t>
                      </a:r>
                      <a:r>
                        <a:rPr lang="ru-RU" sz="1600" dirty="0"/>
                        <a:t>в движении </a:t>
                      </a:r>
                      <a:r>
                        <a:rPr lang="en-US" sz="1600" dirty="0" err="1"/>
                        <a:t>Worldskills</a:t>
                      </a:r>
                      <a:endParaRPr lang="ru-RU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6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73101108"/>
                  </a:ext>
                </a:extLst>
              </a:tr>
              <a:tr h="822613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Естественнонаучный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6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Углубленное изучение математики,</a:t>
                      </a:r>
                      <a:br>
                        <a:rPr lang="ru-RU" sz="1400" dirty="0"/>
                      </a:br>
                      <a:r>
                        <a:rPr lang="ru-RU" sz="1400" dirty="0"/>
                        <a:t>химии, биологии</a:t>
                      </a:r>
                      <a:endParaRPr lang="ru-RU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6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Экология, решение биологических задач, химический практикум, медико-биологическая</a:t>
                      </a:r>
                      <a:r>
                        <a:rPr lang="ru-RU" sz="1400" baseline="0" dirty="0"/>
                        <a:t> школа</a:t>
                      </a:r>
                      <a:endParaRPr lang="ru-RU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6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1356684"/>
                  </a:ext>
                </a:extLst>
              </a:tr>
              <a:tr h="1388382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Универсальный, гуманитарный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6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Углубленное изучение истории, права, обществознания, иностранного языка</a:t>
                      </a:r>
                      <a:endParaRPr lang="ru-RU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6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Практические курсы</a:t>
                      </a:r>
                      <a:br>
                        <a:rPr lang="ru-RU" sz="1400" dirty="0"/>
                      </a:br>
                      <a:r>
                        <a:rPr lang="ru-RU" sz="1400" dirty="0"/>
                        <a:t>по профилю, интерактивный английский язык</a:t>
                      </a:r>
                      <a:endParaRPr lang="ru-RU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6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4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0994447"/>
                  </a:ext>
                </a:extLst>
              </a:tr>
            </a:tbl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07B4C-393F-4E3D-A696-83B041F08FCB}" type="slidenum">
              <a:rPr lang="ru-RU" smtClean="0"/>
              <a:pPr/>
              <a:t>12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59390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69BFAB7B-690E-4170-B2EE-FEE46A89108E}"/>
              </a:ext>
            </a:extLst>
          </p:cNvPr>
          <p:cNvSpPr txBox="1">
            <a:spLocks/>
          </p:cNvSpPr>
          <p:nvPr/>
        </p:nvSpPr>
        <p:spPr>
          <a:xfrm>
            <a:off x="577516" y="604823"/>
            <a:ext cx="7757962" cy="470898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ctr" defTabSz="844083" rtl="0" eaLnBrk="1" latinLnBrk="0" hangingPunct="1">
              <a:spcBef>
                <a:spcPct val="0"/>
              </a:spcBef>
              <a:buNone/>
              <a:defRPr sz="4062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80000"/>
              </a:lnSpc>
            </a:pPr>
            <a:r>
              <a:rPr lang="ru-RU" sz="3000" b="1" dirty="0">
                <a:latin typeface="+mn-lt"/>
                <a:cs typeface="Arial" panose="020B0604020202020204" pitchFamily="34" charset="0"/>
                <a:sym typeface="Helvetica Neue"/>
              </a:rPr>
              <a:t>Ключевые подходы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D0DB94AF-EE7C-4143-A89D-EB1A43869658}"/>
              </a:ext>
            </a:extLst>
          </p:cNvPr>
          <p:cNvSpPr/>
          <p:nvPr/>
        </p:nvSpPr>
        <p:spPr>
          <a:xfrm>
            <a:off x="577516" y="1472219"/>
            <a:ext cx="9856269" cy="3946803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spcCol="360000" rtlCol="0" anchor="t" anchorCtr="0"/>
          <a:lstStyle/>
          <a:p>
            <a:pPr marL="355600" indent="-355600">
              <a:spcBef>
                <a:spcPts val="1200"/>
              </a:spcBef>
              <a:buClr>
                <a:srgbClr val="640000"/>
              </a:buClr>
              <a:buSzPct val="150000"/>
              <a:buFont typeface="Arial" panose="020B0604020202020204" pitchFamily="34" charset="0"/>
              <a:buChar char="•"/>
            </a:pPr>
            <a:r>
              <a:rPr lang="ru-RU" sz="2400" kern="0" dirty="0">
                <a:solidFill>
                  <a:schemeClr val="tx1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Персонализированные образовательные маршруты</a:t>
            </a:r>
          </a:p>
          <a:p>
            <a:pPr marL="355600" indent="-355600">
              <a:spcBef>
                <a:spcPts val="1200"/>
              </a:spcBef>
              <a:buClr>
                <a:srgbClr val="640000"/>
              </a:buClr>
              <a:buSzPct val="150000"/>
              <a:buFont typeface="Arial" panose="020B0604020202020204" pitchFamily="34" charset="0"/>
              <a:buChar char="•"/>
            </a:pPr>
            <a:r>
              <a:rPr lang="ru-RU" sz="2400" kern="0" dirty="0">
                <a:solidFill>
                  <a:schemeClr val="tx1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Упор на проектную деятельность, </a:t>
            </a:r>
            <a:r>
              <a:rPr lang="ru-RU" sz="2400" kern="0" dirty="0" err="1">
                <a:solidFill>
                  <a:schemeClr val="tx1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метапредметные</a:t>
            </a:r>
            <a:r>
              <a:rPr lang="ru-RU" sz="2400" kern="0" dirty="0">
                <a:solidFill>
                  <a:schemeClr val="tx1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 погружения</a:t>
            </a:r>
          </a:p>
          <a:p>
            <a:pPr marL="355600" indent="-355600">
              <a:spcBef>
                <a:spcPts val="1200"/>
              </a:spcBef>
              <a:buClr>
                <a:srgbClr val="640000"/>
              </a:buClr>
              <a:buSzPct val="150000"/>
              <a:buFont typeface="Arial" panose="020B0604020202020204" pitchFamily="34" charset="0"/>
              <a:buChar char="•"/>
            </a:pPr>
            <a:r>
              <a:rPr lang="ru-RU" sz="2400" kern="0" dirty="0">
                <a:solidFill>
                  <a:schemeClr val="tx1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Тесное сотрудничество с университетом города, СПУ, </a:t>
            </a:r>
            <a:r>
              <a:rPr lang="ru-RU" sz="2400" kern="0" dirty="0" err="1">
                <a:solidFill>
                  <a:schemeClr val="tx1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ЦОППом</a:t>
            </a:r>
            <a:endParaRPr lang="ru-RU" sz="2400" kern="0" dirty="0">
              <a:solidFill>
                <a:schemeClr val="tx1"/>
              </a:solidFill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  <a:p>
            <a:pPr marL="355600" indent="-355600">
              <a:spcBef>
                <a:spcPts val="1200"/>
              </a:spcBef>
              <a:buClr>
                <a:srgbClr val="640000"/>
              </a:buClr>
              <a:buSzPct val="150000"/>
              <a:buFont typeface="Arial" panose="020B0604020202020204" pitchFamily="34" charset="0"/>
              <a:buChar char="•"/>
            </a:pPr>
            <a:r>
              <a:rPr lang="ru-RU" sz="2400" kern="0" dirty="0">
                <a:solidFill>
                  <a:schemeClr val="tx1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Школа бизнес-задач и практик. Обучение с использованием потенциала ведущих бизнес-структур</a:t>
            </a:r>
          </a:p>
          <a:p>
            <a:pPr marL="355600" indent="-355600">
              <a:spcBef>
                <a:spcPts val="1200"/>
              </a:spcBef>
              <a:buClr>
                <a:srgbClr val="640000"/>
              </a:buClr>
              <a:buSzPct val="150000"/>
              <a:buFont typeface="Arial" panose="020B0604020202020204" pitchFamily="34" charset="0"/>
              <a:buChar char="•"/>
            </a:pPr>
            <a:r>
              <a:rPr lang="ru-RU" sz="2400" kern="0" dirty="0">
                <a:solidFill>
                  <a:schemeClr val="tx1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Информационный лекторий (постоянно действующий)</a:t>
            </a:r>
          </a:p>
          <a:p>
            <a:pPr marL="355600" indent="-355600">
              <a:spcBef>
                <a:spcPts val="1200"/>
              </a:spcBef>
              <a:buClr>
                <a:srgbClr val="640000"/>
              </a:buClr>
              <a:buSzPct val="150000"/>
              <a:buFont typeface="Arial" panose="020B0604020202020204" pitchFamily="34" charset="0"/>
              <a:buChar char="•"/>
            </a:pPr>
            <a:r>
              <a:rPr lang="ru-RU" sz="2400" kern="0" dirty="0">
                <a:solidFill>
                  <a:schemeClr val="tx1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Сетевое взаимодействие с центрами дополнительного образования (</a:t>
            </a:r>
            <a:r>
              <a:rPr lang="ru-RU" sz="2400" kern="0" dirty="0" err="1">
                <a:solidFill>
                  <a:schemeClr val="tx1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Кванториум</a:t>
            </a:r>
            <a:r>
              <a:rPr lang="ru-RU" sz="2400" kern="0" dirty="0">
                <a:solidFill>
                  <a:schemeClr val="tx1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07B4C-393F-4E3D-A696-83B041F08FCB}" type="slidenum">
              <a:rPr lang="ru-RU" smtClean="0"/>
              <a:pPr/>
              <a:t>13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90191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">
            <a:extLst>
              <a:ext uri="{FF2B5EF4-FFF2-40B4-BE49-F238E27FC236}">
                <a16:creationId xmlns:a16="http://schemas.microsoft.com/office/drawing/2014/main" id="{6824796F-5BBF-44B3-AA6C-9B5EC8824633}"/>
              </a:ext>
            </a:extLst>
          </p:cNvPr>
          <p:cNvSpPr txBox="1">
            <a:spLocks/>
          </p:cNvSpPr>
          <p:nvPr/>
        </p:nvSpPr>
        <p:spPr>
          <a:xfrm>
            <a:off x="635267" y="357299"/>
            <a:ext cx="6766562" cy="55399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spAutoFit/>
          </a:bodyPr>
          <a:lstStyle>
            <a:lvl1pPr algn="ctr" defTabSz="844083" rtl="0" eaLnBrk="1" latinLnBrk="0" hangingPunct="1">
              <a:spcBef>
                <a:spcPct val="0"/>
              </a:spcBef>
              <a:buNone/>
              <a:defRPr sz="4062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ru-RU" sz="3000" b="1" dirty="0" smtClean="0">
                <a:latin typeface="+mn-lt"/>
                <a:cs typeface="Arial" panose="020B0604020202020204" pitchFamily="34" charset="0"/>
              </a:rPr>
              <a:t>Результаты</a:t>
            </a:r>
            <a:endParaRPr lang="ru-RU" sz="3000" b="1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D0DB94AF-EE7C-4143-A89D-EB1A43869658}"/>
              </a:ext>
            </a:extLst>
          </p:cNvPr>
          <p:cNvSpPr/>
          <p:nvPr/>
        </p:nvSpPr>
        <p:spPr>
          <a:xfrm>
            <a:off x="635267" y="1250417"/>
            <a:ext cx="5746282" cy="486287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numCol="1" spcCol="360000" rtlCol="0" anchor="t" anchorCtr="0">
            <a:spAutoFit/>
          </a:bodyPr>
          <a:lstStyle/>
          <a:p>
            <a:pPr marL="355600" indent="-355600">
              <a:spcBef>
                <a:spcPts val="1200"/>
              </a:spcBef>
              <a:buClr>
                <a:srgbClr val="640000"/>
              </a:buClr>
              <a:buSzPct val="180000"/>
              <a:buFont typeface="Arial" panose="020B0604020202020204" pitchFamily="34" charset="0"/>
              <a:buChar char="•"/>
            </a:pPr>
            <a:r>
              <a:rPr lang="ru-RU" altLang="ru-RU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Учащийся центра «</a:t>
            </a:r>
            <a:r>
              <a:rPr lang="en-US" altLang="ru-RU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IT-</a:t>
            </a:r>
            <a:r>
              <a:rPr lang="ru-RU" altLang="ru-RU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куб» и его коллега из города Абакан заняли 1 место в финале Олимпиады НТИ по профилю «Искусственный интеллект». Ребята получили при этом 100 баллов на ЕГЭ по математике и информатике и сертификат на 500 000 руб.</a:t>
            </a:r>
          </a:p>
          <a:p>
            <a:pPr marL="355600" indent="-355600">
              <a:spcBef>
                <a:spcPts val="1200"/>
              </a:spcBef>
              <a:buClr>
                <a:srgbClr val="640000"/>
              </a:buClr>
              <a:buSzPct val="180000"/>
              <a:buFont typeface="Arial" panose="020B0604020202020204" pitchFamily="34" charset="0"/>
              <a:buChar char="•"/>
            </a:pPr>
            <a:r>
              <a:rPr lang="ru-RU" altLang="ru-RU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Учащиеся центра «IT-куб» под руководством выпускника МАОУ «Школа №36» 2019 года стали победителями программы «Умник» и получили грант в размере 500 000 руб. на развитие проекта «Определение с помощью нейронных сетей когнитивных отклонений и их коррекция»</a:t>
            </a:r>
          </a:p>
        </p:txBody>
      </p:sp>
      <p:pic>
        <p:nvPicPr>
          <p:cNvPr id="5" name="Google Shape;323;p32"/>
          <p:cNvPicPr preferRelativeResize="0"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1829" y="3954990"/>
            <a:ext cx="3845641" cy="25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Google Shape;296;p29"/>
          <p:cNvPicPr preferRelativeResize="0"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3680" y="1250417"/>
            <a:ext cx="3535903" cy="25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07B4C-393F-4E3D-A696-83B041F08FCB}" type="slidenum">
              <a:rPr lang="ru-RU" smtClean="0"/>
              <a:pPr/>
              <a:t>14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83981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">
            <a:extLst>
              <a:ext uri="{FF2B5EF4-FFF2-40B4-BE49-F238E27FC236}">
                <a16:creationId xmlns:a16="http://schemas.microsoft.com/office/drawing/2014/main" id="{6824796F-5BBF-44B3-AA6C-9B5EC8824633}"/>
              </a:ext>
            </a:extLst>
          </p:cNvPr>
          <p:cNvSpPr txBox="1">
            <a:spLocks/>
          </p:cNvSpPr>
          <p:nvPr/>
        </p:nvSpPr>
        <p:spPr>
          <a:xfrm>
            <a:off x="525946" y="294484"/>
            <a:ext cx="8178684" cy="53580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844083" rtl="0" eaLnBrk="1" latinLnBrk="0" hangingPunct="1">
              <a:spcBef>
                <a:spcPct val="0"/>
              </a:spcBef>
              <a:buNone/>
              <a:defRPr sz="4062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ru-RU" sz="3000" b="1" dirty="0" smtClean="0">
                <a:latin typeface="+mn-lt"/>
                <a:cs typeface="Arial" panose="020B0604020202020204" pitchFamily="34" charset="0"/>
              </a:rPr>
              <a:t>Результаты</a:t>
            </a:r>
            <a:endParaRPr lang="ru-RU" sz="3000" b="1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D0DB94AF-EE7C-4143-A89D-EB1A43869658}"/>
              </a:ext>
            </a:extLst>
          </p:cNvPr>
          <p:cNvSpPr/>
          <p:nvPr/>
        </p:nvSpPr>
        <p:spPr>
          <a:xfrm>
            <a:off x="525946" y="1051117"/>
            <a:ext cx="6878901" cy="5586145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numCol="1" spcCol="360000" rtlCol="0" anchor="t" anchorCtr="0">
            <a:spAutoFit/>
          </a:bodyPr>
          <a:lstStyle/>
          <a:p>
            <a:pPr marL="285750" indent="-285750">
              <a:spcBef>
                <a:spcPts val="0"/>
              </a:spcBef>
              <a:buClr>
                <a:srgbClr val="640000"/>
              </a:buClr>
              <a:buSzPct val="180000"/>
              <a:buFont typeface="Arial" panose="020B0604020202020204" pitchFamily="34" charset="0"/>
              <a:buChar char="•"/>
            </a:pPr>
            <a:r>
              <a:rPr lang="ru-RU" altLang="ru-R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Обучающийся «</a:t>
            </a:r>
            <a:r>
              <a:rPr lang="ru-RU" altLang="ru-R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IT-куб» </a:t>
            </a:r>
            <a:r>
              <a:rPr lang="ru-RU" altLang="ru-R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занял </a:t>
            </a:r>
            <a:r>
              <a:rPr lang="ru-RU" alt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3 место во Всероссийском конкурсе </a:t>
            </a:r>
            <a:r>
              <a:rPr lang="ru-RU" altLang="ru-R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«IT-школы </a:t>
            </a:r>
            <a:r>
              <a:rPr lang="ru-RU" altLang="ru-RU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Samsung</a:t>
            </a:r>
            <a:r>
              <a:rPr lang="ru-RU" altLang="ru-R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» </a:t>
            </a:r>
            <a:r>
              <a:rPr lang="ru-RU" alt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в номинации “Программирование” с приложением </a:t>
            </a:r>
            <a:r>
              <a:rPr lang="ru-RU" altLang="ru-RU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DrawingMap</a:t>
            </a:r>
            <a:endParaRPr lang="ru-RU" alt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marL="285750" indent="-285750">
              <a:spcBef>
                <a:spcPts val="600"/>
              </a:spcBef>
              <a:buClr>
                <a:srgbClr val="640000"/>
              </a:buClr>
              <a:buSzPct val="180000"/>
              <a:buFont typeface="Arial" panose="020B0604020202020204" pitchFamily="34" charset="0"/>
              <a:buChar char="•"/>
            </a:pPr>
            <a:r>
              <a:rPr lang="ru-RU" alt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У</a:t>
            </a:r>
            <a:r>
              <a:rPr lang="ru-RU" altLang="ru-R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ченицы школы успешно </a:t>
            </a:r>
            <a:r>
              <a:rPr lang="ru-RU" alt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выступили во Всероссийском конкурсе проектов Кружкового движения «Реактор». Всего в Конкурсе было зарегистрировано 134 проектных заявок. П</a:t>
            </a:r>
            <a:r>
              <a:rPr lang="ru-RU" altLang="ru-R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роект </a:t>
            </a:r>
            <a:r>
              <a:rPr lang="ru-RU" alt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"</a:t>
            </a:r>
            <a:r>
              <a:rPr lang="ru-RU" altLang="ru-RU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Neuro</a:t>
            </a:r>
            <a:r>
              <a:rPr lang="ru-RU" alt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ru-RU" altLang="ru-RU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Train</a:t>
            </a:r>
            <a:r>
              <a:rPr lang="ru-RU" alt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” занял 16 место во всероссийском рейтинге. Сама идея проекта зародилась на </a:t>
            </a:r>
            <a: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школьных </a:t>
            </a:r>
            <a:r>
              <a:rPr lang="ru-RU" dirty="0" err="1" smtClean="0">
                <a:solidFill>
                  <a:schemeClr val="tx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Стартапах</a:t>
            </a:r>
            <a: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и продолжила развиваться после </a:t>
            </a:r>
            <a: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них 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- разработка и создание прототипа учебника по стереометрии с элементами дополненной реальности.</a:t>
            </a:r>
          </a:p>
          <a:p>
            <a:pPr marL="285750" indent="-285750">
              <a:spcBef>
                <a:spcPts val="600"/>
              </a:spcBef>
              <a:buClr>
                <a:srgbClr val="640000"/>
              </a:buClr>
              <a:buSzPct val="180000"/>
              <a:buFont typeface="Arial" panose="020B0604020202020204" pitchFamily="34" charset="0"/>
              <a:buChar char="•"/>
            </a:pPr>
            <a:r>
              <a:rPr lang="ru-RU" alt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В феврале 2020 года </a:t>
            </a:r>
            <a:r>
              <a:rPr lang="ru-RU" altLang="ru-R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обучающиеся «IT-куб» заняли </a:t>
            </a:r>
            <a:r>
              <a:rPr lang="ru-RU" alt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1-е место на </a:t>
            </a:r>
            <a:r>
              <a:rPr lang="ru-RU" altLang="ru-RU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хакатоне</a:t>
            </a:r>
            <a:r>
              <a:rPr lang="ru-RU" alt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по </a:t>
            </a:r>
            <a:r>
              <a:rPr lang="ru-RU" altLang="ru-RU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нейротехнологиям</a:t>
            </a:r>
            <a:r>
              <a:rPr lang="ru-RU" alt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в </a:t>
            </a:r>
            <a:r>
              <a:rPr lang="ru-RU" altLang="ru-R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Москве</a:t>
            </a:r>
            <a:endParaRPr lang="ru-RU" alt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marL="285750" indent="-285750">
              <a:spcBef>
                <a:spcPts val="600"/>
              </a:spcBef>
              <a:buClr>
                <a:srgbClr val="640000"/>
              </a:buClr>
              <a:buSzPct val="180000"/>
              <a:buFont typeface="Arial" panose="020B0604020202020204" pitchFamily="34" charset="0"/>
              <a:buChar char="•"/>
            </a:pPr>
            <a:r>
              <a:rPr lang="ru-RU" alt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В марте 2020 года (в период дистанционного образования!) </a:t>
            </a:r>
            <a:r>
              <a:rPr lang="ru-RU" altLang="ru-R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обучающийся «</a:t>
            </a:r>
            <a:r>
              <a:rPr lang="en-US" altLang="ru-R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IT-</a:t>
            </a:r>
            <a:r>
              <a:rPr lang="ru-RU" altLang="ru-R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куб» 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2 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раза занял призовые места в соревнованиях по прогнозированию распространения </a:t>
            </a:r>
            <a:r>
              <a:rPr lang="ru-RU" dirty="0" err="1">
                <a:solidFill>
                  <a:schemeClr val="tx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коронавирусной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инфекции 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Forecast the Global Spread of COVID-19 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(1 неделя - предсказания по миру, 2 неделя - по России) и заработал 100 000 рублей.</a:t>
            </a:r>
            <a:endParaRPr lang="ru-RU" altLang="ru-RU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pic>
        <p:nvPicPr>
          <p:cNvPr id="9" name="Google Shape;354;p34"/>
          <p:cNvPicPr preferRelativeResize="0"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0212" y="4234543"/>
            <a:ext cx="3315920" cy="2219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Google Shape;350;p34"/>
          <p:cNvPicPr preferRelativeResize="0">
            <a:picLocks noChangeAspect="1" noChangeArrowheads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964268" y="1448104"/>
            <a:ext cx="2102353" cy="2168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Google Shape;344;p34"/>
          <p:cNvPicPr preferRelativeResize="0">
            <a:picLocks noChangeAspect="1" noChangeArrowheads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flipH="1">
            <a:off x="9622456" y="2888531"/>
            <a:ext cx="1886553" cy="191131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07B4C-393F-4E3D-A696-83B041F08FCB}" type="slidenum">
              <a:rPr lang="ru-RU" smtClean="0"/>
              <a:pPr/>
              <a:t>15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8427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B1C092AB-FE6D-4202-8013-93628B845502}"/>
              </a:ext>
            </a:extLst>
          </p:cNvPr>
          <p:cNvSpPr txBox="1">
            <a:spLocks/>
          </p:cNvSpPr>
          <p:nvPr/>
        </p:nvSpPr>
        <p:spPr>
          <a:xfrm>
            <a:off x="364384" y="324233"/>
            <a:ext cx="9738840" cy="1209562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ctr" defTabSz="844083" rtl="0" eaLnBrk="1" latinLnBrk="0" hangingPunct="1">
              <a:spcBef>
                <a:spcPct val="0"/>
              </a:spcBef>
              <a:buNone/>
              <a:defRPr sz="4062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80000"/>
              </a:lnSpc>
              <a:defRPr/>
            </a:pPr>
            <a:r>
              <a:rPr lang="ru-RU" altLang="ru-RU" sz="3000" b="1" kern="0" dirty="0">
                <a:latin typeface="+mn-lt"/>
                <a:cs typeface="Arial" panose="020B0604020202020204" pitchFamily="34" charset="0"/>
              </a:rPr>
              <a:t>«1С:Цифровая школа» отмечена </a:t>
            </a:r>
            <a:r>
              <a:rPr lang="ru-RU" altLang="ru-RU" sz="3000" b="1" kern="0" dirty="0" smtClean="0">
                <a:latin typeface="+mn-lt"/>
                <a:cs typeface="Arial" panose="020B0604020202020204" pitchFamily="34" charset="0"/>
              </a:rPr>
              <a:t>дипломом «</a:t>
            </a:r>
            <a:r>
              <a:rPr lang="ru-RU" altLang="ru-RU" sz="3000" b="1" kern="0" dirty="0" err="1">
                <a:latin typeface="+mn-lt"/>
                <a:cs typeface="Arial" panose="020B0604020202020204" pitchFamily="34" charset="0"/>
              </a:rPr>
              <a:t>ComNews</a:t>
            </a:r>
            <a:r>
              <a:rPr lang="ru-RU" altLang="ru-RU" sz="3000" b="1" kern="0" dirty="0">
                <a:latin typeface="+mn-lt"/>
                <a:cs typeface="Arial" panose="020B0604020202020204" pitchFamily="34" charset="0"/>
              </a:rPr>
              <a:t> </a:t>
            </a:r>
            <a:r>
              <a:rPr lang="ru-RU" altLang="ru-RU" sz="3000" b="1" kern="0" dirty="0" err="1" smtClean="0">
                <a:latin typeface="+mn-lt"/>
                <a:cs typeface="Arial" panose="020B0604020202020204" pitchFamily="34" charset="0"/>
              </a:rPr>
              <a:t>Awards</a:t>
            </a:r>
            <a:r>
              <a:rPr lang="ru-RU" altLang="ru-RU" sz="3000" b="1" kern="0" dirty="0" smtClean="0">
                <a:latin typeface="+mn-lt"/>
                <a:cs typeface="Arial" panose="020B0604020202020204" pitchFamily="34" charset="0"/>
              </a:rPr>
              <a:t> 2020</a:t>
            </a:r>
            <a:r>
              <a:rPr lang="ru-RU" altLang="ru-RU" sz="3000" b="1" kern="0" dirty="0">
                <a:latin typeface="+mn-lt"/>
                <a:cs typeface="Arial" panose="020B0604020202020204" pitchFamily="34" charset="0"/>
              </a:rPr>
              <a:t>» в </a:t>
            </a:r>
            <a:r>
              <a:rPr lang="ru-RU" altLang="ru-RU" sz="3000" b="1" kern="0" dirty="0" smtClean="0">
                <a:latin typeface="+mn-lt"/>
                <a:cs typeface="Arial" panose="020B0604020202020204" pitchFamily="34" charset="0"/>
              </a:rPr>
              <a:t>номинации «</a:t>
            </a:r>
            <a:r>
              <a:rPr lang="ru-RU" altLang="ru-RU" sz="3000" b="1" kern="0" dirty="0">
                <a:latin typeface="+mn-lt"/>
                <a:cs typeface="Arial" panose="020B0604020202020204" pitchFamily="34" charset="0"/>
              </a:rPr>
              <a:t>Лучшее цифровое решение в сфере образования»</a:t>
            </a:r>
            <a:endParaRPr lang="ru-RU" sz="3000" b="1" dirty="0">
              <a:latin typeface="+mn-lt"/>
              <a:cs typeface="Arial" panose="020B0604020202020204" pitchFamily="34" charset="0"/>
            </a:endParaRPr>
          </a:p>
        </p:txBody>
      </p:sp>
      <p:pic>
        <p:nvPicPr>
          <p:cNvPr id="4" name="Рисунок 5">
            <a:extLst>
              <a:ext uri="{FF2B5EF4-FFF2-40B4-BE49-F238E27FC236}">
                <a16:creationId xmlns:a16="http://schemas.microsoft.com/office/drawing/2014/main" id="{F2359443-72FD-454A-B518-C6C42E4807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067" y="1933827"/>
            <a:ext cx="3321175" cy="4222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2">
            <a:extLst>
              <a:ext uri="{FF2B5EF4-FFF2-40B4-BE49-F238E27FC236}">
                <a16:creationId xmlns:a16="http://schemas.microsoft.com/office/drawing/2014/main" id="{0F4794DF-B77C-4D06-9A3B-058D253B04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2879" y="3132000"/>
            <a:ext cx="4259515" cy="3195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C2F476E-6FFE-4156-ABA7-6E464D9A5BB2}"/>
              </a:ext>
            </a:extLst>
          </p:cNvPr>
          <p:cNvSpPr txBox="1"/>
          <p:nvPr/>
        </p:nvSpPr>
        <p:spPr>
          <a:xfrm>
            <a:off x="7552879" y="1933827"/>
            <a:ext cx="408985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kern="0" dirty="0">
                <a:latin typeface="Arial" panose="020B0604020202020204" pitchFamily="34" charset="0"/>
                <a:cs typeface="Arial" panose="020B0604020202020204" pitchFamily="34" charset="0"/>
              </a:rPr>
              <a:t>Кейсы цифровой трансформации на сайте проекта «Цифровая экономика»</a:t>
            </a:r>
            <a:r>
              <a:rPr lang="en-US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kern="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kern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ru-RU" kern="0" dirty="0">
                <a:solidFill>
                  <a:srgbClr val="1B3281"/>
                </a:solidFill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https://data-economy.ru/regions</a:t>
            </a:r>
            <a:r>
              <a:rPr lang="ru-RU" altLang="ru-RU" kern="0" dirty="0">
                <a:solidFill>
                  <a:srgbClr val="1B32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8" name="Объект 5"/>
          <p:cNvSpPr txBox="1">
            <a:spLocks/>
          </p:cNvSpPr>
          <p:nvPr/>
        </p:nvSpPr>
        <p:spPr>
          <a:xfrm>
            <a:off x="3922898" y="1933827"/>
            <a:ext cx="3460325" cy="422218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75"/>
              </a:spcAft>
              <a:buClr>
                <a:srgbClr val="640000"/>
              </a:buClr>
              <a:buSzPct val="150000"/>
              <a:defRPr/>
            </a:pPr>
            <a:r>
              <a:rPr lang="ru-RU" altLang="ru-RU" sz="1800" kern="0" dirty="0">
                <a:latin typeface="Arial" panose="020B0604020202020204" pitchFamily="34" charset="0"/>
                <a:cs typeface="Arial" panose="020B0604020202020204" pitchFamily="34" charset="0"/>
              </a:rPr>
              <a:t>20 ноября 2020 г. прошла торжественная церемония награждения лидеров рынка </a:t>
            </a:r>
            <a:r>
              <a:rPr lang="ru-RU" altLang="ru-RU" sz="18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altLang="ru-RU" sz="1800" kern="0" dirty="0" err="1">
                <a:latin typeface="Arial" panose="020B0604020202020204" pitchFamily="34" charset="0"/>
                <a:cs typeface="Arial" panose="020B0604020202020204" pitchFamily="34" charset="0"/>
              </a:rPr>
              <a:t>ComNews</a:t>
            </a:r>
            <a:r>
              <a:rPr lang="ru-RU" altLang="ru-RU" sz="1800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800" kern="0" dirty="0" err="1">
                <a:latin typeface="Arial" panose="020B0604020202020204" pitchFamily="34" charset="0"/>
                <a:cs typeface="Arial" panose="020B0604020202020204" pitchFamily="34" charset="0"/>
              </a:rPr>
              <a:t>Awards</a:t>
            </a:r>
            <a:r>
              <a:rPr lang="ru-RU" altLang="ru-RU" sz="1800" kern="0" dirty="0">
                <a:latin typeface="Arial" panose="020B0604020202020204" pitchFamily="34" charset="0"/>
                <a:cs typeface="Arial" panose="020B0604020202020204" pitchFamily="34" charset="0"/>
              </a:rPr>
              <a:t> 2020: цифровые технологии против COVID-19</a:t>
            </a:r>
            <a:r>
              <a:rPr lang="ru-RU" altLang="ru-RU" sz="18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» </a:t>
            </a:r>
            <a:endParaRPr lang="ru-RU" altLang="ru-RU" sz="1800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75"/>
              </a:spcAft>
              <a:buClr>
                <a:srgbClr val="640000"/>
              </a:buClr>
              <a:buSzPct val="150000"/>
              <a:defRPr/>
            </a:pPr>
            <a:r>
              <a:rPr lang="ru-RU" altLang="ru-RU" sz="1800" kern="0" dirty="0">
                <a:latin typeface="Arial" panose="020B0604020202020204" pitchFamily="34" charset="0"/>
                <a:cs typeface="Arial" panose="020B0604020202020204" pitchFamily="34" charset="0"/>
              </a:rPr>
              <a:t>В номинации «Лучшее цифровое решение в сфере образования» дипломом был отмечен проект «Цифровая школа», реализованный фирмой «1С» и МАОУ «Средняя школа №36 имени Гавриила Романовича Державина» </a:t>
            </a:r>
            <a:br>
              <a:rPr lang="ru-RU" altLang="ru-RU" sz="1800" kern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1800" kern="0" dirty="0">
                <a:latin typeface="Arial" panose="020B0604020202020204" pitchFamily="34" charset="0"/>
                <a:cs typeface="Arial" panose="020B0604020202020204" pitchFamily="34" charset="0"/>
              </a:rPr>
              <a:t>г. Великий </a:t>
            </a:r>
            <a:r>
              <a:rPr lang="ru-RU" altLang="ru-RU" sz="18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Новгород </a:t>
            </a:r>
            <a:endParaRPr lang="ru-RU" altLang="ru-RU" sz="18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07B4C-393F-4E3D-A696-83B041F08FCB}" type="slidenum">
              <a:rPr lang="ru-RU" smtClean="0"/>
              <a:pPr/>
              <a:t>16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32005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B1C092AB-FE6D-4202-8013-93628B845502}"/>
              </a:ext>
            </a:extLst>
          </p:cNvPr>
          <p:cNvSpPr txBox="1">
            <a:spLocks/>
          </p:cNvSpPr>
          <p:nvPr/>
        </p:nvSpPr>
        <p:spPr>
          <a:xfrm>
            <a:off x="570040" y="381579"/>
            <a:ext cx="9398713" cy="461665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ctr" defTabSz="844083" rtl="0" eaLnBrk="1" latinLnBrk="0" hangingPunct="1">
              <a:spcBef>
                <a:spcPct val="0"/>
              </a:spcBef>
              <a:buNone/>
              <a:defRPr sz="4062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80000"/>
              </a:lnSpc>
              <a:defRPr/>
            </a:pPr>
            <a:r>
              <a:rPr lang="ru-RU" sz="3000" b="1" dirty="0">
                <a:latin typeface="+mn-lt"/>
                <a:cs typeface="Arial" panose="020B0604020202020204" pitchFamily="34" charset="0"/>
              </a:rPr>
              <a:t>Олимпиада НТИ, форумы, </a:t>
            </a:r>
            <a:r>
              <a:rPr lang="ru-RU" sz="3000" b="1" dirty="0" err="1" smtClean="0">
                <a:latin typeface="+mn-lt"/>
                <a:cs typeface="Arial" panose="020B0604020202020204" pitchFamily="34" charset="0"/>
              </a:rPr>
              <a:t>хакатоны</a:t>
            </a:r>
            <a:r>
              <a:rPr lang="ru-RU" sz="3000" b="1" dirty="0" smtClean="0">
                <a:latin typeface="+mn-lt"/>
                <a:cs typeface="Arial" panose="020B0604020202020204" pitchFamily="34" charset="0"/>
              </a:rPr>
              <a:t>, защита </a:t>
            </a:r>
            <a:r>
              <a:rPr lang="ru-RU" sz="3000" b="1" dirty="0">
                <a:latin typeface="+mn-lt"/>
                <a:cs typeface="Arial" panose="020B0604020202020204" pitchFamily="34" charset="0"/>
              </a:rPr>
              <a:t>проектов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570040" y="3727291"/>
            <a:ext cx="4813069" cy="254369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6600329" y="1276925"/>
            <a:ext cx="3368424" cy="238536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5496506" y="3727291"/>
            <a:ext cx="4472247" cy="254785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5190" y="1276925"/>
            <a:ext cx="5035768" cy="2385364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07B4C-393F-4E3D-A696-83B041F08FCB}" type="slidenum">
              <a:rPr lang="ru-RU" smtClean="0"/>
              <a:pPr/>
              <a:t>17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30362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B1C092AB-FE6D-4202-8013-93628B845502}"/>
              </a:ext>
            </a:extLst>
          </p:cNvPr>
          <p:cNvSpPr txBox="1">
            <a:spLocks/>
          </p:cNvSpPr>
          <p:nvPr/>
        </p:nvSpPr>
        <p:spPr>
          <a:xfrm>
            <a:off x="573539" y="287935"/>
            <a:ext cx="6240736" cy="553998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ctr" defTabSz="844083" rtl="0" eaLnBrk="1" latinLnBrk="0" hangingPunct="1">
              <a:spcBef>
                <a:spcPct val="0"/>
              </a:spcBef>
              <a:buNone/>
              <a:defRPr sz="4062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ru-RU" sz="3000" b="1" dirty="0">
                <a:latin typeface="+mn-lt"/>
                <a:cs typeface="Arial" panose="020B0604020202020204" pitchFamily="34" charset="0"/>
              </a:rPr>
              <a:t>Наши партнеры</a:t>
            </a:r>
          </a:p>
        </p:txBody>
      </p:sp>
      <p:sp>
        <p:nvSpPr>
          <p:cNvPr id="4" name="object 3"/>
          <p:cNvSpPr>
            <a:spLocks noChangeArrowheads="1"/>
          </p:cNvSpPr>
          <p:nvPr/>
        </p:nvSpPr>
        <p:spPr bwMode="auto">
          <a:xfrm>
            <a:off x="867060" y="2106140"/>
            <a:ext cx="2120747" cy="1674686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  <a:extLst/>
        </p:spPr>
        <p:txBody>
          <a:bodyPr lIns="0" tIns="0" rIns="0" bIns="0"/>
          <a:lstStyle>
            <a:lvl1pPr>
              <a:defRPr sz="2000" b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 b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 b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 b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 b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endParaRPr lang="ru-RU" altLang="ru-RU" sz="844"/>
          </a:p>
        </p:txBody>
      </p:sp>
      <p:pic>
        <p:nvPicPr>
          <p:cNvPr id="5" name="Рисунок 6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8365" y="4457492"/>
            <a:ext cx="2851819" cy="749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7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1165" y="5470814"/>
            <a:ext cx="5466718" cy="848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Объект 3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73539" y="4057010"/>
            <a:ext cx="4257865" cy="1260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0407" y="5368028"/>
            <a:ext cx="3923227" cy="983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Группа 10"/>
          <p:cNvGrpSpPr/>
          <p:nvPr/>
        </p:nvGrpSpPr>
        <p:grpSpPr>
          <a:xfrm>
            <a:off x="3410052" y="1067793"/>
            <a:ext cx="2842704" cy="1800000"/>
            <a:chOff x="5251526" y="1388178"/>
            <a:chExt cx="2842704" cy="1800000"/>
          </a:xfrm>
        </p:grpSpPr>
        <p:sp>
          <p:nvSpPr>
            <p:cNvPr id="12" name="object 7"/>
            <p:cNvSpPr>
              <a:spLocks noChangeArrowheads="1"/>
            </p:cNvSpPr>
            <p:nvPr/>
          </p:nvSpPr>
          <p:spPr bwMode="auto">
            <a:xfrm>
              <a:off x="5251526" y="1388178"/>
              <a:ext cx="1558377" cy="1800000"/>
            </a:xfrm>
            <a:prstGeom prst="rect">
              <a:avLst/>
            </a:prstGeom>
            <a:blipFill dpi="0" rotWithShape="1"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  <a:extLst/>
          </p:spPr>
          <p:txBody>
            <a:bodyPr lIns="0" tIns="0" rIns="0" bIns="0"/>
            <a:lstStyle>
              <a:lvl1pPr>
                <a:defRPr sz="2000" b="1">
                  <a:solidFill>
                    <a:srgbClr val="008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rgbClr val="008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rgbClr val="008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rgbClr val="008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rgbClr val="008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008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008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008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008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ru-RU" altLang="ru-RU" sz="844" dirty="0"/>
            </a:p>
          </p:txBody>
        </p:sp>
        <p:sp>
          <p:nvSpPr>
            <p:cNvPr id="13" name="TextBox 58"/>
            <p:cNvSpPr txBox="1">
              <a:spLocks noChangeArrowheads="1"/>
            </p:cNvSpPr>
            <p:nvPr/>
          </p:nvSpPr>
          <p:spPr bwMode="auto">
            <a:xfrm>
              <a:off x="6809904" y="1388178"/>
              <a:ext cx="1284326" cy="6136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defRPr sz="2000" b="1">
                  <a:solidFill>
                    <a:srgbClr val="008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rgbClr val="008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rgbClr val="008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rgbClr val="008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rgbClr val="008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008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008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008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008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lnSpc>
                  <a:spcPct val="80000"/>
                </a:lnSpc>
              </a:pPr>
              <a:r>
                <a:rPr lang="ru-RU" altLang="ru-RU" sz="1400" dirty="0">
                  <a:solidFill>
                    <a:srgbClr val="1B3281"/>
                  </a:solidFill>
                  <a:latin typeface="Calibri Light" panose="020F0302020204030204" pitchFamily="34" charset="0"/>
                </a:rPr>
                <a:t>Правительство</a:t>
              </a:r>
              <a:br>
                <a:rPr lang="ru-RU" altLang="ru-RU" sz="1400" dirty="0">
                  <a:solidFill>
                    <a:srgbClr val="1B3281"/>
                  </a:solidFill>
                  <a:latin typeface="Calibri Light" panose="020F0302020204030204" pitchFamily="34" charset="0"/>
                </a:rPr>
              </a:br>
              <a:r>
                <a:rPr lang="ru-RU" altLang="ru-RU" sz="1400" dirty="0">
                  <a:solidFill>
                    <a:srgbClr val="1B3281"/>
                  </a:solidFill>
                  <a:latin typeface="Calibri Light" panose="020F0302020204030204" pitchFamily="34" charset="0"/>
                </a:rPr>
                <a:t>Новгородской</a:t>
              </a:r>
              <a:br>
                <a:rPr lang="ru-RU" altLang="ru-RU" sz="1400" dirty="0">
                  <a:solidFill>
                    <a:srgbClr val="1B3281"/>
                  </a:solidFill>
                  <a:latin typeface="Calibri Light" panose="020F0302020204030204" pitchFamily="34" charset="0"/>
                </a:rPr>
              </a:br>
              <a:r>
                <a:rPr lang="ru-RU" altLang="ru-RU" sz="1400" dirty="0">
                  <a:solidFill>
                    <a:srgbClr val="1B3281"/>
                  </a:solidFill>
                  <a:latin typeface="Calibri Light" panose="020F0302020204030204" pitchFamily="34" charset="0"/>
                </a:rPr>
                <a:t>области</a:t>
              </a:r>
            </a:p>
          </p:txBody>
        </p:sp>
      </p:grpSp>
      <p:pic>
        <p:nvPicPr>
          <p:cNvPr id="14" name="Picture 2" descr="https://robotrek-stavropol.ru/wp-content/uploads/2015/09/ROBOTREK-LOGO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7543" y="2943483"/>
            <a:ext cx="2692258" cy="1288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Рисунок 14" descr="VK+Fb post-9(parents)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7038525" y="1602187"/>
            <a:ext cx="3186798" cy="1961386"/>
          </a:xfrm>
          <a:prstGeom prst="rect">
            <a:avLst/>
          </a:prstGeom>
        </p:spPr>
      </p:pic>
      <p:pic>
        <p:nvPicPr>
          <p:cNvPr id="10" name="Рисунок 8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1111" y="3695267"/>
            <a:ext cx="2521818" cy="15121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07B4C-393F-4E3D-A696-83B041F08FCB}" type="slidenum">
              <a:rPr lang="ru-RU" smtClean="0"/>
              <a:pPr/>
              <a:t>18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77929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1">
            <a:extLst>
              <a:ext uri="{FF2B5EF4-FFF2-40B4-BE49-F238E27FC236}">
                <a16:creationId xmlns:a16="http://schemas.microsoft.com/office/drawing/2014/main" id="{C991DA52-2975-4FBA-8975-23E7AE1FBDC2}"/>
              </a:ext>
            </a:extLst>
          </p:cNvPr>
          <p:cNvSpPr txBox="1">
            <a:spLocks/>
          </p:cNvSpPr>
          <p:nvPr/>
        </p:nvSpPr>
        <p:spPr>
          <a:xfrm>
            <a:off x="11488738" y="6277841"/>
            <a:ext cx="531812" cy="37638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25C68B6-61C2-468F-89AB-4B9F7531AA68}" type="slidenum">
              <a:rPr lang="ru-RU" sz="14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19</a:t>
            </a:fld>
            <a:endParaRPr lang="ru-RU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10395" y="5296482"/>
            <a:ext cx="1037359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cs typeface="Arial" panose="020B0604020202020204" pitchFamily="34" charset="0"/>
              </a:rPr>
              <a:t>МАОУ</a:t>
            </a:r>
            <a:r>
              <a:rPr lang="en-US" sz="2800" dirty="0" smtClean="0">
                <a:cs typeface="Arial" panose="020B0604020202020204" pitchFamily="34" charset="0"/>
              </a:rPr>
              <a:t> </a:t>
            </a:r>
            <a:r>
              <a:rPr lang="ru-RU" sz="2800" dirty="0" smtClean="0">
                <a:cs typeface="Arial" panose="020B0604020202020204" pitchFamily="34" charset="0"/>
              </a:rPr>
              <a:t>«Школа №36»</a:t>
            </a:r>
          </a:p>
          <a:p>
            <a:r>
              <a:rPr lang="ru-RU" sz="2100" dirty="0" smtClean="0">
                <a:cs typeface="Arial" panose="020B0604020202020204" pitchFamily="34" charset="0"/>
              </a:rPr>
              <a:t>173020 </a:t>
            </a:r>
            <a:r>
              <a:rPr lang="ru-RU" sz="2100" dirty="0" smtClean="0">
                <a:cs typeface="Arial" panose="020B0604020202020204" pitchFamily="34" charset="0"/>
              </a:rPr>
              <a:t>Великий </a:t>
            </a:r>
            <a:r>
              <a:rPr lang="ru-RU" sz="2100" dirty="0">
                <a:cs typeface="Arial" panose="020B0604020202020204" pitchFamily="34" charset="0"/>
              </a:rPr>
              <a:t>Новгород, </a:t>
            </a:r>
            <a:r>
              <a:rPr lang="ru-RU" sz="2100" dirty="0" err="1">
                <a:cs typeface="Arial" panose="020B0604020202020204" pitchFamily="34" charset="0"/>
              </a:rPr>
              <a:t>ул.Большая</a:t>
            </a:r>
            <a:r>
              <a:rPr lang="ru-RU" sz="2100" dirty="0">
                <a:cs typeface="Arial" panose="020B0604020202020204" pitchFamily="34" charset="0"/>
              </a:rPr>
              <a:t> Московская</a:t>
            </a:r>
            <a:r>
              <a:rPr lang="ru-RU" sz="2100" dirty="0" smtClean="0">
                <a:cs typeface="Arial" panose="020B0604020202020204" pitchFamily="34" charset="0"/>
              </a:rPr>
              <a:t>,</a:t>
            </a:r>
            <a:r>
              <a:rPr lang="en-US" sz="2100" dirty="0" smtClean="0">
                <a:cs typeface="Arial" panose="020B0604020202020204" pitchFamily="34" charset="0"/>
              </a:rPr>
              <a:t> </a:t>
            </a:r>
            <a:r>
              <a:rPr lang="ru-RU" sz="2100" dirty="0" smtClean="0">
                <a:cs typeface="Arial" panose="020B0604020202020204" pitchFamily="34" charset="0"/>
              </a:rPr>
              <a:t>д.126</a:t>
            </a:r>
            <a:r>
              <a:rPr lang="ru-RU" sz="2100" dirty="0">
                <a:cs typeface="Arial" panose="020B0604020202020204" pitchFamily="34" charset="0"/>
              </a:rPr>
              <a:t>, корп.3</a:t>
            </a:r>
            <a:r>
              <a:rPr lang="ru-RU" sz="2100" dirty="0" smtClean="0">
                <a:cs typeface="Arial" panose="020B0604020202020204" pitchFamily="34" charset="0"/>
              </a:rPr>
              <a:t>,</a:t>
            </a:r>
            <a:r>
              <a:rPr lang="en-US" sz="2100" dirty="0" smtClean="0">
                <a:cs typeface="Arial" panose="020B0604020202020204" pitchFamily="34" charset="0"/>
              </a:rPr>
              <a:t> </a:t>
            </a:r>
            <a:r>
              <a:rPr lang="ru-RU" sz="2100" dirty="0" smtClean="0">
                <a:cs typeface="Arial" panose="020B0604020202020204" pitchFamily="34" charset="0"/>
              </a:rPr>
              <a:t>тел</a:t>
            </a:r>
            <a:r>
              <a:rPr lang="ru-RU" sz="2100" dirty="0">
                <a:cs typeface="Arial" panose="020B0604020202020204" pitchFamily="34" charset="0"/>
              </a:rPr>
              <a:t>. 8(8162) </a:t>
            </a:r>
            <a:r>
              <a:rPr lang="ru-RU" sz="2100" dirty="0" smtClean="0">
                <a:cs typeface="Arial" panose="020B0604020202020204" pitchFamily="34" charset="0"/>
              </a:rPr>
              <a:t>33-36-36</a:t>
            </a:r>
            <a:endParaRPr lang="en-US" sz="2100" dirty="0" smtClean="0">
              <a:cs typeface="Arial" panose="020B0604020202020204" pitchFamily="34" charset="0"/>
            </a:endParaRPr>
          </a:p>
          <a:p>
            <a:r>
              <a:rPr lang="ru-RU" sz="2100" dirty="0" smtClean="0">
                <a:cs typeface="Arial" panose="020B0604020202020204" pitchFamily="34" charset="0"/>
              </a:rPr>
              <a:t>м</a:t>
            </a:r>
            <a:r>
              <a:rPr lang="en-US" sz="2100" dirty="0" smtClean="0">
                <a:cs typeface="Arial" panose="020B0604020202020204" pitchFamily="34" charset="0"/>
              </a:rPr>
              <a:t>ail</a:t>
            </a:r>
            <a:r>
              <a:rPr lang="ru-RU" sz="2100" dirty="0" smtClean="0">
                <a:cs typeface="Arial" panose="020B0604020202020204" pitchFamily="34" charset="0"/>
              </a:rPr>
              <a:t>: </a:t>
            </a:r>
            <a:r>
              <a:rPr lang="en-US" sz="2100" dirty="0" smtClean="0">
                <a:cs typeface="Arial" panose="020B0604020202020204" pitchFamily="34" charset="0"/>
                <a:hlinkClick r:id="rId3"/>
              </a:rPr>
              <a:t>school36vnov@3653.ru</a:t>
            </a:r>
            <a:r>
              <a:rPr lang="en-US" sz="2100" dirty="0" smtClean="0">
                <a:cs typeface="Arial" panose="020B0604020202020204" pitchFamily="34" charset="0"/>
              </a:rPr>
              <a:t> </a:t>
            </a:r>
            <a:r>
              <a:rPr lang="ru-RU" sz="2100" dirty="0" smtClean="0">
                <a:cs typeface="Arial" panose="020B0604020202020204" pitchFamily="34" charset="0"/>
              </a:rPr>
              <a:t>, сайт</a:t>
            </a:r>
            <a:r>
              <a:rPr lang="ru-RU" sz="2100" dirty="0" smtClean="0">
                <a:cs typeface="Arial" panose="020B0604020202020204" pitchFamily="34" charset="0"/>
              </a:rPr>
              <a:t>: </a:t>
            </a:r>
            <a:r>
              <a:rPr lang="en-US" sz="2100" dirty="0" smtClean="0">
                <a:cs typeface="Arial" panose="020B0604020202020204" pitchFamily="34" charset="0"/>
                <a:hlinkClick r:id="rId4"/>
              </a:rPr>
              <a:t>https</a:t>
            </a:r>
            <a:r>
              <a:rPr lang="en-US" sz="2100" dirty="0">
                <a:cs typeface="Arial" panose="020B0604020202020204" pitchFamily="34" charset="0"/>
                <a:hlinkClick r:id="rId4"/>
              </a:rPr>
              <a:t>://</a:t>
            </a:r>
            <a:r>
              <a:rPr lang="en-US" sz="2100" dirty="0" smtClean="0">
                <a:cs typeface="Arial" panose="020B0604020202020204" pitchFamily="34" charset="0"/>
                <a:hlinkClick r:id="rId4"/>
              </a:rPr>
              <a:t>3653.ru</a:t>
            </a:r>
            <a:endParaRPr lang="en-US" sz="2100" dirty="0">
              <a:cs typeface="Arial" panose="020B0604020202020204" pitchFamily="34" charset="0"/>
            </a:endParaRPr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B1C092AB-FE6D-4202-8013-93628B845502}"/>
              </a:ext>
            </a:extLst>
          </p:cNvPr>
          <p:cNvSpPr txBox="1">
            <a:spLocks/>
          </p:cNvSpPr>
          <p:nvPr/>
        </p:nvSpPr>
        <p:spPr>
          <a:xfrm>
            <a:off x="710395" y="439380"/>
            <a:ext cx="8834658" cy="553998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ctr" defTabSz="844083" rtl="0" eaLnBrk="1" latinLnBrk="0" hangingPunct="1">
              <a:spcBef>
                <a:spcPct val="0"/>
              </a:spcBef>
              <a:buNone/>
              <a:defRPr sz="4062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ru-RU" sz="3000" b="1" dirty="0" smtClean="0">
                <a:latin typeface="+mn-lt"/>
                <a:cs typeface="Arial" panose="020B0604020202020204" pitchFamily="34" charset="0"/>
              </a:rPr>
              <a:t>Добро пожаловать в </a:t>
            </a:r>
            <a:r>
              <a:rPr lang="ru-RU" sz="3000" b="1" dirty="0" smtClean="0">
                <a:latin typeface="+mn-lt"/>
                <a:cs typeface="Arial" panose="020B0604020202020204" pitchFamily="34" charset="0"/>
              </a:rPr>
              <a:t>нашу школу!</a:t>
            </a:r>
            <a:endParaRPr lang="ru-RU" sz="3000" b="1" dirty="0">
              <a:latin typeface="+mn-lt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3" t="21261" r="7318" b="10545"/>
          <a:stretch/>
        </p:blipFill>
        <p:spPr>
          <a:xfrm>
            <a:off x="710395" y="1221746"/>
            <a:ext cx="8005482" cy="3881719"/>
          </a:xfrm>
          <a:prstGeom prst="rect">
            <a:avLst/>
          </a:prstGeom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07B4C-393F-4E3D-A696-83B041F08FCB}" type="slidenum">
              <a:rPr lang="ru-RU" smtClean="0"/>
              <a:pPr/>
              <a:t>19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48776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B1C092AB-FE6D-4202-8013-93628B845502}"/>
              </a:ext>
            </a:extLst>
          </p:cNvPr>
          <p:cNvSpPr txBox="1">
            <a:spLocks/>
          </p:cNvSpPr>
          <p:nvPr/>
        </p:nvSpPr>
        <p:spPr>
          <a:xfrm>
            <a:off x="997152" y="277292"/>
            <a:ext cx="6605352" cy="55399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spAutoFit/>
          </a:bodyPr>
          <a:lstStyle>
            <a:lvl1pPr algn="ctr" defTabSz="844083" rtl="0" eaLnBrk="1" latinLnBrk="0" hangingPunct="1">
              <a:spcBef>
                <a:spcPct val="0"/>
              </a:spcBef>
              <a:buNone/>
              <a:defRPr sz="4062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ru-RU" sz="3000" b="1" dirty="0" smtClean="0">
                <a:latin typeface="+mn-lt"/>
                <a:cs typeface="Arial" panose="020B0604020202020204" pitchFamily="34" charset="0"/>
              </a:rPr>
              <a:t>Характеристика МАОУ «Школа № 36» </a:t>
            </a:r>
            <a:endParaRPr lang="ru-RU" sz="3000" b="1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050261" y="1937130"/>
            <a:ext cx="5634809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buClr>
                <a:srgbClr val="0072BC"/>
              </a:buClr>
              <a:buSzPct val="150000"/>
              <a:buFont typeface="Arial" panose="020B0604020202020204" pitchFamily="34" charset="0"/>
              <a:buChar char="•"/>
            </a:pPr>
            <a:r>
              <a:rPr lang="ru-RU" sz="2400" spc="-50" dirty="0">
                <a:latin typeface="Arial" panose="020B0604020202020204" pitchFamily="34" charset="0"/>
                <a:cs typeface="Arial" panose="020B0604020202020204" pitchFamily="34" charset="0"/>
              </a:rPr>
              <a:t>Проектное наполнение </a:t>
            </a:r>
            <a:r>
              <a:rPr lang="ru-RU" sz="2400" spc="-50" dirty="0" smtClean="0">
                <a:latin typeface="Arial" panose="020B0604020202020204" pitchFamily="34" charset="0"/>
                <a:cs typeface="Arial" panose="020B0604020202020204" pitchFamily="34" charset="0"/>
              </a:rPr>
              <a:t>– 1350 мест</a:t>
            </a:r>
            <a:endParaRPr lang="ru-RU" sz="2400" spc="-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Bef>
                <a:spcPts val="600"/>
              </a:spcBef>
              <a:buClr>
                <a:srgbClr val="0072BC"/>
              </a:buClr>
              <a:buSzPct val="150000"/>
              <a:buFont typeface="Arial" panose="020B0604020202020204" pitchFamily="34" charset="0"/>
              <a:buChar char="•"/>
            </a:pPr>
            <a:r>
              <a:rPr lang="ru-RU" sz="2400" spc="-50" dirty="0" smtClean="0">
                <a:latin typeface="Arial" panose="020B0604020202020204" pitchFamily="34" charset="0"/>
                <a:cs typeface="Arial" panose="020B0604020202020204" pitchFamily="34" charset="0"/>
              </a:rPr>
              <a:t>Площадь </a:t>
            </a:r>
            <a:r>
              <a:rPr lang="ru-RU" sz="2400" spc="-50" dirty="0">
                <a:latin typeface="Arial" panose="020B0604020202020204" pitchFamily="34" charset="0"/>
                <a:cs typeface="Arial" panose="020B0604020202020204" pitchFamily="34" charset="0"/>
              </a:rPr>
              <a:t>помещений – </a:t>
            </a:r>
            <a:r>
              <a:rPr lang="ru-RU" sz="2400" spc="-50" dirty="0" smtClean="0">
                <a:latin typeface="Arial" panose="020B0604020202020204" pitchFamily="34" charset="0"/>
                <a:cs typeface="Arial" panose="020B0604020202020204" pitchFamily="34" charset="0"/>
              </a:rPr>
              <a:t>17500 м</a:t>
            </a:r>
            <a:r>
              <a:rPr lang="ru-RU" sz="2400" spc="-5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ru-RU" sz="2400" spc="-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Bef>
                <a:spcPts val="600"/>
              </a:spcBef>
              <a:buClr>
                <a:srgbClr val="0072BC"/>
              </a:buClr>
              <a:buSzPct val="150000"/>
              <a:buFont typeface="Arial" panose="020B0604020202020204" pitchFamily="34" charset="0"/>
              <a:buChar char="•"/>
            </a:pPr>
            <a:r>
              <a:rPr lang="ru-RU" sz="2400" spc="-50" dirty="0">
                <a:latin typeface="Arial" panose="020B0604020202020204" pitchFamily="34" charset="0"/>
                <a:cs typeface="Arial" panose="020B0604020202020204" pitchFamily="34" charset="0"/>
              </a:rPr>
              <a:t>Площадь земельного участка – 3,9 </a:t>
            </a:r>
            <a:r>
              <a:rPr lang="ru-RU" sz="2400" spc="-50" dirty="0" smtClean="0">
                <a:latin typeface="Arial" panose="020B0604020202020204" pitchFamily="34" charset="0"/>
                <a:cs typeface="Arial" panose="020B0604020202020204" pitchFamily="34" charset="0"/>
              </a:rPr>
              <a:t>га</a:t>
            </a:r>
          </a:p>
          <a:p>
            <a:pPr marL="285750" indent="-285750">
              <a:spcBef>
                <a:spcPts val="600"/>
              </a:spcBef>
              <a:buClr>
                <a:srgbClr val="0072BC"/>
              </a:buClr>
              <a:buSzPct val="150000"/>
              <a:buFont typeface="Arial" panose="020B0604020202020204" pitchFamily="34" charset="0"/>
              <a:buChar char="•"/>
            </a:pPr>
            <a:r>
              <a:rPr lang="ru-RU" sz="2400" spc="-50" dirty="0" smtClean="0">
                <a:latin typeface="Arial" panose="020B0604020202020204" pitchFamily="34" charset="0"/>
                <a:cs typeface="Arial" panose="020B0604020202020204" pitchFamily="34" charset="0"/>
              </a:rPr>
              <a:t>3 этажа</a:t>
            </a:r>
          </a:p>
          <a:p>
            <a:pPr marL="285750" indent="-285750">
              <a:spcBef>
                <a:spcPts val="600"/>
              </a:spcBef>
              <a:buClr>
                <a:srgbClr val="0072BC"/>
              </a:buClr>
              <a:buSzPct val="150000"/>
              <a:buFont typeface="Arial" panose="020B0604020202020204" pitchFamily="34" charset="0"/>
              <a:buChar char="•"/>
            </a:pPr>
            <a:r>
              <a:rPr lang="ru-RU" sz="2400" spc="-50" dirty="0" smtClean="0">
                <a:latin typeface="Arial" panose="020B0604020202020204" pitchFamily="34" charset="0"/>
                <a:cs typeface="Arial" panose="020B0604020202020204" pitchFamily="34" charset="0"/>
              </a:rPr>
              <a:t>64 </a:t>
            </a:r>
            <a:r>
              <a:rPr lang="ru-RU" sz="2400" spc="-50" dirty="0">
                <a:latin typeface="Arial" panose="020B0604020202020204" pitchFamily="34" charset="0"/>
                <a:cs typeface="Arial" panose="020B0604020202020204" pitchFamily="34" charset="0"/>
              </a:rPr>
              <a:t>учебных кабинета</a:t>
            </a:r>
            <a:r>
              <a:rPr lang="ru-RU" sz="2400" spc="-50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br>
              <a:rPr lang="ru-RU" sz="2400" spc="-5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spc="-50" dirty="0" smtClean="0">
                <a:latin typeface="Arial" panose="020B0604020202020204" pitchFamily="34" charset="0"/>
                <a:cs typeface="Arial" panose="020B0604020202020204" pitchFamily="34" charset="0"/>
              </a:rPr>
              <a:t>22 специализированные </a:t>
            </a:r>
            <a:r>
              <a:rPr lang="ru-RU" sz="2400" spc="-50" dirty="0">
                <a:latin typeface="Arial" panose="020B0604020202020204" pitchFamily="34" charset="0"/>
                <a:cs typeface="Arial" panose="020B0604020202020204" pitchFamily="34" charset="0"/>
              </a:rPr>
              <a:t>лаборатории</a:t>
            </a:r>
          </a:p>
          <a:p>
            <a:pPr>
              <a:spcBef>
                <a:spcPts val="2400"/>
              </a:spcBef>
            </a:pPr>
            <a:r>
              <a:rPr lang="ru-RU" sz="2400" spc="-50" dirty="0" smtClean="0">
                <a:latin typeface="Arial" panose="020B0604020202020204" pitchFamily="34" charset="0"/>
                <a:cs typeface="Arial" panose="020B0604020202020204" pitchFamily="34" charset="0"/>
              </a:rPr>
              <a:t>Режим </a:t>
            </a:r>
            <a:r>
              <a:rPr lang="ru-RU" sz="2400" spc="-50" dirty="0">
                <a:latin typeface="Arial" panose="020B0604020202020204" pitchFamily="34" charset="0"/>
                <a:cs typeface="Arial" panose="020B0604020202020204" pitchFamily="34" charset="0"/>
              </a:rPr>
              <a:t>работы школы: </a:t>
            </a:r>
          </a:p>
          <a:p>
            <a:r>
              <a:rPr lang="ru-RU" sz="2400" spc="-50" dirty="0" smtClean="0">
                <a:latin typeface="Arial" panose="020B0604020202020204" pitchFamily="34" charset="0"/>
                <a:cs typeface="Arial" panose="020B0604020202020204" pitchFamily="34" charset="0"/>
              </a:rPr>
              <a:t>понедельник-суббота</a:t>
            </a:r>
            <a:br>
              <a:rPr lang="ru-RU" sz="2400" spc="-5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spc="-50" dirty="0" smtClean="0">
                <a:latin typeface="Arial" panose="020B0604020202020204" pitchFamily="34" charset="0"/>
                <a:cs typeface="Arial" panose="020B0604020202020204" pitchFamily="34" charset="0"/>
              </a:rPr>
              <a:t>с </a:t>
            </a:r>
            <a:r>
              <a:rPr lang="ru-RU" sz="2400" spc="-50" dirty="0">
                <a:latin typeface="Arial" panose="020B0604020202020204" pitchFamily="34" charset="0"/>
                <a:cs typeface="Arial" panose="020B0604020202020204" pitchFamily="34" charset="0"/>
              </a:rPr>
              <a:t>07.00 до 20.00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152" y="1098058"/>
            <a:ext cx="4839687" cy="5240277"/>
          </a:xfrm>
          <a:prstGeom prst="rect">
            <a:avLst/>
          </a:prstGeom>
          <a:ln>
            <a:noFill/>
          </a:ln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07B4C-393F-4E3D-A696-83B041F08FCB}" type="slidenum">
              <a:rPr lang="ru-RU" smtClean="0"/>
              <a:pPr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65274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80558" y="205674"/>
            <a:ext cx="9221707" cy="8402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ru-RU" sz="3000" b="1" dirty="0">
                <a:cs typeface="Arial" panose="020B0604020202020204" pitchFamily="34" charset="0"/>
              </a:rPr>
              <a:t>Федеральный проект «Цифровая образовательная среда» </a:t>
            </a:r>
            <a:r>
              <a:rPr lang="ru-RU" sz="3000" b="1" dirty="0" smtClean="0">
                <a:cs typeface="Arial" panose="020B0604020202020204" pitchFamily="34" charset="0"/>
              </a:rPr>
              <a:t>Центр </a:t>
            </a:r>
            <a:r>
              <a:rPr lang="ru-RU" sz="3000" b="1" dirty="0">
                <a:cs typeface="Arial" panose="020B0604020202020204" pitchFamily="34" charset="0"/>
              </a:rPr>
              <a:t>цифрового образования детей </a:t>
            </a:r>
            <a:r>
              <a:rPr lang="ru-RU" sz="3000" b="1" dirty="0" smtClean="0">
                <a:cs typeface="Arial" panose="020B0604020202020204" pitchFamily="34" charset="0"/>
              </a:rPr>
              <a:t>«</a:t>
            </a:r>
            <a:r>
              <a:rPr lang="en-US" sz="3000" b="1" dirty="0" smtClean="0">
                <a:cs typeface="Arial" panose="020B0604020202020204" pitchFamily="34" charset="0"/>
              </a:rPr>
              <a:t>IT-</a:t>
            </a:r>
            <a:r>
              <a:rPr lang="ru-RU" sz="3000" b="1" dirty="0" smtClean="0">
                <a:cs typeface="Arial" panose="020B0604020202020204" pitchFamily="34" charset="0"/>
              </a:rPr>
              <a:t>куб»</a:t>
            </a:r>
            <a:endParaRPr lang="ru-RU" sz="3000" b="1" dirty="0">
              <a:cs typeface="Arial" panose="020B0604020202020204" pitchFamily="34" charset="0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480558" y="1150952"/>
            <a:ext cx="11267910" cy="2572119"/>
            <a:chOff x="480558" y="1150952"/>
            <a:chExt cx="11267910" cy="2572119"/>
          </a:xfrm>
        </p:grpSpPr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39953" y="1851730"/>
              <a:ext cx="3508515" cy="1871341"/>
            </a:xfrm>
            <a:prstGeom prst="rect">
              <a:avLst/>
            </a:prstGeom>
          </p:spPr>
        </p:pic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0558" y="1150952"/>
              <a:ext cx="3666810" cy="1861068"/>
            </a:xfrm>
            <a:prstGeom prst="rect">
              <a:avLst/>
            </a:prstGeom>
          </p:spPr>
        </p:pic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16544" y="1501341"/>
              <a:ext cx="3954233" cy="1861068"/>
            </a:xfrm>
            <a:prstGeom prst="rect">
              <a:avLst/>
            </a:prstGeom>
          </p:spPr>
        </p:pic>
      </p:grpSp>
      <p:sp>
        <p:nvSpPr>
          <p:cNvPr id="13" name="Прямоугольник 12"/>
          <p:cNvSpPr/>
          <p:nvPr/>
        </p:nvSpPr>
        <p:spPr>
          <a:xfrm>
            <a:off x="5761666" y="3572505"/>
            <a:ext cx="5342727" cy="29392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>
              <a:lnSpc>
                <a:spcPct val="100000"/>
              </a:lnSpc>
              <a:spcAft>
                <a:spcPts val="600"/>
              </a:spcAft>
            </a:pPr>
            <a:r>
              <a:rPr lang="ru-RU" sz="1500" b="1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ПОМЕЩЕНИЯ «</a:t>
            </a:r>
            <a:r>
              <a:rPr lang="en-US" sz="1500" b="1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IT-</a:t>
            </a:r>
            <a:r>
              <a:rPr lang="ru-RU" sz="1500" b="1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куб»</a:t>
            </a:r>
          </a:p>
          <a:p>
            <a:pPr marL="12700" marR="5080">
              <a:lnSpc>
                <a:spcPct val="100000"/>
              </a:lnSpc>
            </a:pPr>
            <a:r>
              <a:rPr lang="ru-RU" sz="1500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Оборудованы </a:t>
            </a:r>
            <a:r>
              <a:rPr lang="ru-RU" sz="1500" spc="-10" dirty="0">
                <a:latin typeface="Arial" panose="020B0604020202020204" pitchFamily="34" charset="0"/>
                <a:cs typeface="Arial" panose="020B0604020202020204" pitchFamily="34" charset="0"/>
              </a:rPr>
              <a:t>помещения общей площадью 841,5 </a:t>
            </a:r>
            <a:r>
              <a:rPr lang="ru-RU" sz="1500" spc="-1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кв.м</a:t>
            </a:r>
            <a:r>
              <a:rPr lang="ru-RU" sz="1500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spc="-10" dirty="0">
                <a:latin typeface="Arial" panose="020B0604020202020204" pitchFamily="34" charset="0"/>
                <a:cs typeface="Arial" panose="020B0604020202020204" pitchFamily="34" charset="0"/>
              </a:rPr>
              <a:t>Для проведения массовых мероприятий есть дискуссионные площадки на 600, 100 и 80 человек.</a:t>
            </a:r>
          </a:p>
          <a:p>
            <a:pPr marL="371475" marR="5080" indent="-285750">
              <a:lnSpc>
                <a:spcPct val="100000"/>
              </a:lnSpc>
              <a:buClr>
                <a:srgbClr val="0072BC"/>
              </a:buClr>
              <a:buSzPct val="140000"/>
              <a:buFont typeface="Arial" panose="020B0604020202020204" pitchFamily="34" charset="0"/>
              <a:buChar char="•"/>
            </a:pPr>
            <a:r>
              <a:rPr lang="ru-RU" sz="1500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Кабинет Лицея Академии Яндекса</a:t>
            </a:r>
          </a:p>
          <a:p>
            <a:pPr marL="371475" marR="5080" indent="-285750">
              <a:lnSpc>
                <a:spcPct val="100000"/>
              </a:lnSpc>
              <a:buClr>
                <a:srgbClr val="0072BC"/>
              </a:buClr>
              <a:buSzPct val="140000"/>
              <a:buFont typeface="Arial" panose="020B0604020202020204" pitchFamily="34" charset="0"/>
              <a:buChar char="•"/>
            </a:pPr>
            <a:r>
              <a:rPr lang="ru-RU" sz="1500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Лаборатория </a:t>
            </a:r>
            <a:r>
              <a:rPr lang="en-US" sz="1500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VR/AR</a:t>
            </a:r>
            <a:r>
              <a:rPr lang="ru-RU" sz="1500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 технологий</a:t>
            </a:r>
          </a:p>
          <a:p>
            <a:pPr marL="371475" marR="5080" indent="-285750">
              <a:lnSpc>
                <a:spcPct val="100000"/>
              </a:lnSpc>
              <a:buClr>
                <a:srgbClr val="0072BC"/>
              </a:buClr>
              <a:buSzPct val="140000"/>
              <a:buFont typeface="Arial" panose="020B0604020202020204" pitchFamily="34" charset="0"/>
              <a:buChar char="•"/>
            </a:pPr>
            <a:r>
              <a:rPr lang="ru-RU" sz="1500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Лаборатория робототехники</a:t>
            </a:r>
          </a:p>
          <a:p>
            <a:pPr marL="371475" marR="5080" indent="-285750">
              <a:lnSpc>
                <a:spcPct val="100000"/>
              </a:lnSpc>
              <a:buClr>
                <a:srgbClr val="0072BC"/>
              </a:buClr>
              <a:buSzPct val="140000"/>
              <a:buFont typeface="Arial" panose="020B0604020202020204" pitchFamily="34" charset="0"/>
              <a:buChar char="•"/>
            </a:pPr>
            <a:r>
              <a:rPr lang="ru-RU" sz="1500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Кабинет </a:t>
            </a:r>
            <a:r>
              <a:rPr lang="en-US" sz="1500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IT</a:t>
            </a:r>
            <a:r>
              <a:rPr lang="ru-RU" sz="1500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-школы </a:t>
            </a:r>
            <a:r>
              <a:rPr lang="en-US" sz="1500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Samsung</a:t>
            </a:r>
          </a:p>
          <a:p>
            <a:pPr marL="371475" marR="5080" indent="-285750">
              <a:lnSpc>
                <a:spcPct val="100000"/>
              </a:lnSpc>
              <a:buClr>
                <a:srgbClr val="0072BC"/>
              </a:buClr>
              <a:buSzPct val="140000"/>
              <a:buFont typeface="Arial" panose="020B0604020202020204" pitchFamily="34" charset="0"/>
              <a:buChar char="•"/>
            </a:pPr>
            <a:r>
              <a:rPr lang="ru-RU" sz="1500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Учебные кабинеты для системного администрирования, </a:t>
            </a:r>
            <a:r>
              <a:rPr lang="en-US" sz="1500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scratch-</a:t>
            </a:r>
            <a:r>
              <a:rPr lang="ru-RU" sz="1500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программирования</a:t>
            </a:r>
            <a:endParaRPr lang="ru-RU" sz="1500" spc="-1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71475" marR="5080" indent="-285750">
              <a:lnSpc>
                <a:spcPct val="100000"/>
              </a:lnSpc>
              <a:buClr>
                <a:srgbClr val="0072BC"/>
              </a:buClr>
              <a:buSzPct val="140000"/>
              <a:buFont typeface="Arial" panose="020B0604020202020204" pitchFamily="34" charset="0"/>
              <a:buChar char="•"/>
            </a:pPr>
            <a:r>
              <a:rPr lang="ru-RU" sz="1500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Зона </a:t>
            </a:r>
            <a:r>
              <a:rPr lang="ru-RU" sz="1500" spc="-1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коворкинга</a:t>
            </a:r>
            <a:endParaRPr lang="ru-RU" sz="1500" spc="-1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71475" marR="5080" indent="-285750">
              <a:lnSpc>
                <a:spcPct val="100000"/>
              </a:lnSpc>
              <a:buClr>
                <a:srgbClr val="0072BC"/>
              </a:buClr>
              <a:buSzPct val="140000"/>
              <a:buFont typeface="Arial" panose="020B0604020202020204" pitchFamily="34" charset="0"/>
              <a:buChar char="•"/>
            </a:pPr>
            <a:r>
              <a:rPr lang="ru-RU" sz="1500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Шахматная гостиная</a:t>
            </a:r>
            <a:endParaRPr lang="ru-RU" sz="1500" spc="-1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80558" y="3181070"/>
            <a:ext cx="5448462" cy="284693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12700">
              <a:lnSpc>
                <a:spcPct val="100000"/>
              </a:lnSpc>
              <a:spcAft>
                <a:spcPts val="600"/>
              </a:spcAft>
            </a:pPr>
            <a:r>
              <a:rPr lang="ru-RU" sz="1500" b="1" dirty="0">
                <a:latin typeface="Arial" panose="020B0604020202020204" pitchFamily="34" charset="0"/>
                <a:cs typeface="Arial" panose="020B0604020202020204" pitchFamily="34" charset="0"/>
              </a:rPr>
              <a:t>ПРОГРАММЫ </a:t>
            </a:r>
            <a:r>
              <a:rPr lang="ru-RU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«IT-куб»</a:t>
            </a:r>
            <a:endParaRPr lang="ru-RU" sz="15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47675" marR="548005" indent="-285750">
              <a:lnSpc>
                <a:spcPct val="100000"/>
              </a:lnSpc>
              <a:buClr>
                <a:srgbClr val="0072BC"/>
              </a:buClr>
              <a:buSzPct val="140000"/>
              <a:buFont typeface="Arial" panose="020B0604020202020204" pitchFamily="34" charset="0"/>
              <a:buChar char="•"/>
            </a:pPr>
            <a:r>
              <a:rPr lang="ru-RU" sz="1500" spc="-10" dirty="0"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ru-RU" sz="1500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сновы </a:t>
            </a:r>
            <a:r>
              <a:rPr lang="ru-RU" sz="1500" spc="-10" dirty="0">
                <a:latin typeface="Arial" panose="020B0604020202020204" pitchFamily="34" charset="0"/>
                <a:cs typeface="Arial" panose="020B0604020202020204" pitchFamily="34" charset="0"/>
              </a:rPr>
              <a:t>программирования на языке </a:t>
            </a:r>
            <a:r>
              <a:rPr lang="ru-RU" sz="1500" spc="-1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Python</a:t>
            </a:r>
            <a:r>
              <a:rPr lang="ru-RU" sz="1500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, мобильная разработка, программирование роботов, </a:t>
            </a:r>
            <a:r>
              <a:rPr lang="en-US" sz="1500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VR/AR </a:t>
            </a:r>
            <a:r>
              <a:rPr lang="ru-RU" sz="1500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технологии;</a:t>
            </a:r>
            <a:endParaRPr lang="ru-RU" sz="1500" spc="-1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47675" marR="548005" indent="-285750">
              <a:lnSpc>
                <a:spcPct val="100000"/>
              </a:lnSpc>
              <a:buClr>
                <a:srgbClr val="0072BC"/>
              </a:buClr>
              <a:buSzPct val="140000"/>
              <a:buFont typeface="Arial" panose="020B0604020202020204" pitchFamily="34" charset="0"/>
              <a:buChar char="•"/>
            </a:pPr>
            <a:r>
              <a:rPr lang="ru-RU" sz="1500" spc="-10" dirty="0" err="1">
                <a:latin typeface="Arial" panose="020B0604020202020204" pitchFamily="34" charset="0"/>
                <a:cs typeface="Arial" panose="020B0604020202020204" pitchFamily="34" charset="0"/>
              </a:rPr>
              <a:t>к</a:t>
            </a:r>
            <a:r>
              <a:rPr lang="ru-RU" sz="1500" spc="-1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рибрум</a:t>
            </a:r>
            <a:r>
              <a:rPr lang="ru-RU" sz="1500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: курс </a:t>
            </a:r>
            <a:r>
              <a:rPr lang="ru-RU" sz="1500" spc="-10" dirty="0">
                <a:latin typeface="Arial" panose="020B0604020202020204" pitchFamily="34" charset="0"/>
                <a:cs typeface="Arial" panose="020B0604020202020204" pitchFamily="34" charset="0"/>
              </a:rPr>
              <a:t>для </a:t>
            </a:r>
            <a:r>
              <a:rPr lang="ru-RU" sz="1500" spc="-1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киберследователей</a:t>
            </a:r>
            <a:r>
              <a:rPr lang="ru-RU" sz="1500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, системное администрирование, искусственный интеллект, </a:t>
            </a:r>
            <a:r>
              <a:rPr lang="en-US" sz="1500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scratch</a:t>
            </a:r>
            <a:r>
              <a:rPr lang="ru-RU" sz="1500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-программирование, юный </a:t>
            </a:r>
            <a:r>
              <a:rPr lang="ru-RU" sz="1500" spc="-1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нейромоделист</a:t>
            </a:r>
            <a:r>
              <a:rPr lang="ru-RU" sz="1500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, основы программирования на </a:t>
            </a:r>
            <a:r>
              <a:rPr lang="en-US" sz="1500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Java</a:t>
            </a:r>
            <a:r>
              <a:rPr lang="ru-RU" sz="1500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, компьютерная графика, </a:t>
            </a:r>
            <a:r>
              <a:rPr lang="ru-RU" sz="1500" spc="-1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медиакуб</a:t>
            </a:r>
            <a:r>
              <a:rPr lang="en-US" sz="1500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ru-RU" sz="1500" spc="-1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47675" marR="548005" indent="-285750">
              <a:lnSpc>
                <a:spcPct val="100000"/>
              </a:lnSpc>
              <a:buClr>
                <a:srgbClr val="0072BC"/>
              </a:buClr>
              <a:buSzPct val="140000"/>
              <a:buFont typeface="Arial" panose="020B0604020202020204" pitchFamily="34" charset="0"/>
              <a:buChar char="•"/>
            </a:pPr>
            <a:r>
              <a:rPr lang="ru-RU" sz="1500" spc="-10" dirty="0"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lang="ru-RU" sz="1500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рограммирование </a:t>
            </a:r>
            <a:r>
              <a:rPr lang="en-US" sz="1500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3D</a:t>
            </a:r>
            <a:r>
              <a:rPr lang="ru-RU" sz="1500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-игр, </a:t>
            </a:r>
            <a:r>
              <a:rPr lang="ru-RU" sz="1500" spc="-1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геймдизайн</a:t>
            </a:r>
            <a:r>
              <a:rPr lang="ru-RU" sz="1500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, разработка игр на </a:t>
            </a:r>
            <a:r>
              <a:rPr lang="en-US" sz="1500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Unity</a:t>
            </a:r>
            <a:r>
              <a:rPr lang="ru-RU" sz="1500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500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3D</a:t>
            </a:r>
            <a:r>
              <a:rPr lang="ru-RU" sz="1500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-графика, </a:t>
            </a:r>
            <a:r>
              <a:rPr lang="en-US" sz="1500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web-</a:t>
            </a:r>
            <a:r>
              <a:rPr lang="ru-RU" sz="1500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разработка и </a:t>
            </a:r>
            <a:r>
              <a:rPr lang="en-US" sz="1500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web-</a:t>
            </a:r>
            <a:r>
              <a:rPr lang="ru-RU" sz="1500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дизайн, </a:t>
            </a:r>
            <a:r>
              <a:rPr lang="ru-RU" sz="1500" spc="-1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видеопродакшн</a:t>
            </a:r>
            <a:r>
              <a:rPr lang="ru-RU" sz="1500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500" spc="-1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07B4C-393F-4E3D-A696-83B041F08FCB}" type="slidenum">
              <a:rPr lang="ru-RU" smtClean="0"/>
              <a:pPr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61904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6824796F-5BBF-44B3-AA6C-9B5EC8824633}"/>
              </a:ext>
            </a:extLst>
          </p:cNvPr>
          <p:cNvSpPr txBox="1">
            <a:spLocks/>
          </p:cNvSpPr>
          <p:nvPr/>
        </p:nvSpPr>
        <p:spPr>
          <a:xfrm>
            <a:off x="308426" y="288078"/>
            <a:ext cx="9777406" cy="84023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ctr" defTabSz="844083" rtl="0" eaLnBrk="1" latinLnBrk="0" hangingPunct="1">
              <a:spcBef>
                <a:spcPct val="0"/>
              </a:spcBef>
              <a:buNone/>
              <a:defRPr sz="4062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80000"/>
              </a:lnSpc>
              <a:defRPr/>
            </a:pPr>
            <a:r>
              <a:rPr lang="ru-RU" sz="3000" b="1" dirty="0">
                <a:latin typeface="+mn-lt"/>
                <a:cs typeface="Arial" panose="020B0604020202020204" pitchFamily="34" charset="0"/>
              </a:rPr>
              <a:t>Участие образовательного </a:t>
            </a:r>
            <a:r>
              <a:rPr lang="ru-RU" sz="3000" b="1" dirty="0" smtClean="0">
                <a:latin typeface="+mn-lt"/>
                <a:cs typeface="Arial" panose="020B0604020202020204" pitchFamily="34" charset="0"/>
              </a:rPr>
              <a:t>учреждения</a:t>
            </a:r>
            <a:r>
              <a:rPr lang="en-US" sz="3000" b="1" dirty="0" smtClean="0">
                <a:latin typeface="+mn-lt"/>
                <a:cs typeface="Arial" panose="020B0604020202020204" pitchFamily="34" charset="0"/>
              </a:rPr>
              <a:t> </a:t>
            </a:r>
            <a:r>
              <a:rPr lang="ru-RU" sz="3000" b="1" dirty="0" smtClean="0">
                <a:latin typeface="+mn-lt"/>
                <a:cs typeface="Arial" panose="020B0604020202020204" pitchFamily="34" charset="0"/>
              </a:rPr>
              <a:t>в </a:t>
            </a:r>
            <a:r>
              <a:rPr lang="ru-RU" sz="3000" b="1" dirty="0" smtClean="0">
                <a:latin typeface="+mn-lt"/>
                <a:cs typeface="Arial" panose="020B0604020202020204" pitchFamily="34" charset="0"/>
              </a:rPr>
              <a:t>национальных </a:t>
            </a:r>
            <a:r>
              <a:rPr lang="ru-RU" sz="3000" b="1" dirty="0">
                <a:latin typeface="+mn-lt"/>
                <a:cs typeface="Arial" panose="020B0604020202020204" pitchFamily="34" charset="0"/>
              </a:rPr>
              <a:t>проектах «Образование»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0370937"/>
              </p:ext>
            </p:extLst>
          </p:nvPr>
        </p:nvGraphicFramePr>
        <p:xfrm>
          <a:off x="381578" y="1261877"/>
          <a:ext cx="10060870" cy="53644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87340">
                  <a:extLst>
                    <a:ext uri="{9D8B030D-6E8A-4147-A177-3AD203B41FA5}">
                      <a16:colId xmlns:a16="http://schemas.microsoft.com/office/drawing/2014/main" val="2743426899"/>
                    </a:ext>
                  </a:extLst>
                </a:gridCol>
                <a:gridCol w="8873530">
                  <a:extLst>
                    <a:ext uri="{9D8B030D-6E8A-4147-A177-3AD203B41FA5}">
                      <a16:colId xmlns:a16="http://schemas.microsoft.com/office/drawing/2014/main" val="966146355"/>
                    </a:ext>
                  </a:extLst>
                </a:gridCol>
              </a:tblGrid>
              <a:tr h="533354">
                <a:tc>
                  <a:txBody>
                    <a:bodyPr/>
                    <a:lstStyle/>
                    <a:p>
                      <a:pPr algn="l"/>
                      <a:r>
                        <a:rPr lang="ru-RU" sz="18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</a:t>
                      </a:r>
                      <a:endParaRPr lang="ru-RU" sz="1800" b="1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1B32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640000"/>
                        </a:buClr>
                        <a:buSzPct val="140000"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altLang="ru-RU" sz="18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Внедрение «1С.Предприятие 8. Образовательное учреждение</a:t>
                      </a:r>
                      <a:r>
                        <a:rPr lang="ru-RU" altLang="ru-RU" sz="18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».</a:t>
                      </a:r>
                      <a:r>
                        <a:rPr lang="en-US" altLang="ru-RU" sz="18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/>
                      </a:r>
                      <a:br>
                        <a:rPr lang="en-US" altLang="ru-RU" sz="18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ru-RU" altLang="ru-RU" sz="18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Пилотный </a:t>
                      </a:r>
                      <a:r>
                        <a:rPr lang="ru-RU" altLang="ru-RU" sz="18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проект «Цифровая школа». (Правительство Новгородской области)</a:t>
                      </a:r>
                    </a:p>
                  </a:txBody>
                  <a:tcPr marL="0" marR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1B32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08084575"/>
                  </a:ext>
                </a:extLst>
              </a:tr>
              <a:tr h="533354">
                <a:tc>
                  <a:txBody>
                    <a:bodyPr/>
                    <a:lstStyle/>
                    <a:p>
                      <a:pPr algn="l"/>
                      <a:r>
                        <a:rPr lang="ru-RU" sz="18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</a:t>
                      </a:r>
                      <a:endParaRPr lang="ru-RU" sz="1800" b="1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1B32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B32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spcBef>
                          <a:spcPts val="0"/>
                        </a:spcBef>
                        <a:buClr>
                          <a:srgbClr val="640000"/>
                        </a:buClr>
                        <a:buSzPct val="140000"/>
                        <a:buFont typeface="Arial" panose="020B0604020202020204" pitchFamily="34" charset="0"/>
                        <a:buChar char="•"/>
                      </a:pPr>
                      <a:r>
                        <a:rPr lang="ru-RU" altLang="ru-RU" sz="18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Грант 20 млн. рублей. Федеральный проект «Цифровая образовательная среда». Создание центра дополнительного образования «IT-куб»</a:t>
                      </a:r>
                      <a:endParaRPr lang="ru-RU" sz="1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1B32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B32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53662463"/>
                  </a:ext>
                </a:extLst>
              </a:tr>
              <a:tr h="1346083">
                <a:tc>
                  <a:txBody>
                    <a:bodyPr/>
                    <a:lstStyle/>
                    <a:p>
                      <a:pPr algn="l"/>
                      <a:r>
                        <a:rPr lang="ru-RU" sz="18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</a:t>
                      </a:r>
                      <a:endParaRPr lang="ru-RU" sz="1800" b="1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1B32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B32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spcBef>
                          <a:spcPts val="0"/>
                        </a:spcBef>
                        <a:buClr>
                          <a:srgbClr val="640000"/>
                        </a:buClr>
                        <a:buSzPct val="140000"/>
                        <a:buFont typeface="Arial" panose="020B0604020202020204" pitchFamily="34" charset="0"/>
                        <a:buChar char="•"/>
                      </a:pPr>
                      <a:r>
                        <a:rPr lang="ru-RU" altLang="ru-RU" sz="18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Грант 6 млн. рублей. Федеральный проект «Кадры для цифровой экономики».</a:t>
                      </a:r>
                    </a:p>
                    <a:p>
                      <a:pPr marL="285750" indent="-285750">
                        <a:spcBef>
                          <a:spcPts val="600"/>
                        </a:spcBef>
                        <a:buClr>
                          <a:srgbClr val="640000"/>
                        </a:buClr>
                        <a:buSzPct val="140000"/>
                        <a:buFont typeface="Arial" panose="020B0604020202020204" pitchFamily="34" charset="0"/>
                        <a:buChar char="•"/>
                      </a:pPr>
                      <a:r>
                        <a:rPr lang="ru-RU" altLang="ru-RU" sz="18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Внедрение сквозных цифровых технологий в образовательную деятельность (математика, информатика, технология)</a:t>
                      </a:r>
                    </a:p>
                    <a:p>
                      <a:pPr marL="285750" indent="-285750">
                        <a:spcBef>
                          <a:spcPts val="600"/>
                        </a:spcBef>
                        <a:buClr>
                          <a:srgbClr val="640000"/>
                        </a:buClr>
                        <a:buSzPct val="140000"/>
                        <a:buFont typeface="Arial" panose="020B0604020202020204" pitchFamily="34" charset="0"/>
                        <a:buChar char="•"/>
                      </a:pPr>
                      <a:r>
                        <a:rPr lang="ru-RU" altLang="ru-RU" sz="18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Инновационная площадка благотворительного фонда Сбербанка «Вклад в будущее». Проект «Наша новая школа»</a:t>
                      </a:r>
                    </a:p>
                  </a:txBody>
                  <a:tcPr marL="0" marR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1B32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B32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26608428"/>
                  </a:ext>
                </a:extLst>
              </a:tr>
              <a:tr h="533354">
                <a:tc>
                  <a:txBody>
                    <a:bodyPr/>
                    <a:lstStyle/>
                    <a:p>
                      <a:pPr algn="l"/>
                      <a:r>
                        <a:rPr lang="ru-RU" sz="18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2019-2020</a:t>
                      </a:r>
                      <a:endParaRPr lang="ru-RU" sz="1800" b="1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1B32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B32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640000"/>
                        </a:buClr>
                        <a:buSzPct val="140000"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altLang="ru-RU" sz="18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Грант Мэра Великого Новгорода 500 тыс. руб. «Создание вариативной образовательной среды, формирующей технологическое мышление»</a:t>
                      </a:r>
                    </a:p>
                  </a:txBody>
                  <a:tcPr marL="0" marR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1B32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B32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4206206"/>
                  </a:ext>
                </a:extLst>
              </a:tr>
              <a:tr h="533354">
                <a:tc>
                  <a:txBody>
                    <a:bodyPr/>
                    <a:lstStyle/>
                    <a:p>
                      <a:pPr algn="l"/>
                      <a:r>
                        <a:rPr lang="ru-RU" sz="18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2020</a:t>
                      </a:r>
                      <a:endParaRPr lang="ru-RU" sz="1800" b="1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1B32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B32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spcBef>
                          <a:spcPts val="0"/>
                        </a:spcBef>
                        <a:buClr>
                          <a:srgbClr val="640000"/>
                        </a:buClr>
                        <a:buSzPct val="140000"/>
                        <a:buFont typeface="Arial" panose="020B0604020202020204" pitchFamily="34" charset="0"/>
                        <a:buChar char="•"/>
                      </a:pPr>
                      <a:r>
                        <a:rPr lang="ru-RU" altLang="ru-RU" sz="18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Грант ПАО «Акрон» 2 млн. рублей. «Создание исследовательской </a:t>
                      </a:r>
                      <a:r>
                        <a:rPr lang="ru-RU" altLang="ru-RU" sz="18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лаборатории по химии»</a:t>
                      </a:r>
                    </a:p>
                    <a:p>
                      <a:pPr marL="285750" indent="-285750">
                        <a:buClr>
                          <a:srgbClr val="640000"/>
                        </a:buClr>
                        <a:buSzPct val="140000"/>
                        <a:buFont typeface="Arial" panose="020B0604020202020204" pitchFamily="34" charset="0"/>
                        <a:buChar char="•"/>
                      </a:pPr>
                      <a:r>
                        <a:rPr lang="ru-RU" altLang="ru-RU" sz="18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Грант 390 тыс. Проект благотворительного фонда Сбербанка «</a:t>
                      </a:r>
                      <a:r>
                        <a:rPr lang="ru-RU" altLang="ru-RU" sz="1800" kern="120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Сберкампус</a:t>
                      </a:r>
                      <a:r>
                        <a:rPr lang="ru-RU" altLang="ru-RU" sz="18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</a:t>
                      </a:r>
                      <a:r>
                        <a:rPr lang="ru-RU" altLang="ru-RU" sz="1800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Ш</a:t>
                      </a:r>
                      <a:r>
                        <a:rPr lang="ru-RU" altLang="ru-RU" sz="18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кола»</a:t>
                      </a:r>
                    </a:p>
                  </a:txBody>
                  <a:tcPr marL="0" marR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1B32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B32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95140877"/>
                  </a:ext>
                </a:extLst>
              </a:tr>
              <a:tr h="533354">
                <a:tc>
                  <a:txBody>
                    <a:bodyPr/>
                    <a:lstStyle/>
                    <a:p>
                      <a:pPr algn="l"/>
                      <a:r>
                        <a:rPr lang="ru-RU" sz="18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2021</a:t>
                      </a:r>
                      <a:endParaRPr lang="ru-RU" sz="1800" b="1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1B32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640000"/>
                        </a:buClr>
                        <a:buSzPct val="140000"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altLang="ru-RU" sz="18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Грант 5 млн. руб. Федеральный проект «Патриотическое воспитание граждан РФ». Создание музейно-образовательной площадки «Держава, Державин и я»</a:t>
                      </a:r>
                    </a:p>
                  </a:txBody>
                  <a:tcPr marL="0" marR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1B32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37367114"/>
                  </a:ext>
                </a:extLst>
              </a:tr>
            </a:tbl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07B4C-393F-4E3D-A696-83B041F08FCB}" type="slidenum">
              <a:rPr lang="ru-RU" smtClean="0"/>
              <a:pPr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8205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3"/>
          <p:cNvSpPr>
            <a:spLocks noChangeArrowheads="1"/>
          </p:cNvSpPr>
          <p:nvPr/>
        </p:nvSpPr>
        <p:spPr bwMode="auto">
          <a:xfrm>
            <a:off x="2691865" y="320374"/>
            <a:ext cx="6423259" cy="6250590"/>
          </a:xfrm>
          <a:prstGeom prst="rect">
            <a:avLst/>
          </a:prstGeom>
          <a:blipFill dpi="0" rotWithShape="1"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000" b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 b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 b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 b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 b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endParaRPr lang="ru-RU" altLang="ru-RU" sz="844"/>
          </a:p>
        </p:txBody>
      </p:sp>
      <p:sp>
        <p:nvSpPr>
          <p:cNvPr id="2" name="Прямоугольник 1"/>
          <p:cNvSpPr/>
          <p:nvPr/>
        </p:nvSpPr>
        <p:spPr>
          <a:xfrm>
            <a:off x="231007" y="433130"/>
            <a:ext cx="221381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ru-RU" sz="3000" b="1" dirty="0" smtClean="0">
                <a:cs typeface="Arial" panose="020B0604020202020204" pitchFamily="34" charset="0"/>
              </a:rPr>
              <a:t>Модель</a:t>
            </a:r>
            <a:br>
              <a:rPr lang="ru-RU" sz="3000" b="1" dirty="0" smtClean="0">
                <a:cs typeface="Arial" panose="020B0604020202020204" pitchFamily="34" charset="0"/>
              </a:rPr>
            </a:br>
            <a:r>
              <a:rPr lang="ru-RU" sz="3000" b="1" dirty="0" smtClean="0">
                <a:cs typeface="Arial" panose="020B0604020202020204" pitchFamily="34" charset="0"/>
              </a:rPr>
              <a:t>цифровой</a:t>
            </a:r>
            <a:br>
              <a:rPr lang="ru-RU" sz="3000" b="1" dirty="0" smtClean="0">
                <a:cs typeface="Arial" panose="020B0604020202020204" pitchFamily="34" charset="0"/>
              </a:rPr>
            </a:br>
            <a:r>
              <a:rPr lang="ru-RU" sz="3000" b="1" dirty="0" smtClean="0">
                <a:cs typeface="Arial" panose="020B0604020202020204" pitchFamily="34" charset="0"/>
              </a:rPr>
              <a:t>школы</a:t>
            </a:r>
            <a:endParaRPr lang="ru-RU" sz="3000" b="1" dirty="0">
              <a:cs typeface="Arial" panose="020B060402020202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07B4C-393F-4E3D-A696-83B041F08FCB}" type="slidenum">
              <a:rPr lang="ru-RU" smtClean="0"/>
              <a:pPr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65274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DB5E57FF-A518-4ABF-ACCC-88F128D0BCB9}"/>
              </a:ext>
            </a:extLst>
          </p:cNvPr>
          <p:cNvSpPr txBox="1">
            <a:spLocks/>
          </p:cNvSpPr>
          <p:nvPr/>
        </p:nvSpPr>
        <p:spPr>
          <a:xfrm>
            <a:off x="341364" y="243099"/>
            <a:ext cx="9453722" cy="1209562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ctr" defTabSz="844083" rtl="0" eaLnBrk="1" latinLnBrk="0" hangingPunct="1">
              <a:spcBef>
                <a:spcPct val="0"/>
              </a:spcBef>
              <a:buNone/>
              <a:defRPr sz="4062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80000"/>
              </a:lnSpc>
              <a:defRPr/>
            </a:pPr>
            <a:r>
              <a:rPr lang="ru-RU" sz="3000" b="1" dirty="0">
                <a:latin typeface="+mn-lt"/>
                <a:cs typeface="Arial" panose="020B0604020202020204" pitchFamily="34" charset="0"/>
              </a:rPr>
              <a:t>Инновационный проект </a:t>
            </a:r>
            <a:r>
              <a:rPr lang="ru-RU" sz="3000" b="1" dirty="0" smtClean="0">
                <a:latin typeface="+mn-lt"/>
                <a:cs typeface="Arial" panose="020B0604020202020204" pitchFamily="34" charset="0"/>
              </a:rPr>
              <a:t>«</a:t>
            </a:r>
            <a:r>
              <a:rPr lang="ru-RU" sz="3000" b="1" dirty="0">
                <a:latin typeface="+mn-lt"/>
                <a:cs typeface="Arial" panose="020B0604020202020204" pitchFamily="34" charset="0"/>
              </a:rPr>
              <a:t>Развитие и распространение лучшего опыта в сфере формирования цифровых навыков образовательных организаций»</a:t>
            </a:r>
          </a:p>
        </p:txBody>
      </p:sp>
      <p:grpSp>
        <p:nvGrpSpPr>
          <p:cNvPr id="7" name="Группа 6"/>
          <p:cNvGrpSpPr/>
          <p:nvPr/>
        </p:nvGrpSpPr>
        <p:grpSpPr>
          <a:xfrm>
            <a:off x="341364" y="1633360"/>
            <a:ext cx="4044887" cy="2023977"/>
            <a:chOff x="341364" y="1816235"/>
            <a:chExt cx="4044887" cy="2023977"/>
          </a:xfrm>
        </p:grpSpPr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1364" y="1816235"/>
              <a:ext cx="1362502" cy="1714034"/>
            </a:xfrm>
            <a:prstGeom prst="rect">
              <a:avLst/>
            </a:prstGeom>
          </p:spPr>
        </p:pic>
        <p:pic>
          <p:nvPicPr>
            <p:cNvPr id="5" name="Рисунок 2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6060" y="1975340"/>
              <a:ext cx="2590191" cy="1693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Рисунок 5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364197" y="2433355"/>
              <a:ext cx="1726958" cy="1406857"/>
            </a:xfrm>
            <a:prstGeom prst="rect">
              <a:avLst/>
            </a:prstGeom>
            <a:ln>
              <a:solidFill>
                <a:schemeClr val="bg1"/>
              </a:solidFill>
            </a:ln>
          </p:spPr>
        </p:pic>
      </p:grpSp>
      <p:sp>
        <p:nvSpPr>
          <p:cNvPr id="8" name="Прямоугольник 7"/>
          <p:cNvSpPr/>
          <p:nvPr/>
        </p:nvSpPr>
        <p:spPr>
          <a:xfrm>
            <a:off x="5005696" y="1773215"/>
            <a:ext cx="6705795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dirty="0">
                <a:latin typeface="Arial" panose="020B0604020202020204" pitchFamily="34" charset="0"/>
                <a:cs typeface="Arial" panose="020B0604020202020204" pitchFamily="34" charset="0"/>
              </a:rPr>
              <a:t>Инновационный проект «Развитие и распространение лучшего опыта в сфере формирования цифровых навыков образовательных организаций», осуществляющих образовательную деятельность по общеобразовательным программам, имеющих лучшие результаты в преподавании предметных областей «Математика», «Информатика» и «Технология»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41364" y="3631644"/>
            <a:ext cx="4863549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Внедрение изменённых образовательных программ со «сквозными» цифровыми технологиями</a:t>
            </a:r>
          </a:p>
          <a:p>
            <a:pPr marL="268288"/>
            <a:r>
              <a:rPr lang="ru-RU" alt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alt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Технология» 7-8 классы</a:t>
            </a:r>
          </a:p>
          <a:p>
            <a:pPr marL="268288"/>
            <a:r>
              <a:rPr lang="ru-RU" altLang="ru-RU" sz="1600" dirty="0">
                <a:latin typeface="Arial" panose="020B0604020202020204" pitchFamily="34" charset="0"/>
                <a:cs typeface="Arial" panose="020B0604020202020204" pitchFamily="34" charset="0"/>
              </a:rPr>
              <a:t>«Информатика» 7-8 классы</a:t>
            </a:r>
          </a:p>
          <a:p>
            <a:pPr marL="268288"/>
            <a:r>
              <a:rPr lang="ru-RU" altLang="ru-RU" sz="1600" dirty="0">
                <a:latin typeface="Arial" panose="020B0604020202020204" pitchFamily="34" charset="0"/>
                <a:cs typeface="Arial" panose="020B0604020202020204" pitchFamily="34" charset="0"/>
              </a:rPr>
              <a:t>«Математика» 5-6 классы</a:t>
            </a:r>
          </a:p>
          <a:p>
            <a:endParaRPr lang="ru-RU" alt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alt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Школы-партнеры </a:t>
            </a:r>
            <a:r>
              <a:rPr lang="ru-RU" alt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(сетевое взаимодействие)</a:t>
            </a:r>
          </a:p>
          <a:p>
            <a:r>
              <a:rPr lang="ru-RU" alt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МАОУ «СОШ № 9», МАОУ «СОШ № 16</a:t>
            </a:r>
            <a:r>
              <a:rPr lang="ru-RU" alt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»,</a:t>
            </a:r>
            <a:br>
              <a:rPr lang="ru-RU" alt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МАОУ </a:t>
            </a:r>
            <a:r>
              <a:rPr lang="ru-RU" altLang="ru-RU" sz="1600" dirty="0">
                <a:latin typeface="Arial" panose="020B0604020202020204" pitchFamily="34" charset="0"/>
                <a:cs typeface="Arial" panose="020B0604020202020204" pitchFamily="34" charset="0"/>
              </a:rPr>
              <a:t>«СОШ № 23», МАОУ "Гимназия «Гармония"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111712" y="3871795"/>
            <a:ext cx="431859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b="1" dirty="0">
                <a:latin typeface="Arial" panose="020B0604020202020204" pitchFamily="34" charset="0"/>
                <a:cs typeface="Arial" panose="020B0604020202020204" pitchFamily="34" charset="0"/>
              </a:rPr>
              <a:t>Сквозные цифровые технологии</a:t>
            </a:r>
          </a:p>
          <a:p>
            <a:pPr marL="285750" indent="-285750">
              <a:buClr>
                <a:srgbClr val="0072BC"/>
              </a:buClr>
              <a:buSzPct val="150000"/>
              <a:buFont typeface="Arial" panose="020B0604020202020204" pitchFamily="34" charset="0"/>
              <a:buChar char="•"/>
            </a:pPr>
            <a:r>
              <a:rPr lang="ru-RU" altLang="ru-RU" dirty="0">
                <a:latin typeface="Arial" panose="020B0604020202020204" pitchFamily="34" charset="0"/>
                <a:cs typeface="Arial" panose="020B0604020202020204" pitchFamily="34" charset="0"/>
              </a:rPr>
              <a:t>Большие данные</a:t>
            </a:r>
          </a:p>
          <a:p>
            <a:pPr marL="285750" indent="-285750">
              <a:buClr>
                <a:srgbClr val="0072BC"/>
              </a:buClr>
              <a:buSzPct val="150000"/>
              <a:buFont typeface="Arial" panose="020B0604020202020204" pitchFamily="34" charset="0"/>
              <a:buChar char="•"/>
            </a:pPr>
            <a:r>
              <a:rPr lang="ru-RU" altLang="ru-RU" dirty="0" err="1">
                <a:latin typeface="Arial" panose="020B0604020202020204" pitchFamily="34" charset="0"/>
                <a:cs typeface="Arial" panose="020B0604020202020204" pitchFamily="34" charset="0"/>
              </a:rPr>
              <a:t>Нейротехнологии</a:t>
            </a:r>
            <a:r>
              <a:rPr lang="ru-RU" altLang="ru-RU" dirty="0">
                <a:latin typeface="Arial" panose="020B0604020202020204" pitchFamily="34" charset="0"/>
                <a:cs typeface="Arial" panose="020B0604020202020204" pitchFamily="34" charset="0"/>
              </a:rPr>
              <a:t> и искусственный интеллект</a:t>
            </a:r>
          </a:p>
          <a:p>
            <a:pPr marL="285750" indent="-285750">
              <a:buClr>
                <a:srgbClr val="0072BC"/>
              </a:buClr>
              <a:buSzPct val="150000"/>
              <a:buFont typeface="Arial" panose="020B0604020202020204" pitchFamily="34" charset="0"/>
              <a:buChar char="•"/>
            </a:pPr>
            <a:r>
              <a:rPr lang="ru-RU" altLang="ru-RU" dirty="0">
                <a:latin typeface="Arial" panose="020B0604020202020204" pitchFamily="34" charset="0"/>
                <a:cs typeface="Arial" panose="020B0604020202020204" pitchFamily="34" charset="0"/>
              </a:rPr>
              <a:t>Компоненты робототехники и </a:t>
            </a:r>
            <a:r>
              <a:rPr lang="ru-RU" altLang="ru-RU" dirty="0" err="1">
                <a:latin typeface="Arial" panose="020B0604020202020204" pitchFamily="34" charset="0"/>
                <a:cs typeface="Arial" panose="020B0604020202020204" pitchFamily="34" charset="0"/>
              </a:rPr>
              <a:t>сенсорики</a:t>
            </a:r>
            <a:endParaRPr lang="ru-RU" alt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Clr>
                <a:srgbClr val="0072BC"/>
              </a:buClr>
              <a:buSzPct val="150000"/>
              <a:buFont typeface="Arial" panose="020B0604020202020204" pitchFamily="34" charset="0"/>
              <a:buChar char="•"/>
            </a:pPr>
            <a:r>
              <a:rPr lang="ru-RU" altLang="ru-RU" dirty="0">
                <a:latin typeface="Arial" panose="020B0604020202020204" pitchFamily="34" charset="0"/>
                <a:cs typeface="Arial" panose="020B0604020202020204" pitchFamily="34" charset="0"/>
              </a:rPr>
              <a:t>Технологии виртуальной и дополненной 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реальностей</a:t>
            </a:r>
            <a:endParaRPr lang="ru-RU" altLang="ru-RU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27"/>
          <a:stretch/>
        </p:blipFill>
        <p:spPr>
          <a:xfrm>
            <a:off x="9430307" y="3631644"/>
            <a:ext cx="2281184" cy="2714539"/>
          </a:xfrm>
          <a:prstGeom prst="rect">
            <a:avLst/>
          </a:prstGeom>
        </p:spPr>
      </p:pic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07B4C-393F-4E3D-A696-83B041F08FCB}" type="slidenum">
              <a:rPr lang="ru-RU" smtClean="0"/>
              <a:pPr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02758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B1C092AB-FE6D-4202-8013-93628B845502}"/>
              </a:ext>
            </a:extLst>
          </p:cNvPr>
          <p:cNvSpPr txBox="1">
            <a:spLocks/>
          </p:cNvSpPr>
          <p:nvPr/>
        </p:nvSpPr>
        <p:spPr>
          <a:xfrm>
            <a:off x="527377" y="411225"/>
            <a:ext cx="8298990" cy="553998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ctr" defTabSz="844083" rtl="0" eaLnBrk="1" latinLnBrk="0" hangingPunct="1">
              <a:spcBef>
                <a:spcPct val="0"/>
              </a:spcBef>
              <a:buNone/>
              <a:defRPr sz="4062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ru-RU" sz="3000" b="1" dirty="0">
                <a:latin typeface="+mn-lt"/>
                <a:cs typeface="Arial" panose="020B0604020202020204" pitchFamily="34" charset="0"/>
              </a:rPr>
              <a:t>Специализированные лаборатории</a:t>
            </a:r>
          </a:p>
        </p:txBody>
      </p:sp>
      <p:grpSp>
        <p:nvGrpSpPr>
          <p:cNvPr id="4" name="Группа 3"/>
          <p:cNvGrpSpPr/>
          <p:nvPr/>
        </p:nvGrpSpPr>
        <p:grpSpPr>
          <a:xfrm>
            <a:off x="527377" y="1447609"/>
            <a:ext cx="10930080" cy="5108501"/>
            <a:chOff x="527377" y="1447609"/>
            <a:chExt cx="10930080" cy="5108501"/>
          </a:xfrm>
        </p:grpSpPr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00659" y="4216110"/>
              <a:ext cx="4991252" cy="2340000"/>
            </a:xfrm>
            <a:prstGeom prst="rect">
              <a:avLst/>
            </a:prstGeom>
            <a:ln w="38100">
              <a:solidFill>
                <a:schemeClr val="bg1"/>
              </a:solidFill>
            </a:ln>
          </p:spPr>
        </p:pic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7377" y="1447609"/>
              <a:ext cx="4991252" cy="2700000"/>
            </a:xfrm>
            <a:prstGeom prst="rect">
              <a:avLst/>
            </a:prstGeom>
            <a:ln w="38100">
              <a:solidFill>
                <a:schemeClr val="bg1"/>
              </a:solidFill>
            </a:ln>
          </p:spPr>
        </p:pic>
        <p:pic>
          <p:nvPicPr>
            <p:cNvPr id="10" name="Рисунок 9">
              <a:extLst>
                <a:ext uri="{FF2B5EF4-FFF2-40B4-BE49-F238E27FC236}">
                  <a16:creationId xmlns:a16="http://schemas.microsoft.com/office/drawing/2014/main" id="{D4778D65-9D9F-4CDA-BC35-C799076DC68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86061" y="1447609"/>
              <a:ext cx="4688546" cy="2700000"/>
            </a:xfrm>
            <a:prstGeom prst="rect">
              <a:avLst/>
            </a:prstGeom>
            <a:ln w="38100">
              <a:solidFill>
                <a:schemeClr val="bg1"/>
              </a:solidFill>
            </a:ln>
          </p:spPr>
        </p:pic>
        <p:pic>
          <p:nvPicPr>
            <p:cNvPr id="11" name="Рисунок 10">
              <a:extLst>
                <a:ext uri="{FF2B5EF4-FFF2-40B4-BE49-F238E27FC236}">
                  <a16:creationId xmlns:a16="http://schemas.microsoft.com/office/drawing/2014/main" id="{105C2438-727B-4DC2-8990-FED6CDE824E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68911" y="4216110"/>
              <a:ext cx="4688546" cy="2340000"/>
            </a:xfrm>
            <a:prstGeom prst="rect">
              <a:avLst/>
            </a:prstGeom>
            <a:ln w="38100">
              <a:solidFill>
                <a:schemeClr val="bg1"/>
              </a:solidFill>
            </a:ln>
          </p:spPr>
        </p:pic>
      </p:grp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07B4C-393F-4E3D-A696-83B041F08FCB}" type="slidenum">
              <a:rPr lang="ru-RU" smtClean="0"/>
              <a:pPr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4187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B1C092AB-FE6D-4202-8013-93628B845502}"/>
              </a:ext>
            </a:extLst>
          </p:cNvPr>
          <p:cNvSpPr txBox="1">
            <a:spLocks/>
          </p:cNvSpPr>
          <p:nvPr/>
        </p:nvSpPr>
        <p:spPr>
          <a:xfrm>
            <a:off x="693848" y="385310"/>
            <a:ext cx="8711387" cy="553998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ctr" defTabSz="844083" rtl="0" eaLnBrk="1" latinLnBrk="0" hangingPunct="1">
              <a:spcBef>
                <a:spcPct val="0"/>
              </a:spcBef>
              <a:buNone/>
              <a:defRPr sz="4062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ru-RU" sz="3000" b="1" dirty="0">
                <a:latin typeface="+mn-lt"/>
                <a:cs typeface="Arial" panose="020B0604020202020204" pitchFamily="34" charset="0"/>
              </a:rPr>
              <a:t>Зоны коворкинга, библиотечный центр, холлы</a:t>
            </a:r>
          </a:p>
        </p:txBody>
      </p:sp>
      <p:grpSp>
        <p:nvGrpSpPr>
          <p:cNvPr id="7" name="Группа 6"/>
          <p:cNvGrpSpPr/>
          <p:nvPr/>
        </p:nvGrpSpPr>
        <p:grpSpPr>
          <a:xfrm>
            <a:off x="693848" y="1245182"/>
            <a:ext cx="10534024" cy="5068875"/>
            <a:chOff x="693848" y="1245182"/>
            <a:chExt cx="10534024" cy="5068875"/>
          </a:xfrm>
        </p:grpSpPr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42710" y="3794057"/>
              <a:ext cx="5385162" cy="2520000"/>
            </a:xfrm>
            <a:prstGeom prst="rect">
              <a:avLst/>
            </a:prstGeom>
            <a:ln w="19050">
              <a:solidFill>
                <a:schemeClr val="bg1"/>
              </a:solidFill>
            </a:ln>
          </p:spPr>
        </p:pic>
        <p:pic>
          <p:nvPicPr>
            <p:cNvPr id="5" name="Рисунок 4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93848" y="1245182"/>
              <a:ext cx="4841027" cy="2520000"/>
            </a:xfrm>
            <a:prstGeom prst="rect">
              <a:avLst/>
            </a:prstGeom>
            <a:ln w="19050">
              <a:solidFill>
                <a:schemeClr val="bg1"/>
              </a:solidFill>
            </a:ln>
          </p:spPr>
        </p:pic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6561" y="3794057"/>
              <a:ext cx="5385162" cy="2520000"/>
            </a:xfrm>
            <a:prstGeom prst="rect">
              <a:avLst/>
            </a:prstGeom>
            <a:ln w="19050">
              <a:solidFill>
                <a:schemeClr val="bg1"/>
              </a:solidFill>
            </a:ln>
          </p:spPr>
        </p:pic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31875" y="1245182"/>
              <a:ext cx="4842376" cy="2520000"/>
            </a:xfrm>
            <a:prstGeom prst="rect">
              <a:avLst/>
            </a:prstGeom>
            <a:ln w="19050">
              <a:solidFill>
                <a:schemeClr val="bg1"/>
              </a:solidFill>
            </a:ln>
          </p:spPr>
        </p:pic>
      </p:grp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07B4C-393F-4E3D-A696-83B041F08FCB}" type="slidenum">
              <a:rPr lang="ru-RU" smtClean="0"/>
              <a:pPr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06707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/>
        </p:nvGrpSpPr>
        <p:grpSpPr>
          <a:xfrm>
            <a:off x="473566" y="1474644"/>
            <a:ext cx="9726774" cy="4878572"/>
            <a:chOff x="329187" y="1445768"/>
            <a:chExt cx="9726774" cy="4878572"/>
          </a:xfrm>
        </p:grpSpPr>
        <p:pic>
          <p:nvPicPr>
            <p:cNvPr id="4" name="Рисунок 3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143082" y="3466621"/>
              <a:ext cx="5714393" cy="2857719"/>
            </a:xfrm>
            <a:prstGeom prst="rect">
              <a:avLst/>
            </a:prstGeom>
            <a:ln>
              <a:solidFill>
                <a:schemeClr val="bg1"/>
              </a:solidFill>
            </a:ln>
          </p:spPr>
        </p:pic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9187" y="1445768"/>
              <a:ext cx="4864716" cy="2728800"/>
            </a:xfrm>
            <a:prstGeom prst="rect">
              <a:avLst/>
            </a:prstGeom>
          </p:spPr>
        </p:pic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93903" y="1445768"/>
              <a:ext cx="4862058" cy="2727310"/>
            </a:xfrm>
            <a:prstGeom prst="rect">
              <a:avLst/>
            </a:prstGeom>
            <a:ln>
              <a:solidFill>
                <a:schemeClr val="bg1"/>
              </a:solidFill>
            </a:ln>
          </p:spPr>
        </p:pic>
      </p:grpSp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B1C092AB-FE6D-4202-8013-93628B845502}"/>
              </a:ext>
            </a:extLst>
          </p:cNvPr>
          <p:cNvSpPr txBox="1">
            <a:spLocks/>
          </p:cNvSpPr>
          <p:nvPr/>
        </p:nvSpPr>
        <p:spPr>
          <a:xfrm>
            <a:off x="329187" y="301267"/>
            <a:ext cx="8670434" cy="553998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ctr" defTabSz="844083" rtl="0" eaLnBrk="1" latinLnBrk="0" hangingPunct="1">
              <a:spcBef>
                <a:spcPct val="0"/>
              </a:spcBef>
              <a:buNone/>
              <a:defRPr sz="4062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ru-RU" sz="3000" b="1" dirty="0">
                <a:latin typeface="+mn-lt"/>
                <a:cs typeface="Arial" panose="020B0604020202020204" pitchFamily="34" charset="0"/>
              </a:rPr>
              <a:t>Цифровые технологии начальной школы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07B4C-393F-4E3D-A696-83B041F08FCB}" type="slidenum">
              <a:rPr lang="ru-RU" smtClean="0"/>
              <a:pPr/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13008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chool_36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chool_36" id="{5FD64B5B-AF04-4DAD-B386-D285AE838D5D}" vid="{2356A79C-C97A-4AD0-BBC0-2B6E8C6B450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School_36</Template>
  <TotalTime>2655</TotalTime>
  <Words>1148</Words>
  <Application>Microsoft Office PowerPoint</Application>
  <PresentationFormat>Широкоэкранный</PresentationFormat>
  <Paragraphs>175</Paragraphs>
  <Slides>19</Slides>
  <Notes>17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5" baseType="lpstr">
      <vt:lpstr>Arial</vt:lpstr>
      <vt:lpstr>Calibri</vt:lpstr>
      <vt:lpstr>Calibri Light</vt:lpstr>
      <vt:lpstr>Helvetica Neue</vt:lpstr>
      <vt:lpstr>Verdana</vt:lpstr>
      <vt:lpstr>School_36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Колупаева Нина Андреевна</cp:lastModifiedBy>
  <cp:revision>144</cp:revision>
  <dcterms:created xsi:type="dcterms:W3CDTF">2020-06-08T21:27:38Z</dcterms:created>
  <dcterms:modified xsi:type="dcterms:W3CDTF">2021-11-09T12:49:24Z</dcterms:modified>
</cp:coreProperties>
</file>