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3" r:id="rId1"/>
  </p:sldMasterIdLst>
  <p:notesMasterIdLst>
    <p:notesMasterId r:id="rId23"/>
  </p:notesMasterIdLst>
  <p:handoutMasterIdLst>
    <p:handoutMasterId r:id="rId24"/>
  </p:handoutMasterIdLst>
  <p:sldIdLst>
    <p:sldId id="3105" r:id="rId2"/>
    <p:sldId id="3454" r:id="rId3"/>
    <p:sldId id="3483" r:id="rId4"/>
    <p:sldId id="3488" r:id="rId5"/>
    <p:sldId id="3470" r:id="rId6"/>
    <p:sldId id="3496" r:id="rId7"/>
    <p:sldId id="3497" r:id="rId8"/>
    <p:sldId id="3498" r:id="rId9"/>
    <p:sldId id="3349" r:id="rId10"/>
    <p:sldId id="3354" r:id="rId11"/>
    <p:sldId id="3500" r:id="rId12"/>
    <p:sldId id="3441" r:id="rId13"/>
    <p:sldId id="3443" r:id="rId14"/>
    <p:sldId id="3408" r:id="rId15"/>
    <p:sldId id="3492" r:id="rId16"/>
    <p:sldId id="3493" r:id="rId17"/>
    <p:sldId id="3485" r:id="rId18"/>
    <p:sldId id="3490" r:id="rId19"/>
    <p:sldId id="3489" r:id="rId20"/>
    <p:sldId id="3499" r:id="rId21"/>
    <p:sldId id="3340" r:id="rId22"/>
  </p:sldIdLst>
  <p:sldSz cx="24384000" cy="13716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veta Börner" initials="E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34F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17" autoAdjust="0"/>
    <p:restoredTop sz="83023" autoAdjust="0"/>
  </p:normalViewPr>
  <p:slideViewPr>
    <p:cSldViewPr snapToGrid="0" snapToObjects="1">
      <p:cViewPr varScale="1">
        <p:scale>
          <a:sx n="34" d="100"/>
          <a:sy n="34" d="100"/>
        </p:scale>
        <p:origin x="110" y="787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31" d="100"/>
          <a:sy n="131" d="100"/>
        </p:scale>
        <p:origin x="3880" y="17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E89977-6DD5-4C0D-9F0C-B3E9C4B1D1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4F85FA-B92B-4CC0-9A6F-9735DD253AA4}">
      <dgm:prSet custT="1"/>
      <dgm:spPr/>
      <dgm:t>
        <a:bodyPr/>
        <a:lstStyle/>
        <a:p>
          <a:pPr algn="just" rtl="0"/>
          <a:r>
            <a:rPr lang="ru-RU" sz="3600" dirty="0" smtClean="0">
              <a:ea typeface="Calibri" panose="020F0502020204030204" pitchFamily="34" charset="0"/>
              <a:cs typeface="Times New Roman" panose="02020603050405020304" pitchFamily="18" charset="0"/>
            </a:rPr>
            <a:t>обеспечивает возможность обоснования сведений, подлежащих включению в решение о КРТ, в том числе</a:t>
          </a:r>
          <a:r>
            <a:rPr lang="ru-RU" sz="3600" dirty="0" smtClean="0"/>
            <a:t> границ территории и основных параметров КРТ</a:t>
          </a:r>
          <a:endParaRPr lang="ru-RU" sz="3600" dirty="0"/>
        </a:p>
      </dgm:t>
    </dgm:pt>
    <dgm:pt modelId="{AF3F149C-8E03-4A2E-85B3-C067B2212265}" type="parTrans" cxnId="{0C81634D-2109-428E-AD6D-66B00BF6D162}">
      <dgm:prSet/>
      <dgm:spPr/>
      <dgm:t>
        <a:bodyPr/>
        <a:lstStyle/>
        <a:p>
          <a:endParaRPr lang="ru-RU"/>
        </a:p>
      </dgm:t>
    </dgm:pt>
    <dgm:pt modelId="{025C6C0D-AAD2-49BE-9E3F-7F910E901654}" type="sibTrans" cxnId="{0C81634D-2109-428E-AD6D-66B00BF6D162}">
      <dgm:prSet/>
      <dgm:spPr/>
      <dgm:t>
        <a:bodyPr/>
        <a:lstStyle/>
        <a:p>
          <a:endParaRPr lang="ru-RU"/>
        </a:p>
      </dgm:t>
    </dgm:pt>
    <dgm:pt modelId="{15ED2EEF-B1D5-486B-89E5-8E718911D1E8}">
      <dgm:prSet custT="1"/>
      <dgm:spPr/>
      <dgm:t>
        <a:bodyPr/>
        <a:lstStyle/>
        <a:p>
          <a:pPr algn="just" rtl="0"/>
          <a:r>
            <a:rPr lang="ru-RU" sz="4000" dirty="0" smtClean="0"/>
            <a:t>Мастер-план КРТ является </a:t>
          </a:r>
          <a:r>
            <a:rPr lang="ru-RU" sz="4000" b="0" u="none" dirty="0" smtClean="0"/>
            <a:t>результатом комплексной градостроительной и пространственно-экономической проработки территории, который </a:t>
          </a:r>
          <a:r>
            <a:rPr lang="ru-RU" sz="4000" b="1" u="sng" dirty="0" smtClean="0"/>
            <a:t>отражает перспективное градостроительное видени</a:t>
          </a:r>
          <a:r>
            <a:rPr lang="ru-RU" sz="4000" b="0" u="sng" dirty="0" smtClean="0"/>
            <a:t>е</a:t>
          </a:r>
          <a:r>
            <a:rPr lang="ru-RU" sz="4000" b="0" u="none" dirty="0" smtClean="0"/>
            <a:t> такой территории </a:t>
          </a:r>
          <a:r>
            <a:rPr lang="ru-RU" sz="4000" dirty="0" smtClean="0"/>
            <a:t>по завершении реализации проекта КРТ</a:t>
          </a:r>
          <a:endParaRPr lang="ru-RU" sz="4000" dirty="0"/>
        </a:p>
      </dgm:t>
    </dgm:pt>
    <dgm:pt modelId="{3EA5B9BE-1B16-4AAD-9FA8-F4AA29BF8819}" type="sibTrans" cxnId="{B3C6456F-EB48-481A-ABD7-E52E3BAA3409}">
      <dgm:prSet/>
      <dgm:spPr/>
      <dgm:t>
        <a:bodyPr/>
        <a:lstStyle/>
        <a:p>
          <a:endParaRPr lang="ru-RU"/>
        </a:p>
      </dgm:t>
    </dgm:pt>
    <dgm:pt modelId="{1B29D3D8-28E3-4E53-B23B-0E872D0F8024}" type="parTrans" cxnId="{B3C6456F-EB48-481A-ABD7-E52E3BAA3409}">
      <dgm:prSet/>
      <dgm:spPr/>
      <dgm:t>
        <a:bodyPr/>
        <a:lstStyle/>
        <a:p>
          <a:endParaRPr lang="ru-RU"/>
        </a:p>
      </dgm:t>
    </dgm:pt>
    <dgm:pt modelId="{155A032B-50B7-45ED-A88E-AAFFEDA1779B}">
      <dgm:prSet custT="1"/>
      <dgm:spPr/>
      <dgm:t>
        <a:bodyPr/>
        <a:lstStyle/>
        <a:p>
          <a:pPr algn="just" rtl="0"/>
          <a:r>
            <a:rPr lang="ru-RU" sz="3600" dirty="0" smtClean="0">
              <a:ea typeface="Calibri" panose="020F0502020204030204" pitchFamily="34" charset="0"/>
              <a:cs typeface="Times New Roman" panose="02020603050405020304" pitchFamily="18" charset="0"/>
            </a:rPr>
            <a:t>проект решения о КРТ рекомендуется представлять на утверждение с обосновывающими материалами, в состав которых включать мастер-план</a:t>
          </a:r>
          <a:endParaRPr lang="ru-RU" sz="3600" dirty="0"/>
        </a:p>
      </dgm:t>
    </dgm:pt>
    <dgm:pt modelId="{DA19B8CE-146C-4B6F-823D-DEA43B8D2B04}" type="parTrans" cxnId="{87836F0B-220C-44DF-BA8C-76EDACE7D303}">
      <dgm:prSet/>
      <dgm:spPr/>
      <dgm:t>
        <a:bodyPr/>
        <a:lstStyle/>
        <a:p>
          <a:endParaRPr lang="ru-RU"/>
        </a:p>
      </dgm:t>
    </dgm:pt>
    <dgm:pt modelId="{7006E460-6B86-471F-998E-6F7BB91E2612}" type="sibTrans" cxnId="{87836F0B-220C-44DF-BA8C-76EDACE7D303}">
      <dgm:prSet/>
      <dgm:spPr/>
      <dgm:t>
        <a:bodyPr/>
        <a:lstStyle/>
        <a:p>
          <a:endParaRPr lang="ru-RU"/>
        </a:p>
      </dgm:t>
    </dgm:pt>
    <dgm:pt modelId="{F34948D7-39C6-4814-8E7C-369C22C56630}">
      <dgm:prSet custT="1"/>
      <dgm:spPr/>
      <dgm:t>
        <a:bodyPr/>
        <a:lstStyle/>
        <a:p>
          <a:r>
            <a:rPr lang="ru-RU" sz="3600" dirty="0" smtClean="0">
              <a:ea typeface="Calibri" panose="020F0502020204030204" pitchFamily="34" charset="0"/>
              <a:cs typeface="Times New Roman" panose="02020603050405020304" pitchFamily="18" charset="0"/>
            </a:rPr>
            <a:t>рекомендуется включать основные параметры мастер-плана в решение о КРТ и установить их обязательное соблюдение при реализации такого решения</a:t>
          </a:r>
        </a:p>
      </dgm:t>
    </dgm:pt>
    <dgm:pt modelId="{4B4A4554-D87D-4CFE-9E17-060642ABF88F}" type="parTrans" cxnId="{4698377F-4CA7-42A2-9A46-D8562A38882C}">
      <dgm:prSet/>
      <dgm:spPr/>
      <dgm:t>
        <a:bodyPr/>
        <a:lstStyle/>
        <a:p>
          <a:endParaRPr lang="ru-RU"/>
        </a:p>
      </dgm:t>
    </dgm:pt>
    <dgm:pt modelId="{693A7C8B-F740-4D09-845A-835862EBF33A}" type="sibTrans" cxnId="{4698377F-4CA7-42A2-9A46-D8562A38882C}">
      <dgm:prSet/>
      <dgm:spPr/>
      <dgm:t>
        <a:bodyPr/>
        <a:lstStyle/>
        <a:p>
          <a:endParaRPr lang="ru-RU"/>
        </a:p>
      </dgm:t>
    </dgm:pt>
    <dgm:pt modelId="{D9EEA967-F6F1-4770-AB08-D8AC929CCF48}">
      <dgm:prSet custT="1"/>
      <dgm:spPr/>
      <dgm:t>
        <a:bodyPr/>
        <a:lstStyle/>
        <a:p>
          <a:r>
            <a:rPr lang="ru-RU" sz="3600" dirty="0" smtClean="0">
              <a:solidFill>
                <a:schemeClr val="tx1"/>
              </a:solidFill>
            </a:rPr>
            <a:t>необходимость подготовки мастер-плана рекомендуется предусмотреть порядком подготовки и реализации решения о КРТ, утверждаемым субъектом РФ</a:t>
          </a:r>
          <a:endParaRPr lang="ru-RU" sz="3600" dirty="0">
            <a:solidFill>
              <a:schemeClr val="tx1"/>
            </a:solidFill>
          </a:endParaRPr>
        </a:p>
      </dgm:t>
    </dgm:pt>
    <dgm:pt modelId="{44965B76-1A26-4D59-BDD1-0992BBE08564}" type="parTrans" cxnId="{D113E1C5-E436-4723-B80C-C058584AB77E}">
      <dgm:prSet/>
      <dgm:spPr/>
      <dgm:t>
        <a:bodyPr/>
        <a:lstStyle/>
        <a:p>
          <a:endParaRPr lang="ru-RU"/>
        </a:p>
      </dgm:t>
    </dgm:pt>
    <dgm:pt modelId="{3DFF2C4B-971F-41E4-A17A-5AD241199587}" type="sibTrans" cxnId="{D113E1C5-E436-4723-B80C-C058584AB77E}">
      <dgm:prSet/>
      <dgm:spPr/>
      <dgm:t>
        <a:bodyPr/>
        <a:lstStyle/>
        <a:p>
          <a:endParaRPr lang="ru-RU"/>
        </a:p>
      </dgm:t>
    </dgm:pt>
    <dgm:pt modelId="{9AC967E7-6FD9-4A99-8D47-915B66959A9B}" type="pres">
      <dgm:prSet presAssocID="{DBE89977-6DD5-4C0D-9F0C-B3E9C4B1D1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F2FDBC-4DC7-4738-A088-3089A4C182B1}" type="pres">
      <dgm:prSet presAssocID="{15ED2EEF-B1D5-486B-89E5-8E718911D1E8}" presName="parentText" presStyleLbl="node1" presStyleIdx="0" presStyleCnt="1" custScaleX="94509" custScaleY="123776" custLinFactNeighborX="1142" custLinFactNeighborY="-78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46D440-0D73-4B6F-99C3-BA6B74A36B16}" type="pres">
      <dgm:prSet presAssocID="{15ED2EEF-B1D5-486B-89E5-8E718911D1E8}" presName="childText" presStyleLbl="revTx" presStyleIdx="0" presStyleCnt="1" custScaleY="106598" custLinFactNeighborY="-8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81634D-2109-428E-AD6D-66B00BF6D162}" srcId="{15ED2EEF-B1D5-486B-89E5-8E718911D1E8}" destId="{A64F85FA-B92B-4CC0-9A6F-9735DD253AA4}" srcOrd="0" destOrd="0" parTransId="{AF3F149C-8E03-4A2E-85B3-C067B2212265}" sibTransId="{025C6C0D-AAD2-49BE-9E3F-7F910E901654}"/>
    <dgm:cxn modelId="{B3C6456F-EB48-481A-ABD7-E52E3BAA3409}" srcId="{DBE89977-6DD5-4C0D-9F0C-B3E9C4B1D160}" destId="{15ED2EEF-B1D5-486B-89E5-8E718911D1E8}" srcOrd="0" destOrd="0" parTransId="{1B29D3D8-28E3-4E53-B23B-0E872D0F8024}" sibTransId="{3EA5B9BE-1B16-4AAD-9FA8-F4AA29BF8819}"/>
    <dgm:cxn modelId="{6E15EC52-B8FD-42F6-BC28-0DB26FF35A96}" type="presOf" srcId="{D9EEA967-F6F1-4770-AB08-D8AC929CCF48}" destId="{3B46D440-0D73-4B6F-99C3-BA6B74A36B16}" srcOrd="0" destOrd="3" presId="urn:microsoft.com/office/officeart/2005/8/layout/vList2"/>
    <dgm:cxn modelId="{4698377F-4CA7-42A2-9A46-D8562A38882C}" srcId="{15ED2EEF-B1D5-486B-89E5-8E718911D1E8}" destId="{F34948D7-39C6-4814-8E7C-369C22C56630}" srcOrd="2" destOrd="0" parTransId="{4B4A4554-D87D-4CFE-9E17-060642ABF88F}" sibTransId="{693A7C8B-F740-4D09-845A-835862EBF33A}"/>
    <dgm:cxn modelId="{87836F0B-220C-44DF-BA8C-76EDACE7D303}" srcId="{15ED2EEF-B1D5-486B-89E5-8E718911D1E8}" destId="{155A032B-50B7-45ED-A88E-AAFFEDA1779B}" srcOrd="1" destOrd="0" parTransId="{DA19B8CE-146C-4B6F-823D-DEA43B8D2B04}" sibTransId="{7006E460-6B86-471F-998E-6F7BB91E2612}"/>
    <dgm:cxn modelId="{D113E1C5-E436-4723-B80C-C058584AB77E}" srcId="{15ED2EEF-B1D5-486B-89E5-8E718911D1E8}" destId="{D9EEA967-F6F1-4770-AB08-D8AC929CCF48}" srcOrd="3" destOrd="0" parTransId="{44965B76-1A26-4D59-BDD1-0992BBE08564}" sibTransId="{3DFF2C4B-971F-41E4-A17A-5AD241199587}"/>
    <dgm:cxn modelId="{6BF311D0-C841-4D6B-AF62-28DF3E3C48E6}" type="presOf" srcId="{A64F85FA-B92B-4CC0-9A6F-9735DD253AA4}" destId="{3B46D440-0D73-4B6F-99C3-BA6B74A36B16}" srcOrd="0" destOrd="0" presId="urn:microsoft.com/office/officeart/2005/8/layout/vList2"/>
    <dgm:cxn modelId="{813130E2-9864-43DE-9CF6-114D6DCB6080}" type="presOf" srcId="{DBE89977-6DD5-4C0D-9F0C-B3E9C4B1D160}" destId="{9AC967E7-6FD9-4A99-8D47-915B66959A9B}" srcOrd="0" destOrd="0" presId="urn:microsoft.com/office/officeart/2005/8/layout/vList2"/>
    <dgm:cxn modelId="{F6D2D2D5-7B32-47E9-8A8F-ECE177974DF2}" type="presOf" srcId="{155A032B-50B7-45ED-A88E-AAFFEDA1779B}" destId="{3B46D440-0D73-4B6F-99C3-BA6B74A36B16}" srcOrd="0" destOrd="1" presId="urn:microsoft.com/office/officeart/2005/8/layout/vList2"/>
    <dgm:cxn modelId="{2A40224D-5B20-47F1-B3EA-E167DB9A690D}" type="presOf" srcId="{F34948D7-39C6-4814-8E7C-369C22C56630}" destId="{3B46D440-0D73-4B6F-99C3-BA6B74A36B16}" srcOrd="0" destOrd="2" presId="urn:microsoft.com/office/officeart/2005/8/layout/vList2"/>
    <dgm:cxn modelId="{6235D920-085F-4DE6-822F-134368EE4CC2}" type="presOf" srcId="{15ED2EEF-B1D5-486B-89E5-8E718911D1E8}" destId="{A5F2FDBC-4DC7-4738-A088-3089A4C182B1}" srcOrd="0" destOrd="0" presId="urn:microsoft.com/office/officeart/2005/8/layout/vList2"/>
    <dgm:cxn modelId="{0E11FE77-C8CA-4DB8-82F9-45CD146ACDD8}" type="presParOf" srcId="{9AC967E7-6FD9-4A99-8D47-915B66959A9B}" destId="{A5F2FDBC-4DC7-4738-A088-3089A4C182B1}" srcOrd="0" destOrd="0" presId="urn:microsoft.com/office/officeart/2005/8/layout/vList2"/>
    <dgm:cxn modelId="{152B5E39-5663-46AE-8596-2892F639881A}" type="presParOf" srcId="{9AC967E7-6FD9-4A99-8D47-915B66959A9B}" destId="{3B46D440-0D73-4B6F-99C3-BA6B74A36B1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F2D2AD-260C-4BDA-9FA6-6DFAC1A7C2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9C4D1F-748F-461B-89EC-11523D3E735A}">
      <dgm:prSet custT="1"/>
      <dgm:spPr/>
      <dgm:t>
        <a:bodyPr/>
        <a:lstStyle/>
        <a:p>
          <a:pPr algn="just" rtl="0"/>
          <a:r>
            <a:rPr lang="ru-RU" sz="4000" dirty="0" smtClean="0"/>
            <a:t>Рекомендуется предусмотреть актом субъекта РФ следующий перечень дополнительных сведений, подлежащих включению в решение о КРТ на основании основных параметров мастер-плана:</a:t>
          </a:r>
          <a:endParaRPr lang="ru-RU" sz="4000" dirty="0"/>
        </a:p>
      </dgm:t>
    </dgm:pt>
    <dgm:pt modelId="{DD3809B5-C44F-4C90-8E31-B9D3A98091A8}" type="parTrans" cxnId="{091EF64D-813E-483E-A3D5-0A03517C3CF4}">
      <dgm:prSet/>
      <dgm:spPr/>
      <dgm:t>
        <a:bodyPr/>
        <a:lstStyle/>
        <a:p>
          <a:endParaRPr lang="ru-RU"/>
        </a:p>
      </dgm:t>
    </dgm:pt>
    <dgm:pt modelId="{88E3F6D8-B74B-4469-83FA-9F06DB832F58}" type="sibTrans" cxnId="{091EF64D-813E-483E-A3D5-0A03517C3CF4}">
      <dgm:prSet/>
      <dgm:spPr/>
      <dgm:t>
        <a:bodyPr/>
        <a:lstStyle/>
        <a:p>
          <a:endParaRPr lang="ru-RU"/>
        </a:p>
      </dgm:t>
    </dgm:pt>
    <dgm:pt modelId="{A6397A0F-F1EE-428D-BC1C-EEC8D51C10EB}">
      <dgm:prSet custT="1"/>
      <dgm:spPr/>
      <dgm:t>
        <a:bodyPr/>
        <a:lstStyle/>
        <a:p>
          <a:pPr algn="just" rtl="0"/>
          <a:r>
            <a:rPr lang="ru-RU" sz="3500" dirty="0" smtClean="0"/>
            <a:t>основные технико-экономические показатели застройки (в том числе показатель суммарной поэтажной площади всех зданий, подлежащих строительству;  показатели по каждому элементу планировочной структуры: площадь, плотность и коэффициенты застройки, средняя этажность, суммарная поэтажная площадь всех зданий, соотношение жилых и нежилых помещений)</a:t>
          </a:r>
          <a:endParaRPr lang="ru-RU" sz="3500" dirty="0"/>
        </a:p>
      </dgm:t>
    </dgm:pt>
    <dgm:pt modelId="{98D5A56A-6435-460E-99AF-94C6E78F0415}" type="parTrans" cxnId="{6FCC6C0E-9E20-416E-AF5B-694C1D67ACFF}">
      <dgm:prSet/>
      <dgm:spPr/>
      <dgm:t>
        <a:bodyPr/>
        <a:lstStyle/>
        <a:p>
          <a:endParaRPr lang="ru-RU"/>
        </a:p>
      </dgm:t>
    </dgm:pt>
    <dgm:pt modelId="{7F9B9653-A421-4E74-BBE2-8346F2FD7A1B}" type="sibTrans" cxnId="{6FCC6C0E-9E20-416E-AF5B-694C1D67ACFF}">
      <dgm:prSet/>
      <dgm:spPr/>
      <dgm:t>
        <a:bodyPr/>
        <a:lstStyle/>
        <a:p>
          <a:endParaRPr lang="ru-RU"/>
        </a:p>
      </dgm:t>
    </dgm:pt>
    <dgm:pt modelId="{9DB5F324-282F-405F-876D-F7FCC6FAB570}">
      <dgm:prSet custT="1"/>
      <dgm:spPr/>
      <dgm:t>
        <a:bodyPr/>
        <a:lstStyle/>
        <a:p>
          <a:pPr algn="just" rtl="0"/>
          <a:r>
            <a:rPr lang="ru-RU" sz="3500" dirty="0" smtClean="0"/>
            <a:t>расчетные показатели минимально допустимого уровня обеспеченности населения на территории и максимальной доступности для населения объектов коммунальной, транспортной, социальной инфраструктур</a:t>
          </a:r>
          <a:endParaRPr lang="ru-RU" sz="3500" dirty="0"/>
        </a:p>
      </dgm:t>
    </dgm:pt>
    <dgm:pt modelId="{8BBE59F6-ED0F-48EC-B0B0-0D0789D63E2F}" type="parTrans" cxnId="{FCBA0832-BE78-44D5-A1F5-26B92935E02F}">
      <dgm:prSet/>
      <dgm:spPr/>
      <dgm:t>
        <a:bodyPr/>
        <a:lstStyle/>
        <a:p>
          <a:endParaRPr lang="ru-RU"/>
        </a:p>
      </dgm:t>
    </dgm:pt>
    <dgm:pt modelId="{521A5C98-E9AF-4503-9841-20902159C319}" type="sibTrans" cxnId="{FCBA0832-BE78-44D5-A1F5-26B92935E02F}">
      <dgm:prSet/>
      <dgm:spPr/>
      <dgm:t>
        <a:bodyPr/>
        <a:lstStyle/>
        <a:p>
          <a:endParaRPr lang="ru-RU"/>
        </a:p>
      </dgm:t>
    </dgm:pt>
    <dgm:pt modelId="{EEE401F9-656F-417D-8B3D-70B08E5EDEC9}">
      <dgm:prSet custT="1"/>
      <dgm:spPr/>
      <dgm:t>
        <a:bodyPr/>
        <a:lstStyle/>
        <a:p>
          <a:pPr algn="just" rtl="0"/>
          <a:r>
            <a:rPr lang="ru-RU" sz="3500" dirty="0" smtClean="0"/>
            <a:t>перечень видов, состава и технико-экономических характеристик подлежащих строительству/реконструкции объектов инфраструктуры (в т. ч. улично-дорожной сети, мест стоянок автомобилей) в соответствии с расчетными показателями</a:t>
          </a:r>
          <a:endParaRPr lang="ru-RU" sz="3500" dirty="0"/>
        </a:p>
      </dgm:t>
    </dgm:pt>
    <dgm:pt modelId="{19ECCC2B-DF99-4FE1-8F25-54274CAE36EE}" type="parTrans" cxnId="{90486C53-710B-4D1D-B30A-F44DA13863DA}">
      <dgm:prSet/>
      <dgm:spPr/>
      <dgm:t>
        <a:bodyPr/>
        <a:lstStyle/>
        <a:p>
          <a:endParaRPr lang="ru-RU"/>
        </a:p>
      </dgm:t>
    </dgm:pt>
    <dgm:pt modelId="{DF9E1EC8-4655-4224-8BF6-BA2AE7079D9E}" type="sibTrans" cxnId="{90486C53-710B-4D1D-B30A-F44DA13863DA}">
      <dgm:prSet/>
      <dgm:spPr/>
      <dgm:t>
        <a:bodyPr/>
        <a:lstStyle/>
        <a:p>
          <a:endParaRPr lang="ru-RU"/>
        </a:p>
      </dgm:t>
    </dgm:pt>
    <dgm:pt modelId="{38B63C25-5A9D-4876-A8D3-7466ABD53083}">
      <dgm:prSet custT="1"/>
      <dgm:spPr/>
      <dgm:t>
        <a:bodyPr/>
        <a:lstStyle/>
        <a:p>
          <a:pPr algn="just" rtl="0"/>
          <a:r>
            <a:rPr lang="ru-RU" sz="3500" dirty="0" smtClean="0"/>
            <a:t>границы частей территории КРТ с указанием этапов реализации решения о КРТ (при наличии частей и этапов)</a:t>
          </a:r>
          <a:endParaRPr lang="ru-RU" sz="3500" dirty="0"/>
        </a:p>
      </dgm:t>
    </dgm:pt>
    <dgm:pt modelId="{C4856D34-9371-490F-A72F-78F0FEBC7A34}" type="parTrans" cxnId="{6CB4E615-A027-4CC8-87D8-BA12FC0FF653}">
      <dgm:prSet/>
      <dgm:spPr/>
      <dgm:t>
        <a:bodyPr/>
        <a:lstStyle/>
        <a:p>
          <a:endParaRPr lang="ru-RU"/>
        </a:p>
      </dgm:t>
    </dgm:pt>
    <dgm:pt modelId="{624A844D-9A16-4F1E-86D3-74E958F6BB4D}" type="sibTrans" cxnId="{6CB4E615-A027-4CC8-87D8-BA12FC0FF653}">
      <dgm:prSet/>
      <dgm:spPr/>
      <dgm:t>
        <a:bodyPr/>
        <a:lstStyle/>
        <a:p>
          <a:endParaRPr lang="ru-RU"/>
        </a:p>
      </dgm:t>
    </dgm:pt>
    <dgm:pt modelId="{2A30B7DA-6354-4A70-963F-83C1D640E923}">
      <dgm:prSet custT="1"/>
      <dgm:spPr/>
      <dgm:t>
        <a:bodyPr/>
        <a:lstStyle/>
        <a:p>
          <a:pPr algn="just" rtl="0"/>
          <a:r>
            <a:rPr lang="ru-RU" sz="3500" dirty="0" smtClean="0"/>
            <a:t>количество подлежащих строительству МКД, домов блокированной застройки, в которых все жилые помещения или их минимальное количество соответствуют условиям отнесения к стандартному жилью, и суммарная общая площадь жилых помещений в таких домах, в том числе наемных домов (при установлении такого требования)</a:t>
          </a:r>
          <a:endParaRPr lang="ru-RU" sz="3500" dirty="0"/>
        </a:p>
      </dgm:t>
    </dgm:pt>
    <dgm:pt modelId="{313C88DC-64C8-4CE7-A32B-0F081B38F671}" type="parTrans" cxnId="{DCC85D18-2C9D-4A16-93E3-85193D80BD1B}">
      <dgm:prSet/>
      <dgm:spPr/>
      <dgm:t>
        <a:bodyPr/>
        <a:lstStyle/>
        <a:p>
          <a:endParaRPr lang="ru-RU"/>
        </a:p>
      </dgm:t>
    </dgm:pt>
    <dgm:pt modelId="{459E4757-55E8-49CB-9F90-6AAFC65B6447}" type="sibTrans" cxnId="{DCC85D18-2C9D-4A16-93E3-85193D80BD1B}">
      <dgm:prSet/>
      <dgm:spPr/>
      <dgm:t>
        <a:bodyPr/>
        <a:lstStyle/>
        <a:p>
          <a:endParaRPr lang="ru-RU"/>
        </a:p>
      </dgm:t>
    </dgm:pt>
    <dgm:pt modelId="{3BD4320E-96F6-4A15-8806-56C7D7BD67A7}" type="pres">
      <dgm:prSet presAssocID="{81F2D2AD-260C-4BDA-9FA6-6DFAC1A7C2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349F90-8507-4845-9FCB-61C390C905D2}" type="pres">
      <dgm:prSet presAssocID="{399C4D1F-748F-461B-89EC-11523D3E735A}" presName="parentText" presStyleLbl="node1" presStyleIdx="0" presStyleCnt="1" custLinFactNeighborX="2493" custLinFactNeighborY="5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06856-15C8-494A-8E53-C36C9E798AE3}" type="pres">
      <dgm:prSet presAssocID="{399C4D1F-748F-461B-89EC-11523D3E735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E90082-96AF-43D6-94C8-48BE8FFF2FF8}" type="presOf" srcId="{EEE401F9-656F-417D-8B3D-70B08E5EDEC9}" destId="{0B506856-15C8-494A-8E53-C36C9E798AE3}" srcOrd="0" destOrd="2" presId="urn:microsoft.com/office/officeart/2005/8/layout/vList2"/>
    <dgm:cxn modelId="{D6EFE161-A5A0-432F-9FBA-A9F52B64757B}" type="presOf" srcId="{38B63C25-5A9D-4876-A8D3-7466ABD53083}" destId="{0B506856-15C8-494A-8E53-C36C9E798AE3}" srcOrd="0" destOrd="3" presId="urn:microsoft.com/office/officeart/2005/8/layout/vList2"/>
    <dgm:cxn modelId="{0365477D-0337-4D67-AA81-BB6108AFA038}" type="presOf" srcId="{399C4D1F-748F-461B-89EC-11523D3E735A}" destId="{0D349F90-8507-4845-9FCB-61C390C905D2}" srcOrd="0" destOrd="0" presId="urn:microsoft.com/office/officeart/2005/8/layout/vList2"/>
    <dgm:cxn modelId="{6FCC6C0E-9E20-416E-AF5B-694C1D67ACFF}" srcId="{399C4D1F-748F-461B-89EC-11523D3E735A}" destId="{A6397A0F-F1EE-428D-BC1C-EEC8D51C10EB}" srcOrd="0" destOrd="0" parTransId="{98D5A56A-6435-460E-99AF-94C6E78F0415}" sibTransId="{7F9B9653-A421-4E74-BBE2-8346F2FD7A1B}"/>
    <dgm:cxn modelId="{23E7939C-7374-4FFD-8E35-6C6A46C55384}" type="presOf" srcId="{81F2D2AD-260C-4BDA-9FA6-6DFAC1A7C297}" destId="{3BD4320E-96F6-4A15-8806-56C7D7BD67A7}" srcOrd="0" destOrd="0" presId="urn:microsoft.com/office/officeart/2005/8/layout/vList2"/>
    <dgm:cxn modelId="{091EF64D-813E-483E-A3D5-0A03517C3CF4}" srcId="{81F2D2AD-260C-4BDA-9FA6-6DFAC1A7C297}" destId="{399C4D1F-748F-461B-89EC-11523D3E735A}" srcOrd="0" destOrd="0" parTransId="{DD3809B5-C44F-4C90-8E31-B9D3A98091A8}" sibTransId="{88E3F6D8-B74B-4469-83FA-9F06DB832F58}"/>
    <dgm:cxn modelId="{FCBA0832-BE78-44D5-A1F5-26B92935E02F}" srcId="{399C4D1F-748F-461B-89EC-11523D3E735A}" destId="{9DB5F324-282F-405F-876D-F7FCC6FAB570}" srcOrd="1" destOrd="0" parTransId="{8BBE59F6-ED0F-48EC-B0B0-0D0789D63E2F}" sibTransId="{521A5C98-E9AF-4503-9841-20902159C319}"/>
    <dgm:cxn modelId="{90486C53-710B-4D1D-B30A-F44DA13863DA}" srcId="{399C4D1F-748F-461B-89EC-11523D3E735A}" destId="{EEE401F9-656F-417D-8B3D-70B08E5EDEC9}" srcOrd="2" destOrd="0" parTransId="{19ECCC2B-DF99-4FE1-8F25-54274CAE36EE}" sibTransId="{DF9E1EC8-4655-4224-8BF6-BA2AE7079D9E}"/>
    <dgm:cxn modelId="{2DD97550-42ED-443E-92F6-35BDB832144A}" type="presOf" srcId="{A6397A0F-F1EE-428D-BC1C-EEC8D51C10EB}" destId="{0B506856-15C8-494A-8E53-C36C9E798AE3}" srcOrd="0" destOrd="0" presId="urn:microsoft.com/office/officeart/2005/8/layout/vList2"/>
    <dgm:cxn modelId="{6CB4E615-A027-4CC8-87D8-BA12FC0FF653}" srcId="{399C4D1F-748F-461B-89EC-11523D3E735A}" destId="{38B63C25-5A9D-4876-A8D3-7466ABD53083}" srcOrd="3" destOrd="0" parTransId="{C4856D34-9371-490F-A72F-78F0FEBC7A34}" sibTransId="{624A844D-9A16-4F1E-86D3-74E958F6BB4D}"/>
    <dgm:cxn modelId="{BFF33FA0-40F3-4FD8-95AD-460C58A041B2}" type="presOf" srcId="{9DB5F324-282F-405F-876D-F7FCC6FAB570}" destId="{0B506856-15C8-494A-8E53-C36C9E798AE3}" srcOrd="0" destOrd="1" presId="urn:microsoft.com/office/officeart/2005/8/layout/vList2"/>
    <dgm:cxn modelId="{94B2BC16-6C69-436E-8D70-F5A903174CD5}" type="presOf" srcId="{2A30B7DA-6354-4A70-963F-83C1D640E923}" destId="{0B506856-15C8-494A-8E53-C36C9E798AE3}" srcOrd="0" destOrd="4" presId="urn:microsoft.com/office/officeart/2005/8/layout/vList2"/>
    <dgm:cxn modelId="{DCC85D18-2C9D-4A16-93E3-85193D80BD1B}" srcId="{399C4D1F-748F-461B-89EC-11523D3E735A}" destId="{2A30B7DA-6354-4A70-963F-83C1D640E923}" srcOrd="4" destOrd="0" parTransId="{313C88DC-64C8-4CE7-A32B-0F081B38F671}" sibTransId="{459E4757-55E8-49CB-9F90-6AAFC65B6447}"/>
    <dgm:cxn modelId="{0AD43B0A-0B86-4172-B8CB-530B5C5A93A4}" type="presParOf" srcId="{3BD4320E-96F6-4A15-8806-56C7D7BD67A7}" destId="{0D349F90-8507-4845-9FCB-61C390C905D2}" srcOrd="0" destOrd="0" presId="urn:microsoft.com/office/officeart/2005/8/layout/vList2"/>
    <dgm:cxn modelId="{EC5BE0CD-C3DF-4B1C-9278-ED8A71D90729}" type="presParOf" srcId="{3BD4320E-96F6-4A15-8806-56C7D7BD67A7}" destId="{0B506856-15C8-494A-8E53-C36C9E798AE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3F41D1-5071-452A-B014-5457AC940776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08B1BD09-FA86-4BC4-BE8C-CB5AACB0C372}">
      <dgm:prSet custT="1"/>
      <dgm:spPr/>
      <dgm:t>
        <a:bodyPr/>
        <a:lstStyle/>
        <a:p>
          <a:pPr algn="just" rtl="0"/>
          <a:r>
            <a:rPr lang="ru-RU" sz="3600" dirty="0" smtClean="0"/>
            <a:t>Соответствие территория КРТ требованиям статьи 65 </a:t>
          </a:r>
          <a:r>
            <a:rPr lang="ru-RU" sz="3600" dirty="0" err="1" smtClean="0"/>
            <a:t>ГрК</a:t>
          </a:r>
          <a:r>
            <a:rPr lang="ru-RU" sz="3600" dirty="0" smtClean="0"/>
            <a:t> РФ</a:t>
          </a:r>
        </a:p>
      </dgm:t>
    </dgm:pt>
    <dgm:pt modelId="{60C5C349-7D53-46BD-974E-7C7B3620E59A}" type="parTrans" cxnId="{60DBCF00-A7F1-42BF-8FBF-D878E6466706}">
      <dgm:prSet/>
      <dgm:spPr/>
      <dgm:t>
        <a:bodyPr/>
        <a:lstStyle/>
        <a:p>
          <a:endParaRPr lang="ru-RU"/>
        </a:p>
      </dgm:t>
    </dgm:pt>
    <dgm:pt modelId="{792EF183-6381-4E42-82E4-A920BE881A02}" type="sibTrans" cxnId="{60DBCF00-A7F1-42BF-8FBF-D878E6466706}">
      <dgm:prSet/>
      <dgm:spPr/>
      <dgm:t>
        <a:bodyPr/>
        <a:lstStyle/>
        <a:p>
          <a:endParaRPr lang="ru-RU"/>
        </a:p>
      </dgm:t>
    </dgm:pt>
    <dgm:pt modelId="{D6D565CD-F5DC-4CE9-BA6A-C027DC9B9389}">
      <dgm:prSet custT="1"/>
      <dgm:spPr/>
      <dgm:t>
        <a:bodyPr/>
        <a:lstStyle/>
        <a:p>
          <a:pPr algn="just" rtl="0"/>
          <a:r>
            <a:rPr lang="ru-RU" sz="3600" dirty="0" smtClean="0"/>
            <a:t>Достоверность и полнота сведения об объектах, расположенных на территории КРТ, а также сведений об ограничениях КРТ (например, сведений о ЗОУИТ)</a:t>
          </a:r>
          <a:endParaRPr lang="ru-RU" sz="3600" dirty="0"/>
        </a:p>
      </dgm:t>
    </dgm:pt>
    <dgm:pt modelId="{466C1410-F4DC-4E92-ACC0-3DD5912F5FA1}" type="parTrans" cxnId="{780BEB6F-C3E9-4F03-BE2A-4A5FC4502645}">
      <dgm:prSet/>
      <dgm:spPr/>
      <dgm:t>
        <a:bodyPr/>
        <a:lstStyle/>
        <a:p>
          <a:endParaRPr lang="ru-RU"/>
        </a:p>
      </dgm:t>
    </dgm:pt>
    <dgm:pt modelId="{367B505B-3314-421E-90CF-1787034F8879}" type="sibTrans" cxnId="{780BEB6F-C3E9-4F03-BE2A-4A5FC4502645}">
      <dgm:prSet/>
      <dgm:spPr/>
      <dgm:t>
        <a:bodyPr/>
        <a:lstStyle/>
        <a:p>
          <a:endParaRPr lang="ru-RU"/>
        </a:p>
      </dgm:t>
    </dgm:pt>
    <dgm:pt modelId="{FB27F372-8A78-4F9F-827B-907A788F96E0}">
      <dgm:prSet custT="1"/>
      <dgm:spPr/>
      <dgm:t>
        <a:bodyPr/>
        <a:lstStyle/>
        <a:p>
          <a:pPr algn="just" rtl="0"/>
          <a:r>
            <a:rPr lang="ru-RU" sz="3600" dirty="0" smtClean="0"/>
            <a:t>Соблюдение установленной ЖК РФ процедуры предъявления требования о сносе или реконструкции МКД, признанных аварийными; подтверждение соответствия МКД установленным критериям и соблюдение установленной ЖК РФ процедуры проведения общих собраний в таких МКД (при КРТ жилой застройки)</a:t>
          </a:r>
          <a:endParaRPr lang="ru-RU" sz="3600" dirty="0"/>
        </a:p>
      </dgm:t>
    </dgm:pt>
    <dgm:pt modelId="{2792E967-77A7-4053-94D9-B45E6B8D501F}" type="parTrans" cxnId="{B87D03CA-ACF1-4FD2-B3D1-398238F153C8}">
      <dgm:prSet/>
      <dgm:spPr/>
      <dgm:t>
        <a:bodyPr/>
        <a:lstStyle/>
        <a:p>
          <a:endParaRPr lang="ru-RU"/>
        </a:p>
      </dgm:t>
    </dgm:pt>
    <dgm:pt modelId="{B301CEDE-0165-42BA-9A87-EBED36FD2D56}" type="sibTrans" cxnId="{B87D03CA-ACF1-4FD2-B3D1-398238F153C8}">
      <dgm:prSet/>
      <dgm:spPr/>
      <dgm:t>
        <a:bodyPr/>
        <a:lstStyle/>
        <a:p>
          <a:endParaRPr lang="ru-RU"/>
        </a:p>
      </dgm:t>
    </dgm:pt>
    <dgm:pt modelId="{A329B0A0-7E59-4674-B29E-D264F225E2CC}">
      <dgm:prSet custT="1"/>
      <dgm:spPr/>
      <dgm:t>
        <a:bodyPr/>
        <a:lstStyle/>
        <a:p>
          <a:pPr algn="just" rtl="0"/>
          <a:r>
            <a:rPr lang="ru-RU" sz="3600" dirty="0" smtClean="0"/>
            <a:t>Подтверждение соблюдения установленной </a:t>
          </a:r>
          <a:r>
            <a:rPr lang="ru-RU" sz="3600" dirty="0" err="1" smtClean="0"/>
            <a:t>ГрК</a:t>
          </a:r>
          <a:r>
            <a:rPr lang="ru-RU" sz="3600" dirty="0" smtClean="0"/>
            <a:t> РФ процедуры предложения всем правообладателям заключить договор о КРТ нежилой застройки (при заключении договора о КРТ нежилой застройки на торгах)</a:t>
          </a:r>
          <a:endParaRPr lang="ru-RU" sz="3600" dirty="0"/>
        </a:p>
      </dgm:t>
    </dgm:pt>
    <dgm:pt modelId="{0E5A8347-991D-4C22-9BED-ED8F7182D655}" type="parTrans" cxnId="{7E068E1A-080C-4622-B465-C6F6C9A78E02}">
      <dgm:prSet/>
      <dgm:spPr/>
      <dgm:t>
        <a:bodyPr/>
        <a:lstStyle/>
        <a:p>
          <a:endParaRPr lang="ru-RU"/>
        </a:p>
      </dgm:t>
    </dgm:pt>
    <dgm:pt modelId="{53650295-AA8D-4D89-BD58-43BDE7A1F93C}" type="sibTrans" cxnId="{7E068E1A-080C-4622-B465-C6F6C9A78E02}">
      <dgm:prSet/>
      <dgm:spPr/>
      <dgm:t>
        <a:bodyPr/>
        <a:lstStyle/>
        <a:p>
          <a:endParaRPr lang="ru-RU"/>
        </a:p>
      </dgm:t>
    </dgm:pt>
    <dgm:pt modelId="{95AC7716-EDE1-4B09-A742-F640C411DCDD}">
      <dgm:prSet custT="1"/>
      <dgm:spPr/>
      <dgm:t>
        <a:bodyPr/>
        <a:lstStyle/>
        <a:p>
          <a:pPr algn="just" rtl="0"/>
          <a:r>
            <a:rPr lang="ru-RU" sz="3600" dirty="0" smtClean="0"/>
            <a:t>Согласование включения в границы территории КРТ земельных участков, объектов в публичной собственности и возможности их изъятия, а также границ территории КРТ с уполномоченными  органами</a:t>
          </a:r>
          <a:endParaRPr lang="ru-RU" sz="3600" dirty="0"/>
        </a:p>
      </dgm:t>
    </dgm:pt>
    <dgm:pt modelId="{4B007FB0-0EAC-44B4-951B-FA8070524C69}" type="parTrans" cxnId="{42B66DF7-652D-44B3-A2C0-F2E60E9DA2F7}">
      <dgm:prSet/>
      <dgm:spPr/>
      <dgm:t>
        <a:bodyPr/>
        <a:lstStyle/>
        <a:p>
          <a:endParaRPr lang="ru-RU"/>
        </a:p>
      </dgm:t>
    </dgm:pt>
    <dgm:pt modelId="{B00E7EC2-70CC-4238-94F2-02A80FDE5360}" type="sibTrans" cxnId="{42B66DF7-652D-44B3-A2C0-F2E60E9DA2F7}">
      <dgm:prSet/>
      <dgm:spPr/>
      <dgm:t>
        <a:bodyPr/>
        <a:lstStyle/>
        <a:p>
          <a:endParaRPr lang="ru-RU"/>
        </a:p>
      </dgm:t>
    </dgm:pt>
    <dgm:pt modelId="{2498C7C4-4D94-406B-83B6-22A942E257F5}" type="pres">
      <dgm:prSet presAssocID="{A63F41D1-5071-452A-B014-5457AC9407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65F88F-ADAF-4B83-9BE2-B4E271903C15}" type="pres">
      <dgm:prSet presAssocID="{08B1BD09-FA86-4BC4-BE8C-CB5AACB0C372}" presName="parentText" presStyleLbl="node1" presStyleIdx="0" presStyleCnt="5" custScaleX="103086" custScaleY="2245" custLinFactY="-12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BC3E8-C750-4E8C-AD13-131B9C1CFEB4}" type="pres">
      <dgm:prSet presAssocID="{792EF183-6381-4E42-82E4-A920BE881A02}" presName="spacer" presStyleCnt="0"/>
      <dgm:spPr/>
    </dgm:pt>
    <dgm:pt modelId="{48CFE17E-9260-41F3-AFCB-E63251632A82}" type="pres">
      <dgm:prSet presAssocID="{D6D565CD-F5DC-4CE9-BA6A-C027DC9B9389}" presName="parentText" presStyleLbl="node1" presStyleIdx="1" presStyleCnt="5" custScaleX="102930" custScaleY="2876" custLinFactY="-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609E8C-B4ED-4177-AECC-997B6425611D}" type="pres">
      <dgm:prSet presAssocID="{367B505B-3314-421E-90CF-1787034F8879}" presName="spacer" presStyleCnt="0"/>
      <dgm:spPr/>
    </dgm:pt>
    <dgm:pt modelId="{DDAB2A12-9FF0-4D99-9F71-F786686DCCA9}" type="pres">
      <dgm:prSet presAssocID="{FB27F372-8A78-4F9F-827B-907A788F96E0}" presName="parentText" presStyleLbl="node1" presStyleIdx="2" presStyleCnt="5" custScaleX="101445" custScaleY="6039" custLinFactY="8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7ED37-3ECA-459E-85B6-D3B5C16A0D2E}" type="pres">
      <dgm:prSet presAssocID="{B301CEDE-0165-42BA-9A87-EBED36FD2D56}" presName="spacer" presStyleCnt="0"/>
      <dgm:spPr/>
    </dgm:pt>
    <dgm:pt modelId="{B4789491-7346-4E6A-89A1-93BFE4AD0136}" type="pres">
      <dgm:prSet presAssocID="{A329B0A0-7E59-4674-B29E-D264F225E2CC}" presName="parentText" presStyleLbl="node1" presStyleIdx="3" presStyleCnt="5" custScaleX="101176" custScaleY="3752" custLinFactY="26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61F943-B07E-4CBE-8D3F-49BFCF25824C}" type="pres">
      <dgm:prSet presAssocID="{53650295-AA8D-4D89-BD58-43BDE7A1F93C}" presName="spacer" presStyleCnt="0"/>
      <dgm:spPr/>
    </dgm:pt>
    <dgm:pt modelId="{B3615007-55AE-4F34-A9AE-BF65CD8ED404}" type="pres">
      <dgm:prSet presAssocID="{95AC7716-EDE1-4B09-A742-F640C411DCDD}" presName="parentText" presStyleLbl="node1" presStyleIdx="4" presStyleCnt="5" custScaleY="3806" custLinFactY="45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A6C765-5B3B-4552-A9DD-8289C993F841}" type="presOf" srcId="{A329B0A0-7E59-4674-B29E-D264F225E2CC}" destId="{B4789491-7346-4E6A-89A1-93BFE4AD0136}" srcOrd="0" destOrd="0" presId="urn:microsoft.com/office/officeart/2005/8/layout/vList2"/>
    <dgm:cxn modelId="{7E068E1A-080C-4622-B465-C6F6C9A78E02}" srcId="{A63F41D1-5071-452A-B014-5457AC940776}" destId="{A329B0A0-7E59-4674-B29E-D264F225E2CC}" srcOrd="3" destOrd="0" parTransId="{0E5A8347-991D-4C22-9BED-ED8F7182D655}" sibTransId="{53650295-AA8D-4D89-BD58-43BDE7A1F93C}"/>
    <dgm:cxn modelId="{1BB70CCE-8132-4683-AEE3-A9A4DAD9806E}" type="presOf" srcId="{A63F41D1-5071-452A-B014-5457AC940776}" destId="{2498C7C4-4D94-406B-83B6-22A942E257F5}" srcOrd="0" destOrd="0" presId="urn:microsoft.com/office/officeart/2005/8/layout/vList2"/>
    <dgm:cxn modelId="{42B66DF7-652D-44B3-A2C0-F2E60E9DA2F7}" srcId="{A63F41D1-5071-452A-B014-5457AC940776}" destId="{95AC7716-EDE1-4B09-A742-F640C411DCDD}" srcOrd="4" destOrd="0" parTransId="{4B007FB0-0EAC-44B4-951B-FA8070524C69}" sibTransId="{B00E7EC2-70CC-4238-94F2-02A80FDE5360}"/>
    <dgm:cxn modelId="{780BEB6F-C3E9-4F03-BE2A-4A5FC4502645}" srcId="{A63F41D1-5071-452A-B014-5457AC940776}" destId="{D6D565CD-F5DC-4CE9-BA6A-C027DC9B9389}" srcOrd="1" destOrd="0" parTransId="{466C1410-F4DC-4E92-ACC0-3DD5912F5FA1}" sibTransId="{367B505B-3314-421E-90CF-1787034F8879}"/>
    <dgm:cxn modelId="{5C066DDD-99A2-44DC-944A-73C574FB6BF0}" type="presOf" srcId="{D6D565CD-F5DC-4CE9-BA6A-C027DC9B9389}" destId="{48CFE17E-9260-41F3-AFCB-E63251632A82}" srcOrd="0" destOrd="0" presId="urn:microsoft.com/office/officeart/2005/8/layout/vList2"/>
    <dgm:cxn modelId="{0B882E58-2022-490E-B421-A4E78AA25DDF}" type="presOf" srcId="{FB27F372-8A78-4F9F-827B-907A788F96E0}" destId="{DDAB2A12-9FF0-4D99-9F71-F786686DCCA9}" srcOrd="0" destOrd="0" presId="urn:microsoft.com/office/officeart/2005/8/layout/vList2"/>
    <dgm:cxn modelId="{C20A99A3-C451-429A-A40D-A237A7870E9B}" type="presOf" srcId="{95AC7716-EDE1-4B09-A742-F640C411DCDD}" destId="{B3615007-55AE-4F34-A9AE-BF65CD8ED404}" srcOrd="0" destOrd="0" presId="urn:microsoft.com/office/officeart/2005/8/layout/vList2"/>
    <dgm:cxn modelId="{D6EC5EAC-E321-4448-B233-97CDE316C24F}" type="presOf" srcId="{08B1BD09-FA86-4BC4-BE8C-CB5AACB0C372}" destId="{A065F88F-ADAF-4B83-9BE2-B4E271903C15}" srcOrd="0" destOrd="0" presId="urn:microsoft.com/office/officeart/2005/8/layout/vList2"/>
    <dgm:cxn modelId="{60DBCF00-A7F1-42BF-8FBF-D878E6466706}" srcId="{A63F41D1-5071-452A-B014-5457AC940776}" destId="{08B1BD09-FA86-4BC4-BE8C-CB5AACB0C372}" srcOrd="0" destOrd="0" parTransId="{60C5C349-7D53-46BD-974E-7C7B3620E59A}" sibTransId="{792EF183-6381-4E42-82E4-A920BE881A02}"/>
    <dgm:cxn modelId="{B87D03CA-ACF1-4FD2-B3D1-398238F153C8}" srcId="{A63F41D1-5071-452A-B014-5457AC940776}" destId="{FB27F372-8A78-4F9F-827B-907A788F96E0}" srcOrd="2" destOrd="0" parTransId="{2792E967-77A7-4053-94D9-B45E6B8D501F}" sibTransId="{B301CEDE-0165-42BA-9A87-EBED36FD2D56}"/>
    <dgm:cxn modelId="{F86398C6-172E-49CC-8B44-D6DBCAD1F55D}" type="presParOf" srcId="{2498C7C4-4D94-406B-83B6-22A942E257F5}" destId="{A065F88F-ADAF-4B83-9BE2-B4E271903C15}" srcOrd="0" destOrd="0" presId="urn:microsoft.com/office/officeart/2005/8/layout/vList2"/>
    <dgm:cxn modelId="{470FE962-6DD0-4A47-8E94-8F26763424D3}" type="presParOf" srcId="{2498C7C4-4D94-406B-83B6-22A942E257F5}" destId="{4CEBC3E8-C750-4E8C-AD13-131B9C1CFEB4}" srcOrd="1" destOrd="0" presId="urn:microsoft.com/office/officeart/2005/8/layout/vList2"/>
    <dgm:cxn modelId="{777F99B0-76FD-4271-8236-36E0528D2267}" type="presParOf" srcId="{2498C7C4-4D94-406B-83B6-22A942E257F5}" destId="{48CFE17E-9260-41F3-AFCB-E63251632A82}" srcOrd="2" destOrd="0" presId="urn:microsoft.com/office/officeart/2005/8/layout/vList2"/>
    <dgm:cxn modelId="{0D8057EB-03DF-4351-A1B6-C10E90FFC6A2}" type="presParOf" srcId="{2498C7C4-4D94-406B-83B6-22A942E257F5}" destId="{A8609E8C-B4ED-4177-AECC-997B6425611D}" srcOrd="3" destOrd="0" presId="urn:microsoft.com/office/officeart/2005/8/layout/vList2"/>
    <dgm:cxn modelId="{2358A9DB-94B3-45E5-8473-2259B60F000D}" type="presParOf" srcId="{2498C7C4-4D94-406B-83B6-22A942E257F5}" destId="{DDAB2A12-9FF0-4D99-9F71-F786686DCCA9}" srcOrd="4" destOrd="0" presId="urn:microsoft.com/office/officeart/2005/8/layout/vList2"/>
    <dgm:cxn modelId="{4EAA97B2-AB0F-4D0D-83F2-A53AFDBC6ADC}" type="presParOf" srcId="{2498C7C4-4D94-406B-83B6-22A942E257F5}" destId="{E527ED37-3ECA-459E-85B6-D3B5C16A0D2E}" srcOrd="5" destOrd="0" presId="urn:microsoft.com/office/officeart/2005/8/layout/vList2"/>
    <dgm:cxn modelId="{77820AE6-A92D-45E4-820A-D1CC5A21FF25}" type="presParOf" srcId="{2498C7C4-4D94-406B-83B6-22A942E257F5}" destId="{B4789491-7346-4E6A-89A1-93BFE4AD0136}" srcOrd="6" destOrd="0" presId="urn:microsoft.com/office/officeart/2005/8/layout/vList2"/>
    <dgm:cxn modelId="{2F963D35-CCA7-4C77-96E5-CE55AA1C6C53}" type="presParOf" srcId="{2498C7C4-4D94-406B-83B6-22A942E257F5}" destId="{6E61F943-B07E-4CBE-8D3F-49BFCF25824C}" srcOrd="7" destOrd="0" presId="urn:microsoft.com/office/officeart/2005/8/layout/vList2"/>
    <dgm:cxn modelId="{7E13B669-96BB-42BB-A65B-8E44E6EFE326}" type="presParOf" srcId="{2498C7C4-4D94-406B-83B6-22A942E257F5}" destId="{B3615007-55AE-4F34-A9AE-BF65CD8ED40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3F41D1-5071-452A-B014-5457AC940776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08B1BD09-FA86-4BC4-BE8C-CB5AACB0C372}">
      <dgm:prSet custT="1"/>
      <dgm:spPr/>
      <dgm:t>
        <a:bodyPr/>
        <a:lstStyle/>
        <a:p>
          <a:pPr algn="just" rtl="0"/>
          <a:r>
            <a:rPr lang="ru-RU" sz="3600" b="0" dirty="0" smtClean="0"/>
            <a:t>Продление срока договора </a:t>
          </a:r>
          <a:endParaRPr lang="ru-RU" sz="3600" dirty="0" smtClean="0"/>
        </a:p>
      </dgm:t>
    </dgm:pt>
    <dgm:pt modelId="{60C5C349-7D53-46BD-974E-7C7B3620E59A}" type="parTrans" cxnId="{60DBCF00-A7F1-42BF-8FBF-D878E6466706}">
      <dgm:prSet/>
      <dgm:spPr/>
      <dgm:t>
        <a:bodyPr/>
        <a:lstStyle/>
        <a:p>
          <a:endParaRPr lang="ru-RU"/>
        </a:p>
      </dgm:t>
    </dgm:pt>
    <dgm:pt modelId="{792EF183-6381-4E42-82E4-A920BE881A02}" type="sibTrans" cxnId="{60DBCF00-A7F1-42BF-8FBF-D878E6466706}">
      <dgm:prSet/>
      <dgm:spPr/>
      <dgm:t>
        <a:bodyPr/>
        <a:lstStyle/>
        <a:p>
          <a:endParaRPr lang="ru-RU"/>
        </a:p>
      </dgm:t>
    </dgm:pt>
    <dgm:pt modelId="{D6D565CD-F5DC-4CE9-BA6A-C027DC9B9389}">
      <dgm:prSet custT="1"/>
      <dgm:spPr/>
      <dgm:t>
        <a:bodyPr/>
        <a:lstStyle/>
        <a:p>
          <a:pPr algn="just" rtl="0"/>
          <a:r>
            <a:rPr lang="ru-RU" sz="3600" dirty="0" smtClean="0"/>
            <a:t>Возникновение </a:t>
          </a:r>
          <a:r>
            <a:rPr lang="ru-RU" sz="3600" u="sng" dirty="0" smtClean="0"/>
            <a:t>дополнительных обязательств органа публичной власти </a:t>
          </a:r>
          <a:r>
            <a:rPr lang="ru-RU" sz="3600" dirty="0" smtClean="0"/>
            <a:t>в целях устранения последствий существенных изменений обстоятельств, повлекших необходимость проведения существенных дополнительных работ и (или) осуществления существенных дополнительных расходов (в размере более установленной договором суммы) лицом, с которым заключен договор</a:t>
          </a:r>
          <a:r>
            <a:rPr lang="en-US" sz="3600" dirty="0" smtClean="0"/>
            <a:t>:</a:t>
          </a:r>
          <a:r>
            <a:rPr lang="ru-RU" sz="3600" dirty="0" smtClean="0"/>
            <a:t> внести изменения в ППТ, ПЗЗ в части градостроительного регламента, расчетных показателей обеспеченности и доступности инфраструктуры; обеспечить проведение дополнительных мероприятий за счет органа публичной власти и (или) иных лиц, привлеченных таким органом; компенсировать дополнительные расходы лицу, заключившему договор</a:t>
          </a:r>
          <a:endParaRPr lang="ru-RU" sz="3600" dirty="0"/>
        </a:p>
      </dgm:t>
    </dgm:pt>
    <dgm:pt modelId="{466C1410-F4DC-4E92-ACC0-3DD5912F5FA1}" type="parTrans" cxnId="{780BEB6F-C3E9-4F03-BE2A-4A5FC4502645}">
      <dgm:prSet/>
      <dgm:spPr/>
      <dgm:t>
        <a:bodyPr/>
        <a:lstStyle/>
        <a:p>
          <a:endParaRPr lang="ru-RU"/>
        </a:p>
      </dgm:t>
    </dgm:pt>
    <dgm:pt modelId="{367B505B-3314-421E-90CF-1787034F8879}" type="sibTrans" cxnId="{780BEB6F-C3E9-4F03-BE2A-4A5FC4502645}">
      <dgm:prSet/>
      <dgm:spPr/>
      <dgm:t>
        <a:bodyPr/>
        <a:lstStyle/>
        <a:p>
          <a:endParaRPr lang="ru-RU"/>
        </a:p>
      </dgm:t>
    </dgm:pt>
    <dgm:pt modelId="{FB27F372-8A78-4F9F-827B-907A788F96E0}">
      <dgm:prSet custT="1"/>
      <dgm:spPr/>
      <dgm:t>
        <a:bodyPr/>
        <a:lstStyle/>
        <a:p>
          <a:pPr algn="just" rtl="0"/>
          <a:r>
            <a:rPr lang="ru-RU" sz="3600" dirty="0" smtClean="0"/>
            <a:t>Порядок согласования и внесения необходимых изменений в договор</a:t>
          </a:r>
          <a:endParaRPr lang="ru-RU" sz="3600" dirty="0"/>
        </a:p>
      </dgm:t>
    </dgm:pt>
    <dgm:pt modelId="{2792E967-77A7-4053-94D9-B45E6B8D501F}" type="parTrans" cxnId="{B87D03CA-ACF1-4FD2-B3D1-398238F153C8}">
      <dgm:prSet/>
      <dgm:spPr/>
      <dgm:t>
        <a:bodyPr/>
        <a:lstStyle/>
        <a:p>
          <a:endParaRPr lang="ru-RU"/>
        </a:p>
      </dgm:t>
    </dgm:pt>
    <dgm:pt modelId="{B301CEDE-0165-42BA-9A87-EBED36FD2D56}" type="sibTrans" cxnId="{B87D03CA-ACF1-4FD2-B3D1-398238F153C8}">
      <dgm:prSet/>
      <dgm:spPr/>
      <dgm:t>
        <a:bodyPr/>
        <a:lstStyle/>
        <a:p>
          <a:endParaRPr lang="ru-RU"/>
        </a:p>
      </dgm:t>
    </dgm:pt>
    <dgm:pt modelId="{A329B0A0-7E59-4674-B29E-D264F225E2CC}">
      <dgm:prSet custT="1"/>
      <dgm:spPr/>
      <dgm:t>
        <a:bodyPr/>
        <a:lstStyle/>
        <a:p>
          <a:pPr algn="just" rtl="0"/>
          <a:r>
            <a:rPr lang="ru-RU" sz="3600" dirty="0" smtClean="0"/>
            <a:t>Возможность расторжения договора в случае выявления недостоверности, неполноты информации, которая влечет неустранимые последствия, препятствующие или существенно ограничивающие возможность выполнения обязательств сторонами договора или одной из сторон</a:t>
          </a:r>
          <a:endParaRPr lang="ru-RU" sz="3600" dirty="0"/>
        </a:p>
      </dgm:t>
    </dgm:pt>
    <dgm:pt modelId="{0E5A8347-991D-4C22-9BED-ED8F7182D655}" type="parTrans" cxnId="{7E068E1A-080C-4622-B465-C6F6C9A78E02}">
      <dgm:prSet/>
      <dgm:spPr/>
      <dgm:t>
        <a:bodyPr/>
        <a:lstStyle/>
        <a:p>
          <a:endParaRPr lang="ru-RU"/>
        </a:p>
      </dgm:t>
    </dgm:pt>
    <dgm:pt modelId="{53650295-AA8D-4D89-BD58-43BDE7A1F93C}" type="sibTrans" cxnId="{7E068E1A-080C-4622-B465-C6F6C9A78E02}">
      <dgm:prSet/>
      <dgm:spPr/>
      <dgm:t>
        <a:bodyPr/>
        <a:lstStyle/>
        <a:p>
          <a:endParaRPr lang="ru-RU"/>
        </a:p>
      </dgm:t>
    </dgm:pt>
    <dgm:pt modelId="{2498C7C4-4D94-406B-83B6-22A942E257F5}" type="pres">
      <dgm:prSet presAssocID="{A63F41D1-5071-452A-B014-5457AC9407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65F88F-ADAF-4B83-9BE2-B4E271903C15}" type="pres">
      <dgm:prSet presAssocID="{08B1BD09-FA86-4BC4-BE8C-CB5AACB0C372}" presName="parentText" presStyleLbl="node1" presStyleIdx="0" presStyleCnt="4" custScaleX="101214" custScaleY="709" custLinFactY="-7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BC3E8-C750-4E8C-AD13-131B9C1CFEB4}" type="pres">
      <dgm:prSet presAssocID="{792EF183-6381-4E42-82E4-A920BE881A02}" presName="spacer" presStyleCnt="0"/>
      <dgm:spPr/>
    </dgm:pt>
    <dgm:pt modelId="{48CFE17E-9260-41F3-AFCB-E63251632A82}" type="pres">
      <dgm:prSet presAssocID="{D6D565CD-F5DC-4CE9-BA6A-C027DC9B9389}" presName="parentText" presStyleLbl="node1" presStyleIdx="1" presStyleCnt="4" custScaleX="102930" custScaleY="2876" custLinFactY="-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609E8C-B4ED-4177-AECC-997B6425611D}" type="pres">
      <dgm:prSet presAssocID="{367B505B-3314-421E-90CF-1787034F8879}" presName="spacer" presStyleCnt="0"/>
      <dgm:spPr/>
    </dgm:pt>
    <dgm:pt modelId="{DDAB2A12-9FF0-4D99-9F71-F786686DCCA9}" type="pres">
      <dgm:prSet presAssocID="{FB27F372-8A78-4F9F-827B-907A788F96E0}" presName="parentText" presStyleLbl="node1" presStyleIdx="2" presStyleCnt="4" custScaleX="101445" custScaleY="540" custLinFactY="-1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7ED37-3ECA-459E-85B6-D3B5C16A0D2E}" type="pres">
      <dgm:prSet presAssocID="{B301CEDE-0165-42BA-9A87-EBED36FD2D56}" presName="spacer" presStyleCnt="0"/>
      <dgm:spPr/>
    </dgm:pt>
    <dgm:pt modelId="{B4789491-7346-4E6A-89A1-93BFE4AD0136}" type="pres">
      <dgm:prSet presAssocID="{A329B0A0-7E59-4674-B29E-D264F225E2CC}" presName="parentText" presStyleLbl="node1" presStyleIdx="3" presStyleCnt="4" custScaleX="101176" custScaleY="1634" custLinFactY="9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A6C765-5B3B-4552-A9DD-8289C993F841}" type="presOf" srcId="{A329B0A0-7E59-4674-B29E-D264F225E2CC}" destId="{B4789491-7346-4E6A-89A1-93BFE4AD0136}" srcOrd="0" destOrd="0" presId="urn:microsoft.com/office/officeart/2005/8/layout/vList2"/>
    <dgm:cxn modelId="{7E068E1A-080C-4622-B465-C6F6C9A78E02}" srcId="{A63F41D1-5071-452A-B014-5457AC940776}" destId="{A329B0A0-7E59-4674-B29E-D264F225E2CC}" srcOrd="3" destOrd="0" parTransId="{0E5A8347-991D-4C22-9BED-ED8F7182D655}" sibTransId="{53650295-AA8D-4D89-BD58-43BDE7A1F93C}"/>
    <dgm:cxn modelId="{1BB70CCE-8132-4683-AEE3-A9A4DAD9806E}" type="presOf" srcId="{A63F41D1-5071-452A-B014-5457AC940776}" destId="{2498C7C4-4D94-406B-83B6-22A942E257F5}" srcOrd="0" destOrd="0" presId="urn:microsoft.com/office/officeart/2005/8/layout/vList2"/>
    <dgm:cxn modelId="{780BEB6F-C3E9-4F03-BE2A-4A5FC4502645}" srcId="{A63F41D1-5071-452A-B014-5457AC940776}" destId="{D6D565CD-F5DC-4CE9-BA6A-C027DC9B9389}" srcOrd="1" destOrd="0" parTransId="{466C1410-F4DC-4E92-ACC0-3DD5912F5FA1}" sibTransId="{367B505B-3314-421E-90CF-1787034F8879}"/>
    <dgm:cxn modelId="{5C066DDD-99A2-44DC-944A-73C574FB6BF0}" type="presOf" srcId="{D6D565CD-F5DC-4CE9-BA6A-C027DC9B9389}" destId="{48CFE17E-9260-41F3-AFCB-E63251632A82}" srcOrd="0" destOrd="0" presId="urn:microsoft.com/office/officeart/2005/8/layout/vList2"/>
    <dgm:cxn modelId="{0B882E58-2022-490E-B421-A4E78AA25DDF}" type="presOf" srcId="{FB27F372-8A78-4F9F-827B-907A788F96E0}" destId="{DDAB2A12-9FF0-4D99-9F71-F786686DCCA9}" srcOrd="0" destOrd="0" presId="urn:microsoft.com/office/officeart/2005/8/layout/vList2"/>
    <dgm:cxn modelId="{D6EC5EAC-E321-4448-B233-97CDE316C24F}" type="presOf" srcId="{08B1BD09-FA86-4BC4-BE8C-CB5AACB0C372}" destId="{A065F88F-ADAF-4B83-9BE2-B4E271903C15}" srcOrd="0" destOrd="0" presId="urn:microsoft.com/office/officeart/2005/8/layout/vList2"/>
    <dgm:cxn modelId="{60DBCF00-A7F1-42BF-8FBF-D878E6466706}" srcId="{A63F41D1-5071-452A-B014-5457AC940776}" destId="{08B1BD09-FA86-4BC4-BE8C-CB5AACB0C372}" srcOrd="0" destOrd="0" parTransId="{60C5C349-7D53-46BD-974E-7C7B3620E59A}" sibTransId="{792EF183-6381-4E42-82E4-A920BE881A02}"/>
    <dgm:cxn modelId="{B87D03CA-ACF1-4FD2-B3D1-398238F153C8}" srcId="{A63F41D1-5071-452A-B014-5457AC940776}" destId="{FB27F372-8A78-4F9F-827B-907A788F96E0}" srcOrd="2" destOrd="0" parTransId="{2792E967-77A7-4053-94D9-B45E6B8D501F}" sibTransId="{B301CEDE-0165-42BA-9A87-EBED36FD2D56}"/>
    <dgm:cxn modelId="{F86398C6-172E-49CC-8B44-D6DBCAD1F55D}" type="presParOf" srcId="{2498C7C4-4D94-406B-83B6-22A942E257F5}" destId="{A065F88F-ADAF-4B83-9BE2-B4E271903C15}" srcOrd="0" destOrd="0" presId="urn:microsoft.com/office/officeart/2005/8/layout/vList2"/>
    <dgm:cxn modelId="{470FE962-6DD0-4A47-8E94-8F26763424D3}" type="presParOf" srcId="{2498C7C4-4D94-406B-83B6-22A942E257F5}" destId="{4CEBC3E8-C750-4E8C-AD13-131B9C1CFEB4}" srcOrd="1" destOrd="0" presId="urn:microsoft.com/office/officeart/2005/8/layout/vList2"/>
    <dgm:cxn modelId="{777F99B0-76FD-4271-8236-36E0528D2267}" type="presParOf" srcId="{2498C7C4-4D94-406B-83B6-22A942E257F5}" destId="{48CFE17E-9260-41F3-AFCB-E63251632A82}" srcOrd="2" destOrd="0" presId="urn:microsoft.com/office/officeart/2005/8/layout/vList2"/>
    <dgm:cxn modelId="{0D8057EB-03DF-4351-A1B6-C10E90FFC6A2}" type="presParOf" srcId="{2498C7C4-4D94-406B-83B6-22A942E257F5}" destId="{A8609E8C-B4ED-4177-AECC-997B6425611D}" srcOrd="3" destOrd="0" presId="urn:microsoft.com/office/officeart/2005/8/layout/vList2"/>
    <dgm:cxn modelId="{2358A9DB-94B3-45E5-8473-2259B60F000D}" type="presParOf" srcId="{2498C7C4-4D94-406B-83B6-22A942E257F5}" destId="{DDAB2A12-9FF0-4D99-9F71-F786686DCCA9}" srcOrd="4" destOrd="0" presId="urn:microsoft.com/office/officeart/2005/8/layout/vList2"/>
    <dgm:cxn modelId="{4EAA97B2-AB0F-4D0D-83F2-A53AFDBC6ADC}" type="presParOf" srcId="{2498C7C4-4D94-406B-83B6-22A942E257F5}" destId="{E527ED37-3ECA-459E-85B6-D3B5C16A0D2E}" srcOrd="5" destOrd="0" presId="urn:microsoft.com/office/officeart/2005/8/layout/vList2"/>
    <dgm:cxn modelId="{77820AE6-A92D-45E4-820A-D1CC5A21FF25}" type="presParOf" srcId="{2498C7C4-4D94-406B-83B6-22A942E257F5}" destId="{B4789491-7346-4E6A-89A1-93BFE4AD013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2FDBC-4DC7-4738-A088-3089A4C182B1}">
      <dsp:nvSpPr>
        <dsp:cNvPr id="0" name=""/>
        <dsp:cNvSpPr/>
      </dsp:nvSpPr>
      <dsp:spPr>
        <a:xfrm>
          <a:off x="840074" y="547057"/>
          <a:ext cx="20423042" cy="33887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just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Мастер-план КРТ является </a:t>
          </a:r>
          <a:r>
            <a:rPr lang="ru-RU" sz="4000" b="0" u="none" kern="1200" dirty="0" smtClean="0"/>
            <a:t>результатом комплексной градостроительной и пространственно-экономической проработки территории, который </a:t>
          </a:r>
          <a:r>
            <a:rPr lang="ru-RU" sz="4000" b="1" u="sng" kern="1200" dirty="0" smtClean="0"/>
            <a:t>отражает перспективное градостроительное видени</a:t>
          </a:r>
          <a:r>
            <a:rPr lang="ru-RU" sz="4000" b="0" u="sng" kern="1200" dirty="0" smtClean="0"/>
            <a:t>е</a:t>
          </a:r>
          <a:r>
            <a:rPr lang="ru-RU" sz="4000" b="0" u="none" kern="1200" dirty="0" smtClean="0"/>
            <a:t> такой территории </a:t>
          </a:r>
          <a:r>
            <a:rPr lang="ru-RU" sz="4000" kern="1200" dirty="0" smtClean="0"/>
            <a:t>по завершении реализации проекта КРТ</a:t>
          </a:r>
          <a:endParaRPr lang="ru-RU" sz="4000" kern="1200" dirty="0"/>
        </a:p>
      </dsp:txBody>
      <dsp:txXfrm>
        <a:off x="1005499" y="712482"/>
        <a:ext cx="20092192" cy="3057889"/>
      </dsp:txXfrm>
    </dsp:sp>
    <dsp:sp modelId="{3B46D440-0D73-4B6F-99C3-BA6B74A36B16}">
      <dsp:nvSpPr>
        <dsp:cNvPr id="0" name=""/>
        <dsp:cNvSpPr/>
      </dsp:nvSpPr>
      <dsp:spPr>
        <a:xfrm>
          <a:off x="0" y="4049386"/>
          <a:ext cx="21609627" cy="4517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106" tIns="45720" rIns="256032" bIns="45720" numCol="1" spcCol="1270" anchor="t" anchorCtr="0">
          <a:noAutofit/>
        </a:bodyPr>
        <a:lstStyle/>
        <a:p>
          <a:pPr marL="285750" lvl="1" indent="-285750" algn="just" defTabSz="1600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600" kern="1200" dirty="0" smtClean="0">
              <a:ea typeface="Calibri" panose="020F0502020204030204" pitchFamily="34" charset="0"/>
              <a:cs typeface="Times New Roman" panose="02020603050405020304" pitchFamily="18" charset="0"/>
            </a:rPr>
            <a:t>обеспечивает возможность обоснования сведений, подлежащих включению в решение о КРТ, в том числе</a:t>
          </a:r>
          <a:r>
            <a:rPr lang="ru-RU" sz="3600" kern="1200" dirty="0" smtClean="0"/>
            <a:t> границ территории и основных параметров КРТ</a:t>
          </a:r>
          <a:endParaRPr lang="ru-RU" sz="3600" kern="1200" dirty="0"/>
        </a:p>
        <a:p>
          <a:pPr marL="285750" lvl="1" indent="-285750" algn="just" defTabSz="1600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600" kern="1200" dirty="0" smtClean="0">
              <a:ea typeface="Calibri" panose="020F0502020204030204" pitchFamily="34" charset="0"/>
              <a:cs typeface="Times New Roman" panose="02020603050405020304" pitchFamily="18" charset="0"/>
            </a:rPr>
            <a:t>проект решения о КРТ рекомендуется представлять на утверждение с обосновывающими материалами, в состав которых включать мастер-план</a:t>
          </a:r>
          <a:endParaRPr lang="ru-RU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600" kern="1200" dirty="0" smtClean="0">
              <a:ea typeface="Calibri" panose="020F0502020204030204" pitchFamily="34" charset="0"/>
              <a:cs typeface="Times New Roman" panose="02020603050405020304" pitchFamily="18" charset="0"/>
            </a:rPr>
            <a:t>рекомендуется включать основные параметры мастер-плана в решение о КРТ и установить их обязательное соблюдение при реализации такого решения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600" kern="1200" dirty="0" smtClean="0">
              <a:solidFill>
                <a:schemeClr val="tx1"/>
              </a:solidFill>
            </a:rPr>
            <a:t>необходимость подготовки мастер-плана рекомендуется предусмотреть порядком подготовки и реализации решения о КРТ, утверждаемым субъектом РФ</a:t>
          </a:r>
          <a:endParaRPr lang="ru-RU" sz="3600" kern="1200" dirty="0">
            <a:solidFill>
              <a:schemeClr val="tx1"/>
            </a:solidFill>
          </a:endParaRPr>
        </a:p>
      </dsp:txBody>
      <dsp:txXfrm>
        <a:off x="0" y="4049386"/>
        <a:ext cx="21609627" cy="45179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349F90-8507-4845-9FCB-61C390C905D2}">
      <dsp:nvSpPr>
        <dsp:cNvPr id="0" name=""/>
        <dsp:cNvSpPr/>
      </dsp:nvSpPr>
      <dsp:spPr>
        <a:xfrm>
          <a:off x="0" y="131189"/>
          <a:ext cx="21815743" cy="212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just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Рекомендуется предусмотреть актом субъекта РФ следующий перечень дополнительных сведений, подлежащих включению в решение о КРТ на основании основных параметров мастер-плана:</a:t>
          </a:r>
          <a:endParaRPr lang="ru-RU" sz="4000" kern="1200" dirty="0"/>
        </a:p>
      </dsp:txBody>
      <dsp:txXfrm>
        <a:off x="103949" y="235138"/>
        <a:ext cx="21607845" cy="1921502"/>
      </dsp:txXfrm>
    </dsp:sp>
    <dsp:sp modelId="{0B506856-15C8-494A-8E53-C36C9E798AE3}">
      <dsp:nvSpPr>
        <dsp:cNvPr id="0" name=""/>
        <dsp:cNvSpPr/>
      </dsp:nvSpPr>
      <dsp:spPr>
        <a:xfrm>
          <a:off x="0" y="2217006"/>
          <a:ext cx="21815743" cy="7938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2650" tIns="44450" rIns="248920" bIns="44450" numCol="1" spcCol="1270" anchor="t" anchorCtr="0">
          <a:noAutofit/>
        </a:bodyPr>
        <a:lstStyle/>
        <a:p>
          <a:pPr marL="285750" lvl="1" indent="-285750" algn="just" defTabSz="1555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500" kern="1200" dirty="0" smtClean="0"/>
            <a:t>основные технико-экономические показатели застройки (в том числе показатель суммарной поэтажной площади всех зданий, подлежащих строительству;  показатели по каждому элементу планировочной структуры: площадь, плотность и коэффициенты застройки, средняя этажность, суммарная поэтажная площадь всех зданий, соотношение жилых и нежилых помещений)</a:t>
          </a:r>
          <a:endParaRPr lang="ru-RU" sz="3500" kern="1200" dirty="0"/>
        </a:p>
        <a:p>
          <a:pPr marL="285750" lvl="1" indent="-285750" algn="just" defTabSz="1555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500" kern="1200" dirty="0" smtClean="0"/>
            <a:t>расчетные показатели минимально допустимого уровня обеспеченности населения на территории и максимальной доступности для населения объектов коммунальной, транспортной, социальной инфраструктур</a:t>
          </a:r>
          <a:endParaRPr lang="ru-RU" sz="3500" kern="1200" dirty="0"/>
        </a:p>
        <a:p>
          <a:pPr marL="285750" lvl="1" indent="-285750" algn="just" defTabSz="1555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500" kern="1200" dirty="0" smtClean="0"/>
            <a:t>перечень видов, состава и технико-экономических характеристик подлежащих строительству/реконструкции объектов инфраструктуры (в т. ч. улично-дорожной сети, мест стоянок автомобилей) в соответствии с расчетными показателями</a:t>
          </a:r>
          <a:endParaRPr lang="ru-RU" sz="3500" kern="1200" dirty="0"/>
        </a:p>
        <a:p>
          <a:pPr marL="285750" lvl="1" indent="-285750" algn="just" defTabSz="1555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500" kern="1200" dirty="0" smtClean="0"/>
            <a:t>границы частей территории КРТ с указанием этапов реализации решения о КРТ (при наличии частей и этапов)</a:t>
          </a:r>
          <a:endParaRPr lang="ru-RU" sz="3500" kern="1200" dirty="0"/>
        </a:p>
        <a:p>
          <a:pPr marL="285750" lvl="1" indent="-285750" algn="just" defTabSz="1555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500" kern="1200" dirty="0" smtClean="0"/>
            <a:t>количество подлежащих строительству МКД, домов блокированной застройки, в которых все жилые помещения или их минимальное количество соответствуют условиям отнесения к стандартному жилью, и суммарная общая площадь жилых помещений в таких домах, в том числе наемных домов (при установлении такого требования)</a:t>
          </a:r>
          <a:endParaRPr lang="ru-RU" sz="3500" kern="1200" dirty="0"/>
        </a:p>
      </dsp:txBody>
      <dsp:txXfrm>
        <a:off x="0" y="2217006"/>
        <a:ext cx="21815743" cy="79384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5F88F-ADAF-4B83-9BE2-B4E271903C15}">
      <dsp:nvSpPr>
        <dsp:cNvPr id="0" name=""/>
        <dsp:cNvSpPr/>
      </dsp:nvSpPr>
      <dsp:spPr>
        <a:xfrm>
          <a:off x="0" y="115988"/>
          <a:ext cx="21871214" cy="929691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just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Соответствие территория КРТ требованиям статьи 65 </a:t>
          </a:r>
          <a:r>
            <a:rPr lang="ru-RU" sz="3600" kern="1200" dirty="0" err="1" smtClean="0"/>
            <a:t>ГрК</a:t>
          </a:r>
          <a:r>
            <a:rPr lang="ru-RU" sz="3600" kern="1200" dirty="0" smtClean="0"/>
            <a:t> РФ</a:t>
          </a:r>
        </a:p>
      </dsp:txBody>
      <dsp:txXfrm>
        <a:off x="45384" y="161372"/>
        <a:ext cx="21780446" cy="838923"/>
      </dsp:txXfrm>
    </dsp:sp>
    <dsp:sp modelId="{48CFE17E-9260-41F3-AFCB-E63251632A82}">
      <dsp:nvSpPr>
        <dsp:cNvPr id="0" name=""/>
        <dsp:cNvSpPr/>
      </dsp:nvSpPr>
      <dsp:spPr>
        <a:xfrm>
          <a:off x="0" y="1095788"/>
          <a:ext cx="21871214" cy="1190998"/>
        </a:xfrm>
        <a:prstGeom prst="roundRect">
          <a:avLst/>
        </a:prstGeom>
        <a:solidFill>
          <a:schemeClr val="accent1">
            <a:shade val="80000"/>
            <a:hueOff val="93879"/>
            <a:satOff val="-7359"/>
            <a:lumOff val="82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just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Достоверность и полнота сведения об объектах, расположенных на территории КРТ, а также сведений об ограничениях КРТ (например, сведений о ЗОУИТ)</a:t>
          </a:r>
          <a:endParaRPr lang="ru-RU" sz="3600" kern="1200" dirty="0"/>
        </a:p>
      </dsp:txBody>
      <dsp:txXfrm>
        <a:off x="58140" y="1153928"/>
        <a:ext cx="21754934" cy="1074718"/>
      </dsp:txXfrm>
    </dsp:sp>
    <dsp:sp modelId="{DDAB2A12-9FF0-4D99-9F71-F786686DCCA9}">
      <dsp:nvSpPr>
        <dsp:cNvPr id="0" name=""/>
        <dsp:cNvSpPr/>
      </dsp:nvSpPr>
      <dsp:spPr>
        <a:xfrm>
          <a:off x="0" y="2322817"/>
          <a:ext cx="21871214" cy="2500849"/>
        </a:xfrm>
        <a:prstGeom prst="roundRect">
          <a:avLst/>
        </a:prstGeom>
        <a:solidFill>
          <a:schemeClr val="accent1">
            <a:shade val="80000"/>
            <a:hueOff val="187757"/>
            <a:satOff val="-14718"/>
            <a:lumOff val="164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just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Соблюдение установленной ЖК РФ процедуры предъявления требования о сносе или реконструкции МКД, признанных аварийными; подтверждение соответствия МКД установленным критериям и соблюдение установленной ЖК РФ процедуры проведения общих собраний в таких МКД (при КРТ жилой застройки)</a:t>
          </a:r>
          <a:endParaRPr lang="ru-RU" sz="3600" kern="1200" dirty="0"/>
        </a:p>
      </dsp:txBody>
      <dsp:txXfrm>
        <a:off x="122081" y="2444898"/>
        <a:ext cx="21627052" cy="2256687"/>
      </dsp:txXfrm>
    </dsp:sp>
    <dsp:sp modelId="{B4789491-7346-4E6A-89A1-93BFE4AD0136}">
      <dsp:nvSpPr>
        <dsp:cNvPr id="0" name=""/>
        <dsp:cNvSpPr/>
      </dsp:nvSpPr>
      <dsp:spPr>
        <a:xfrm>
          <a:off x="0" y="4897380"/>
          <a:ext cx="21871214" cy="1553764"/>
        </a:xfrm>
        <a:prstGeom prst="roundRect">
          <a:avLst/>
        </a:prstGeom>
        <a:solidFill>
          <a:schemeClr val="accent1">
            <a:shade val="80000"/>
            <a:hueOff val="281636"/>
            <a:satOff val="-22078"/>
            <a:lumOff val="247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just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Подтверждение соблюдения установленной </a:t>
          </a:r>
          <a:r>
            <a:rPr lang="ru-RU" sz="3600" kern="1200" dirty="0" err="1" smtClean="0"/>
            <a:t>ГрК</a:t>
          </a:r>
          <a:r>
            <a:rPr lang="ru-RU" sz="3600" kern="1200" dirty="0" smtClean="0"/>
            <a:t> РФ процедуры предложения всем правообладателям заключить договор о КРТ нежилой застройки (при заключении договора о КРТ нежилой застройки на торгах)</a:t>
          </a:r>
          <a:endParaRPr lang="ru-RU" sz="3600" kern="1200" dirty="0"/>
        </a:p>
      </dsp:txBody>
      <dsp:txXfrm>
        <a:off x="75849" y="4973229"/>
        <a:ext cx="21719516" cy="1402066"/>
      </dsp:txXfrm>
    </dsp:sp>
    <dsp:sp modelId="{B3615007-55AE-4F34-A9AE-BF65CD8ED404}">
      <dsp:nvSpPr>
        <dsp:cNvPr id="0" name=""/>
        <dsp:cNvSpPr/>
      </dsp:nvSpPr>
      <dsp:spPr>
        <a:xfrm>
          <a:off x="0" y="6508329"/>
          <a:ext cx="21871214" cy="1576127"/>
        </a:xfrm>
        <a:prstGeom prst="roundRect">
          <a:avLst/>
        </a:prstGeom>
        <a:solidFill>
          <a:schemeClr val="accent1">
            <a:shade val="80000"/>
            <a:hueOff val="375515"/>
            <a:satOff val="-29437"/>
            <a:lumOff val="329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just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Согласование включения в границы территории КРТ земельных участков, объектов в публичной собственности и возможности их изъятия, а также границ территории КРТ с уполномоченными  органами</a:t>
          </a:r>
          <a:endParaRPr lang="ru-RU" sz="3600" kern="1200" dirty="0"/>
        </a:p>
      </dsp:txBody>
      <dsp:txXfrm>
        <a:off x="76940" y="6585269"/>
        <a:ext cx="21717334" cy="14222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5F88F-ADAF-4B83-9BE2-B4E271903C15}">
      <dsp:nvSpPr>
        <dsp:cNvPr id="0" name=""/>
        <dsp:cNvSpPr/>
      </dsp:nvSpPr>
      <dsp:spPr>
        <a:xfrm>
          <a:off x="0" y="0"/>
          <a:ext cx="21983698" cy="1035971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just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kern="1200" dirty="0" smtClean="0"/>
            <a:t>Продление срока договора </a:t>
          </a:r>
          <a:endParaRPr lang="ru-RU" sz="3600" kern="1200" dirty="0" smtClean="0"/>
        </a:p>
      </dsp:txBody>
      <dsp:txXfrm>
        <a:off x="50572" y="50572"/>
        <a:ext cx="21882554" cy="934827"/>
      </dsp:txXfrm>
    </dsp:sp>
    <dsp:sp modelId="{48CFE17E-9260-41F3-AFCB-E63251632A82}">
      <dsp:nvSpPr>
        <dsp:cNvPr id="0" name=""/>
        <dsp:cNvSpPr/>
      </dsp:nvSpPr>
      <dsp:spPr>
        <a:xfrm>
          <a:off x="0" y="1057977"/>
          <a:ext cx="21983698" cy="4202331"/>
        </a:xfrm>
        <a:prstGeom prst="roundRect">
          <a:avLst/>
        </a:prstGeom>
        <a:solidFill>
          <a:schemeClr val="accent1">
            <a:shade val="80000"/>
            <a:hueOff val="125172"/>
            <a:satOff val="-9812"/>
            <a:lumOff val="109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just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Возникновение </a:t>
          </a:r>
          <a:r>
            <a:rPr lang="ru-RU" sz="3600" u="sng" kern="1200" dirty="0" smtClean="0"/>
            <a:t>дополнительных обязательств органа публичной власти </a:t>
          </a:r>
          <a:r>
            <a:rPr lang="ru-RU" sz="3600" kern="1200" dirty="0" smtClean="0"/>
            <a:t>в целях устранения последствий существенных изменений обстоятельств, повлекших необходимость проведения существенных дополнительных работ и (или) осуществления существенных дополнительных расходов (в размере более установленной договором суммы) лицом, с которым заключен договор</a:t>
          </a:r>
          <a:r>
            <a:rPr lang="en-US" sz="3600" kern="1200" dirty="0" smtClean="0"/>
            <a:t>:</a:t>
          </a:r>
          <a:r>
            <a:rPr lang="ru-RU" sz="3600" kern="1200" dirty="0" smtClean="0"/>
            <a:t> внести изменения в ППТ, ПЗЗ в части градостроительного регламента, расчетных показателей обеспеченности и доступности инфраструктуры; обеспечить проведение дополнительных мероприятий за счет органа публичной власти и (или) иных лиц, привлеченных таким органом; компенсировать дополнительные расходы лицу, заключившему договор</a:t>
          </a:r>
          <a:endParaRPr lang="ru-RU" sz="3600" kern="1200" dirty="0"/>
        </a:p>
      </dsp:txBody>
      <dsp:txXfrm>
        <a:off x="205141" y="1263118"/>
        <a:ext cx="21573416" cy="3792049"/>
      </dsp:txXfrm>
    </dsp:sp>
    <dsp:sp modelId="{DDAB2A12-9FF0-4D99-9F71-F786686DCCA9}">
      <dsp:nvSpPr>
        <dsp:cNvPr id="0" name=""/>
        <dsp:cNvSpPr/>
      </dsp:nvSpPr>
      <dsp:spPr>
        <a:xfrm>
          <a:off x="0" y="5244236"/>
          <a:ext cx="21983698" cy="789032"/>
        </a:xfrm>
        <a:prstGeom prst="roundRect">
          <a:avLst/>
        </a:prstGeom>
        <a:solidFill>
          <a:schemeClr val="accent1">
            <a:shade val="80000"/>
            <a:hueOff val="250343"/>
            <a:satOff val="-19625"/>
            <a:lumOff val="219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just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Порядок согласования и внесения необходимых изменений в договор</a:t>
          </a:r>
          <a:endParaRPr lang="ru-RU" sz="3600" kern="1200" dirty="0"/>
        </a:p>
      </dsp:txBody>
      <dsp:txXfrm>
        <a:off x="38517" y="5282753"/>
        <a:ext cx="21906664" cy="711998"/>
      </dsp:txXfrm>
    </dsp:sp>
    <dsp:sp modelId="{B4789491-7346-4E6A-89A1-93BFE4AD0136}">
      <dsp:nvSpPr>
        <dsp:cNvPr id="0" name=""/>
        <dsp:cNvSpPr/>
      </dsp:nvSpPr>
      <dsp:spPr>
        <a:xfrm>
          <a:off x="0" y="6074273"/>
          <a:ext cx="21983698" cy="2387555"/>
        </a:xfrm>
        <a:prstGeom prst="roundRect">
          <a:avLst/>
        </a:prstGeom>
        <a:solidFill>
          <a:schemeClr val="accent1">
            <a:shade val="80000"/>
            <a:hueOff val="375515"/>
            <a:satOff val="-29437"/>
            <a:lumOff val="329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just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Возможность расторжения договора в случае выявления недостоверности, неполноты информации, которая влечет неустранимые последствия, препятствующие или существенно ограничивающие возможность выполнения обязательств сторонами договора или одной из сторон</a:t>
          </a:r>
          <a:endParaRPr lang="ru-RU" sz="3600" kern="1200" dirty="0"/>
        </a:p>
      </dsp:txBody>
      <dsp:txXfrm>
        <a:off x="116551" y="6190824"/>
        <a:ext cx="21750596" cy="2154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1F517FC-2C78-C64E-9DB0-F260D968BB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80EDDC-CB33-8947-851D-82B51F960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49B25-ADC4-EA48-A268-71AE8C7AFB17}" type="datetimeFigureOut">
              <a:rPr lang="ru-RU" smtClean="0">
                <a:latin typeface="Century Gothic" panose="020B0502020202020204" pitchFamily="34" charset="0"/>
              </a:rPr>
              <a:t>30.11.2022</a:t>
            </a:fld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2294B96-7A7F-794D-9969-199CE547BD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E6962D-21BC-AC44-8408-6FA6F49631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D8283-1A91-7545-B468-8A8071E49335}" type="slidenum">
              <a:rPr lang="ru-RU" smtClean="0">
                <a:latin typeface="Century Gothic" panose="020B0502020202020204" pitchFamily="34" charset="0"/>
              </a:rPr>
              <a:t>‹#›</a:t>
            </a:fld>
            <a:endParaRPr lang="ru-RU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455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AC57CD0B-6D1A-F946-AB87-F143DA1D7362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829AF416-D8E6-9A4A-BE11-9239AC2EE3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403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F416-D8E6-9A4A-BE11-9239AC2EE3D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609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F416-D8E6-9A4A-BE11-9239AC2EE3D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193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F416-D8E6-9A4A-BE11-9239AC2EE3D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920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F416-D8E6-9A4A-BE11-9239AC2EE3D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721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F416-D8E6-9A4A-BE11-9239AC2EE3D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262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F416-D8E6-9A4A-BE11-9239AC2EE3D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182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F416-D8E6-9A4A-BE11-9239AC2EE3D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241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F416-D8E6-9A4A-BE11-9239AC2EE3D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5669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F416-D8E6-9A4A-BE11-9239AC2EE3D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0426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F416-D8E6-9A4A-BE11-9239AC2EE3D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3072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F416-D8E6-9A4A-BE11-9239AC2EE3D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917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F416-D8E6-9A4A-BE11-9239AC2EE3D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6962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F416-D8E6-9A4A-BE11-9239AC2EE3D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7334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AF416-D8E6-9A4A-BE11-9239AC2EE3D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010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F416-D8E6-9A4A-BE11-9239AC2EE3D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807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F416-D8E6-9A4A-BE11-9239AC2EE3D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42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i="0" dirty="0">
              <a:solidFill>
                <a:schemeClr val="bg1">
                  <a:lumMod val="50000"/>
                </a:schemeClr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47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F416-D8E6-9A4A-BE11-9239AC2EE3D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570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F416-D8E6-9A4A-BE11-9239AC2EE3D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975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F416-D8E6-9A4A-BE11-9239AC2EE3D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887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F416-D8E6-9A4A-BE11-9239AC2EE3D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522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81C6CB-4699-F547-B183-2BE464EA9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6B927EC-1AD3-7C42-9923-DD20F0CD3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76958" y="730250"/>
            <a:ext cx="12181114" cy="513170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8341AE6-FD88-2741-817C-ADCA9228F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40242" y="5861957"/>
            <a:ext cx="12017829" cy="1033513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32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08A7B1-FE09-B24E-A34C-ADCB18DB0F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89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746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30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746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70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746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125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8280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14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22338" y="881062"/>
            <a:ext cx="11269663" cy="11641137"/>
          </a:xfrm>
          <a:custGeom>
            <a:avLst/>
            <a:gdLst>
              <a:gd name="connsiteX0" fmla="*/ 0 w 8385810"/>
              <a:gd name="connsiteY0" fmla="*/ 0 h 4415790"/>
              <a:gd name="connsiteX1" fmla="*/ 8385810 w 8385810"/>
              <a:gd name="connsiteY1" fmla="*/ 0 h 4415790"/>
              <a:gd name="connsiteX2" fmla="*/ 8385810 w 8385810"/>
              <a:gd name="connsiteY2" fmla="*/ 4415790 h 4415790"/>
              <a:gd name="connsiteX3" fmla="*/ 0 w 8385810"/>
              <a:gd name="connsiteY3" fmla="*/ 4415790 h 441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5810" h="4415790">
                <a:moveTo>
                  <a:pt x="0" y="0"/>
                </a:moveTo>
                <a:lnTo>
                  <a:pt x="8385810" y="0"/>
                </a:lnTo>
                <a:lnTo>
                  <a:pt x="8385810" y="4415790"/>
                </a:lnTo>
                <a:lnTo>
                  <a:pt x="0" y="441579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146304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78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2192000" y="0"/>
            <a:ext cx="1219200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69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108833" y="3"/>
            <a:ext cx="18275165" cy="9342923"/>
          </a:xfrm>
          <a:custGeom>
            <a:avLst/>
            <a:gdLst>
              <a:gd name="connsiteX0" fmla="*/ 0 w 2010740"/>
              <a:gd name="connsiteY0" fmla="*/ 0 h 4152900"/>
              <a:gd name="connsiteX1" fmla="*/ 2010740 w 2010740"/>
              <a:gd name="connsiteY1" fmla="*/ 0 h 4152900"/>
              <a:gd name="connsiteX2" fmla="*/ 2010740 w 2010740"/>
              <a:gd name="connsiteY2" fmla="*/ 4152900 h 4152900"/>
              <a:gd name="connsiteX3" fmla="*/ 0 w 2010740"/>
              <a:gd name="connsiteY3" fmla="*/ 4152900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0740" h="4152900">
                <a:moveTo>
                  <a:pt x="0" y="0"/>
                </a:moveTo>
                <a:lnTo>
                  <a:pt x="2010740" y="0"/>
                </a:lnTo>
                <a:lnTo>
                  <a:pt x="2010740" y="4152900"/>
                </a:lnTo>
                <a:lnTo>
                  <a:pt x="0" y="41529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548000" bIns="274320" anchor="ctr">
            <a:noAutofit/>
          </a:bodyPr>
          <a:lstStyle>
            <a:lvl1pPr marL="0" indent="0" algn="ctr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10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8367B96-3A2E-4AFF-9E1E-6A4826ACAD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2339" y="881064"/>
            <a:ext cx="22539324" cy="11662120"/>
          </a:xfrm>
          <a:custGeom>
            <a:avLst/>
            <a:gdLst>
              <a:gd name="connsiteX0" fmla="*/ 0 w 11658600"/>
              <a:gd name="connsiteY0" fmla="*/ 0 h 6248400"/>
              <a:gd name="connsiteX1" fmla="*/ 11658600 w 11658600"/>
              <a:gd name="connsiteY1" fmla="*/ 0 h 6248400"/>
              <a:gd name="connsiteX2" fmla="*/ 11658600 w 11658600"/>
              <a:gd name="connsiteY2" fmla="*/ 6248400 h 6248400"/>
              <a:gd name="connsiteX3" fmla="*/ 0 w 11658600"/>
              <a:gd name="connsiteY3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58600" h="6248400">
                <a:moveTo>
                  <a:pt x="0" y="0"/>
                </a:moveTo>
                <a:lnTo>
                  <a:pt x="11658600" y="0"/>
                </a:lnTo>
                <a:lnTo>
                  <a:pt x="11658600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457200" anchor="b">
            <a:noAutofit/>
          </a:bodyPr>
          <a:lstStyle>
            <a:lvl1pPr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89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" y="999592"/>
            <a:ext cx="15214600" cy="11141072"/>
          </a:xfrm>
          <a:custGeom>
            <a:avLst/>
            <a:gdLst>
              <a:gd name="connsiteX0" fmla="*/ 0 w 4571099"/>
              <a:gd name="connsiteY0" fmla="*/ 0 h 2571751"/>
              <a:gd name="connsiteX1" fmla="*/ 4571099 w 4571099"/>
              <a:gd name="connsiteY1" fmla="*/ 0 h 2571751"/>
              <a:gd name="connsiteX2" fmla="*/ 4571099 w 4571099"/>
              <a:gd name="connsiteY2" fmla="*/ 2571751 h 2571751"/>
              <a:gd name="connsiteX3" fmla="*/ 0 w 4571099"/>
              <a:gd name="connsiteY3" fmla="*/ 2571751 h 257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1099" h="2571751">
                <a:moveTo>
                  <a:pt x="0" y="0"/>
                </a:moveTo>
                <a:lnTo>
                  <a:pt x="4571099" y="0"/>
                </a:lnTo>
                <a:lnTo>
                  <a:pt x="4571099" y="2571751"/>
                </a:lnTo>
                <a:lnTo>
                  <a:pt x="0" y="257175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548000" bIns="274320" anchor="ctr">
            <a:noAutofit/>
          </a:bodyPr>
          <a:lstStyle>
            <a:lvl1pPr marL="0" indent="0" algn="ctr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29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7248473" y="0"/>
            <a:ext cx="7135528" cy="13716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7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81C6CB-4699-F547-B183-2BE464EA9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6B927EC-1AD3-7C42-9923-DD20F0CD3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66514" y="730250"/>
            <a:ext cx="14091558" cy="513170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8341AE6-FD88-2741-817C-ADCA9228F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55408" y="5861957"/>
            <a:ext cx="13902664" cy="1033513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32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453DC2-D191-CF40-952D-24B623C06C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82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8"/>
            <a:ext cx="24384003" cy="728132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58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8D2DF4-0E00-4C42-89E1-43F566F27B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171681" y="753631"/>
            <a:ext cx="11289982" cy="8745971"/>
          </a:xfrm>
          <a:custGeom>
            <a:avLst/>
            <a:gdLst>
              <a:gd name="connsiteX0" fmla="*/ 0 w 4686300"/>
              <a:gd name="connsiteY0" fmla="*/ 0 h 2362200"/>
              <a:gd name="connsiteX1" fmla="*/ 4686300 w 4686300"/>
              <a:gd name="connsiteY1" fmla="*/ 0 h 2362200"/>
              <a:gd name="connsiteX2" fmla="*/ 4686300 w 4686300"/>
              <a:gd name="connsiteY2" fmla="*/ 2362200 h 2362200"/>
              <a:gd name="connsiteX3" fmla="*/ 0 w 4686300"/>
              <a:gd name="connsiteY3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6300" h="2362200">
                <a:moveTo>
                  <a:pt x="0" y="0"/>
                </a:moveTo>
                <a:lnTo>
                  <a:pt x="4686300" y="0"/>
                </a:lnTo>
                <a:lnTo>
                  <a:pt x="4686300" y="2362200"/>
                </a:lnTo>
                <a:lnTo>
                  <a:pt x="0" y="2362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B2F8D38-6C39-9142-8CD7-5D7D9D4C5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DCAE31A-DD1E-BF41-B95D-D0D33D8A5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71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36487" y="2946403"/>
            <a:ext cx="9129987" cy="765172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8EC048E-D2A0-B847-8337-80F68E8BC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3F55550-1D7B-9C44-8B2C-54031CED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075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65"/>
          </p:nvPr>
        </p:nvSpPr>
        <p:spPr>
          <a:xfrm>
            <a:off x="1034181" y="3728496"/>
            <a:ext cx="4876800" cy="4876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6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66"/>
          </p:nvPr>
        </p:nvSpPr>
        <p:spPr>
          <a:xfrm>
            <a:off x="6847128" y="3728496"/>
            <a:ext cx="4876800" cy="4876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6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67"/>
          </p:nvPr>
        </p:nvSpPr>
        <p:spPr>
          <a:xfrm>
            <a:off x="12660075" y="3728496"/>
            <a:ext cx="4876800" cy="4876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6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68"/>
          </p:nvPr>
        </p:nvSpPr>
        <p:spPr>
          <a:xfrm>
            <a:off x="18473019" y="3728496"/>
            <a:ext cx="4876800" cy="4876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6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44C3AF8-F4BD-E24E-AA55-BE89243A7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8C0E8736-56F1-414D-99D6-DADAF747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144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005705" y="2940924"/>
            <a:ext cx="5332403" cy="6711075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670215" y="2940924"/>
            <a:ext cx="5332403" cy="6711075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2334724" y="2940924"/>
            <a:ext cx="5332403" cy="6711075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7999236" y="2940924"/>
            <a:ext cx="5332403" cy="6711075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F78AE9F-591B-7D4E-920A-F00B58C17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83BADB6-6094-4E43-BC35-AEEE3AF1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655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65"/>
          </p:nvPr>
        </p:nvSpPr>
        <p:spPr>
          <a:xfrm>
            <a:off x="1034185" y="2926081"/>
            <a:ext cx="5287715" cy="6302243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188720" bIns="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66"/>
          </p:nvPr>
        </p:nvSpPr>
        <p:spPr>
          <a:xfrm>
            <a:off x="6701089" y="2926081"/>
            <a:ext cx="5287715" cy="6302243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88720" bIns="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67"/>
          </p:nvPr>
        </p:nvSpPr>
        <p:spPr>
          <a:xfrm>
            <a:off x="18062111" y="2926081"/>
            <a:ext cx="5287709" cy="6302243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88720" bIns="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68"/>
          </p:nvPr>
        </p:nvSpPr>
        <p:spPr>
          <a:xfrm>
            <a:off x="12367993" y="2926081"/>
            <a:ext cx="5287715" cy="6302243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188720" bIns="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465D4C0-3787-475C-917E-0393BC360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398A689-346E-4053-816F-983784EDC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1217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65"/>
          </p:nvPr>
        </p:nvSpPr>
        <p:spPr>
          <a:xfrm>
            <a:off x="1032885" y="2960916"/>
            <a:ext cx="4396800" cy="6056083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66"/>
          </p:nvPr>
        </p:nvSpPr>
        <p:spPr>
          <a:xfrm>
            <a:off x="5512920" y="2960916"/>
            <a:ext cx="4396800" cy="6056083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67"/>
          </p:nvPr>
        </p:nvSpPr>
        <p:spPr>
          <a:xfrm>
            <a:off x="18953016" y="2960916"/>
            <a:ext cx="4396800" cy="6056083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68"/>
          </p:nvPr>
        </p:nvSpPr>
        <p:spPr>
          <a:xfrm>
            <a:off x="9992955" y="2960916"/>
            <a:ext cx="4396800" cy="6056083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69"/>
          </p:nvPr>
        </p:nvSpPr>
        <p:spPr>
          <a:xfrm>
            <a:off x="14472987" y="2960916"/>
            <a:ext cx="4396800" cy="6056083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58452C5-0AFB-6A4B-8C4B-512FF5D0A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DBA0E12-F8FA-C544-96A9-128150616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3986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0185399" y="753536"/>
            <a:ext cx="13077789" cy="1175173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388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092017" y="2935816"/>
            <a:ext cx="10663640" cy="632913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2667996" y="2935816"/>
            <a:ext cx="10663640" cy="632913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F1EBC06-0035-CC4E-9922-E2E154981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2AE8587F-8FA9-6249-ADBD-043A2821B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3476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2"/>
          <p:cNvSpPr>
            <a:spLocks noGrp="1"/>
          </p:cNvSpPr>
          <p:nvPr>
            <p:ph type="pic" sz="quarter" idx="12"/>
          </p:nvPr>
        </p:nvSpPr>
        <p:spPr>
          <a:xfrm>
            <a:off x="1016000" y="2908971"/>
            <a:ext cx="7112000" cy="632211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/>
          </p:nvPr>
        </p:nvSpPr>
        <p:spPr>
          <a:xfrm>
            <a:off x="8617819" y="2908971"/>
            <a:ext cx="7112000" cy="632211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/>
          </p:nvPr>
        </p:nvSpPr>
        <p:spPr>
          <a:xfrm>
            <a:off x="16219635" y="2908971"/>
            <a:ext cx="7112000" cy="632211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4F36B5-B1EE-5042-B3E9-FA945D998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F1BDB584-EB05-7348-810C-E4861EB60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162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81C6CB-4699-F547-B183-2BE464EA9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6B927EC-1AD3-7C42-9923-DD20F0CD3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3770" y="7008856"/>
            <a:ext cx="22974301" cy="226577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8341AE6-FD88-2741-817C-ADCA9228F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3770" y="9225643"/>
            <a:ext cx="22974301" cy="1138187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32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F4D47E-3F95-BC4D-95A1-6E39265253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111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1005704" y="2926076"/>
            <a:ext cx="5195040" cy="630501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6716000" y="2926076"/>
            <a:ext cx="5195040" cy="630501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12426299" y="2926076"/>
            <a:ext cx="5195040" cy="630501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18136595" y="2926076"/>
            <a:ext cx="5195040" cy="630501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419CE02-A96D-9545-B884-CCE6AE27C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A3FCBF4F-4CEA-804C-BE22-46C94B90B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22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1005704" y="29260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6716000" y="29260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12426299" y="29260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18136595" y="29260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40"/>
          </p:nvPr>
        </p:nvSpPr>
        <p:spPr>
          <a:xfrm>
            <a:off x="1005704" y="77266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41"/>
          </p:nvPr>
        </p:nvSpPr>
        <p:spPr>
          <a:xfrm>
            <a:off x="6716000" y="77266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42"/>
          </p:nvPr>
        </p:nvSpPr>
        <p:spPr>
          <a:xfrm>
            <a:off x="12426299" y="77266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43"/>
          </p:nvPr>
        </p:nvSpPr>
        <p:spPr>
          <a:xfrm>
            <a:off x="18136595" y="77266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E224276-A793-3A41-9C03-AC409B003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63836371-2C20-DE49-BE2D-A1EA87D49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117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2"/>
          <p:cNvSpPr>
            <a:spLocks noGrp="1"/>
          </p:cNvSpPr>
          <p:nvPr>
            <p:ph type="pic" sz="quarter" idx="12"/>
          </p:nvPr>
        </p:nvSpPr>
        <p:spPr>
          <a:xfrm>
            <a:off x="1016000" y="29089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/>
          </p:nvPr>
        </p:nvSpPr>
        <p:spPr>
          <a:xfrm>
            <a:off x="8617819" y="29089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/>
          </p:nvPr>
        </p:nvSpPr>
        <p:spPr>
          <a:xfrm>
            <a:off x="16219635" y="29089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Picture Placeholder 82"/>
          <p:cNvSpPr>
            <a:spLocks noGrp="1"/>
          </p:cNvSpPr>
          <p:nvPr>
            <p:ph type="pic" sz="quarter" idx="15"/>
          </p:nvPr>
        </p:nvSpPr>
        <p:spPr>
          <a:xfrm>
            <a:off x="1016000" y="77095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Picture Placeholder 82"/>
          <p:cNvSpPr>
            <a:spLocks noGrp="1"/>
          </p:cNvSpPr>
          <p:nvPr>
            <p:ph type="pic" sz="quarter" idx="16"/>
          </p:nvPr>
        </p:nvSpPr>
        <p:spPr>
          <a:xfrm>
            <a:off x="8617819" y="77095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/>
          </p:nvPr>
        </p:nvSpPr>
        <p:spPr>
          <a:xfrm>
            <a:off x="16219635" y="77095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53E6B84-3180-7D44-9FD5-8FAF5FA48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5AD1019-336A-564C-B626-3A7781AA5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743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6613092" y="2990353"/>
            <a:ext cx="5578909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6613095" y="7529929"/>
            <a:ext cx="5578909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17770911" y="7529929"/>
            <a:ext cx="5578909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17752727" y="2990353"/>
            <a:ext cx="5578909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13E061F-A289-124E-AE41-DC60562CF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77A051C8-3542-1B4D-8941-F54EB6373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887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2982316"/>
            <a:ext cx="12192003" cy="90678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74320" anchor="b"/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9168C86-8485-F844-8C00-948A80409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F028AC3A-C99D-4046-B450-EB0953E3E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787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144000" y="965200"/>
            <a:ext cx="15240000" cy="11531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29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503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16213286" y="2899227"/>
            <a:ext cx="3282949" cy="3277701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30"/>
          </p:nvPr>
        </p:nvSpPr>
        <p:spPr>
          <a:xfrm>
            <a:off x="4870451" y="2899227"/>
            <a:ext cx="3282949" cy="3277701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BD19627-32C4-0345-BAAF-FB011F4E7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3BEC91E9-A8DB-4340-957A-7527EEFFA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308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8280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322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8D2DF4-0E00-4C42-89E1-43F566F27B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171681" y="753631"/>
            <a:ext cx="11289982" cy="8745971"/>
          </a:xfrm>
          <a:custGeom>
            <a:avLst/>
            <a:gdLst>
              <a:gd name="connsiteX0" fmla="*/ 0 w 4686300"/>
              <a:gd name="connsiteY0" fmla="*/ 0 h 2362200"/>
              <a:gd name="connsiteX1" fmla="*/ 4686300 w 4686300"/>
              <a:gd name="connsiteY1" fmla="*/ 0 h 2362200"/>
              <a:gd name="connsiteX2" fmla="*/ 4686300 w 4686300"/>
              <a:gd name="connsiteY2" fmla="*/ 2362200 h 2362200"/>
              <a:gd name="connsiteX3" fmla="*/ 0 w 4686300"/>
              <a:gd name="connsiteY3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6300" h="2362200">
                <a:moveTo>
                  <a:pt x="0" y="0"/>
                </a:moveTo>
                <a:lnTo>
                  <a:pt x="4686300" y="0"/>
                </a:lnTo>
                <a:lnTo>
                  <a:pt x="4686300" y="2362200"/>
                </a:lnTo>
                <a:lnTo>
                  <a:pt x="0" y="2362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B2F8D38-6C39-9142-8CD7-5D7D9D4C5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DCAE31A-DD1E-BF41-B95D-D0D33D8A5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1686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5240000" y="0"/>
            <a:ext cx="914400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8D33287-8970-6843-9BEB-C0A5A9223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BD058A3F-F119-B544-982D-6592B5271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066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F9DF943-A9DF-3C4B-8D39-920835810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31EA91-0033-5745-9F0E-9B1756344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9886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36487" y="2946403"/>
            <a:ext cx="9129987" cy="765172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8EC048E-D2A0-B847-8337-80F68E8BC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3F55550-1D7B-9C44-8B2C-54031CED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4835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65"/>
          </p:nvPr>
        </p:nvSpPr>
        <p:spPr>
          <a:xfrm>
            <a:off x="1034181" y="3728496"/>
            <a:ext cx="4876800" cy="4876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6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66"/>
          </p:nvPr>
        </p:nvSpPr>
        <p:spPr>
          <a:xfrm>
            <a:off x="6847128" y="3728496"/>
            <a:ext cx="4876800" cy="4876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6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67"/>
          </p:nvPr>
        </p:nvSpPr>
        <p:spPr>
          <a:xfrm>
            <a:off x="12660075" y="3728496"/>
            <a:ext cx="4876800" cy="4876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6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68"/>
          </p:nvPr>
        </p:nvSpPr>
        <p:spPr>
          <a:xfrm>
            <a:off x="18473019" y="3728496"/>
            <a:ext cx="4876800" cy="4876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6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44C3AF8-F4BD-E24E-AA55-BE89243A7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8C0E8736-56F1-414D-99D6-DADAF747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2075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005705" y="2940924"/>
            <a:ext cx="5332403" cy="6711075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670215" y="2940924"/>
            <a:ext cx="5332403" cy="6711075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2334724" y="2940924"/>
            <a:ext cx="5332403" cy="6711075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7999236" y="2940924"/>
            <a:ext cx="5332403" cy="6711075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F78AE9F-591B-7D4E-920A-F00B58C17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83BADB6-6094-4E43-BC35-AEEE3AF1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0500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1005704" y="29260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6716000" y="29260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12426299" y="29260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18136595" y="29260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40"/>
          </p:nvPr>
        </p:nvSpPr>
        <p:spPr>
          <a:xfrm>
            <a:off x="1005704" y="77266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41"/>
          </p:nvPr>
        </p:nvSpPr>
        <p:spPr>
          <a:xfrm>
            <a:off x="6716000" y="77266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42"/>
          </p:nvPr>
        </p:nvSpPr>
        <p:spPr>
          <a:xfrm>
            <a:off x="12426299" y="77266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43"/>
          </p:nvPr>
        </p:nvSpPr>
        <p:spPr>
          <a:xfrm>
            <a:off x="18136595" y="77266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E224276-A793-3A41-9C03-AC409B003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63836371-2C20-DE49-BE2D-A1EA87D49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8429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2"/>
          <p:cNvSpPr>
            <a:spLocks noGrp="1"/>
          </p:cNvSpPr>
          <p:nvPr>
            <p:ph type="pic" sz="quarter" idx="12"/>
          </p:nvPr>
        </p:nvSpPr>
        <p:spPr>
          <a:xfrm>
            <a:off x="1016000" y="29089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/>
          </p:nvPr>
        </p:nvSpPr>
        <p:spPr>
          <a:xfrm>
            <a:off x="8617819" y="29089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/>
          </p:nvPr>
        </p:nvSpPr>
        <p:spPr>
          <a:xfrm>
            <a:off x="16219635" y="29089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2"/>
          <p:cNvSpPr>
            <a:spLocks noGrp="1"/>
          </p:cNvSpPr>
          <p:nvPr>
            <p:ph type="pic" sz="quarter" idx="15"/>
          </p:nvPr>
        </p:nvSpPr>
        <p:spPr>
          <a:xfrm>
            <a:off x="1016000" y="77095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2"/>
          <p:cNvSpPr>
            <a:spLocks noGrp="1"/>
          </p:cNvSpPr>
          <p:nvPr>
            <p:ph type="pic" sz="quarter" idx="16"/>
          </p:nvPr>
        </p:nvSpPr>
        <p:spPr>
          <a:xfrm>
            <a:off x="8617819" y="77095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/>
          </p:nvPr>
        </p:nvSpPr>
        <p:spPr>
          <a:xfrm>
            <a:off x="16219635" y="77095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53E6B84-3180-7D44-9FD5-8FAF5FA48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5AD1019-336A-564C-B626-3A7781AA5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8192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6613092" y="2990353"/>
            <a:ext cx="5578909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6613095" y="7529929"/>
            <a:ext cx="5578909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17770911" y="7529929"/>
            <a:ext cx="5578909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17752727" y="2990353"/>
            <a:ext cx="5578909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13E061F-A289-124E-AE41-DC60562CF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77A051C8-3542-1B4D-8941-F54EB6373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3024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2982316"/>
            <a:ext cx="12192003" cy="90678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74320" anchor="b"/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9168C86-8485-F844-8C00-948A80409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F028AC3A-C99D-4046-B450-EB0953E3E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030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922339" y="1948082"/>
            <a:ext cx="22539324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922339" y="753631"/>
            <a:ext cx="22539324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7392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4540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78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F4DD15-9B64-844C-A4BD-AB24B3D96281}"/>
              </a:ext>
            </a:extLst>
          </p:cNvPr>
          <p:cNvSpPr txBox="1"/>
          <p:nvPr userDrawn="1"/>
        </p:nvSpPr>
        <p:spPr>
          <a:xfrm>
            <a:off x="12392891" y="3096491"/>
            <a:ext cx="11047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25E61262-4F4F-C24A-8FDD-07AFD9483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3122" y="3097213"/>
            <a:ext cx="11047989" cy="920591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3C8168B4-2C13-8246-B131-FF7C669775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92890" y="3097213"/>
            <a:ext cx="11047989" cy="920591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8CD60A1-531D-BA47-99A1-569407301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4FA9C7CC-8953-F243-8756-48F4039E3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984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25E61262-4F4F-C24A-8FDD-07AFD9483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3122" y="3097213"/>
            <a:ext cx="7266710" cy="920591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3C8168B4-2C13-8246-B131-FF7C669775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58645" y="3097213"/>
            <a:ext cx="7266710" cy="920591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75E044FE-D23D-A54B-B8C5-E769BB92A5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194953" y="3097213"/>
            <a:ext cx="7266710" cy="920591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7A1A514-ED33-BC49-A0C7-7016D680E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C51ECC1E-A625-5B45-952B-3EA01E95E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14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746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474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746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890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746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65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6B0CB79-41C8-4D27-BB50-F9A604C90F79}"/>
              </a:ext>
            </a:extLst>
          </p:cNvPr>
          <p:cNvSpPr txBox="1">
            <a:spLocks/>
          </p:cNvSpPr>
          <p:nvPr/>
        </p:nvSpPr>
        <p:spPr>
          <a:xfrm>
            <a:off x="23461663" y="12901943"/>
            <a:ext cx="922337" cy="732365"/>
          </a:xfrm>
          <a:prstGeom prst="rect">
            <a:avLst/>
          </a:prstGeom>
        </p:spPr>
        <p:txBody>
          <a:bodyPr vert="horz" lIns="243840" tIns="121920" rIns="243840" bIns="1219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2751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14B9FE-21E6-4B09-A80A-6ECAFC8A0C01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27510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F0C501-67E8-4ED3-8F76-625DF8A8F99A}"/>
              </a:ext>
            </a:extLst>
          </p:cNvPr>
          <p:cNvSpPr txBox="1">
            <a:spLocks/>
          </p:cNvSpPr>
          <p:nvPr/>
        </p:nvSpPr>
        <p:spPr>
          <a:xfrm>
            <a:off x="23371764" y="13076176"/>
            <a:ext cx="226174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0" kern="1500">
                <a:solidFill>
                  <a:schemeClr val="bg1">
                    <a:lumMod val="75000"/>
                  </a:schemeClr>
                </a:solidFill>
              </a:rPr>
              <a:t>|</a:t>
            </a:r>
            <a:endParaRPr lang="en-US" sz="1600" b="0" kern="150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C7D9028-E399-5F42-ABC4-498FCFFAF395}"/>
              </a:ext>
            </a:extLst>
          </p:cNvPr>
          <p:cNvGrpSpPr/>
          <p:nvPr/>
        </p:nvGrpSpPr>
        <p:grpSpPr>
          <a:xfrm>
            <a:off x="922338" y="12806279"/>
            <a:ext cx="601347" cy="601349"/>
            <a:chOff x="10960100" y="5626098"/>
            <a:chExt cx="2463800" cy="2463803"/>
          </a:xfrm>
          <a:solidFill>
            <a:schemeClr val="accent3"/>
          </a:solidFill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17CBCD97-CF1B-9B44-9141-DC3046F51B61}"/>
                </a:ext>
              </a:extLst>
            </p:cNvPr>
            <p:cNvSpPr/>
            <p:nvPr/>
          </p:nvSpPr>
          <p:spPr>
            <a:xfrm>
              <a:off x="10960100" y="5626100"/>
              <a:ext cx="1680726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6BBF6929-8A98-BD48-B487-3A1864103330}"/>
                </a:ext>
              </a:extLst>
            </p:cNvPr>
            <p:cNvSpPr/>
            <p:nvPr/>
          </p:nvSpPr>
          <p:spPr>
            <a:xfrm>
              <a:off x="10960100" y="7480999"/>
              <a:ext cx="2463800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10B01414-6018-4548-BD80-FC6A59CEBDB0}"/>
                </a:ext>
              </a:extLst>
            </p:cNvPr>
            <p:cNvSpPr/>
            <p:nvPr/>
          </p:nvSpPr>
          <p:spPr>
            <a:xfrm>
              <a:off x="10960100" y="6179735"/>
              <a:ext cx="610577" cy="13816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839C4E20-3B81-C440-8F1B-F076DE54413B}"/>
                </a:ext>
              </a:extLst>
            </p:cNvPr>
            <p:cNvSpPr/>
            <p:nvPr/>
          </p:nvSpPr>
          <p:spPr>
            <a:xfrm>
              <a:off x="12813323" y="6410848"/>
              <a:ext cx="610577" cy="11505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5E6BC3AF-ED16-E14F-8D80-E5843B24E0ED}"/>
                </a:ext>
              </a:extLst>
            </p:cNvPr>
            <p:cNvSpPr/>
            <p:nvPr/>
          </p:nvSpPr>
          <p:spPr>
            <a:xfrm>
              <a:off x="12813323" y="5626098"/>
              <a:ext cx="610577" cy="6089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1C9388B6-61F5-4840-A0C0-3C3B5437EC3A}"/>
                </a:ext>
              </a:extLst>
            </p:cNvPr>
            <p:cNvSpPr/>
            <p:nvPr/>
          </p:nvSpPr>
          <p:spPr>
            <a:xfrm>
              <a:off x="11755246" y="6779155"/>
              <a:ext cx="515816" cy="514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F59FA0-C711-CB45-BB2A-0B8E67C2219B}"/>
              </a:ext>
            </a:extLst>
          </p:cNvPr>
          <p:cNvSpPr txBox="1">
            <a:spLocks/>
          </p:cNvSpPr>
          <p:nvPr userDrawn="1"/>
        </p:nvSpPr>
        <p:spPr>
          <a:xfrm>
            <a:off x="23461663" y="12901943"/>
            <a:ext cx="922337" cy="732365"/>
          </a:xfrm>
          <a:prstGeom prst="rect">
            <a:avLst/>
          </a:prstGeom>
        </p:spPr>
        <p:txBody>
          <a:bodyPr vert="horz" lIns="243840" tIns="121920" rIns="243840" bIns="1219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2751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14B9FE-21E6-4B09-A80A-6ECAFC8A0C01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27510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C15D8CC1-62E6-EA42-AC14-5A44A73C7E8F}"/>
              </a:ext>
            </a:extLst>
          </p:cNvPr>
          <p:cNvSpPr txBox="1">
            <a:spLocks/>
          </p:cNvSpPr>
          <p:nvPr userDrawn="1"/>
        </p:nvSpPr>
        <p:spPr>
          <a:xfrm>
            <a:off x="23371764" y="13076176"/>
            <a:ext cx="226174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0" kern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|</a:t>
            </a:r>
            <a:endParaRPr lang="en-US" sz="1600" b="0" kern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E8D59C9-49F6-A34B-9BF0-58E1DC45968B}"/>
              </a:ext>
            </a:extLst>
          </p:cNvPr>
          <p:cNvSpPr/>
          <p:nvPr userDrawn="1"/>
        </p:nvSpPr>
        <p:spPr>
          <a:xfrm>
            <a:off x="18826579" y="13136926"/>
            <a:ext cx="45448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600" spc="3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ИНСТИТУТ ЭКОНОМИКИ ГОРОДА</a:t>
            </a:r>
            <a:endParaRPr lang="ru-RU" sz="1600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A94C867-42EC-C74B-9277-65F5E7EEDDFE}"/>
              </a:ext>
            </a:extLst>
          </p:cNvPr>
          <p:cNvGrpSpPr/>
          <p:nvPr userDrawn="1"/>
        </p:nvGrpSpPr>
        <p:grpSpPr>
          <a:xfrm>
            <a:off x="922338" y="12806279"/>
            <a:ext cx="601347" cy="601349"/>
            <a:chOff x="10960100" y="5626098"/>
            <a:chExt cx="2463800" cy="2463803"/>
          </a:xfrm>
          <a:solidFill>
            <a:schemeClr val="accent3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AF640295-DA58-F74B-B741-7D57564713D0}"/>
                </a:ext>
              </a:extLst>
            </p:cNvPr>
            <p:cNvSpPr/>
            <p:nvPr userDrawn="1"/>
          </p:nvSpPr>
          <p:spPr>
            <a:xfrm>
              <a:off x="10960100" y="5626100"/>
              <a:ext cx="1680726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C8ADB007-C9AE-D248-84A9-D9EE060608CE}"/>
                </a:ext>
              </a:extLst>
            </p:cNvPr>
            <p:cNvSpPr/>
            <p:nvPr userDrawn="1"/>
          </p:nvSpPr>
          <p:spPr>
            <a:xfrm>
              <a:off x="10960100" y="7480999"/>
              <a:ext cx="2463800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A47A8ABC-ABDD-2F49-9841-832522BD52B7}"/>
                </a:ext>
              </a:extLst>
            </p:cNvPr>
            <p:cNvSpPr/>
            <p:nvPr userDrawn="1"/>
          </p:nvSpPr>
          <p:spPr>
            <a:xfrm>
              <a:off x="10960100" y="6179735"/>
              <a:ext cx="610577" cy="13816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BC2A0E34-036A-134C-9526-C3FFF8C2AEDA}"/>
                </a:ext>
              </a:extLst>
            </p:cNvPr>
            <p:cNvSpPr/>
            <p:nvPr userDrawn="1"/>
          </p:nvSpPr>
          <p:spPr>
            <a:xfrm>
              <a:off x="12813323" y="6410848"/>
              <a:ext cx="610577" cy="11505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D56F8A56-141D-D547-9C1E-B731D93A8297}"/>
                </a:ext>
              </a:extLst>
            </p:cNvPr>
            <p:cNvSpPr/>
            <p:nvPr userDrawn="1"/>
          </p:nvSpPr>
          <p:spPr>
            <a:xfrm>
              <a:off x="12813323" y="5626098"/>
              <a:ext cx="610577" cy="6089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9C6F33DD-69ED-944B-AFFA-E308F953C323}"/>
                </a:ext>
              </a:extLst>
            </p:cNvPr>
            <p:cNvSpPr/>
            <p:nvPr userDrawn="1"/>
          </p:nvSpPr>
          <p:spPr>
            <a:xfrm>
              <a:off x="11755246" y="6779155"/>
              <a:ext cx="515816" cy="514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</p:grpSp>
    </p:spTree>
    <p:extLst>
      <p:ext uri="{BB962C8B-B14F-4D97-AF65-F5344CB8AC3E}">
        <p14:creationId xmlns:p14="http://schemas.microsoft.com/office/powerpoint/2010/main" val="223566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8" r:id="rId4"/>
    <p:sldLayoutId id="2147483764" r:id="rId5"/>
    <p:sldLayoutId id="2147483765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3" r:id="rId19"/>
    <p:sldLayoutId id="2147483744" r:id="rId20"/>
    <p:sldLayoutId id="2147483745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5" r:id="rId27"/>
    <p:sldLayoutId id="2147483756" r:id="rId28"/>
    <p:sldLayoutId id="2147483757" r:id="rId29"/>
    <p:sldLayoutId id="2147483758" r:id="rId30"/>
    <p:sldLayoutId id="2147483759" r:id="rId31"/>
    <p:sldLayoutId id="2147483760" r:id="rId32"/>
    <p:sldLayoutId id="2147483761" r:id="rId33"/>
    <p:sldLayoutId id="2147483762" r:id="rId34"/>
    <p:sldLayoutId id="2147483763" r:id="rId35"/>
    <p:sldLayoutId id="2147483718" r:id="rId36"/>
    <p:sldLayoutId id="2147483666" r:id="rId37"/>
    <p:sldLayoutId id="2147483675" r:id="rId38"/>
    <p:sldLayoutId id="2147483677" r:id="rId39"/>
    <p:sldLayoutId id="2147483678" r:id="rId40"/>
    <p:sldLayoutId id="2147483679" r:id="rId41"/>
    <p:sldLayoutId id="2147483680" r:id="rId42"/>
    <p:sldLayoutId id="2147483690" r:id="rId43"/>
    <p:sldLayoutId id="2147483691" r:id="rId44"/>
    <p:sldLayoutId id="2147483695" r:id="rId45"/>
    <p:sldLayoutId id="2147483696" r:id="rId46"/>
    <p:sldLayoutId id="2147483767" r:id="rId47"/>
    <p:sldLayoutId id="2147483770" r:id="rId48"/>
    <p:sldLayoutId id="2147483771" r:id="rId49"/>
  </p:sldLayoutIdLst>
  <p:hf sldNum="0" hdr="0" ftr="0" dt="0"/>
  <p:txStyles>
    <p:titleStyle>
      <a:lvl1pPr algn="ctr" defTabSz="2438430" rtl="0" eaLnBrk="1" latinLnBrk="0" hangingPunct="1">
        <a:spcBef>
          <a:spcPct val="0"/>
        </a:spcBef>
        <a:buNone/>
        <a:defRPr sz="117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11" indent="-914411" algn="l" defTabSz="2438430" rtl="0" eaLnBrk="1" latinLnBrk="0" hangingPunct="1">
        <a:spcBef>
          <a:spcPct val="20000"/>
        </a:spcBef>
        <a:buFont typeface="Arial" pitchFamily="34" charset="0"/>
        <a:buChar char="•"/>
        <a:defRPr sz="8533" kern="1200">
          <a:solidFill>
            <a:schemeClr val="tx1"/>
          </a:solidFill>
          <a:latin typeface="+mn-lt"/>
          <a:ea typeface="+mn-ea"/>
          <a:cs typeface="+mn-cs"/>
        </a:defRPr>
      </a:lvl1pPr>
      <a:lvl2pPr marL="1981225" indent="-762010" algn="l" defTabSz="2438430" rtl="0" eaLnBrk="1" latinLnBrk="0" hangingPunct="1">
        <a:spcBef>
          <a:spcPct val="20000"/>
        </a:spcBef>
        <a:buFont typeface="Arial" pitchFamily="34" charset="0"/>
        <a:buChar char="–"/>
        <a:defRPr sz="7467" kern="1200">
          <a:solidFill>
            <a:schemeClr val="tx1"/>
          </a:solidFill>
          <a:latin typeface="+mn-lt"/>
          <a:ea typeface="+mn-ea"/>
          <a:cs typeface="+mn-cs"/>
        </a:defRPr>
      </a:lvl2pPr>
      <a:lvl3pPr marL="3048038" indent="-609608" algn="l" defTabSz="2438430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4267253" indent="-609608" algn="l" defTabSz="2438430" rtl="0" eaLnBrk="1" latinLnBrk="0" hangingPunct="1">
        <a:spcBef>
          <a:spcPct val="20000"/>
        </a:spcBef>
        <a:buFont typeface="Arial" pitchFamily="34" charset="0"/>
        <a:buChar char="–"/>
        <a:defRPr sz="5333" kern="1200">
          <a:solidFill>
            <a:schemeClr val="tx1"/>
          </a:solidFill>
          <a:latin typeface="+mn-lt"/>
          <a:ea typeface="+mn-ea"/>
          <a:cs typeface="+mn-cs"/>
        </a:defRPr>
      </a:lvl4pPr>
      <a:lvl5pPr marL="5486469" indent="-609608" algn="l" defTabSz="2438430" rtl="0" eaLnBrk="1" latinLnBrk="0" hangingPunct="1">
        <a:spcBef>
          <a:spcPct val="20000"/>
        </a:spcBef>
        <a:buFont typeface="Arial" pitchFamily="34" charset="0"/>
        <a:buChar char="»"/>
        <a:defRPr sz="5333" kern="1200">
          <a:solidFill>
            <a:schemeClr val="tx1"/>
          </a:solidFill>
          <a:latin typeface="+mn-lt"/>
          <a:ea typeface="+mn-ea"/>
          <a:cs typeface="+mn-cs"/>
        </a:defRPr>
      </a:lvl5pPr>
      <a:lvl6pPr marL="6705684" indent="-609608" algn="l" defTabSz="2438430" rtl="0" eaLnBrk="1" latinLnBrk="0" hangingPunct="1">
        <a:spcBef>
          <a:spcPct val="20000"/>
        </a:spcBef>
        <a:buFont typeface="Arial" pitchFamily="34" charset="0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6pPr>
      <a:lvl7pPr marL="7924899" indent="-609608" algn="l" defTabSz="2438430" rtl="0" eaLnBrk="1" latinLnBrk="0" hangingPunct="1">
        <a:spcBef>
          <a:spcPct val="20000"/>
        </a:spcBef>
        <a:buFont typeface="Arial" pitchFamily="34" charset="0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7pPr>
      <a:lvl8pPr marL="9144114" indent="-609608" algn="l" defTabSz="2438430" rtl="0" eaLnBrk="1" latinLnBrk="0" hangingPunct="1">
        <a:spcBef>
          <a:spcPct val="20000"/>
        </a:spcBef>
        <a:buFont typeface="Arial" pitchFamily="34" charset="0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8pPr>
      <a:lvl9pPr marL="10363330" indent="-609608" algn="l" defTabSz="2438430" rtl="0" eaLnBrk="1" latinLnBrk="0" hangingPunct="1">
        <a:spcBef>
          <a:spcPct val="20000"/>
        </a:spcBef>
        <a:buFont typeface="Arial" pitchFamily="34" charset="0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3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4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86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07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29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507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722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4343" userDrawn="1">
          <p15:clr>
            <a:srgbClr val="F26B43"/>
          </p15:clr>
        </p15:guide>
        <p15:guide id="8" pos="7680" userDrawn="1">
          <p15:clr>
            <a:srgbClr val="F26B43"/>
          </p15:clr>
        </p15:guide>
        <p15:guide id="9" orient="horz" pos="8062" userDrawn="1">
          <p15:clr>
            <a:srgbClr val="F26B43"/>
          </p15:clr>
        </p15:guide>
        <p15:guide id="10" orient="horz" pos="555" userDrawn="1">
          <p15:clr>
            <a:srgbClr val="F26B43"/>
          </p15:clr>
        </p15:guide>
        <p15:guide id="11" pos="581" userDrawn="1">
          <p15:clr>
            <a:srgbClr val="F26B43"/>
          </p15:clr>
        </p15:guide>
        <p15:guide id="12" pos="147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9.xml"/><Relationship Id="rId6" Type="http://schemas.openxmlformats.org/officeDocument/2006/relationships/hyperlink" Target="https://twitter.com/UrbanEconRu" TargetMode="External"/><Relationship Id="rId5" Type="http://schemas.openxmlformats.org/officeDocument/2006/relationships/hyperlink" Target="https://www.youtube.com/channel/UCq3VciO0o6y5RYqcejjRFnA" TargetMode="External"/><Relationship Id="rId4" Type="http://schemas.openxmlformats.org/officeDocument/2006/relationships/hyperlink" Target="https://www.facebook.com/UrbanEconomic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1AE4F87-3494-4945-8835-3CDB691DD6BE}"/>
              </a:ext>
            </a:extLst>
          </p:cNvPr>
          <p:cNvSpPr/>
          <p:nvPr/>
        </p:nvSpPr>
        <p:spPr>
          <a:xfrm>
            <a:off x="9481918" y="0"/>
            <a:ext cx="14902082" cy="12460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4812F77-ECD0-FD47-ABF9-093562C80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2048" y="3295682"/>
            <a:ext cx="14321822" cy="495647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4800" b="1" dirty="0" smtClean="0"/>
              <a:t>КОМПЛЕКСНОЕ РАЗВИТИЕ ТЕРРИТОРИЙ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3200" b="1" dirty="0" smtClean="0"/>
              <a:t>Н. Б. Косарева, президент Фонда «Институт экономики города»</a:t>
            </a:r>
            <a:endParaRPr lang="ru-RU" sz="32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220E7FD-9A2E-9649-AC71-F8D742947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80873" y="11333982"/>
            <a:ext cx="13902664" cy="816428"/>
          </a:xfrm>
        </p:spPr>
        <p:txBody>
          <a:bodyPr/>
          <a:lstStyle/>
          <a:p>
            <a:pPr algn="ctr"/>
            <a:r>
              <a:rPr lang="ru-RU" sz="3600" dirty="0" smtClean="0"/>
              <a:t>2022 </a:t>
            </a:r>
            <a:r>
              <a:rPr lang="ru-RU" sz="3600" dirty="0"/>
              <a:t>г.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20564CCD-464B-D94C-82A2-4D6F7FC61B98}"/>
              </a:ext>
            </a:extLst>
          </p:cNvPr>
          <p:cNvSpPr txBox="1">
            <a:spLocks/>
          </p:cNvSpPr>
          <p:nvPr/>
        </p:nvSpPr>
        <p:spPr>
          <a:xfrm>
            <a:off x="9855408" y="1159329"/>
            <a:ext cx="13902664" cy="1033513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0" kern="120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+mn-cs"/>
              </a:defRPr>
            </a:lvl1pPr>
            <a:lvl2pPr marL="1219186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38369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57555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76738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95924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15107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34293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53479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/>
              <a:t>ФОНД «ИНСТИТУТ ЭКОНОМИКИ ГОРОДА»</a:t>
            </a:r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6FEA8E4A-07A2-C340-B991-AD93BC1BC89D}"/>
              </a:ext>
            </a:extLst>
          </p:cNvPr>
          <p:cNvSpPr txBox="1">
            <a:spLocks/>
          </p:cNvSpPr>
          <p:nvPr/>
        </p:nvSpPr>
        <p:spPr>
          <a:xfrm>
            <a:off x="9855408" y="9836395"/>
            <a:ext cx="13902664" cy="1033513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0" kern="120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+mn-cs"/>
              </a:defRPr>
            </a:lvl1pPr>
            <a:lvl2pPr marL="1219186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38369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57555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76738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95924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15107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34293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53479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10169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04900" y="392333"/>
            <a:ext cx="21422590" cy="1436468"/>
          </a:xfrm>
        </p:spPr>
        <p:txBody>
          <a:bodyPr>
            <a:noAutofit/>
          </a:bodyPr>
          <a:lstStyle/>
          <a:p>
            <a:pPr algn="just"/>
            <a:r>
              <a:rPr lang="ru-RU" sz="6600" dirty="0" smtClean="0"/>
              <a:t>Анализ </a:t>
            </a:r>
            <a:r>
              <a:rPr lang="ru-RU" sz="6600" dirty="0"/>
              <a:t>градостроительного контекста </a:t>
            </a:r>
            <a:r>
              <a:rPr lang="ru-RU" sz="6600" dirty="0" smtClean="0"/>
              <a:t>территории</a:t>
            </a:r>
            <a:endParaRPr lang="en-US" sz="6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04899" y="2302386"/>
            <a:ext cx="21422591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4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Предварительный </a:t>
            </a:r>
            <a:r>
              <a:rPr lang="ru-RU" sz="4000" dirty="0">
                <a:ea typeface="Calibri" panose="020F0502020204030204" pitchFamily="34" charset="0"/>
                <a:cs typeface="Times New Roman" panose="02020603050405020304" pitchFamily="18" charset="0"/>
              </a:rPr>
              <a:t>анализ градостроительного контекста - </a:t>
            </a:r>
            <a:r>
              <a:rPr lang="ru-RU" sz="4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сбор сведений </a:t>
            </a:r>
            <a:r>
              <a:rPr lang="ru-RU" sz="4000" dirty="0">
                <a:ea typeface="Calibri" panose="020F0502020204030204" pitchFamily="34" charset="0"/>
                <a:cs typeface="Times New Roman" panose="02020603050405020304" pitchFamily="18" charset="0"/>
              </a:rPr>
              <a:t>о территории и недвижимости, </a:t>
            </a:r>
            <a:r>
              <a:rPr lang="ru-RU" sz="4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 правах и ограничениях, переселяемых гражданах (при КРТ жилой застройки), проведение «натурного» обследования территории и объектов, </a:t>
            </a:r>
            <a:r>
              <a:rPr lang="ru-RU" sz="4000" dirty="0">
                <a:ea typeface="Calibri" panose="020F0502020204030204" pitchFamily="34" charset="0"/>
                <a:cs typeface="Times New Roman" panose="02020603050405020304" pitchFamily="18" charset="0"/>
              </a:rPr>
              <a:t>анализ </a:t>
            </a:r>
            <a:r>
              <a:rPr lang="ru-RU" sz="4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полученных </a:t>
            </a:r>
            <a:r>
              <a:rPr lang="ru-RU" sz="4000" dirty="0">
                <a:ea typeface="Calibri" panose="020F0502020204030204" pitchFamily="34" charset="0"/>
                <a:cs typeface="Times New Roman" panose="02020603050405020304" pitchFamily="18" charset="0"/>
              </a:rPr>
              <a:t>градостроительных </a:t>
            </a:r>
            <a:r>
              <a:rPr lang="ru-RU" sz="4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сведений</a:t>
            </a:r>
          </a:p>
          <a:p>
            <a:pPr marL="571500" lvl="0" indent="-5715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4000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Цели </a:t>
            </a:r>
            <a:r>
              <a:rPr lang="ru-RU" sz="4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предварительного анализа градостроительного контекста</a:t>
            </a:r>
            <a:r>
              <a:rPr lang="ru-RU" sz="40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028700" lvl="1" indent="-571500" algn="just">
              <a:buFont typeface="Wingdings" panose="05000000000000000000" pitchFamily="2" charset="2"/>
              <a:buChar char="ü"/>
            </a:pPr>
            <a:r>
              <a:rPr lang="ru-RU" sz="4000" dirty="0">
                <a:ea typeface="Calibri" panose="020F0502020204030204" pitchFamily="34" charset="0"/>
                <a:cs typeface="Times New Roman" panose="02020603050405020304" pitchFamily="18" charset="0"/>
              </a:rPr>
              <a:t>установить факт соответствия (несоответствия) планируемой к развитию </a:t>
            </a:r>
            <a:r>
              <a:rPr lang="ru-RU" sz="4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территории </a:t>
            </a:r>
            <a:r>
              <a:rPr lang="ru-RU" sz="4000" dirty="0">
                <a:ea typeface="Calibri" panose="020F0502020204030204" pitchFamily="34" charset="0"/>
                <a:cs typeface="Times New Roman" panose="02020603050405020304" pitchFamily="18" charset="0"/>
              </a:rPr>
              <a:t>требованиям </a:t>
            </a:r>
            <a:r>
              <a:rPr lang="ru-RU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ГрК</a:t>
            </a:r>
            <a:r>
              <a:rPr lang="ru-RU" sz="4000" dirty="0">
                <a:ea typeface="Calibri" panose="020F0502020204030204" pitchFamily="34" charset="0"/>
                <a:cs typeface="Times New Roman" panose="02020603050405020304" pitchFamily="18" charset="0"/>
              </a:rPr>
              <a:t> РФ</a:t>
            </a:r>
          </a:p>
          <a:p>
            <a:pPr marL="1028700" lvl="1" indent="-571500" algn="just">
              <a:buFont typeface="Wingdings" panose="05000000000000000000" pitchFamily="2" charset="2"/>
              <a:buChar char="ü"/>
            </a:pPr>
            <a:r>
              <a:rPr lang="ru-RU" sz="4000" dirty="0">
                <a:ea typeface="Calibri" panose="020F0502020204030204" pitchFamily="34" charset="0"/>
                <a:cs typeface="Times New Roman" panose="02020603050405020304" pitchFamily="18" charset="0"/>
              </a:rPr>
              <a:t>выявить существующие запреты и (или) ограничения на использование земельных участков, на строительство/реконструкцию ОКС</a:t>
            </a:r>
          </a:p>
          <a:p>
            <a:pPr marL="1028700" lvl="1" indent="-571500" algn="just">
              <a:buFont typeface="Wingdings" panose="05000000000000000000" pitchFamily="2" charset="2"/>
              <a:buChar char="ü"/>
            </a:pPr>
            <a:r>
              <a:rPr lang="ru-RU" sz="4000" dirty="0">
                <a:ea typeface="Calibri" panose="020F0502020204030204" pitchFamily="34" charset="0"/>
                <a:cs typeface="Times New Roman" panose="02020603050405020304" pitchFamily="18" charset="0"/>
              </a:rPr>
              <a:t>собрать исходные данные, необходимые для проведения пространственно-экономического </a:t>
            </a:r>
            <a:r>
              <a:rPr lang="ru-RU" sz="4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моделирования, </a:t>
            </a:r>
            <a:r>
              <a:rPr lang="ru-RU" sz="4000" dirty="0">
                <a:ea typeface="Calibri" panose="020F0502020204030204" pitchFamily="34" charset="0"/>
                <a:cs typeface="Times New Roman" panose="02020603050405020304" pitchFamily="18" charset="0"/>
              </a:rPr>
              <a:t>подготовки  </a:t>
            </a:r>
            <a:r>
              <a:rPr lang="ru-RU" sz="4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мастер-плана и проекта решения о КРТ</a:t>
            </a:r>
          </a:p>
          <a:p>
            <a:pPr marL="1028700" lvl="1" indent="-571500" algn="just">
              <a:buFont typeface="Wingdings" panose="05000000000000000000" pitchFamily="2" charset="2"/>
              <a:buChar char="ü"/>
            </a:pPr>
            <a:endParaRPr lang="ru-RU" sz="4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04900" y="10147220"/>
            <a:ext cx="6615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sz="8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65212" y="10022464"/>
            <a:ext cx="20562278" cy="19389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4000" dirty="0">
                <a:ea typeface="Calibri" panose="020F0502020204030204" pitchFamily="34" charset="0"/>
                <a:cs typeface="Times New Roman" panose="02020603050405020304" pitchFamily="18" charset="0"/>
              </a:rPr>
              <a:t>Чем больше сведений о территории будет получено </a:t>
            </a:r>
            <a:r>
              <a:rPr lang="ru-RU" sz="4000" u="sng" dirty="0">
                <a:ea typeface="Calibri" panose="020F0502020204030204" pitchFamily="34" charset="0"/>
                <a:cs typeface="Times New Roman" panose="02020603050405020304" pitchFamily="18" charset="0"/>
              </a:rPr>
              <a:t>до принятия решения о </a:t>
            </a:r>
            <a:r>
              <a:rPr lang="ru-RU" sz="4000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КРТ</a:t>
            </a:r>
            <a:r>
              <a:rPr lang="ru-RU" sz="4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4000" dirty="0">
                <a:ea typeface="Calibri" panose="020F0502020204030204" pitchFamily="34" charset="0"/>
                <a:cs typeface="Times New Roman" panose="02020603050405020304" pitchFamily="18" charset="0"/>
              </a:rPr>
              <a:t>тем меньше рисков будет впоследствии при реализации проекта КРТ, в том числе в рамках договора о </a:t>
            </a:r>
            <a:r>
              <a:rPr lang="ru-RU" sz="4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КРТ</a:t>
            </a:r>
            <a:endParaRPr lang="ru-RU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90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09800" y="422193"/>
            <a:ext cx="22174200" cy="1436468"/>
          </a:xfrm>
        </p:spPr>
        <p:txBody>
          <a:bodyPr>
            <a:noAutofit/>
          </a:bodyPr>
          <a:lstStyle/>
          <a:p>
            <a:r>
              <a:rPr lang="ru-RU" sz="6600" dirty="0" smtClean="0"/>
              <a:t>Пространственно-экономическое моделирование проектов КРТ</a:t>
            </a:r>
            <a:endParaRPr lang="en-US" sz="6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40527" y="2491863"/>
            <a:ext cx="21138572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4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Цель на самой первой стадии </a:t>
            </a:r>
            <a:r>
              <a:rPr lang="ru-RU" sz="4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 примерная оценка </a:t>
            </a:r>
            <a:r>
              <a:rPr lang="ru-RU" sz="4400" dirty="0">
                <a:ea typeface="Calibri" panose="020F0502020204030204" pitchFamily="34" charset="0"/>
                <a:cs typeface="Times New Roman" panose="02020603050405020304" pitchFamily="18" charset="0"/>
              </a:rPr>
              <a:t>инвестиционной эффективности проекта </a:t>
            </a:r>
            <a:r>
              <a:rPr lang="ru-RU" sz="4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КРТ </a:t>
            </a:r>
            <a:r>
              <a:rPr lang="ru-RU" sz="4400" dirty="0">
                <a:ea typeface="Calibri" panose="020F0502020204030204" pitchFamily="34" charset="0"/>
                <a:cs typeface="Times New Roman" panose="02020603050405020304" pitchFamily="18" charset="0"/>
              </a:rPr>
              <a:t>для принятия решения о целесообразности или нецелесообразности реализации такого </a:t>
            </a:r>
            <a:r>
              <a:rPr lang="ru-RU" sz="4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проекта</a:t>
            </a:r>
            <a:endParaRPr lang="ru-RU" sz="4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reeform 28">
            <a:extLst>
              <a:ext uri="{FF2B5EF4-FFF2-40B4-BE49-F238E27FC236}">
                <a16:creationId xmlns:a16="http://schemas.microsoft.com/office/drawing/2014/main" id="{803B9324-2A1C-9543-8152-B54C8F7F290F}"/>
              </a:ext>
            </a:extLst>
          </p:cNvPr>
          <p:cNvSpPr>
            <a:spLocks noEditPoints="1"/>
          </p:cNvSpPr>
          <p:nvPr/>
        </p:nvSpPr>
        <p:spPr bwMode="auto">
          <a:xfrm>
            <a:off x="843643" y="2639192"/>
            <a:ext cx="887944" cy="914500"/>
          </a:xfrm>
          <a:custGeom>
            <a:avLst/>
            <a:gdLst>
              <a:gd name="T0" fmla="*/ 524 w 563"/>
              <a:gd name="T1" fmla="*/ 155 h 563"/>
              <a:gd name="T2" fmla="*/ 550 w 563"/>
              <a:gd name="T3" fmla="*/ 130 h 563"/>
              <a:gd name="T4" fmla="*/ 534 w 563"/>
              <a:gd name="T5" fmla="*/ 92 h 563"/>
              <a:gd name="T6" fmla="*/ 471 w 563"/>
              <a:gd name="T7" fmla="*/ 92 h 563"/>
              <a:gd name="T8" fmla="*/ 471 w 563"/>
              <a:gd name="T9" fmla="*/ 29 h 563"/>
              <a:gd name="T10" fmla="*/ 433 w 563"/>
              <a:gd name="T11" fmla="*/ 13 h 563"/>
              <a:gd name="T12" fmla="*/ 408 w 563"/>
              <a:gd name="T13" fmla="*/ 39 h 563"/>
              <a:gd name="T14" fmla="*/ 278 w 563"/>
              <a:gd name="T15" fmla="*/ 7 h 563"/>
              <a:gd name="T16" fmla="*/ 0 w 563"/>
              <a:gd name="T17" fmla="*/ 285 h 563"/>
              <a:gd name="T18" fmla="*/ 278 w 563"/>
              <a:gd name="T19" fmla="*/ 563 h 563"/>
              <a:gd name="T20" fmla="*/ 556 w 563"/>
              <a:gd name="T21" fmla="*/ 285 h 563"/>
              <a:gd name="T22" fmla="*/ 524 w 563"/>
              <a:gd name="T23" fmla="*/ 155 h 563"/>
              <a:gd name="T24" fmla="*/ 449 w 563"/>
              <a:gd name="T25" fmla="*/ 136 h 563"/>
              <a:gd name="T26" fmla="*/ 482 w 563"/>
              <a:gd name="T27" fmla="*/ 136 h 563"/>
              <a:gd name="T28" fmla="*/ 440 w 563"/>
              <a:gd name="T29" fmla="*/ 178 h 563"/>
              <a:gd name="T30" fmla="*/ 385 w 563"/>
              <a:gd name="T31" fmla="*/ 178 h 563"/>
              <a:gd name="T32" fmla="*/ 385 w 563"/>
              <a:gd name="T33" fmla="*/ 123 h 563"/>
              <a:gd name="T34" fmla="*/ 427 w 563"/>
              <a:gd name="T35" fmla="*/ 81 h 563"/>
              <a:gd name="T36" fmla="*/ 427 w 563"/>
              <a:gd name="T37" fmla="*/ 114 h 563"/>
              <a:gd name="T38" fmla="*/ 449 w 563"/>
              <a:gd name="T39" fmla="*/ 136 h 563"/>
              <a:gd name="T40" fmla="*/ 278 w 563"/>
              <a:gd name="T41" fmla="*/ 520 h 563"/>
              <a:gd name="T42" fmla="*/ 43 w 563"/>
              <a:gd name="T43" fmla="*/ 285 h 563"/>
              <a:gd name="T44" fmla="*/ 278 w 563"/>
              <a:gd name="T45" fmla="*/ 50 h 563"/>
              <a:gd name="T46" fmla="*/ 375 w 563"/>
              <a:gd name="T47" fmla="*/ 72 h 563"/>
              <a:gd name="T48" fmla="*/ 348 w 563"/>
              <a:gd name="T49" fmla="*/ 99 h 563"/>
              <a:gd name="T50" fmla="*/ 342 w 563"/>
              <a:gd name="T51" fmla="*/ 114 h 563"/>
              <a:gd name="T52" fmla="*/ 342 w 563"/>
              <a:gd name="T53" fmla="*/ 191 h 563"/>
              <a:gd name="T54" fmla="*/ 263 w 563"/>
              <a:gd name="T55" fmla="*/ 270 h 563"/>
              <a:gd name="T56" fmla="*/ 263 w 563"/>
              <a:gd name="T57" fmla="*/ 300 h 563"/>
              <a:gd name="T58" fmla="*/ 293 w 563"/>
              <a:gd name="T59" fmla="*/ 300 h 563"/>
              <a:gd name="T60" fmla="*/ 372 w 563"/>
              <a:gd name="T61" fmla="*/ 221 h 563"/>
              <a:gd name="T62" fmla="*/ 449 w 563"/>
              <a:gd name="T63" fmla="*/ 221 h 563"/>
              <a:gd name="T64" fmla="*/ 464 w 563"/>
              <a:gd name="T65" fmla="*/ 215 h 563"/>
              <a:gd name="T66" fmla="*/ 491 w 563"/>
              <a:gd name="T67" fmla="*/ 188 h 563"/>
              <a:gd name="T68" fmla="*/ 513 w 563"/>
              <a:gd name="T69" fmla="*/ 285 h 563"/>
              <a:gd name="T70" fmla="*/ 278 w 563"/>
              <a:gd name="T71" fmla="*/ 520 h 563"/>
              <a:gd name="T72" fmla="*/ 449 w 563"/>
              <a:gd name="T73" fmla="*/ 285 h 563"/>
              <a:gd name="T74" fmla="*/ 278 w 563"/>
              <a:gd name="T75" fmla="*/ 456 h 563"/>
              <a:gd name="T76" fmla="*/ 107 w 563"/>
              <a:gd name="T77" fmla="*/ 285 h 563"/>
              <a:gd name="T78" fmla="*/ 278 w 563"/>
              <a:gd name="T79" fmla="*/ 114 h 563"/>
              <a:gd name="T80" fmla="*/ 300 w 563"/>
              <a:gd name="T81" fmla="*/ 135 h 563"/>
              <a:gd name="T82" fmla="*/ 278 w 563"/>
              <a:gd name="T83" fmla="*/ 157 h 563"/>
              <a:gd name="T84" fmla="*/ 150 w 563"/>
              <a:gd name="T85" fmla="*/ 285 h 563"/>
              <a:gd name="T86" fmla="*/ 278 w 563"/>
              <a:gd name="T87" fmla="*/ 413 h 563"/>
              <a:gd name="T88" fmla="*/ 406 w 563"/>
              <a:gd name="T89" fmla="*/ 285 h 563"/>
              <a:gd name="T90" fmla="*/ 428 w 563"/>
              <a:gd name="T91" fmla="*/ 263 h 563"/>
              <a:gd name="T92" fmla="*/ 449 w 563"/>
              <a:gd name="T93" fmla="*/ 285 h 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63" h="563">
                <a:moveTo>
                  <a:pt x="524" y="155"/>
                </a:moveTo>
                <a:cubicBezTo>
                  <a:pt x="550" y="130"/>
                  <a:pt x="550" y="130"/>
                  <a:pt x="550" y="130"/>
                </a:cubicBezTo>
                <a:cubicBezTo>
                  <a:pt x="563" y="116"/>
                  <a:pt x="554" y="92"/>
                  <a:pt x="534" y="92"/>
                </a:cubicBezTo>
                <a:cubicBezTo>
                  <a:pt x="471" y="92"/>
                  <a:pt x="471" y="92"/>
                  <a:pt x="471" y="92"/>
                </a:cubicBezTo>
                <a:cubicBezTo>
                  <a:pt x="471" y="29"/>
                  <a:pt x="471" y="29"/>
                  <a:pt x="471" y="29"/>
                </a:cubicBezTo>
                <a:cubicBezTo>
                  <a:pt x="471" y="9"/>
                  <a:pt x="447" y="0"/>
                  <a:pt x="433" y="13"/>
                </a:cubicBezTo>
                <a:cubicBezTo>
                  <a:pt x="408" y="39"/>
                  <a:pt x="408" y="39"/>
                  <a:pt x="408" y="39"/>
                </a:cubicBezTo>
                <a:cubicBezTo>
                  <a:pt x="368" y="18"/>
                  <a:pt x="323" y="7"/>
                  <a:pt x="278" y="7"/>
                </a:cubicBezTo>
                <a:cubicBezTo>
                  <a:pt x="124" y="7"/>
                  <a:pt x="0" y="131"/>
                  <a:pt x="0" y="285"/>
                </a:cubicBezTo>
                <a:cubicBezTo>
                  <a:pt x="0" y="439"/>
                  <a:pt x="124" y="563"/>
                  <a:pt x="278" y="563"/>
                </a:cubicBezTo>
                <a:cubicBezTo>
                  <a:pt x="432" y="563"/>
                  <a:pt x="556" y="439"/>
                  <a:pt x="556" y="285"/>
                </a:cubicBezTo>
                <a:cubicBezTo>
                  <a:pt x="556" y="240"/>
                  <a:pt x="545" y="195"/>
                  <a:pt x="524" y="155"/>
                </a:cubicBezTo>
                <a:close/>
                <a:moveTo>
                  <a:pt x="449" y="136"/>
                </a:moveTo>
                <a:cubicBezTo>
                  <a:pt x="482" y="136"/>
                  <a:pt x="482" y="136"/>
                  <a:pt x="482" y="136"/>
                </a:cubicBezTo>
                <a:cubicBezTo>
                  <a:pt x="440" y="178"/>
                  <a:pt x="440" y="178"/>
                  <a:pt x="440" y="178"/>
                </a:cubicBezTo>
                <a:cubicBezTo>
                  <a:pt x="385" y="178"/>
                  <a:pt x="385" y="178"/>
                  <a:pt x="385" y="178"/>
                </a:cubicBezTo>
                <a:cubicBezTo>
                  <a:pt x="385" y="123"/>
                  <a:pt x="385" y="123"/>
                  <a:pt x="385" y="123"/>
                </a:cubicBezTo>
                <a:cubicBezTo>
                  <a:pt x="427" y="81"/>
                  <a:pt x="427" y="81"/>
                  <a:pt x="427" y="81"/>
                </a:cubicBezTo>
                <a:cubicBezTo>
                  <a:pt x="427" y="114"/>
                  <a:pt x="427" y="114"/>
                  <a:pt x="427" y="114"/>
                </a:cubicBezTo>
                <a:cubicBezTo>
                  <a:pt x="427" y="126"/>
                  <a:pt x="437" y="136"/>
                  <a:pt x="449" y="136"/>
                </a:cubicBezTo>
                <a:close/>
                <a:moveTo>
                  <a:pt x="278" y="520"/>
                </a:moveTo>
                <a:cubicBezTo>
                  <a:pt x="148" y="520"/>
                  <a:pt x="43" y="415"/>
                  <a:pt x="43" y="285"/>
                </a:cubicBezTo>
                <a:cubicBezTo>
                  <a:pt x="43" y="155"/>
                  <a:pt x="148" y="50"/>
                  <a:pt x="278" y="50"/>
                </a:cubicBezTo>
                <a:cubicBezTo>
                  <a:pt x="312" y="50"/>
                  <a:pt x="345" y="58"/>
                  <a:pt x="375" y="72"/>
                </a:cubicBezTo>
                <a:cubicBezTo>
                  <a:pt x="348" y="99"/>
                  <a:pt x="348" y="99"/>
                  <a:pt x="348" y="99"/>
                </a:cubicBezTo>
                <a:cubicBezTo>
                  <a:pt x="344" y="103"/>
                  <a:pt x="342" y="108"/>
                  <a:pt x="342" y="114"/>
                </a:cubicBezTo>
                <a:cubicBezTo>
                  <a:pt x="342" y="191"/>
                  <a:pt x="342" y="191"/>
                  <a:pt x="342" y="191"/>
                </a:cubicBezTo>
                <a:cubicBezTo>
                  <a:pt x="263" y="270"/>
                  <a:pt x="263" y="270"/>
                  <a:pt x="263" y="270"/>
                </a:cubicBezTo>
                <a:cubicBezTo>
                  <a:pt x="254" y="278"/>
                  <a:pt x="254" y="292"/>
                  <a:pt x="263" y="300"/>
                </a:cubicBezTo>
                <a:cubicBezTo>
                  <a:pt x="271" y="309"/>
                  <a:pt x="285" y="309"/>
                  <a:pt x="293" y="300"/>
                </a:cubicBezTo>
                <a:cubicBezTo>
                  <a:pt x="372" y="221"/>
                  <a:pt x="372" y="221"/>
                  <a:pt x="372" y="221"/>
                </a:cubicBezTo>
                <a:cubicBezTo>
                  <a:pt x="449" y="221"/>
                  <a:pt x="449" y="221"/>
                  <a:pt x="449" y="221"/>
                </a:cubicBezTo>
                <a:cubicBezTo>
                  <a:pt x="455" y="221"/>
                  <a:pt x="460" y="219"/>
                  <a:pt x="464" y="215"/>
                </a:cubicBezTo>
                <a:cubicBezTo>
                  <a:pt x="491" y="188"/>
                  <a:pt x="491" y="188"/>
                  <a:pt x="491" y="188"/>
                </a:cubicBezTo>
                <a:cubicBezTo>
                  <a:pt x="505" y="218"/>
                  <a:pt x="513" y="251"/>
                  <a:pt x="513" y="285"/>
                </a:cubicBezTo>
                <a:cubicBezTo>
                  <a:pt x="513" y="415"/>
                  <a:pt x="408" y="520"/>
                  <a:pt x="278" y="520"/>
                </a:cubicBezTo>
                <a:close/>
                <a:moveTo>
                  <a:pt x="449" y="285"/>
                </a:moveTo>
                <a:cubicBezTo>
                  <a:pt x="449" y="379"/>
                  <a:pt x="372" y="456"/>
                  <a:pt x="278" y="456"/>
                </a:cubicBezTo>
                <a:cubicBezTo>
                  <a:pt x="184" y="456"/>
                  <a:pt x="107" y="379"/>
                  <a:pt x="107" y="285"/>
                </a:cubicBezTo>
                <a:cubicBezTo>
                  <a:pt x="107" y="191"/>
                  <a:pt x="184" y="114"/>
                  <a:pt x="278" y="114"/>
                </a:cubicBezTo>
                <a:cubicBezTo>
                  <a:pt x="290" y="114"/>
                  <a:pt x="300" y="123"/>
                  <a:pt x="300" y="135"/>
                </a:cubicBezTo>
                <a:cubicBezTo>
                  <a:pt x="300" y="147"/>
                  <a:pt x="290" y="157"/>
                  <a:pt x="278" y="157"/>
                </a:cubicBezTo>
                <a:cubicBezTo>
                  <a:pt x="207" y="157"/>
                  <a:pt x="150" y="215"/>
                  <a:pt x="150" y="285"/>
                </a:cubicBezTo>
                <a:cubicBezTo>
                  <a:pt x="150" y="355"/>
                  <a:pt x="207" y="413"/>
                  <a:pt x="278" y="413"/>
                </a:cubicBezTo>
                <a:cubicBezTo>
                  <a:pt x="348" y="413"/>
                  <a:pt x="406" y="355"/>
                  <a:pt x="406" y="285"/>
                </a:cubicBezTo>
                <a:cubicBezTo>
                  <a:pt x="406" y="273"/>
                  <a:pt x="416" y="263"/>
                  <a:pt x="428" y="263"/>
                </a:cubicBezTo>
                <a:cubicBezTo>
                  <a:pt x="440" y="263"/>
                  <a:pt x="449" y="273"/>
                  <a:pt x="449" y="2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2140526" y="4855374"/>
            <a:ext cx="21138573" cy="760208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4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Цель при разработке мастер-плана и проекта решения о КРТ </a:t>
            </a:r>
            <a:r>
              <a:rPr lang="ru-RU" sz="4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– финансово- экономическое обоснование:</a:t>
            </a:r>
          </a:p>
          <a:p>
            <a:pPr marL="571500" lvl="0" indent="-5715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4000" dirty="0">
                <a:ea typeface="Calibri" panose="020F0502020204030204" pitchFamily="34" charset="0"/>
                <a:cs typeface="Times New Roman" panose="02020603050405020304" pitchFamily="18" charset="0"/>
              </a:rPr>
              <a:t>возможных общих градостроительных показателей </a:t>
            </a:r>
            <a:r>
              <a:rPr lang="ru-RU" sz="4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развития территории КРТ</a:t>
            </a:r>
          </a:p>
          <a:p>
            <a:pPr marL="571500" lvl="0" indent="-5715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4000" dirty="0">
                <a:ea typeface="Calibri" panose="020F0502020204030204" pitchFamily="34" charset="0"/>
                <a:cs typeface="Times New Roman" panose="02020603050405020304" pitchFamily="18" charset="0"/>
              </a:rPr>
              <a:t>возможного объема размещения </a:t>
            </a:r>
            <a:r>
              <a:rPr lang="ru-RU" sz="4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ОКС жилого и нежилого назначения</a:t>
            </a:r>
          </a:p>
          <a:p>
            <a:pPr marL="571500" lvl="0" indent="-5715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4000" dirty="0">
                <a:ea typeface="Calibri" panose="020F0502020204030204" pitchFamily="34" charset="0"/>
                <a:cs typeface="Times New Roman" panose="02020603050405020304" pitchFamily="18" charset="0"/>
              </a:rPr>
              <a:t>объема жилищного фонда, необходимого для переселения </a:t>
            </a:r>
            <a:r>
              <a:rPr lang="ru-RU" sz="4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граждан из жилых </a:t>
            </a:r>
            <a:r>
              <a:rPr lang="ru-RU" sz="4000" dirty="0">
                <a:ea typeface="Calibri" panose="020F0502020204030204" pitchFamily="34" charset="0"/>
                <a:cs typeface="Times New Roman" panose="02020603050405020304" pitchFamily="18" charset="0"/>
              </a:rPr>
              <a:t>зданий, подлежащих </a:t>
            </a:r>
            <a:r>
              <a:rPr lang="ru-RU" sz="4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расселению (при КРТ жилой застройки) </a:t>
            </a:r>
          </a:p>
          <a:p>
            <a:pPr marL="571500" lvl="0" indent="-5715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4000" dirty="0">
                <a:ea typeface="Calibri" panose="020F0502020204030204" pitchFamily="34" charset="0"/>
                <a:cs typeface="Times New Roman" panose="02020603050405020304" pitchFamily="18" charset="0"/>
              </a:rPr>
              <a:t>необходимости осуществления строительства и (или) реконструкции объектов </a:t>
            </a:r>
            <a:r>
              <a:rPr lang="ru-RU" sz="4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инфраструктуры на территории</a:t>
            </a:r>
          </a:p>
          <a:p>
            <a:pPr marL="571500" lvl="0" indent="-5715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4000" dirty="0">
                <a:ea typeface="Calibri" panose="020F0502020204030204" pitchFamily="34" charset="0"/>
                <a:cs typeface="Times New Roman" panose="02020603050405020304" pitchFamily="18" charset="0"/>
              </a:rPr>
              <a:t>необходимого объема </a:t>
            </a:r>
            <a:r>
              <a:rPr lang="ru-RU" sz="4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финансирования, в </a:t>
            </a:r>
            <a:r>
              <a:rPr lang="ru-RU" sz="4000" dirty="0">
                <a:ea typeface="Calibri" panose="020F0502020204030204" pitchFamily="34" charset="0"/>
                <a:cs typeface="Times New Roman" panose="02020603050405020304" pitchFamily="18" charset="0"/>
              </a:rPr>
              <a:t>том числе потребности во внебюджетных </a:t>
            </a:r>
            <a:r>
              <a:rPr lang="ru-RU" sz="4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средствах, средствах регионального и местного бюджетов, а при КРТ жилой застройки – средствах, предоставляемых Фондом ЖКХ</a:t>
            </a:r>
          </a:p>
          <a:p>
            <a:pPr marL="571500" lvl="0" indent="-5715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4000" dirty="0">
                <a:ea typeface="Calibri" panose="020F0502020204030204" pitchFamily="34" charset="0"/>
                <a:cs typeface="Times New Roman" panose="02020603050405020304" pitchFamily="18" charset="0"/>
              </a:rPr>
              <a:t>сроков </a:t>
            </a:r>
            <a:r>
              <a:rPr lang="ru-RU" sz="4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реализации проекта КРТ  </a:t>
            </a:r>
            <a:endParaRPr lang="ru-RU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42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04570" y="624113"/>
            <a:ext cx="21174529" cy="1225469"/>
          </a:xfrm>
        </p:spPr>
        <p:txBody>
          <a:bodyPr>
            <a:noAutofit/>
          </a:bodyPr>
          <a:lstStyle/>
          <a:p>
            <a:r>
              <a:rPr lang="ru-RU" sz="6600" dirty="0" smtClean="0"/>
              <a:t>Архитектурно-градостроительная концепция</a:t>
            </a:r>
            <a:br>
              <a:rPr lang="ru-RU" sz="6600" dirty="0" smtClean="0"/>
            </a:br>
            <a:r>
              <a:rPr lang="ru-RU" sz="6600" dirty="0" smtClean="0"/>
              <a:t>(мастер-план) КРТ</a:t>
            </a:r>
            <a:endParaRPr lang="en-US" sz="66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13020530"/>
              </p:ext>
            </p:extLst>
          </p:nvPr>
        </p:nvGraphicFramePr>
        <p:xfrm>
          <a:off x="1104900" y="2392418"/>
          <a:ext cx="21609627" cy="9668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154186" y="11092647"/>
            <a:ext cx="15244157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Обязательная разработка мастер-плана КРТ предусмотрена в 25 субъектах РФ </a:t>
            </a:r>
          </a:p>
          <a:p>
            <a:pPr algn="just"/>
            <a:r>
              <a:rPr lang="ru-RU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(лучшая практика – Нижегородская область)</a:t>
            </a:r>
            <a:endParaRPr lang="ru-RU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3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04900" y="413115"/>
            <a:ext cx="22174200" cy="1436468"/>
          </a:xfrm>
        </p:spPr>
        <p:txBody>
          <a:bodyPr>
            <a:noAutofit/>
          </a:bodyPr>
          <a:lstStyle/>
          <a:p>
            <a:pPr algn="just"/>
            <a:r>
              <a:rPr lang="ru-RU" sz="6600" dirty="0" smtClean="0"/>
              <a:t>Основные параметры мастер-плана, рекомендуемые к включению в решение о КРТ</a:t>
            </a:r>
            <a:endParaRPr lang="en-US" sz="6600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946046524"/>
              </p:ext>
            </p:extLst>
          </p:nvPr>
        </p:nvGraphicFramePr>
        <p:xfrm>
          <a:off x="919566" y="2348738"/>
          <a:ext cx="21815743" cy="10243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825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28698" y="570861"/>
            <a:ext cx="22174200" cy="1914449"/>
          </a:xfrm>
        </p:spPr>
        <p:txBody>
          <a:bodyPr>
            <a:noAutofit/>
          </a:bodyPr>
          <a:lstStyle/>
          <a:p>
            <a:pPr algn="just"/>
            <a:r>
              <a:rPr lang="ru-RU" sz="6000" dirty="0" smtClean="0"/>
              <a:t>Два допустимых подхода к изменению правил землепользования и застройки при принятии решения о КРТ</a:t>
            </a:r>
            <a:endParaRPr lang="en-US" sz="6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409714" y="4814961"/>
            <a:ext cx="10673444" cy="56323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1" algn="just"/>
            <a:r>
              <a:rPr lang="ru-RU" sz="3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2. В СООТВЕТСТВИИ С АКТОМ СУБЪЕКТА РФ:</a:t>
            </a:r>
          </a:p>
          <a:p>
            <a:pPr marL="1200150" lvl="1" indent="-74295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подготовка проекта решения о КРТ</a:t>
            </a:r>
          </a:p>
          <a:p>
            <a:pPr marL="1200150" lvl="1" indent="-74295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подготовка </a:t>
            </a:r>
            <a:r>
              <a:rPr lang="ru-RU" sz="3600" dirty="0">
                <a:ea typeface="Calibri" panose="020F0502020204030204" pitchFamily="34" charset="0"/>
                <a:cs typeface="Times New Roman" panose="02020603050405020304" pitchFamily="18" charset="0"/>
              </a:rPr>
              <a:t>проекта внесения изменений в </a:t>
            </a:r>
            <a:r>
              <a:rPr lang="ru-RU" sz="3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ПЗЗ в </a:t>
            </a:r>
            <a:r>
              <a:rPr lang="ru-RU" sz="3600" dirty="0">
                <a:ea typeface="Calibri" panose="020F0502020204030204" pitchFamily="34" charset="0"/>
                <a:cs typeface="Times New Roman" panose="02020603050405020304" pitchFamily="18" charset="0"/>
              </a:rPr>
              <a:t>части </a:t>
            </a:r>
            <a:r>
              <a:rPr lang="ru-RU" sz="3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границ территории</a:t>
            </a:r>
            <a:r>
              <a:rPr lang="ru-RU" sz="3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КРТ и градостроительных регламентов в соответствии с проектом решения о КРТ </a:t>
            </a:r>
          </a:p>
          <a:p>
            <a:pPr marL="1200150" lvl="1" indent="-74295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внесение </a:t>
            </a:r>
            <a:r>
              <a:rPr lang="ru-RU" sz="3600" dirty="0">
                <a:ea typeface="Calibri" panose="020F0502020204030204" pitchFamily="34" charset="0"/>
                <a:cs typeface="Times New Roman" panose="02020603050405020304" pitchFamily="18" charset="0"/>
              </a:rPr>
              <a:t>изменений </a:t>
            </a:r>
            <a:r>
              <a:rPr lang="ru-RU" sz="3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 ПЗЗ</a:t>
            </a:r>
          </a:p>
          <a:p>
            <a:pPr marL="1200150" lvl="1" indent="-742950" algn="just">
              <a:buFont typeface="Arial" panose="020B0604020202020204" pitchFamily="34" charset="0"/>
              <a:buChar char="•"/>
            </a:pPr>
            <a:r>
              <a:rPr lang="ru-RU" sz="3600" u="sng" dirty="0"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3600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ринятие </a:t>
            </a:r>
            <a:r>
              <a:rPr lang="ru-RU" sz="3600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решения о КРТ, которое  соответствует ПЗЗ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627429" y="10668042"/>
            <a:ext cx="10651671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i="1" dirty="0" smtClean="0"/>
              <a:t>Субъекты РФ, установившие такой подход полностью или частично</a:t>
            </a:r>
            <a:r>
              <a:rPr lang="ru-RU" sz="2800" dirty="0" smtClean="0"/>
              <a:t>: Нижегородская область (лучшая практика), Архангельская область (в части определения в ПЗЗ территории КРТ), Владимирская область (с исключениями для принятия решения о КРТ субъектом РФ)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32856" y="3049971"/>
            <a:ext cx="20965885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ea typeface="Calibri" panose="020F0502020204030204" pitchFamily="34" charset="0"/>
                <a:cs typeface="Times New Roman" panose="02020603050405020304" pitchFamily="18" charset="0"/>
              </a:rPr>
              <a:t>Если </a:t>
            </a:r>
            <a:r>
              <a:rPr lang="ru-RU" sz="3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территория КРТ не определена в ПЗЗ или ее границы не совпадают с границами в ПЗЗ, а также </a:t>
            </a:r>
            <a:r>
              <a:rPr lang="ru-RU" sz="3600" dirty="0">
                <a:ea typeface="Calibri" panose="020F0502020204030204" pitchFamily="34" charset="0"/>
                <a:cs typeface="Times New Roman" panose="02020603050405020304" pitchFamily="18" charset="0"/>
              </a:rPr>
              <a:t>ВРИ и предельные </a:t>
            </a:r>
            <a:r>
              <a:rPr lang="ru-RU" sz="3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параметры </a:t>
            </a:r>
            <a:r>
              <a:rPr lang="ru-RU" sz="3600" dirty="0">
                <a:ea typeface="Calibri" panose="020F0502020204030204" pitchFamily="34" charset="0"/>
                <a:cs typeface="Times New Roman" panose="02020603050405020304" pitchFamily="18" charset="0"/>
              </a:rPr>
              <a:t>не соответствуют </a:t>
            </a:r>
            <a:r>
              <a:rPr lang="ru-RU" sz="3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ПЗЗ, то допускаются два подхода: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04900" y="4804996"/>
            <a:ext cx="10836730" cy="674030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1" algn="just"/>
            <a:r>
              <a:rPr lang="ru-RU" sz="3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1. В СООТВЕТСТВИИ С </a:t>
            </a:r>
            <a:r>
              <a:rPr lang="ru-RU" sz="36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ГрК</a:t>
            </a:r>
            <a:r>
              <a:rPr lang="ru-RU" sz="3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РФ:</a:t>
            </a:r>
          </a:p>
          <a:p>
            <a:pPr marL="1200150" lvl="1" indent="-742950" algn="just">
              <a:buFont typeface="Arial" panose="020B0604020202020204" pitchFamily="34" charset="0"/>
              <a:buChar char="•"/>
            </a:pPr>
            <a:r>
              <a:rPr lang="ru-RU" sz="3600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принятие решения о КРТ с указанием границ территории, ВРИ и предельных параметров, которые не соответствуют ПЗЗ</a:t>
            </a:r>
          </a:p>
          <a:p>
            <a:pPr marL="1200150" lvl="1" indent="-74295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подготовка документации по планировке территории КРТ одновременно с подготовкой изменений в ПЗЗ </a:t>
            </a:r>
          </a:p>
          <a:p>
            <a:pPr marL="1200150" lvl="1" indent="-74295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утверждение документации по планировке территории КРТ</a:t>
            </a:r>
          </a:p>
          <a:p>
            <a:pPr marL="1200150" lvl="1" indent="-74295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внесение изменений в ПЗЗ не позднее 90 дней со дня утверждения проекта планировки территории КРТ</a:t>
            </a:r>
          </a:p>
        </p:txBody>
      </p:sp>
    </p:spTree>
    <p:extLst>
      <p:ext uri="{BB962C8B-B14F-4D97-AF65-F5344CB8AC3E}">
        <p14:creationId xmlns:p14="http://schemas.microsoft.com/office/powerpoint/2010/main" val="290595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04900" y="413115"/>
            <a:ext cx="22174200" cy="1436468"/>
          </a:xfrm>
        </p:spPr>
        <p:txBody>
          <a:bodyPr>
            <a:noAutofit/>
          </a:bodyPr>
          <a:lstStyle/>
          <a:p>
            <a:pPr algn="just"/>
            <a:r>
              <a:rPr lang="ru-RU" sz="6000" dirty="0" smtClean="0"/>
              <a:t>Риски </a:t>
            </a:r>
            <a:r>
              <a:rPr lang="ru-RU" sz="6000" dirty="0"/>
              <a:t>неполноты и (или) недостоверности исходных условий и ограничений реализации </a:t>
            </a:r>
            <a:r>
              <a:rPr lang="ru-RU" sz="6000" dirty="0" smtClean="0"/>
              <a:t>договора о </a:t>
            </a:r>
            <a:r>
              <a:rPr lang="ru-RU" sz="6000" dirty="0"/>
              <a:t>КРТ (1) </a:t>
            </a:r>
            <a:endParaRPr lang="en-US" sz="60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11548654"/>
              </p:ext>
            </p:extLst>
          </p:nvPr>
        </p:nvGraphicFramePr>
        <p:xfrm>
          <a:off x="1104900" y="4067688"/>
          <a:ext cx="21871214" cy="808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5">
            <a:extLst>
              <a:ext uri="{FF2B5EF4-FFF2-40B4-BE49-F238E27FC236}">
                <a16:creationId xmlns:a16="http://schemas.microsoft.com/office/drawing/2014/main" id="{ADE1E39A-292B-5F42-8E6F-5BB68BFFFF1E}"/>
              </a:ext>
            </a:extLst>
          </p:cNvPr>
          <p:cNvSpPr txBox="1">
            <a:spLocks/>
          </p:cNvSpPr>
          <p:nvPr/>
        </p:nvSpPr>
        <p:spPr>
          <a:xfrm>
            <a:off x="2409371" y="2220687"/>
            <a:ext cx="21052291" cy="184823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2438430" rtl="0" eaLnBrk="1" latinLnBrk="0" hangingPunct="1">
              <a:spcBef>
                <a:spcPct val="0"/>
              </a:spcBef>
              <a:buNone/>
              <a:defRPr sz="8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>
                <a:solidFill>
                  <a:srgbClr val="002060"/>
                </a:solidFill>
              </a:rPr>
              <a:t>Предусмотреть условие договора о КРТ об обстоятельствах, любое изменение которых является существенным по смыслу статьи 451 ГК РФ</a:t>
            </a:r>
            <a:r>
              <a:rPr lang="ru-RU" sz="4400" dirty="0" smtClean="0">
                <a:solidFill>
                  <a:srgbClr val="002060"/>
                </a:solidFill>
              </a:rPr>
              <a:t>*, в том числе</a:t>
            </a:r>
            <a:r>
              <a:rPr lang="en-US" sz="4400" dirty="0" smtClean="0">
                <a:solidFill>
                  <a:srgbClr val="002060"/>
                </a:solidFill>
              </a:rPr>
              <a:t>: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8" name="Oval 111">
            <a:extLst>
              <a:ext uri="{FF2B5EF4-FFF2-40B4-BE49-F238E27FC236}">
                <a16:creationId xmlns:a16="http://schemas.microsoft.com/office/drawing/2014/main" id="{F5444DFD-13D1-4B4E-90D2-F5477AF64534}"/>
              </a:ext>
            </a:extLst>
          </p:cNvPr>
          <p:cNvSpPr/>
          <p:nvPr/>
        </p:nvSpPr>
        <p:spPr bwMode="auto">
          <a:xfrm>
            <a:off x="457214" y="2220687"/>
            <a:ext cx="1843301" cy="184700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5334" b="1" dirty="0" smtClean="0">
                <a:solidFill>
                  <a:schemeClr val="bg1"/>
                </a:solidFill>
                <a:latin typeface="Trebuchet MS" panose="020B0703020202090204" pitchFamily="34" charset="0"/>
              </a:rPr>
              <a:t>1</a:t>
            </a:r>
            <a:endParaRPr lang="en-US" sz="5334" b="1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E4C60B-D076-5E47-BDBD-5B197A45C284}"/>
              </a:ext>
            </a:extLst>
          </p:cNvPr>
          <p:cNvSpPr txBox="1"/>
          <p:nvPr/>
        </p:nvSpPr>
        <p:spPr>
          <a:xfrm>
            <a:off x="2409371" y="12427481"/>
            <a:ext cx="15675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*Изменение </a:t>
            </a:r>
            <a:r>
              <a:rPr lang="ru-RU" sz="2800" dirty="0"/>
              <a:t>и расторжение договора в связи с существенным изменением обстоятельств</a:t>
            </a:r>
          </a:p>
        </p:txBody>
      </p:sp>
    </p:spTree>
    <p:extLst>
      <p:ext uri="{BB962C8B-B14F-4D97-AF65-F5344CB8AC3E}">
        <p14:creationId xmlns:p14="http://schemas.microsoft.com/office/powerpoint/2010/main" val="142550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04900" y="413115"/>
            <a:ext cx="22174200" cy="1436468"/>
          </a:xfrm>
        </p:spPr>
        <p:txBody>
          <a:bodyPr>
            <a:noAutofit/>
          </a:bodyPr>
          <a:lstStyle/>
          <a:p>
            <a:pPr algn="just"/>
            <a:r>
              <a:rPr lang="ru-RU" sz="6000" dirty="0" smtClean="0"/>
              <a:t>Риски </a:t>
            </a:r>
            <a:r>
              <a:rPr lang="ru-RU" sz="6000" dirty="0"/>
              <a:t>неполноты и (или) недостоверности исходных условий и ограничений реализации </a:t>
            </a:r>
            <a:r>
              <a:rPr lang="ru-RU" sz="6000" dirty="0" smtClean="0"/>
              <a:t>договора о </a:t>
            </a:r>
            <a:r>
              <a:rPr lang="ru-RU" sz="6000" dirty="0"/>
              <a:t>КРТ </a:t>
            </a:r>
            <a:r>
              <a:rPr lang="ru-RU" sz="6000" dirty="0" smtClean="0"/>
              <a:t>(2) </a:t>
            </a:r>
            <a:endParaRPr lang="en-US" sz="60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03392909"/>
              </p:ext>
            </p:extLst>
          </p:nvPr>
        </p:nvGraphicFramePr>
        <p:xfrm>
          <a:off x="1104900" y="4194629"/>
          <a:ext cx="21983698" cy="846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5">
            <a:extLst>
              <a:ext uri="{FF2B5EF4-FFF2-40B4-BE49-F238E27FC236}">
                <a16:creationId xmlns:a16="http://schemas.microsoft.com/office/drawing/2014/main" id="{ADE1E39A-292B-5F42-8E6F-5BB68BFFFF1E}"/>
              </a:ext>
            </a:extLst>
          </p:cNvPr>
          <p:cNvSpPr txBox="1">
            <a:spLocks/>
          </p:cNvSpPr>
          <p:nvPr/>
        </p:nvSpPr>
        <p:spPr>
          <a:xfrm>
            <a:off x="2409371" y="2220687"/>
            <a:ext cx="21052291" cy="184823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2438430" rtl="0" eaLnBrk="1" latinLnBrk="0" hangingPunct="1">
              <a:spcBef>
                <a:spcPct val="0"/>
              </a:spcBef>
              <a:buNone/>
              <a:defRPr sz="8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>
                <a:solidFill>
                  <a:srgbClr val="002060"/>
                </a:solidFill>
              </a:rPr>
              <a:t>Предусмотреть </a:t>
            </a:r>
            <a:r>
              <a:rPr lang="ru-RU" sz="4400" dirty="0" smtClean="0">
                <a:solidFill>
                  <a:srgbClr val="002060"/>
                </a:solidFill>
              </a:rPr>
              <a:t>в </a:t>
            </a:r>
            <a:r>
              <a:rPr lang="ru-RU" sz="4400" dirty="0">
                <a:solidFill>
                  <a:srgbClr val="002060"/>
                </a:solidFill>
              </a:rPr>
              <a:t>договоре о КРТ условие о внесении изменений в договор или о расторжении договора в случае </a:t>
            </a:r>
            <a:r>
              <a:rPr lang="ru-RU" sz="4400" dirty="0" smtClean="0">
                <a:solidFill>
                  <a:srgbClr val="002060"/>
                </a:solidFill>
              </a:rPr>
              <a:t>существенного изменения </a:t>
            </a:r>
            <a:r>
              <a:rPr lang="ru-RU" sz="4400" dirty="0">
                <a:solidFill>
                  <a:srgbClr val="002060"/>
                </a:solidFill>
              </a:rPr>
              <a:t>обстоятельств</a:t>
            </a:r>
            <a:r>
              <a:rPr lang="en-US" sz="4400" dirty="0">
                <a:solidFill>
                  <a:srgbClr val="002060"/>
                </a:solidFill>
              </a:rPr>
              <a:t>: </a:t>
            </a:r>
          </a:p>
        </p:txBody>
      </p:sp>
      <p:sp>
        <p:nvSpPr>
          <p:cNvPr id="8" name="Oval 111">
            <a:extLst>
              <a:ext uri="{FF2B5EF4-FFF2-40B4-BE49-F238E27FC236}">
                <a16:creationId xmlns:a16="http://schemas.microsoft.com/office/drawing/2014/main" id="{F5444DFD-13D1-4B4E-90D2-F5477AF64534}"/>
              </a:ext>
            </a:extLst>
          </p:cNvPr>
          <p:cNvSpPr/>
          <p:nvPr/>
        </p:nvSpPr>
        <p:spPr bwMode="auto">
          <a:xfrm>
            <a:off x="457214" y="2220687"/>
            <a:ext cx="1843301" cy="184700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5334" b="1" dirty="0" smtClean="0">
                <a:solidFill>
                  <a:schemeClr val="bg1"/>
                </a:solidFill>
                <a:latin typeface="Trebuchet MS" panose="020B0703020202090204" pitchFamily="34" charset="0"/>
              </a:rPr>
              <a:t>2</a:t>
            </a:r>
            <a:endParaRPr lang="en-US" sz="5334" b="1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E4C60B-D076-5E47-BDBD-5B197A45C284}"/>
              </a:ext>
            </a:extLst>
          </p:cNvPr>
          <p:cNvSpPr txBox="1"/>
          <p:nvPr/>
        </p:nvSpPr>
        <p:spPr>
          <a:xfrm>
            <a:off x="2409371" y="12782166"/>
            <a:ext cx="15675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*Изменение </a:t>
            </a:r>
            <a:r>
              <a:rPr lang="ru-RU" sz="2800" dirty="0"/>
              <a:t>и расторжение договора в связи с существенным изменением обстоятельств</a:t>
            </a:r>
          </a:p>
        </p:txBody>
      </p:sp>
    </p:spTree>
    <p:extLst>
      <p:ext uri="{BB962C8B-B14F-4D97-AF65-F5344CB8AC3E}">
        <p14:creationId xmlns:p14="http://schemas.microsoft.com/office/powerpoint/2010/main" val="93528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62100" y="1632315"/>
            <a:ext cx="22174200" cy="143646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Отсутствие </a:t>
            </a:r>
            <a:r>
              <a:rPr lang="ru-RU" sz="6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у публично-правового образования, заключившего договор о </a:t>
            </a:r>
            <a:r>
              <a:rPr lang="ru-RU" sz="60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КРТ,</a:t>
            </a:r>
            <a:r>
              <a:rPr lang="en-US" sz="6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6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ru-RU" sz="6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полномочий по выполнению обязательств по </a:t>
            </a:r>
            <a:r>
              <a:rPr lang="ru-RU" sz="60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договору</a:t>
            </a:r>
            <a:r>
              <a:rPr lang="en-US" sz="6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6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lang="en-US" sz="6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35528" y="3618994"/>
            <a:ext cx="20818929" cy="889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ru-RU" sz="4400" dirty="0" smtClean="0"/>
              <a:t>В </a:t>
            </a:r>
            <a:r>
              <a:rPr lang="ru-RU" sz="4400" dirty="0"/>
              <a:t>случаях, если полномочия, необходимые для выполнения обязательства публичной стороны </a:t>
            </a:r>
            <a:r>
              <a:rPr lang="ru-RU" sz="4400" dirty="0" smtClean="0"/>
              <a:t>договора о КРТ (например</a:t>
            </a:r>
            <a:r>
              <a:rPr lang="ru-RU" sz="4400" dirty="0"/>
              <a:t>, по утверждению проекта планировки, выдаче разрешений на </a:t>
            </a:r>
            <a:r>
              <a:rPr lang="ru-RU" sz="4400" dirty="0" smtClean="0"/>
              <a:t>строительство) </a:t>
            </a:r>
            <a:r>
              <a:rPr lang="ru-RU" sz="4400" dirty="0"/>
              <a:t>отнесены к полномочиям органов публичной власти другого уровня </a:t>
            </a:r>
            <a:r>
              <a:rPr lang="ru-RU" sz="4400" dirty="0" smtClean="0"/>
              <a:t>рекомендуется </a:t>
            </a:r>
            <a:r>
              <a:rPr lang="ru-RU" sz="4400" dirty="0">
                <a:solidFill>
                  <a:srgbClr val="C00000"/>
                </a:solidFill>
              </a:rPr>
              <a:t>предварительно согласовать </a:t>
            </a:r>
            <a:r>
              <a:rPr lang="ru-RU" sz="4400" dirty="0"/>
              <a:t>проект договора о КРТ, </a:t>
            </a:r>
            <a:r>
              <a:rPr lang="ru-RU" sz="4400" dirty="0" smtClean="0"/>
              <a:t>а </a:t>
            </a:r>
            <a:r>
              <a:rPr lang="ru-RU" sz="4400" dirty="0"/>
              <a:t>в дальнейшем и проект графика этапов и мероприятий реализации договора о КРТ с органами публично-правовых образований, которые наделены соответствующими </a:t>
            </a:r>
            <a:r>
              <a:rPr lang="ru-RU" sz="4400" dirty="0" smtClean="0"/>
              <a:t>полномочиями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ru-RU" sz="4400" dirty="0" smtClean="0"/>
              <a:t>При необходимости возможно:</a:t>
            </a:r>
          </a:p>
          <a:p>
            <a:r>
              <a:rPr lang="ru-RU" sz="4400" dirty="0"/>
              <a:t>	</a:t>
            </a:r>
            <a:r>
              <a:rPr lang="ru-RU" sz="4400" dirty="0" smtClean="0"/>
              <a:t>	- заключение </a:t>
            </a:r>
            <a:r>
              <a:rPr lang="ru-RU" sz="4400" dirty="0"/>
              <a:t>соглашения между субъектом РФ и ОМСУ о </a:t>
            </a:r>
            <a:r>
              <a:rPr lang="ru-RU" sz="4400" dirty="0" smtClean="0"/>
              <a:t>						взаимном признании </a:t>
            </a:r>
            <a:r>
              <a:rPr lang="ru-RU" sz="4400" dirty="0"/>
              <a:t>отдельных </a:t>
            </a:r>
            <a:r>
              <a:rPr lang="ru-RU" sz="4400" dirty="0" smtClean="0"/>
              <a:t>обязательств </a:t>
            </a:r>
            <a:r>
              <a:rPr lang="ru-RU" sz="4400" dirty="0"/>
              <a:t>по договору о </a:t>
            </a:r>
            <a:r>
              <a:rPr lang="ru-RU" sz="4400" dirty="0" smtClean="0"/>
              <a:t>КРТ</a:t>
            </a:r>
          </a:p>
          <a:p>
            <a:r>
              <a:rPr lang="ru-RU" sz="4400" dirty="0" smtClean="0"/>
              <a:t>		- заключение </a:t>
            </a:r>
            <a:r>
              <a:rPr lang="ru-RU" sz="4400" dirty="0"/>
              <a:t>трехстороннего договора о КРТ </a:t>
            </a:r>
            <a:br>
              <a:rPr lang="ru-RU" sz="4400" dirty="0"/>
            </a:b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42880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869722" cy="137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3B9E6B-39FB-4F27-8830-2B00A7559C3B}"/>
              </a:ext>
            </a:extLst>
          </p:cNvPr>
          <p:cNvGrpSpPr/>
          <p:nvPr/>
        </p:nvGrpSpPr>
        <p:grpSpPr>
          <a:xfrm>
            <a:off x="449726" y="1753859"/>
            <a:ext cx="5997965" cy="9048631"/>
            <a:chOff x="266485" y="1740029"/>
            <a:chExt cx="2143729" cy="3393237"/>
          </a:xfrm>
        </p:grpSpPr>
        <p:sp>
          <p:nvSpPr>
            <p:cNvPr id="18" name="Title 2"/>
            <p:cNvSpPr txBox="1">
              <a:spLocks/>
            </p:cNvSpPr>
            <p:nvPr/>
          </p:nvSpPr>
          <p:spPr>
            <a:xfrm>
              <a:off x="266485" y="1740029"/>
              <a:ext cx="2143729" cy="3393237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endParaRPr lang="ru-RU" sz="6000" b="1" dirty="0" smtClean="0">
                <a:solidFill>
                  <a:schemeClr val="bg1"/>
                </a:solidFill>
              </a:endParaRPr>
            </a:p>
            <a:p>
              <a:pPr algn="l"/>
              <a:r>
                <a:rPr lang="ru-RU" sz="4800" b="1" dirty="0" smtClean="0">
                  <a:solidFill>
                    <a:schemeClr val="bg1"/>
                  </a:solidFill>
                </a:rPr>
                <a:t>Особенности</a:t>
              </a:r>
            </a:p>
            <a:p>
              <a:pPr algn="l"/>
              <a:r>
                <a:rPr lang="ru-RU" sz="4800" b="1" dirty="0" smtClean="0">
                  <a:solidFill>
                    <a:schemeClr val="bg1"/>
                  </a:solidFill>
                </a:rPr>
                <a:t>заключения </a:t>
              </a:r>
            </a:p>
            <a:p>
              <a:pPr algn="l"/>
              <a:r>
                <a:rPr lang="ru-RU" sz="4800" b="1" dirty="0" smtClean="0">
                  <a:solidFill>
                    <a:schemeClr val="bg1"/>
                  </a:solidFill>
                </a:rPr>
                <a:t>договора о КРТ нежилой застройки </a:t>
              </a:r>
            </a:p>
            <a:p>
              <a:pPr algn="l"/>
              <a:r>
                <a:rPr lang="ru-RU" sz="4800" b="1" dirty="0" smtClean="0">
                  <a:solidFill>
                    <a:schemeClr val="bg1"/>
                  </a:solidFill>
                </a:rPr>
                <a:t>со всеми  правообладателями недвижимости без проведения торгов</a:t>
              </a:r>
            </a:p>
            <a:p>
              <a:pPr algn="l"/>
              <a:endParaRPr lang="ru-RU" sz="4800" b="1" dirty="0" smtClean="0">
                <a:solidFill>
                  <a:schemeClr val="bg1"/>
                </a:solidFill>
              </a:endParaRPr>
            </a:p>
            <a:p>
              <a:pPr algn="l"/>
              <a:r>
                <a:rPr lang="ru-RU" sz="4800" b="1" dirty="0" smtClean="0">
                  <a:solidFill>
                    <a:schemeClr val="bg1"/>
                  </a:solidFill>
                </a:rPr>
                <a:t>(пункты 2 и 4 части 7 статьи 66 </a:t>
              </a:r>
              <a:r>
                <a:rPr lang="ru-RU" sz="4800" b="1" dirty="0" err="1" smtClean="0">
                  <a:solidFill>
                    <a:schemeClr val="bg1"/>
                  </a:solidFill>
                </a:rPr>
                <a:t>ГрК</a:t>
              </a:r>
              <a:r>
                <a:rPr lang="ru-RU" sz="4800" b="1" dirty="0" smtClean="0">
                  <a:solidFill>
                    <a:schemeClr val="bg1"/>
                  </a:solidFill>
                </a:rPr>
                <a:t> РФ)</a:t>
              </a:r>
              <a:endParaRPr lang="ru-RU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66485" y="4455767"/>
              <a:ext cx="2066192" cy="73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Rectangle 20">
            <a:extLst>
              <a:ext uri="{FF2B5EF4-FFF2-40B4-BE49-F238E27FC236}">
                <a16:creationId xmlns:a16="http://schemas.microsoft.com/office/drawing/2014/main" id="{B0C2AA6D-7A94-C440-92BB-357319904C54}"/>
              </a:ext>
            </a:extLst>
          </p:cNvPr>
          <p:cNvSpPr/>
          <p:nvPr/>
        </p:nvSpPr>
        <p:spPr>
          <a:xfrm>
            <a:off x="7319448" y="528457"/>
            <a:ext cx="15681229" cy="123200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u="sng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Договор о КРТ нежилой застройки заключается со всеми правообладателями </a:t>
            </a:r>
            <a:r>
              <a:rPr lang="ru-RU" sz="4400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недвижимости </a:t>
            </a:r>
            <a:r>
              <a:rPr lang="ru-RU" sz="4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без проведения </a:t>
            </a:r>
            <a:r>
              <a:rPr lang="ru-RU" sz="4400" dirty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торгов в целях реализации решения о КРТ нежилой застройки </a:t>
            </a:r>
            <a:r>
              <a:rPr lang="ru-RU" sz="4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при условии: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представления </a:t>
            </a:r>
            <a:r>
              <a:rPr lang="ru-RU" sz="4400" dirty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в уполномоченный орган </a:t>
            </a:r>
            <a:r>
              <a:rPr lang="ru-RU" sz="4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письменного согласия на заключение договора о КРТ от всех правообладателей недвижимости в границах территории, в отношении которой подготовлен проект решения о КРТ, не </a:t>
            </a:r>
            <a:r>
              <a:rPr lang="ru-RU" sz="4400" dirty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позднее 45 дней со дня получения </a:t>
            </a:r>
            <a:r>
              <a:rPr lang="ru-RU" sz="4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правообладателем предложения о заключении такого договора, в том числе с приложением к такому согласию соглашения между правообладателями о разграничении обязанностей по осуществлению мероприятий по КРТ</a:t>
            </a:r>
            <a:endParaRPr lang="ru-RU" sz="4400" u="sng" dirty="0">
              <a:solidFill>
                <a:schemeClr val="tx2">
                  <a:lumMod val="90000"/>
                  <a:lumOff val="10000"/>
                </a:schemeClr>
              </a:solidFill>
              <a:latin typeface="Trebuchet MS" panose="020B070302020209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13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355582" cy="137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3B9E6B-39FB-4F27-8830-2B00A7559C3B}"/>
              </a:ext>
            </a:extLst>
          </p:cNvPr>
          <p:cNvGrpSpPr/>
          <p:nvPr/>
        </p:nvGrpSpPr>
        <p:grpSpPr>
          <a:xfrm>
            <a:off x="449727" y="2037275"/>
            <a:ext cx="7692285" cy="8309967"/>
            <a:chOff x="266485" y="1740029"/>
            <a:chExt cx="2884607" cy="3116238"/>
          </a:xfrm>
        </p:grpSpPr>
        <p:sp>
          <p:nvSpPr>
            <p:cNvPr id="18" name="Title 2"/>
            <p:cNvSpPr txBox="1">
              <a:spLocks/>
            </p:cNvSpPr>
            <p:nvPr/>
          </p:nvSpPr>
          <p:spPr>
            <a:xfrm>
              <a:off x="266485" y="1740029"/>
              <a:ext cx="2884607" cy="3116238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endParaRPr lang="ru-RU" sz="6000" b="1" dirty="0" smtClean="0">
                <a:solidFill>
                  <a:schemeClr val="bg1"/>
                </a:solidFill>
              </a:endParaRPr>
            </a:p>
            <a:p>
              <a:pPr algn="l"/>
              <a:r>
                <a:rPr lang="ru-RU" sz="4800" b="1" dirty="0" smtClean="0">
                  <a:solidFill>
                    <a:schemeClr val="bg1"/>
                  </a:solidFill>
                </a:rPr>
                <a:t>Особенности</a:t>
              </a:r>
            </a:p>
            <a:p>
              <a:pPr algn="l"/>
              <a:r>
                <a:rPr lang="ru-RU" sz="4800" b="1" dirty="0" smtClean="0">
                  <a:solidFill>
                    <a:schemeClr val="bg1"/>
                  </a:solidFill>
                </a:rPr>
                <a:t>заключения </a:t>
              </a:r>
            </a:p>
            <a:p>
              <a:pPr algn="l"/>
              <a:r>
                <a:rPr lang="ru-RU" sz="4800" b="1" dirty="0" smtClean="0">
                  <a:solidFill>
                    <a:schemeClr val="bg1"/>
                  </a:solidFill>
                </a:rPr>
                <a:t>договора о КРТ по инициативе правообладателей</a:t>
              </a:r>
            </a:p>
            <a:p>
              <a:pPr algn="l"/>
              <a:r>
                <a:rPr lang="ru-RU" sz="4800" b="1" dirty="0" smtClean="0">
                  <a:solidFill>
                    <a:schemeClr val="bg1"/>
                  </a:solidFill>
                </a:rPr>
                <a:t>без проведения</a:t>
              </a:r>
            </a:p>
            <a:p>
              <a:pPr algn="l"/>
              <a:r>
                <a:rPr lang="ru-RU" sz="4800" b="1" dirty="0">
                  <a:solidFill>
                    <a:schemeClr val="bg1"/>
                  </a:solidFill>
                </a:rPr>
                <a:t>т</a:t>
              </a:r>
              <a:r>
                <a:rPr lang="ru-RU" sz="4800" b="1" dirty="0" smtClean="0">
                  <a:solidFill>
                    <a:schemeClr val="bg1"/>
                  </a:solidFill>
                </a:rPr>
                <a:t>оргов</a:t>
              </a:r>
            </a:p>
            <a:p>
              <a:pPr algn="l"/>
              <a:endParaRPr lang="ru-RU" sz="4800" b="1" dirty="0">
                <a:solidFill>
                  <a:schemeClr val="bg1"/>
                </a:solidFill>
              </a:endParaRPr>
            </a:p>
            <a:p>
              <a:pPr algn="l"/>
              <a:r>
                <a:rPr lang="ru-RU" sz="4800" b="1" dirty="0" smtClean="0">
                  <a:solidFill>
                    <a:schemeClr val="bg1"/>
                  </a:solidFill>
                </a:rPr>
                <a:t>(статья 70 </a:t>
              </a:r>
              <a:r>
                <a:rPr lang="ru-RU" sz="4800" b="1" dirty="0" err="1" smtClean="0">
                  <a:solidFill>
                    <a:schemeClr val="bg1"/>
                  </a:solidFill>
                </a:rPr>
                <a:t>ГрК</a:t>
              </a:r>
              <a:r>
                <a:rPr lang="ru-RU" sz="4800" b="1" dirty="0" smtClean="0">
                  <a:solidFill>
                    <a:schemeClr val="bg1"/>
                  </a:solidFill>
                </a:rPr>
                <a:t> РФ)</a:t>
              </a:r>
            </a:p>
            <a:p>
              <a:pPr algn="l"/>
              <a:endParaRPr lang="ru-RU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66485" y="4091575"/>
              <a:ext cx="2066192" cy="73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Rectangle 20">
            <a:extLst>
              <a:ext uri="{FF2B5EF4-FFF2-40B4-BE49-F238E27FC236}">
                <a16:creationId xmlns:a16="http://schemas.microsoft.com/office/drawing/2014/main" id="{3F1A1068-4B60-8A4B-B9D9-89475F9A4055}"/>
              </a:ext>
            </a:extLst>
          </p:cNvPr>
          <p:cNvSpPr/>
          <p:nvPr/>
        </p:nvSpPr>
        <p:spPr>
          <a:xfrm>
            <a:off x="6805309" y="544287"/>
            <a:ext cx="17077948" cy="12578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dirty="0" smtClean="0">
              <a:solidFill>
                <a:schemeClr val="tx1"/>
              </a:solidFill>
            </a:endParaRPr>
          </a:p>
          <a:p>
            <a:r>
              <a:rPr lang="ru-RU" sz="3200" dirty="0" smtClean="0">
                <a:solidFill>
                  <a:schemeClr val="tx1"/>
                </a:solidFill>
              </a:rPr>
              <a:t>Договор о КРТ заключается без проведения торгов </a:t>
            </a:r>
            <a:r>
              <a:rPr lang="ru-RU" sz="3200" u="sng" dirty="0" smtClean="0">
                <a:solidFill>
                  <a:schemeClr val="tx1"/>
                </a:solidFill>
              </a:rPr>
              <a:t>с одним или несколькими </a:t>
            </a:r>
            <a:r>
              <a:rPr lang="ru-RU" sz="3200" u="sng" dirty="0">
                <a:solidFill>
                  <a:schemeClr val="tx1"/>
                </a:solidFill>
              </a:rPr>
              <a:t>правообладателями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ЗУ </a:t>
            </a:r>
            <a:r>
              <a:rPr lang="ru-RU" sz="3200" dirty="0">
                <a:solidFill>
                  <a:schemeClr val="tx1"/>
                </a:solidFill>
              </a:rPr>
              <a:t>и (или) расположенных на них объектов </a:t>
            </a:r>
            <a:r>
              <a:rPr lang="ru-RU" sz="3200" dirty="0" smtClean="0">
                <a:solidFill>
                  <a:schemeClr val="tx1"/>
                </a:solidFill>
              </a:rPr>
              <a:t>недвижимости в границах КРТ с учетом следующих особенностей: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chemeClr val="tx1"/>
                </a:solidFill>
              </a:rPr>
              <a:t>Договор о КРТ может быть заключен: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</a:rPr>
              <a:t>с собственниками земельных участков и расположенных на них объектов недвижимости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1"/>
                </a:solidFill>
              </a:rPr>
              <a:t>с</a:t>
            </a:r>
            <a:r>
              <a:rPr lang="ru-RU" sz="3200" dirty="0" smtClean="0">
                <a:solidFill>
                  <a:schemeClr val="tx1"/>
                </a:solidFill>
              </a:rPr>
              <a:t> иными правообладателями, не являющимися собственниками ЗУ и (или) расположенных на них объектов недвижимости, при условии:</a:t>
            </a:r>
          </a:p>
          <a:p>
            <a:r>
              <a:rPr lang="ru-RU" sz="3200" dirty="0">
                <a:solidFill>
                  <a:schemeClr val="tx1"/>
                </a:solidFill>
              </a:rPr>
              <a:t>	</a:t>
            </a:r>
            <a:r>
              <a:rPr lang="ru-RU" sz="3200" dirty="0" smtClean="0">
                <a:solidFill>
                  <a:schemeClr val="tx1"/>
                </a:solidFill>
              </a:rPr>
              <a:t>- срока действия прав на ЗУ на день заключения договора о КРТ - не менее 5 лет </a:t>
            </a:r>
          </a:p>
          <a:p>
            <a:r>
              <a:rPr lang="ru-RU" sz="3200" dirty="0">
                <a:solidFill>
                  <a:schemeClr val="tx1"/>
                </a:solidFill>
              </a:rPr>
              <a:t>	</a:t>
            </a:r>
            <a:r>
              <a:rPr lang="ru-RU" sz="3200" dirty="0" smtClean="0">
                <a:solidFill>
                  <a:schemeClr val="tx1"/>
                </a:solidFill>
              </a:rPr>
              <a:t>- письменного согласия собственника ЗУ и (или) расположенного на нем объекта 	недвижимости (в том числе уполномоченного органа, если ЗУ и (или) такой объект 	находятся в публичной собственности, за исключением случая сохранения их 	вида разрешенного использования)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chemeClr val="tx1"/>
                </a:solidFill>
              </a:rPr>
              <a:t>В границы КРТ не могут быть включены ЗУ и (или) расположенные на них объекты недвижимости, не принадлежащие правообладателям </a:t>
            </a:r>
            <a:r>
              <a:rPr lang="ru-RU" sz="3200" dirty="0" smtClean="0">
                <a:solidFill>
                  <a:schemeClr val="tx1"/>
                </a:solidFill>
              </a:rPr>
              <a:t>(за исключением </a:t>
            </a:r>
            <a:r>
              <a:rPr lang="ru-RU" sz="3200" dirty="0">
                <a:solidFill>
                  <a:schemeClr val="tx1"/>
                </a:solidFill>
              </a:rPr>
              <a:t>не обремененных правами третьих </a:t>
            </a:r>
            <a:r>
              <a:rPr lang="ru-RU" sz="3200" dirty="0" smtClean="0">
                <a:solidFill>
                  <a:schemeClr val="tx1"/>
                </a:solidFill>
              </a:rPr>
              <a:t>лиц ЗУ в публичной собственности, являющихся смежными с ЗУ правообладателей, для размещения объектов инфраструктуры - в случае согласования с уполномоченными органами в соответствии с Правилами, утвержденными постановлением Правительства РФ от 19.08.2020 № 1260)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chemeClr val="tx1"/>
                </a:solidFill>
              </a:rPr>
              <a:t>Решение о КРТ не принимается:</a:t>
            </a:r>
            <a:r>
              <a:rPr lang="ru-RU" sz="3200" dirty="0" smtClean="0">
                <a:solidFill>
                  <a:schemeClr val="tx1"/>
                </a:solidFill>
              </a:rPr>
              <a:t> сведения, подлежащие включению в решение о КРТ, включаются в договор о КРТ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tx1"/>
                </a:solidFill>
              </a:rPr>
              <a:t>До заключения договора о КРТ правообладатели (более двух) заключают </a:t>
            </a:r>
            <a:r>
              <a:rPr lang="ru-RU" sz="3200" b="1" dirty="0" smtClean="0">
                <a:solidFill>
                  <a:schemeClr val="tx1"/>
                </a:solidFill>
              </a:rPr>
              <a:t>соглашение о разграничении </a:t>
            </a:r>
            <a:r>
              <a:rPr lang="ru-RU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обязанностей</a:t>
            </a:r>
            <a:r>
              <a:rPr lang="ru-RU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по осуществлению мероприятий по </a:t>
            </a:r>
            <a:r>
              <a:rPr lang="ru-RU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КРТ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Договор о КРТ с правообладателями заключается </a:t>
            </a:r>
            <a:r>
              <a:rPr lang="ru-RU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ОМСУ в порядке, определенном субъектом РФ</a:t>
            </a:r>
            <a:endParaRPr lang="ru-RU" sz="3200" b="1" dirty="0" smtClean="0">
              <a:solidFill>
                <a:schemeClr val="tx1"/>
              </a:solidFill>
            </a:endParaRPr>
          </a:p>
          <a:p>
            <a:endParaRPr lang="ru-RU" sz="3600" dirty="0">
              <a:solidFill>
                <a:schemeClr val="tx1"/>
              </a:solidFill>
              <a:latin typeface="Trebuchet MS" panose="020B070302020209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48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2338" y="415700"/>
            <a:ext cx="23258461" cy="1091891"/>
          </a:xfrm>
        </p:spPr>
        <p:txBody>
          <a:bodyPr/>
          <a:lstStyle/>
          <a:p>
            <a:r>
              <a:rPr lang="ru-RU" sz="6000" dirty="0" smtClean="0">
                <a:solidFill>
                  <a:srgbClr val="000000"/>
                </a:solidFill>
              </a:rPr>
              <a:t>Новое регулирование: виды КРТ</a:t>
            </a:r>
            <a:endParaRPr lang="ru-RU" sz="6000" dirty="0">
              <a:solidFill>
                <a:srgbClr val="0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208761"/>
              </p:ext>
            </p:extLst>
          </p:nvPr>
        </p:nvGraphicFramePr>
        <p:xfrm>
          <a:off x="1074056" y="1828943"/>
          <a:ext cx="22680465" cy="9812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9305">
                  <a:extLst>
                    <a:ext uri="{9D8B030D-6E8A-4147-A177-3AD203B41FA5}">
                      <a16:colId xmlns:a16="http://schemas.microsoft.com/office/drawing/2014/main" val="1962707685"/>
                    </a:ext>
                  </a:extLst>
                </a:gridCol>
                <a:gridCol w="9444200">
                  <a:extLst>
                    <a:ext uri="{9D8B030D-6E8A-4147-A177-3AD203B41FA5}">
                      <a16:colId xmlns:a16="http://schemas.microsoft.com/office/drawing/2014/main" val="2375908620"/>
                    </a:ext>
                  </a:extLst>
                </a:gridCol>
                <a:gridCol w="2640836">
                  <a:extLst>
                    <a:ext uri="{9D8B030D-6E8A-4147-A177-3AD203B41FA5}">
                      <a16:colId xmlns:a16="http://schemas.microsoft.com/office/drawing/2014/main" val="44408525"/>
                    </a:ext>
                  </a:extLst>
                </a:gridCol>
                <a:gridCol w="2676124">
                  <a:extLst>
                    <a:ext uri="{9D8B030D-6E8A-4147-A177-3AD203B41FA5}">
                      <a16:colId xmlns:a16="http://schemas.microsoft.com/office/drawing/2014/main" val="1946665184"/>
                    </a:ext>
                  </a:extLst>
                </a:gridCol>
              </a:tblGrid>
              <a:tr h="2243562">
                <a:tc>
                  <a:txBody>
                    <a:bodyPr/>
                    <a:lstStyle/>
                    <a:p>
                      <a:pPr algn="ctr"/>
                      <a:endParaRPr lang="ru-RU" sz="3000" dirty="0" smtClean="0"/>
                    </a:p>
                    <a:p>
                      <a:pPr algn="ctr"/>
                      <a:r>
                        <a:rPr lang="ru-RU" sz="3000" dirty="0" smtClean="0"/>
                        <a:t>КРТ ЖИЛОЙ ЗАСТРОЙКИ</a:t>
                      </a:r>
                      <a:endParaRPr lang="ru-RU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000" dirty="0" smtClean="0"/>
                    </a:p>
                    <a:p>
                      <a:pPr algn="ctr"/>
                      <a:r>
                        <a:rPr lang="ru-RU" sz="3000" dirty="0" smtClean="0"/>
                        <a:t>КРТ НЕЖИЛОЙ ЗАСТРОЙКИ</a:t>
                      </a:r>
                      <a:endParaRPr lang="ru-RU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/>
                        <a:t>КРТ НЕЗАСТРО-ЕННОЙ ТЕРРИТО-РИИ</a:t>
                      </a:r>
                      <a:endParaRPr lang="ru-RU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000" b="1" dirty="0" smtClean="0"/>
                    </a:p>
                    <a:p>
                      <a:pPr algn="ctr"/>
                      <a:r>
                        <a:rPr lang="ru-RU" sz="3000" b="1" dirty="0" smtClean="0"/>
                        <a:t>ИНИЦИА-ТИВНОЕ КРТ</a:t>
                      </a:r>
                      <a:endParaRPr lang="ru-RU" sz="3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830511"/>
                  </a:ext>
                </a:extLst>
              </a:tr>
              <a:tr h="1422398">
                <a:tc gridSpan="3"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rgbClr val="000000"/>
                          </a:solidFill>
                        </a:rPr>
                        <a:t>В ГРАНИЦАХ ОДНОГО ИЛИ НЕСКОЛЬКИХ</a:t>
                      </a:r>
                      <a:r>
                        <a:rPr lang="ru-RU" sz="3000" b="1" baseline="0" dirty="0" smtClean="0">
                          <a:solidFill>
                            <a:srgbClr val="000000"/>
                          </a:solidFill>
                        </a:rPr>
                        <a:t> ЭЛЕМЕНТОВ ПЛАНИРОВОЧНОЙ СТРУКТУРЫ, </a:t>
                      </a:r>
                    </a:p>
                    <a:p>
                      <a:pPr algn="ctr"/>
                      <a:r>
                        <a:rPr lang="ru-RU" sz="3000" b="1" baseline="0" dirty="0" smtClean="0">
                          <a:solidFill>
                            <a:srgbClr val="000000"/>
                          </a:solidFill>
                        </a:rPr>
                        <a:t>ИХ ЧАСТЕЙ РАСПОЛОЖЕНЫ ЗЕМЕЛЬНЫЕ УЧАСТКИ (ЗУ), </a:t>
                      </a:r>
                    </a:p>
                    <a:p>
                      <a:pPr algn="ctr"/>
                      <a:r>
                        <a:rPr lang="ru-RU" sz="3000" b="1" baseline="0" dirty="0" smtClean="0">
                          <a:solidFill>
                            <a:srgbClr val="000000"/>
                          </a:solidFill>
                        </a:rPr>
                        <a:t>ОБЪЕКТЫ КАПИТАЛЬНОГО СТРОИТЕЛЬСТВА (ОКС):</a:t>
                      </a:r>
                      <a:endParaRPr lang="ru-RU" sz="30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3000" kern="12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Осуществля-ется</a:t>
                      </a:r>
                      <a:r>
                        <a:rPr lang="ru-RU" sz="30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по инициативе </a:t>
                      </a:r>
                      <a:r>
                        <a:rPr lang="ru-RU" sz="3000" kern="12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правообла-дателей</a:t>
                      </a:r>
                      <a:r>
                        <a:rPr lang="ru-RU" sz="30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ЗУ и (или) расположен-</a:t>
                      </a:r>
                      <a:r>
                        <a:rPr lang="ru-RU" sz="3000" kern="12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ных</a:t>
                      </a:r>
                      <a:r>
                        <a:rPr lang="ru-RU" sz="30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на них объектов </a:t>
                      </a:r>
                      <a:r>
                        <a:rPr lang="ru-RU" sz="3000" kern="12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недвижи</a:t>
                      </a:r>
                      <a:r>
                        <a:rPr lang="ru-RU" sz="30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-мости</a:t>
                      </a:r>
                    </a:p>
                    <a:p>
                      <a:endParaRPr lang="ru-RU" sz="3000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723592"/>
                  </a:ext>
                </a:extLst>
              </a:tr>
              <a:tr h="5971806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ru-RU" sz="3000" dirty="0" smtClean="0">
                          <a:solidFill>
                            <a:srgbClr val="000000"/>
                          </a:solidFill>
                        </a:rPr>
                        <a:t>1) аварийные</a:t>
                      </a:r>
                      <a:r>
                        <a:rPr lang="ru-RU" sz="3000" baseline="0" dirty="0" smtClean="0">
                          <a:solidFill>
                            <a:srgbClr val="000000"/>
                          </a:solidFill>
                        </a:rPr>
                        <a:t> МКД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3000" baseline="0" dirty="0" smtClean="0">
                          <a:solidFill>
                            <a:srgbClr val="000000"/>
                          </a:solidFill>
                        </a:rPr>
                        <a:t>2) МКД, соответствующие критериям, установленным субъектом РФ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sz="3000" baseline="0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3000" b="1" baseline="0" dirty="0" smtClean="0">
                          <a:solidFill>
                            <a:srgbClr val="C00000"/>
                          </a:solidFill>
                        </a:rPr>
                        <a:t>3) могут быть другие ЗУ, иные объекты недвижимости, расположенные в границах того же элемента планировочной структуры (за исключением района)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0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1)</a:t>
                      </a:r>
                      <a:r>
                        <a:rPr lang="ru-RU" sz="30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а</a:t>
                      </a:r>
                      <a:r>
                        <a:rPr lang="ru-RU" sz="30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варийные</a:t>
                      </a:r>
                      <a:r>
                        <a:rPr lang="ru-RU" sz="30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ОКС*</a:t>
                      </a:r>
                    </a:p>
                    <a:p>
                      <a:pPr algn="just"/>
                      <a:r>
                        <a:rPr lang="ru-RU" sz="30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2) ОКС, планируемые к сносу/реконструкции</a:t>
                      </a:r>
                      <a:r>
                        <a:rPr lang="ru-RU" sz="30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на основании адресных программ субъектов РФ</a:t>
                      </a:r>
                    </a:p>
                    <a:p>
                      <a:pPr algn="just"/>
                      <a:r>
                        <a:rPr lang="ru-RU" sz="30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3) ЗУ, ОКС, не соответствующие ВРИ и предельным параметрам, установленным в ПЗЗ</a:t>
                      </a:r>
                    </a:p>
                    <a:p>
                      <a:pPr algn="just"/>
                      <a:r>
                        <a:rPr lang="ru-RU" sz="30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4) самовольные постройки</a:t>
                      </a:r>
                    </a:p>
                    <a:p>
                      <a:pPr marL="0" marR="0" lvl="0" indent="0" algn="ctr" defTabSz="24384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aseline="0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30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ru-RU" sz="3000" b="1" baseline="0" dirty="0" smtClean="0">
                          <a:solidFill>
                            <a:srgbClr val="C00000"/>
                          </a:solidFill>
                        </a:rPr>
                        <a:t>5) могут быть другие ЗУ, иные объекты недвижимости, расположенные в границах того же элемента планировочной структуры </a:t>
                      </a:r>
                      <a:r>
                        <a:rPr lang="ru-RU" sz="3000" b="1" u="sng" baseline="0" dirty="0" smtClean="0">
                          <a:solidFill>
                            <a:srgbClr val="C00000"/>
                          </a:solidFill>
                        </a:rPr>
                        <a:t>(КРОМЕ МКД, ДОМОВ БЛОКИРОВАННОЙ ЗАСТРОЙКИ, ОБЪЕКТОВ ИЖС, САДОВЫХ ДОМОВ) </a:t>
                      </a:r>
                      <a:endParaRPr lang="ru-RU" sz="3000" b="1" u="sng" kern="1200" baseline="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0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ЗУ в публичной  собственности, в том числе ОКС на таких ЗУ, при условии, что  ни ЗУ, ни ОКС не обременены правами третьих лиц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3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96287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65212" y="11949729"/>
            <a:ext cx="20562278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*Положение о признании объектов капитального строительства, за исключением многоквартирных домов, аварийными и подлежащими сносу в целях принятия решения о комплексном развитии территории по инициативе органа местного самоуправления, утв. Постановлением Правительства РФ от 17.05.2017 № 577 (пока не приведено в соответствие с </a:t>
            </a:r>
            <a:r>
              <a:rPr lang="ru-RU" sz="2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ГрК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РФ)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93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194587" cy="137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3B9E6B-39FB-4F27-8830-2B00A7559C3B}"/>
              </a:ext>
            </a:extLst>
          </p:cNvPr>
          <p:cNvGrpSpPr/>
          <p:nvPr/>
        </p:nvGrpSpPr>
        <p:grpSpPr>
          <a:xfrm>
            <a:off x="1587477" y="2407182"/>
            <a:ext cx="7838269" cy="6401752"/>
            <a:chOff x="552897" y="1878744"/>
            <a:chExt cx="2939351" cy="2400657"/>
          </a:xfrm>
        </p:grpSpPr>
        <p:sp>
          <p:nvSpPr>
            <p:cNvPr id="18" name="Title 2"/>
            <p:cNvSpPr txBox="1">
              <a:spLocks/>
            </p:cNvSpPr>
            <p:nvPr/>
          </p:nvSpPr>
          <p:spPr>
            <a:xfrm>
              <a:off x="607641" y="1878744"/>
              <a:ext cx="2884607" cy="2400657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sz="6000" b="1" dirty="0" smtClean="0">
                  <a:solidFill>
                    <a:schemeClr val="bg1"/>
                  </a:solidFill>
                </a:rPr>
                <a:t>Методические рекомендации по КРТ жилой застройки</a:t>
              </a:r>
            </a:p>
            <a:p>
              <a:pPr algn="l"/>
              <a:endParaRPr lang="ru-RU" b="1" dirty="0" smtClean="0">
                <a:solidFill>
                  <a:schemeClr val="bg1"/>
                </a:solidFill>
              </a:endParaRPr>
            </a:p>
            <a:p>
              <a:pPr algn="l"/>
              <a:r>
                <a:rPr lang="ru-RU" b="1" dirty="0">
                  <a:solidFill>
                    <a:schemeClr val="bg1"/>
                  </a:solidFill>
                </a:rPr>
                <a:t>п</a:t>
              </a:r>
              <a:r>
                <a:rPr lang="ru-RU" b="1" dirty="0" smtClean="0">
                  <a:solidFill>
                    <a:schemeClr val="bg1"/>
                  </a:solidFill>
                </a:rPr>
                <a:t>одготовлены Институтом экономики города по заказу Фонда ЖКХ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52897" y="3363802"/>
              <a:ext cx="2533289" cy="596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0898976" y="718458"/>
            <a:ext cx="1053188" cy="1460022"/>
          </a:xfrm>
          <a:prstGeom prst="rect">
            <a:avLst/>
          </a:prstGeom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6400" b="1" dirty="0">
                <a:latin typeface="+mj-lt"/>
              </a:rPr>
              <a:t>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226729" y="718458"/>
            <a:ext cx="11173147" cy="14792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Рекомендации </a:t>
            </a:r>
            <a:r>
              <a:rPr lang="ru-RU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по </a:t>
            </a:r>
            <a:r>
              <a:rPr lang="ru-RU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подготовке проекта решения о КРТ </a:t>
            </a:r>
            <a:r>
              <a:rPr lang="ru-RU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жилой застройки </a:t>
            </a:r>
            <a:r>
              <a:rPr lang="ru-RU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и проект решения о КРТ жилой застройки</a:t>
            </a:r>
            <a:endParaRPr lang="ru-RU" sz="3200" dirty="0">
              <a:solidFill>
                <a:schemeClr val="tx2">
                  <a:lumMod val="90000"/>
                  <a:lumOff val="10000"/>
                </a:schemeClr>
              </a:solidFill>
              <a:latin typeface="Trebuchet MS" panose="020B070302020209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903274" y="2408622"/>
            <a:ext cx="1048890" cy="1464493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6400" b="1" dirty="0">
                <a:latin typeface="+mj-lt"/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903274" y="10416366"/>
            <a:ext cx="1015497" cy="2510377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8800" b="1" dirty="0" smtClean="0">
                <a:latin typeface="+mj-lt"/>
              </a:rPr>
              <a:t>6</a:t>
            </a:r>
            <a:endParaRPr lang="en-US" sz="8800" b="1" dirty="0">
              <a:latin typeface="+mj-lt"/>
            </a:endParaRPr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B0C2AA6D-7A94-C440-92BB-357319904C54}"/>
              </a:ext>
            </a:extLst>
          </p:cNvPr>
          <p:cNvSpPr/>
          <p:nvPr/>
        </p:nvSpPr>
        <p:spPr>
          <a:xfrm>
            <a:off x="12474754" y="10416366"/>
            <a:ext cx="10925122" cy="25103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chemeClr val="tx1"/>
                </a:solidFill>
              </a:rPr>
              <a:t>Методические рекомендации по пространственно-экономическому моделированию проектов КРТ жилой застройки, в том числе модель проекта КРТ жилой застройки</a:t>
            </a:r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B0C2AA6D-7A94-C440-92BB-357319904C54}"/>
              </a:ext>
            </a:extLst>
          </p:cNvPr>
          <p:cNvSpPr/>
          <p:nvPr/>
        </p:nvSpPr>
        <p:spPr>
          <a:xfrm>
            <a:off x="12309404" y="5898886"/>
            <a:ext cx="11090472" cy="19269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Рекомендации </a:t>
            </a:r>
            <a:r>
              <a:rPr lang="ru-RU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по организации общего собрания собственников помещений в </a:t>
            </a:r>
            <a:r>
              <a:rPr lang="ru-RU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МКД </a:t>
            </a:r>
            <a:r>
              <a:rPr lang="ru-RU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по вопросу включения </a:t>
            </a:r>
            <a:r>
              <a:rPr lang="ru-RU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МКД </a:t>
            </a:r>
            <a:r>
              <a:rPr lang="ru-RU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в границы территории </a:t>
            </a:r>
            <a:r>
              <a:rPr lang="ru-RU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КРТ жилой застройки</a:t>
            </a:r>
            <a:endParaRPr lang="ru-RU" sz="3200" dirty="0">
              <a:solidFill>
                <a:schemeClr val="tx2">
                  <a:lumMod val="90000"/>
                  <a:lumOff val="10000"/>
                </a:schemeClr>
              </a:solidFill>
              <a:latin typeface="Trebuchet MS" panose="020B070302020209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9"/>
          <p:cNvSpPr/>
          <p:nvPr/>
        </p:nvSpPr>
        <p:spPr>
          <a:xfrm>
            <a:off x="10920541" y="4103257"/>
            <a:ext cx="1007507" cy="1578073"/>
          </a:xfrm>
          <a:prstGeom prst="rect">
            <a:avLst/>
          </a:prstGeom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6400" b="1" dirty="0">
                <a:latin typeface="+mj-lt"/>
              </a:rPr>
              <a:t>3</a:t>
            </a:r>
            <a:endParaRPr lang="en-US" sz="6400" b="1" dirty="0">
              <a:latin typeface="+mj-lt"/>
            </a:endParaRPr>
          </a:p>
        </p:txBody>
      </p:sp>
      <p:sp>
        <p:nvSpPr>
          <p:cNvPr id="15" name="Rectangle 20"/>
          <p:cNvSpPr/>
          <p:nvPr/>
        </p:nvSpPr>
        <p:spPr>
          <a:xfrm>
            <a:off x="12309404" y="2407182"/>
            <a:ext cx="11090472" cy="14659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Рекомендуемые проекты документов для заключения договора о КРТ на торгах, в том числе проект договора о КРТ жилой застройки </a:t>
            </a:r>
            <a:endParaRPr lang="ru-RU" sz="3200" dirty="0">
              <a:solidFill>
                <a:schemeClr val="tx2">
                  <a:lumMod val="90000"/>
                  <a:lumOff val="10000"/>
                </a:schemeClr>
              </a:solidFill>
              <a:latin typeface="Trebuchet MS" panose="020B070302020209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21"/>
          <p:cNvSpPr/>
          <p:nvPr/>
        </p:nvSpPr>
        <p:spPr>
          <a:xfrm>
            <a:off x="10893997" y="5898884"/>
            <a:ext cx="1024774" cy="1926909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6400" b="1" dirty="0">
                <a:latin typeface="+mj-lt"/>
              </a:rPr>
              <a:t>4</a:t>
            </a:r>
            <a:endParaRPr lang="en-US" sz="6400" b="1" dirty="0">
              <a:latin typeface="+mj-lt"/>
            </a:endParaRPr>
          </a:p>
        </p:txBody>
      </p:sp>
      <p:sp>
        <p:nvSpPr>
          <p:cNvPr id="24" name="Rectangle 19"/>
          <p:cNvSpPr/>
          <p:nvPr/>
        </p:nvSpPr>
        <p:spPr>
          <a:xfrm>
            <a:off x="10925240" y="8271904"/>
            <a:ext cx="1026924" cy="1837701"/>
          </a:xfrm>
          <a:prstGeom prst="rect">
            <a:avLst/>
          </a:prstGeom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6400" b="1" dirty="0">
                <a:latin typeface="+mj-lt"/>
              </a:rPr>
              <a:t>5</a:t>
            </a:r>
            <a:endParaRPr lang="en-US" sz="6400" b="1" dirty="0">
              <a:latin typeface="+mj-lt"/>
            </a:endParaRP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3F1A1068-4B60-8A4B-B9D9-89475F9A4055}"/>
              </a:ext>
            </a:extLst>
          </p:cNvPr>
          <p:cNvSpPr/>
          <p:nvPr/>
        </p:nvSpPr>
        <p:spPr>
          <a:xfrm>
            <a:off x="12459956" y="4090672"/>
            <a:ext cx="11092320" cy="15906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Рекомендации по разработке архитектурно-градостроительной концепции (мастер-плана) КРТ жилой застройки</a:t>
            </a: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3F1A1068-4B60-8A4B-B9D9-89475F9A4055}"/>
              </a:ext>
            </a:extLst>
          </p:cNvPr>
          <p:cNvSpPr/>
          <p:nvPr/>
        </p:nvSpPr>
        <p:spPr>
          <a:xfrm>
            <a:off x="12474754" y="8271905"/>
            <a:ext cx="10925122" cy="18377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</a:rPr>
              <a:t>Рекомендации по реализации решения о КРТ жилой застройки юридическим лицом, определенным субъектом РФ</a:t>
            </a:r>
            <a:endParaRPr lang="ru-RU" sz="3200" dirty="0">
              <a:solidFill>
                <a:schemeClr val="tx1"/>
              </a:solidFill>
              <a:latin typeface="Trebuchet MS" panose="020B070302020209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12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3">
            <a:extLst>
              <a:ext uri="{FF2B5EF4-FFF2-40B4-BE49-F238E27FC236}">
                <a16:creationId xmlns:a16="http://schemas.microsoft.com/office/drawing/2014/main" id="{A52F69B8-3268-5947-B3E6-3A4844F25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" y="0"/>
            <a:ext cx="24384000" cy="13716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</p:pic>
      <p:sp>
        <p:nvSpPr>
          <p:cNvPr id="44" name="Rectangle 43"/>
          <p:cNvSpPr/>
          <p:nvPr/>
        </p:nvSpPr>
        <p:spPr bwMode="auto">
          <a:xfrm>
            <a:off x="12192004" y="2578100"/>
            <a:ext cx="12191997" cy="90678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800" dirty="0"/>
          </a:p>
        </p:txBody>
      </p:sp>
      <p:sp>
        <p:nvSpPr>
          <p:cNvPr id="45" name="Text Placeholder 3"/>
          <p:cNvSpPr txBox="1">
            <a:spLocks/>
          </p:cNvSpPr>
          <p:nvPr/>
        </p:nvSpPr>
        <p:spPr>
          <a:xfrm>
            <a:off x="12914142" y="5045004"/>
            <a:ext cx="11000935" cy="40622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50000"/>
              </a:lnSpc>
            </a:pPr>
            <a:r>
              <a:rPr lang="ru-RU" sz="2933" dirty="0">
                <a:solidFill>
                  <a:schemeClr val="bg1"/>
                </a:solidFill>
                <a:latin typeface="+mj-lt"/>
              </a:rPr>
              <a:t/>
            </a:r>
            <a:br>
              <a:rPr lang="ru-RU" sz="2933" dirty="0">
                <a:solidFill>
                  <a:schemeClr val="bg1"/>
                </a:solidFill>
                <a:latin typeface="+mj-lt"/>
              </a:rPr>
            </a:br>
            <a:r>
              <a:rPr lang="ru-RU" sz="2933" dirty="0">
                <a:solidFill>
                  <a:schemeClr val="bg1"/>
                </a:solidFill>
                <a:latin typeface="+mj-lt"/>
              </a:rPr>
              <a:t/>
            </a:r>
            <a:br>
              <a:rPr lang="ru-RU" sz="2933" dirty="0">
                <a:solidFill>
                  <a:schemeClr val="bg1"/>
                </a:solidFill>
                <a:latin typeface="+mj-lt"/>
              </a:rPr>
            </a:br>
            <a:r>
              <a:rPr lang="ru-RU" sz="2933" dirty="0" smtClean="0">
                <a:solidFill>
                  <a:schemeClr val="bg1"/>
                </a:solidFill>
                <a:latin typeface="+mj-lt"/>
              </a:rPr>
              <a:t>125375, </a:t>
            </a:r>
            <a:r>
              <a:rPr lang="ru-RU" sz="2933" dirty="0">
                <a:solidFill>
                  <a:schemeClr val="bg1"/>
                </a:solidFill>
                <a:latin typeface="+mj-lt"/>
              </a:rPr>
              <a:t>Москва, </a:t>
            </a:r>
            <a:r>
              <a:rPr lang="ru-RU" sz="2933" dirty="0" err="1">
                <a:solidFill>
                  <a:schemeClr val="bg1"/>
                </a:solidFill>
                <a:latin typeface="+mj-lt"/>
              </a:rPr>
              <a:t>Леонтьевский</a:t>
            </a:r>
            <a:r>
              <a:rPr lang="ru-RU" sz="2933" dirty="0">
                <a:solidFill>
                  <a:schemeClr val="bg1"/>
                </a:solidFill>
                <a:latin typeface="+mj-lt"/>
              </a:rPr>
              <a:t> пер., 21</a:t>
            </a:r>
            <a:r>
              <a:rPr lang="en-US" sz="2933" dirty="0">
                <a:solidFill>
                  <a:schemeClr val="bg1"/>
                </a:solidFill>
                <a:latin typeface="+mj-lt"/>
              </a:rPr>
              <a:t>/1</a:t>
            </a:r>
            <a:r>
              <a:rPr lang="ru-RU" sz="2933" dirty="0">
                <a:solidFill>
                  <a:schemeClr val="bg1"/>
                </a:solidFill>
                <a:latin typeface="+mj-lt"/>
              </a:rPr>
              <a:t>, стр. 1, </a:t>
            </a:r>
          </a:p>
          <a:p>
            <a:pPr algn="l">
              <a:lnSpc>
                <a:spcPct val="150000"/>
              </a:lnSpc>
            </a:pPr>
            <a:r>
              <a:rPr lang="ru-RU" sz="2933" dirty="0">
                <a:solidFill>
                  <a:schemeClr val="bg1"/>
                </a:solidFill>
                <a:latin typeface="+mj-lt"/>
              </a:rPr>
              <a:t>тел.: 8 (495) 363-50-47,  8 (495) 787-45-20,</a:t>
            </a:r>
          </a:p>
          <a:p>
            <a:pPr algn="l">
              <a:lnSpc>
                <a:spcPct val="150000"/>
              </a:lnSpc>
            </a:pPr>
            <a:r>
              <a:rPr lang="ru-RU" sz="2933" dirty="0">
                <a:solidFill>
                  <a:schemeClr val="bg1"/>
                </a:solidFill>
                <a:latin typeface="+mj-lt"/>
              </a:rPr>
              <a:t>E-</a:t>
            </a:r>
            <a:r>
              <a:rPr lang="ru-RU" sz="2933" dirty="0" err="1">
                <a:solidFill>
                  <a:schemeClr val="bg1"/>
                </a:solidFill>
                <a:latin typeface="+mj-lt"/>
              </a:rPr>
              <a:t>mail</a:t>
            </a:r>
            <a:r>
              <a:rPr lang="ru-RU" sz="2933" dirty="0">
                <a:solidFill>
                  <a:schemeClr val="bg1"/>
                </a:solidFill>
                <a:latin typeface="+mj-lt"/>
              </a:rPr>
              <a:t>: mailbox@urbaneconomics.ru	</a:t>
            </a:r>
          </a:p>
          <a:p>
            <a:pPr algn="l">
              <a:lnSpc>
                <a:spcPct val="150000"/>
              </a:lnSpc>
            </a:pPr>
            <a:r>
              <a:rPr lang="ru-RU" sz="2933" dirty="0" err="1">
                <a:solidFill>
                  <a:schemeClr val="bg1"/>
                </a:solidFill>
                <a:latin typeface="+mj-lt"/>
              </a:rPr>
              <a:t>Web-site</a:t>
            </a:r>
            <a:r>
              <a:rPr lang="ru-RU" sz="2933" dirty="0">
                <a:solidFill>
                  <a:schemeClr val="bg1"/>
                </a:solidFill>
                <a:latin typeface="+mj-lt"/>
              </a:rPr>
              <a:t>: www.urbaneconomics.ru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312E732-B8A5-4245-953A-6EE8A83F0983}"/>
              </a:ext>
            </a:extLst>
          </p:cNvPr>
          <p:cNvGrpSpPr/>
          <p:nvPr/>
        </p:nvGrpSpPr>
        <p:grpSpPr>
          <a:xfrm>
            <a:off x="12941983" y="3353977"/>
            <a:ext cx="1322658" cy="1253787"/>
            <a:chOff x="10960100" y="5626098"/>
            <a:chExt cx="2463800" cy="2463803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CCAE3BE1-4790-004C-BC55-737BFA628C28}"/>
                </a:ext>
              </a:extLst>
            </p:cNvPr>
            <p:cNvSpPr/>
            <p:nvPr userDrawn="1"/>
          </p:nvSpPr>
          <p:spPr>
            <a:xfrm>
              <a:off x="10960100" y="5626100"/>
              <a:ext cx="1680726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E51B0559-5102-DD4F-A343-EC29AEC021EA}"/>
                </a:ext>
              </a:extLst>
            </p:cNvPr>
            <p:cNvSpPr/>
            <p:nvPr userDrawn="1"/>
          </p:nvSpPr>
          <p:spPr>
            <a:xfrm>
              <a:off x="10960100" y="7480999"/>
              <a:ext cx="2463800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FB992840-FEE5-5C47-9BC6-8514A911335F}"/>
                </a:ext>
              </a:extLst>
            </p:cNvPr>
            <p:cNvSpPr/>
            <p:nvPr userDrawn="1"/>
          </p:nvSpPr>
          <p:spPr>
            <a:xfrm>
              <a:off x="10960100" y="6179735"/>
              <a:ext cx="610577" cy="13816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FDA8E4FB-143C-7A42-A5D1-9A444B8F14F2}"/>
                </a:ext>
              </a:extLst>
            </p:cNvPr>
            <p:cNvSpPr/>
            <p:nvPr userDrawn="1"/>
          </p:nvSpPr>
          <p:spPr>
            <a:xfrm>
              <a:off x="12813323" y="6410848"/>
              <a:ext cx="610577" cy="11505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CAF89224-4F7A-6C48-AF6A-B251CB438ED3}"/>
                </a:ext>
              </a:extLst>
            </p:cNvPr>
            <p:cNvSpPr/>
            <p:nvPr userDrawn="1"/>
          </p:nvSpPr>
          <p:spPr>
            <a:xfrm>
              <a:off x="12813323" y="5626098"/>
              <a:ext cx="610577" cy="6089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254266FF-DFF4-8149-88CD-2D8E2B1A4C5F}"/>
                </a:ext>
              </a:extLst>
            </p:cNvPr>
            <p:cNvSpPr/>
            <p:nvPr userDrawn="1"/>
          </p:nvSpPr>
          <p:spPr>
            <a:xfrm>
              <a:off x="11755246" y="6779155"/>
              <a:ext cx="515816" cy="514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A9FFD5D-3710-A64E-9AF5-665C5202406C}"/>
              </a:ext>
            </a:extLst>
          </p:cNvPr>
          <p:cNvSpPr txBox="1"/>
          <p:nvPr/>
        </p:nvSpPr>
        <p:spPr>
          <a:xfrm>
            <a:off x="14666102" y="3176048"/>
            <a:ext cx="8046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>
                <a:solidFill>
                  <a:schemeClr val="accent5">
                    <a:lumMod val="60000"/>
                    <a:lumOff val="40000"/>
                  </a:schemeClr>
                </a:solidFill>
              </a:rPr>
              <a:t>ФОНД «ИНСТИТУТ ЭКОНОМИКИ ГОРОДА»</a:t>
            </a:r>
          </a:p>
        </p:txBody>
      </p:sp>
      <p:sp>
        <p:nvSpPr>
          <p:cNvPr id="22" name="Freeform 168">
            <a:hlinkClick r:id="rId4"/>
            <a:extLst>
              <a:ext uri="{FF2B5EF4-FFF2-40B4-BE49-F238E27FC236}">
                <a16:creationId xmlns:a16="http://schemas.microsoft.com/office/drawing/2014/main" id="{B28E60F9-61CD-E646-A7B7-09BD9E5EF4B2}"/>
              </a:ext>
            </a:extLst>
          </p:cNvPr>
          <p:cNvSpPr>
            <a:spLocks noEditPoints="1"/>
          </p:cNvSpPr>
          <p:nvPr/>
        </p:nvSpPr>
        <p:spPr bwMode="auto">
          <a:xfrm>
            <a:off x="12948362" y="10488435"/>
            <a:ext cx="521125" cy="519201"/>
          </a:xfrm>
          <a:custGeom>
            <a:avLst/>
            <a:gdLst/>
            <a:ahLst/>
            <a:cxnLst>
              <a:cxn ang="0">
                <a:pos x="220" y="36"/>
              </a:cxn>
              <a:cxn ang="0">
                <a:pos x="183" y="0"/>
              </a:cxn>
              <a:cxn ang="0">
                <a:pos x="37" y="0"/>
              </a:cxn>
              <a:cxn ang="0">
                <a:pos x="0" y="36"/>
              </a:cxn>
              <a:cxn ang="0">
                <a:pos x="0" y="183"/>
              </a:cxn>
              <a:cxn ang="0">
                <a:pos x="37" y="219"/>
              </a:cxn>
              <a:cxn ang="0">
                <a:pos x="110" y="219"/>
              </a:cxn>
              <a:cxn ang="0">
                <a:pos x="110" y="136"/>
              </a:cxn>
              <a:cxn ang="0">
                <a:pos x="83" y="136"/>
              </a:cxn>
              <a:cxn ang="0">
                <a:pos x="83" y="100"/>
              </a:cxn>
              <a:cxn ang="0">
                <a:pos x="110" y="100"/>
              </a:cxn>
              <a:cxn ang="0">
                <a:pos x="110" y="85"/>
              </a:cxn>
              <a:cxn ang="0">
                <a:pos x="151" y="39"/>
              </a:cxn>
              <a:cxn ang="0">
                <a:pos x="181" y="39"/>
              </a:cxn>
              <a:cxn ang="0">
                <a:pos x="181" y="75"/>
              </a:cxn>
              <a:cxn ang="0">
                <a:pos x="151" y="75"/>
              </a:cxn>
              <a:cxn ang="0">
                <a:pos x="144" y="85"/>
              </a:cxn>
              <a:cxn ang="0">
                <a:pos x="144" y="100"/>
              </a:cxn>
              <a:cxn ang="0">
                <a:pos x="181" y="100"/>
              </a:cxn>
              <a:cxn ang="0">
                <a:pos x="181" y="136"/>
              </a:cxn>
              <a:cxn ang="0">
                <a:pos x="144" y="136"/>
              </a:cxn>
              <a:cxn ang="0">
                <a:pos x="144" y="219"/>
              </a:cxn>
              <a:cxn ang="0">
                <a:pos x="183" y="219"/>
              </a:cxn>
              <a:cxn ang="0">
                <a:pos x="220" y="183"/>
              </a:cxn>
              <a:cxn ang="0">
                <a:pos x="220" y="36"/>
              </a:cxn>
              <a:cxn ang="0">
                <a:pos x="220" y="36"/>
              </a:cxn>
              <a:cxn ang="0">
                <a:pos x="220" y="36"/>
              </a:cxn>
            </a:cxnLst>
            <a:rect l="0" t="0" r="r" b="b"/>
            <a:pathLst>
              <a:path w="220" h="219">
                <a:moveTo>
                  <a:pt x="220" y="36"/>
                </a:moveTo>
                <a:cubicBezTo>
                  <a:pt x="220" y="17"/>
                  <a:pt x="203" y="0"/>
                  <a:pt x="183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18" y="0"/>
                  <a:pt x="0" y="17"/>
                  <a:pt x="0" y="36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02"/>
                  <a:pt x="18" y="219"/>
                  <a:pt x="37" y="219"/>
                </a:cubicBezTo>
                <a:cubicBezTo>
                  <a:pt x="110" y="219"/>
                  <a:pt x="110" y="219"/>
                  <a:pt x="110" y="219"/>
                </a:cubicBezTo>
                <a:cubicBezTo>
                  <a:pt x="110" y="136"/>
                  <a:pt x="110" y="136"/>
                  <a:pt x="110" y="136"/>
                </a:cubicBezTo>
                <a:cubicBezTo>
                  <a:pt x="83" y="136"/>
                  <a:pt x="83" y="136"/>
                  <a:pt x="83" y="136"/>
                </a:cubicBezTo>
                <a:cubicBezTo>
                  <a:pt x="83" y="100"/>
                  <a:pt x="83" y="100"/>
                  <a:pt x="83" y="100"/>
                </a:cubicBezTo>
                <a:cubicBezTo>
                  <a:pt x="110" y="100"/>
                  <a:pt x="110" y="100"/>
                  <a:pt x="110" y="100"/>
                </a:cubicBezTo>
                <a:cubicBezTo>
                  <a:pt x="110" y="85"/>
                  <a:pt x="110" y="85"/>
                  <a:pt x="110" y="85"/>
                </a:cubicBezTo>
                <a:cubicBezTo>
                  <a:pt x="110" y="61"/>
                  <a:pt x="129" y="39"/>
                  <a:pt x="151" y="39"/>
                </a:cubicBezTo>
                <a:cubicBezTo>
                  <a:pt x="181" y="39"/>
                  <a:pt x="181" y="39"/>
                  <a:pt x="181" y="39"/>
                </a:cubicBezTo>
                <a:cubicBezTo>
                  <a:pt x="181" y="75"/>
                  <a:pt x="181" y="75"/>
                  <a:pt x="181" y="75"/>
                </a:cubicBezTo>
                <a:cubicBezTo>
                  <a:pt x="151" y="75"/>
                  <a:pt x="151" y="75"/>
                  <a:pt x="151" y="75"/>
                </a:cubicBezTo>
                <a:cubicBezTo>
                  <a:pt x="148" y="75"/>
                  <a:pt x="144" y="79"/>
                  <a:pt x="144" y="85"/>
                </a:cubicBezTo>
                <a:cubicBezTo>
                  <a:pt x="144" y="100"/>
                  <a:pt x="144" y="100"/>
                  <a:pt x="144" y="100"/>
                </a:cubicBezTo>
                <a:cubicBezTo>
                  <a:pt x="181" y="100"/>
                  <a:pt x="181" y="100"/>
                  <a:pt x="181" y="100"/>
                </a:cubicBezTo>
                <a:cubicBezTo>
                  <a:pt x="181" y="136"/>
                  <a:pt x="181" y="136"/>
                  <a:pt x="181" y="136"/>
                </a:cubicBezTo>
                <a:cubicBezTo>
                  <a:pt x="144" y="136"/>
                  <a:pt x="144" y="136"/>
                  <a:pt x="144" y="136"/>
                </a:cubicBezTo>
                <a:cubicBezTo>
                  <a:pt x="144" y="219"/>
                  <a:pt x="144" y="219"/>
                  <a:pt x="144" y="219"/>
                </a:cubicBezTo>
                <a:cubicBezTo>
                  <a:pt x="183" y="219"/>
                  <a:pt x="183" y="219"/>
                  <a:pt x="183" y="219"/>
                </a:cubicBezTo>
                <a:cubicBezTo>
                  <a:pt x="203" y="219"/>
                  <a:pt x="220" y="202"/>
                  <a:pt x="220" y="183"/>
                </a:cubicBezTo>
                <a:lnTo>
                  <a:pt x="220" y="36"/>
                </a:lnTo>
                <a:close/>
                <a:moveTo>
                  <a:pt x="220" y="36"/>
                </a:moveTo>
                <a:cubicBezTo>
                  <a:pt x="220" y="36"/>
                  <a:pt x="220" y="36"/>
                  <a:pt x="220" y="36"/>
                </a:cubicBez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/>
          </a:p>
        </p:txBody>
      </p:sp>
      <p:grpSp>
        <p:nvGrpSpPr>
          <p:cNvPr id="23" name="Group 238">
            <a:extLst>
              <a:ext uri="{FF2B5EF4-FFF2-40B4-BE49-F238E27FC236}">
                <a16:creationId xmlns:a16="http://schemas.microsoft.com/office/drawing/2014/main" id="{08CD2C90-BC1A-E042-A75B-CD6FC7A30D4C}"/>
              </a:ext>
            </a:extLst>
          </p:cNvPr>
          <p:cNvGrpSpPr/>
          <p:nvPr/>
        </p:nvGrpSpPr>
        <p:grpSpPr>
          <a:xfrm>
            <a:off x="14521369" y="10482674"/>
            <a:ext cx="530739" cy="530739"/>
            <a:chOff x="5710293" y="9226557"/>
            <a:chExt cx="438154" cy="43815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5" name="Freeform 240">
              <a:hlinkClick r:id="rId5"/>
              <a:extLst>
                <a:ext uri="{FF2B5EF4-FFF2-40B4-BE49-F238E27FC236}">
                  <a16:creationId xmlns:a16="http://schemas.microsoft.com/office/drawing/2014/main" id="{90537435-678E-DF4E-B072-39B4ADAB8E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0293" y="9226557"/>
              <a:ext cx="438154" cy="438150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12" y="12"/>
                </a:cxn>
                <a:cxn ang="0">
                  <a:pos x="0" y="182"/>
                </a:cxn>
                <a:cxn ang="0">
                  <a:pos x="42" y="224"/>
                </a:cxn>
                <a:cxn ang="0">
                  <a:pos x="211" y="211"/>
                </a:cxn>
                <a:cxn ang="0">
                  <a:pos x="223" y="42"/>
                </a:cxn>
                <a:cxn ang="0">
                  <a:pos x="132" y="32"/>
                </a:cxn>
                <a:cxn ang="0">
                  <a:pos x="142" y="72"/>
                </a:cxn>
                <a:cxn ang="0">
                  <a:pos x="144" y="78"/>
                </a:cxn>
                <a:cxn ang="0">
                  <a:pos x="150" y="32"/>
                </a:cxn>
                <a:cxn ang="0">
                  <a:pos x="160" y="86"/>
                </a:cxn>
                <a:cxn ang="0">
                  <a:pos x="150" y="80"/>
                </a:cxn>
                <a:cxn ang="0">
                  <a:pos x="133" y="83"/>
                </a:cxn>
                <a:cxn ang="0">
                  <a:pos x="132" y="32"/>
                </a:cxn>
                <a:cxn ang="0">
                  <a:pos x="98" y="37"/>
                </a:cxn>
                <a:cxn ang="0">
                  <a:pos x="121" y="37"/>
                </a:cxn>
                <a:cxn ang="0">
                  <a:pos x="124" y="69"/>
                </a:cxn>
                <a:cxn ang="0">
                  <a:pos x="109" y="87"/>
                </a:cxn>
                <a:cxn ang="0">
                  <a:pos x="95" y="69"/>
                </a:cxn>
                <a:cxn ang="0">
                  <a:pos x="69" y="14"/>
                </a:cxn>
                <a:cxn ang="0">
                  <a:pos x="84" y="14"/>
                </a:cxn>
                <a:cxn ang="0">
                  <a:pos x="82" y="57"/>
                </a:cxn>
                <a:cxn ang="0">
                  <a:pos x="71" y="86"/>
                </a:cxn>
                <a:cxn ang="0">
                  <a:pos x="64" y="34"/>
                </a:cxn>
                <a:cxn ang="0">
                  <a:pos x="57" y="14"/>
                </a:cxn>
                <a:cxn ang="0">
                  <a:pos x="189" y="190"/>
                </a:cxn>
                <a:cxn ang="0">
                  <a:pos x="172" y="205"/>
                </a:cxn>
                <a:cxn ang="0">
                  <a:pos x="52" y="205"/>
                </a:cxn>
                <a:cxn ang="0">
                  <a:pos x="34" y="190"/>
                </a:cxn>
                <a:cxn ang="0">
                  <a:pos x="34" y="114"/>
                </a:cxn>
                <a:cxn ang="0">
                  <a:pos x="52" y="98"/>
                </a:cxn>
                <a:cxn ang="0">
                  <a:pos x="172" y="98"/>
                </a:cxn>
                <a:cxn ang="0">
                  <a:pos x="189" y="114"/>
                </a:cxn>
                <a:cxn ang="0">
                  <a:pos x="189" y="190"/>
                </a:cxn>
                <a:cxn ang="0">
                  <a:pos x="189" y="190"/>
                </a:cxn>
              </a:cxnLst>
              <a:rect l="0" t="0" r="r" b="b"/>
              <a:pathLst>
                <a:path w="223" h="224">
                  <a:moveTo>
                    <a:pt x="211" y="12"/>
                  </a:moveTo>
                  <a:cubicBezTo>
                    <a:pt x="203" y="4"/>
                    <a:pt x="193" y="0"/>
                    <a:pt x="18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0" y="0"/>
                    <a:pt x="20" y="4"/>
                    <a:pt x="12" y="12"/>
                  </a:cubicBezTo>
                  <a:cubicBezTo>
                    <a:pt x="4" y="21"/>
                    <a:pt x="0" y="30"/>
                    <a:pt x="0" y="4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3"/>
                    <a:pt x="4" y="203"/>
                    <a:pt x="12" y="211"/>
                  </a:cubicBezTo>
                  <a:cubicBezTo>
                    <a:pt x="20" y="220"/>
                    <a:pt x="30" y="224"/>
                    <a:pt x="42" y="224"/>
                  </a:cubicBezTo>
                  <a:cubicBezTo>
                    <a:pt x="181" y="224"/>
                    <a:pt x="181" y="224"/>
                    <a:pt x="181" y="224"/>
                  </a:cubicBezTo>
                  <a:cubicBezTo>
                    <a:pt x="193" y="224"/>
                    <a:pt x="203" y="220"/>
                    <a:pt x="211" y="211"/>
                  </a:cubicBezTo>
                  <a:cubicBezTo>
                    <a:pt x="219" y="203"/>
                    <a:pt x="223" y="193"/>
                    <a:pt x="223" y="182"/>
                  </a:cubicBezTo>
                  <a:cubicBezTo>
                    <a:pt x="223" y="42"/>
                    <a:pt x="223" y="42"/>
                    <a:pt x="223" y="42"/>
                  </a:cubicBezTo>
                  <a:cubicBezTo>
                    <a:pt x="223" y="30"/>
                    <a:pt x="219" y="21"/>
                    <a:pt x="211" y="12"/>
                  </a:cubicBezTo>
                  <a:close/>
                  <a:moveTo>
                    <a:pt x="132" y="32"/>
                  </a:moveTo>
                  <a:cubicBezTo>
                    <a:pt x="142" y="32"/>
                    <a:pt x="142" y="32"/>
                    <a:pt x="142" y="32"/>
                  </a:cubicBezTo>
                  <a:cubicBezTo>
                    <a:pt x="142" y="72"/>
                    <a:pt x="142" y="72"/>
                    <a:pt x="142" y="72"/>
                  </a:cubicBezTo>
                  <a:cubicBezTo>
                    <a:pt x="142" y="74"/>
                    <a:pt x="142" y="76"/>
                    <a:pt x="142" y="76"/>
                  </a:cubicBezTo>
                  <a:cubicBezTo>
                    <a:pt x="142" y="77"/>
                    <a:pt x="143" y="78"/>
                    <a:pt x="144" y="78"/>
                  </a:cubicBezTo>
                  <a:cubicBezTo>
                    <a:pt x="146" y="78"/>
                    <a:pt x="148" y="77"/>
                    <a:pt x="150" y="74"/>
                  </a:cubicBezTo>
                  <a:cubicBezTo>
                    <a:pt x="150" y="32"/>
                    <a:pt x="150" y="32"/>
                    <a:pt x="150" y="32"/>
                  </a:cubicBezTo>
                  <a:cubicBezTo>
                    <a:pt x="160" y="32"/>
                    <a:pt x="160" y="32"/>
                    <a:pt x="160" y="32"/>
                  </a:cubicBezTo>
                  <a:cubicBezTo>
                    <a:pt x="160" y="86"/>
                    <a:pt x="160" y="86"/>
                    <a:pt x="160" y="86"/>
                  </a:cubicBezTo>
                  <a:cubicBezTo>
                    <a:pt x="150" y="86"/>
                    <a:pt x="150" y="86"/>
                    <a:pt x="150" y="86"/>
                  </a:cubicBezTo>
                  <a:cubicBezTo>
                    <a:pt x="150" y="80"/>
                    <a:pt x="150" y="80"/>
                    <a:pt x="150" y="80"/>
                  </a:cubicBezTo>
                  <a:cubicBezTo>
                    <a:pt x="146" y="85"/>
                    <a:pt x="142" y="87"/>
                    <a:pt x="139" y="87"/>
                  </a:cubicBezTo>
                  <a:cubicBezTo>
                    <a:pt x="136" y="87"/>
                    <a:pt x="134" y="86"/>
                    <a:pt x="133" y="83"/>
                  </a:cubicBezTo>
                  <a:cubicBezTo>
                    <a:pt x="132" y="81"/>
                    <a:pt x="132" y="79"/>
                    <a:pt x="132" y="75"/>
                  </a:cubicBezTo>
                  <a:lnTo>
                    <a:pt x="132" y="32"/>
                  </a:lnTo>
                  <a:close/>
                  <a:moveTo>
                    <a:pt x="95" y="50"/>
                  </a:moveTo>
                  <a:cubicBezTo>
                    <a:pt x="95" y="44"/>
                    <a:pt x="96" y="40"/>
                    <a:pt x="98" y="37"/>
                  </a:cubicBezTo>
                  <a:cubicBezTo>
                    <a:pt x="101" y="34"/>
                    <a:pt x="104" y="32"/>
                    <a:pt x="109" y="32"/>
                  </a:cubicBezTo>
                  <a:cubicBezTo>
                    <a:pt x="114" y="32"/>
                    <a:pt x="118" y="34"/>
                    <a:pt x="121" y="37"/>
                  </a:cubicBezTo>
                  <a:cubicBezTo>
                    <a:pt x="123" y="40"/>
                    <a:pt x="124" y="44"/>
                    <a:pt x="124" y="50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4" y="75"/>
                    <a:pt x="123" y="79"/>
                    <a:pt x="121" y="81"/>
                  </a:cubicBezTo>
                  <a:cubicBezTo>
                    <a:pt x="118" y="85"/>
                    <a:pt x="114" y="87"/>
                    <a:pt x="109" y="87"/>
                  </a:cubicBezTo>
                  <a:cubicBezTo>
                    <a:pt x="104" y="87"/>
                    <a:pt x="101" y="85"/>
                    <a:pt x="98" y="81"/>
                  </a:cubicBezTo>
                  <a:cubicBezTo>
                    <a:pt x="96" y="79"/>
                    <a:pt x="95" y="74"/>
                    <a:pt x="95" y="69"/>
                  </a:cubicBezTo>
                  <a:lnTo>
                    <a:pt x="95" y="50"/>
                  </a:lnTo>
                  <a:close/>
                  <a:moveTo>
                    <a:pt x="69" y="14"/>
                  </a:moveTo>
                  <a:cubicBezTo>
                    <a:pt x="76" y="42"/>
                    <a:pt x="76" y="42"/>
                    <a:pt x="76" y="42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2" y="86"/>
                    <a:pt x="82" y="86"/>
                    <a:pt x="82" y="86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0" y="52"/>
                    <a:pt x="68" y="44"/>
                    <a:pt x="64" y="34"/>
                  </a:cubicBezTo>
                  <a:cubicBezTo>
                    <a:pt x="62" y="27"/>
                    <a:pt x="61" y="24"/>
                    <a:pt x="61" y="24"/>
                  </a:cubicBezTo>
                  <a:cubicBezTo>
                    <a:pt x="57" y="14"/>
                    <a:pt x="57" y="14"/>
                    <a:pt x="57" y="14"/>
                  </a:cubicBezTo>
                  <a:lnTo>
                    <a:pt x="69" y="14"/>
                  </a:lnTo>
                  <a:close/>
                  <a:moveTo>
                    <a:pt x="189" y="190"/>
                  </a:moveTo>
                  <a:cubicBezTo>
                    <a:pt x="188" y="194"/>
                    <a:pt x="186" y="197"/>
                    <a:pt x="183" y="200"/>
                  </a:cubicBezTo>
                  <a:cubicBezTo>
                    <a:pt x="179" y="203"/>
                    <a:pt x="176" y="205"/>
                    <a:pt x="172" y="205"/>
                  </a:cubicBezTo>
                  <a:cubicBezTo>
                    <a:pt x="158" y="207"/>
                    <a:pt x="138" y="208"/>
                    <a:pt x="112" y="208"/>
                  </a:cubicBezTo>
                  <a:cubicBezTo>
                    <a:pt x="85" y="208"/>
                    <a:pt x="65" y="207"/>
                    <a:pt x="52" y="205"/>
                  </a:cubicBezTo>
                  <a:cubicBezTo>
                    <a:pt x="47" y="205"/>
                    <a:pt x="44" y="203"/>
                    <a:pt x="41" y="200"/>
                  </a:cubicBezTo>
                  <a:cubicBezTo>
                    <a:pt x="37" y="197"/>
                    <a:pt x="35" y="194"/>
                    <a:pt x="34" y="190"/>
                  </a:cubicBezTo>
                  <a:cubicBezTo>
                    <a:pt x="32" y="181"/>
                    <a:pt x="31" y="169"/>
                    <a:pt x="31" y="152"/>
                  </a:cubicBezTo>
                  <a:cubicBezTo>
                    <a:pt x="31" y="135"/>
                    <a:pt x="32" y="122"/>
                    <a:pt x="34" y="114"/>
                  </a:cubicBezTo>
                  <a:cubicBezTo>
                    <a:pt x="35" y="110"/>
                    <a:pt x="37" y="106"/>
                    <a:pt x="41" y="103"/>
                  </a:cubicBezTo>
                  <a:cubicBezTo>
                    <a:pt x="44" y="100"/>
                    <a:pt x="47" y="99"/>
                    <a:pt x="52" y="98"/>
                  </a:cubicBezTo>
                  <a:cubicBezTo>
                    <a:pt x="65" y="97"/>
                    <a:pt x="85" y="96"/>
                    <a:pt x="112" y="96"/>
                  </a:cubicBezTo>
                  <a:cubicBezTo>
                    <a:pt x="138" y="96"/>
                    <a:pt x="158" y="97"/>
                    <a:pt x="172" y="98"/>
                  </a:cubicBezTo>
                  <a:cubicBezTo>
                    <a:pt x="176" y="99"/>
                    <a:pt x="179" y="100"/>
                    <a:pt x="183" y="103"/>
                  </a:cubicBezTo>
                  <a:cubicBezTo>
                    <a:pt x="186" y="106"/>
                    <a:pt x="188" y="110"/>
                    <a:pt x="189" y="114"/>
                  </a:cubicBezTo>
                  <a:cubicBezTo>
                    <a:pt x="191" y="122"/>
                    <a:pt x="192" y="135"/>
                    <a:pt x="192" y="152"/>
                  </a:cubicBezTo>
                  <a:cubicBezTo>
                    <a:pt x="192" y="169"/>
                    <a:pt x="191" y="181"/>
                    <a:pt x="189" y="190"/>
                  </a:cubicBezTo>
                  <a:close/>
                  <a:moveTo>
                    <a:pt x="189" y="190"/>
                  </a:moveTo>
                  <a:cubicBezTo>
                    <a:pt x="189" y="190"/>
                    <a:pt x="189" y="190"/>
                    <a:pt x="189" y="19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41">
              <a:extLst>
                <a:ext uri="{FF2B5EF4-FFF2-40B4-BE49-F238E27FC236}">
                  <a16:creationId xmlns:a16="http://schemas.microsoft.com/office/drawing/2014/main" id="{779450AE-FB59-614D-9626-D31CEBD4C8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6010" y="9451981"/>
              <a:ext cx="65088" cy="13811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4" y="12"/>
                </a:cxn>
                <a:cxn ang="0">
                  <a:pos x="14" y="87"/>
                </a:cxn>
                <a:cxn ang="0">
                  <a:pos x="28" y="87"/>
                </a:cxn>
                <a:cxn ang="0">
                  <a:pos x="28" y="12"/>
                </a:cxn>
                <a:cxn ang="0">
                  <a:pos x="41" y="12"/>
                </a:cxn>
                <a:cxn ang="0">
                  <a:pos x="4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41" h="87">
                  <a:moveTo>
                    <a:pt x="0" y="12"/>
                  </a:moveTo>
                  <a:lnTo>
                    <a:pt x="14" y="12"/>
                  </a:lnTo>
                  <a:lnTo>
                    <a:pt x="14" y="87"/>
                  </a:lnTo>
                  <a:lnTo>
                    <a:pt x="28" y="87"/>
                  </a:lnTo>
                  <a:lnTo>
                    <a:pt x="28" y="12"/>
                  </a:lnTo>
                  <a:lnTo>
                    <a:pt x="41" y="12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12"/>
                  </a:lnTo>
                  <a:close/>
                  <a:moveTo>
                    <a:pt x="0" y="12"/>
                  </a:moveTo>
                  <a:lnTo>
                    <a:pt x="0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42">
              <a:extLst>
                <a:ext uri="{FF2B5EF4-FFF2-40B4-BE49-F238E27FC236}">
                  <a16:creationId xmlns:a16="http://schemas.microsoft.com/office/drawing/2014/main" id="{A39E19DB-82CD-754F-BDFE-4FEE1A3FF4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6017" y="9451981"/>
              <a:ext cx="65088" cy="13811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4" y="12"/>
                </a:cxn>
                <a:cxn ang="0">
                  <a:pos x="14" y="87"/>
                </a:cxn>
                <a:cxn ang="0">
                  <a:pos x="28" y="87"/>
                </a:cxn>
                <a:cxn ang="0">
                  <a:pos x="28" y="12"/>
                </a:cxn>
                <a:cxn ang="0">
                  <a:pos x="41" y="12"/>
                </a:cxn>
                <a:cxn ang="0">
                  <a:pos x="4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41" h="87">
                  <a:moveTo>
                    <a:pt x="0" y="12"/>
                  </a:moveTo>
                  <a:lnTo>
                    <a:pt x="14" y="12"/>
                  </a:lnTo>
                  <a:lnTo>
                    <a:pt x="14" y="87"/>
                  </a:lnTo>
                  <a:lnTo>
                    <a:pt x="28" y="87"/>
                  </a:lnTo>
                  <a:lnTo>
                    <a:pt x="28" y="12"/>
                  </a:lnTo>
                  <a:lnTo>
                    <a:pt x="41" y="12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12"/>
                  </a:lnTo>
                  <a:moveTo>
                    <a:pt x="0" y="12"/>
                  </a:moveTo>
                  <a:lnTo>
                    <a:pt x="0" y="12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44">
              <a:extLst>
                <a:ext uri="{FF2B5EF4-FFF2-40B4-BE49-F238E27FC236}">
                  <a16:creationId xmlns:a16="http://schemas.microsoft.com/office/drawing/2014/main" id="{54056D6A-2BFC-F048-A4B7-A3D713D445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5871" y="9486907"/>
              <a:ext cx="52389" cy="106363"/>
            </a:xfrm>
            <a:custGeom>
              <a:avLst/>
              <a:gdLst/>
              <a:ahLst/>
              <a:cxnLst>
                <a:cxn ang="0">
                  <a:pos x="18" y="41"/>
                </a:cxn>
                <a:cxn ang="0">
                  <a:pos x="12" y="45"/>
                </a:cxn>
                <a:cxn ang="0">
                  <a:pos x="9" y="43"/>
                </a:cxn>
                <a:cxn ang="0">
                  <a:pos x="9" y="39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42"/>
                </a:cxn>
                <a:cxn ang="0">
                  <a:pos x="1" y="50"/>
                </a:cxn>
                <a:cxn ang="0">
                  <a:pos x="7" y="54"/>
                </a:cxn>
                <a:cxn ang="0">
                  <a:pos x="18" y="48"/>
                </a:cxn>
                <a:cxn ang="0">
                  <a:pos x="18" y="53"/>
                </a:cxn>
                <a:cxn ang="0">
                  <a:pos x="27" y="5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8" y="41"/>
                </a:cxn>
                <a:cxn ang="0">
                  <a:pos x="18" y="41"/>
                </a:cxn>
                <a:cxn ang="0">
                  <a:pos x="18" y="41"/>
                </a:cxn>
              </a:cxnLst>
              <a:rect l="0" t="0" r="r" b="b"/>
              <a:pathLst>
                <a:path w="27" h="54">
                  <a:moveTo>
                    <a:pt x="18" y="41"/>
                  </a:moveTo>
                  <a:cubicBezTo>
                    <a:pt x="16" y="44"/>
                    <a:pt x="14" y="45"/>
                    <a:pt x="12" y="45"/>
                  </a:cubicBezTo>
                  <a:cubicBezTo>
                    <a:pt x="10" y="45"/>
                    <a:pt x="10" y="45"/>
                    <a:pt x="9" y="43"/>
                  </a:cubicBezTo>
                  <a:cubicBezTo>
                    <a:pt x="9" y="43"/>
                    <a:pt x="9" y="42"/>
                    <a:pt x="9" y="39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0" y="49"/>
                    <a:pt x="1" y="50"/>
                  </a:cubicBezTo>
                  <a:cubicBezTo>
                    <a:pt x="1" y="53"/>
                    <a:pt x="3" y="54"/>
                    <a:pt x="7" y="54"/>
                  </a:cubicBezTo>
                  <a:cubicBezTo>
                    <a:pt x="10" y="54"/>
                    <a:pt x="14" y="52"/>
                    <a:pt x="18" y="48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8" y="41"/>
                  </a:lnTo>
                  <a:close/>
                  <a:moveTo>
                    <a:pt x="18" y="41"/>
                  </a:moveTo>
                  <a:cubicBezTo>
                    <a:pt x="18" y="41"/>
                    <a:pt x="18" y="41"/>
                    <a:pt x="18" y="4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5">
              <a:extLst>
                <a:ext uri="{FF2B5EF4-FFF2-40B4-BE49-F238E27FC236}">
                  <a16:creationId xmlns:a16="http://schemas.microsoft.com/office/drawing/2014/main" id="{E0428877-FEA7-F248-AB61-BA75305995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5721" y="9451990"/>
              <a:ext cx="55563" cy="141288"/>
            </a:xfrm>
            <a:custGeom>
              <a:avLst/>
              <a:gdLst/>
              <a:ahLst/>
              <a:cxnLst>
                <a:cxn ang="0">
                  <a:pos x="19" y="17"/>
                </a:cxn>
                <a:cxn ang="0">
                  <a:pos x="10" y="23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71"/>
                </a:cxn>
                <a:cxn ang="0">
                  <a:pos x="10" y="71"/>
                </a:cxn>
                <a:cxn ang="0">
                  <a:pos x="10" y="66"/>
                </a:cxn>
                <a:cxn ang="0">
                  <a:pos x="19" y="72"/>
                </a:cxn>
                <a:cxn ang="0">
                  <a:pos x="27" y="66"/>
                </a:cxn>
                <a:cxn ang="0">
                  <a:pos x="28" y="55"/>
                </a:cxn>
                <a:cxn ang="0">
                  <a:pos x="28" y="34"/>
                </a:cxn>
                <a:cxn ang="0">
                  <a:pos x="27" y="23"/>
                </a:cxn>
                <a:cxn ang="0">
                  <a:pos x="19" y="17"/>
                </a:cxn>
                <a:cxn ang="0">
                  <a:pos x="19" y="56"/>
                </a:cxn>
                <a:cxn ang="0">
                  <a:pos x="14" y="63"/>
                </a:cxn>
                <a:cxn ang="0">
                  <a:pos x="10" y="61"/>
                </a:cxn>
                <a:cxn ang="0">
                  <a:pos x="10" y="28"/>
                </a:cxn>
                <a:cxn ang="0">
                  <a:pos x="14" y="26"/>
                </a:cxn>
                <a:cxn ang="0">
                  <a:pos x="19" y="33"/>
                </a:cxn>
                <a:cxn ang="0">
                  <a:pos x="19" y="56"/>
                </a:cxn>
                <a:cxn ang="0">
                  <a:pos x="19" y="56"/>
                </a:cxn>
                <a:cxn ang="0">
                  <a:pos x="19" y="56"/>
                </a:cxn>
              </a:cxnLst>
              <a:rect l="0" t="0" r="r" b="b"/>
              <a:pathLst>
                <a:path w="28" h="72">
                  <a:moveTo>
                    <a:pt x="19" y="17"/>
                  </a:moveTo>
                  <a:cubicBezTo>
                    <a:pt x="16" y="17"/>
                    <a:pt x="13" y="19"/>
                    <a:pt x="10" y="2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3" y="70"/>
                    <a:pt x="16" y="72"/>
                    <a:pt x="19" y="72"/>
                  </a:cubicBezTo>
                  <a:cubicBezTo>
                    <a:pt x="23" y="72"/>
                    <a:pt x="26" y="70"/>
                    <a:pt x="27" y="66"/>
                  </a:cubicBezTo>
                  <a:cubicBezTo>
                    <a:pt x="28" y="64"/>
                    <a:pt x="28" y="60"/>
                    <a:pt x="28" y="55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29"/>
                    <a:pt x="28" y="25"/>
                    <a:pt x="27" y="23"/>
                  </a:cubicBezTo>
                  <a:cubicBezTo>
                    <a:pt x="26" y="19"/>
                    <a:pt x="23" y="17"/>
                    <a:pt x="19" y="17"/>
                  </a:cubicBezTo>
                  <a:close/>
                  <a:moveTo>
                    <a:pt x="19" y="56"/>
                  </a:moveTo>
                  <a:cubicBezTo>
                    <a:pt x="19" y="61"/>
                    <a:pt x="17" y="63"/>
                    <a:pt x="14" y="63"/>
                  </a:cubicBezTo>
                  <a:cubicBezTo>
                    <a:pt x="13" y="63"/>
                    <a:pt x="11" y="63"/>
                    <a:pt x="10" y="61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27"/>
                    <a:pt x="13" y="26"/>
                    <a:pt x="14" y="26"/>
                  </a:cubicBezTo>
                  <a:cubicBezTo>
                    <a:pt x="17" y="26"/>
                    <a:pt x="19" y="28"/>
                    <a:pt x="19" y="33"/>
                  </a:cubicBezTo>
                  <a:lnTo>
                    <a:pt x="19" y="56"/>
                  </a:lnTo>
                  <a:close/>
                  <a:moveTo>
                    <a:pt x="19" y="56"/>
                  </a:moveTo>
                  <a:cubicBezTo>
                    <a:pt x="19" y="56"/>
                    <a:pt x="19" y="56"/>
                    <a:pt x="19" y="5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46">
              <a:extLst>
                <a:ext uri="{FF2B5EF4-FFF2-40B4-BE49-F238E27FC236}">
                  <a16:creationId xmlns:a16="http://schemas.microsoft.com/office/drawing/2014/main" id="{21330359-BA27-3F49-B5C9-72707ABE84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7171" y="9485320"/>
              <a:ext cx="57151" cy="107950"/>
            </a:xfrm>
            <a:custGeom>
              <a:avLst/>
              <a:gdLst/>
              <a:ahLst/>
              <a:cxnLst>
                <a:cxn ang="0">
                  <a:pos x="19" y="39"/>
                </a:cxn>
                <a:cxn ang="0">
                  <a:pos x="19" y="41"/>
                </a:cxn>
                <a:cxn ang="0">
                  <a:pos x="19" y="43"/>
                </a:cxn>
                <a:cxn ang="0">
                  <a:pos x="14" y="46"/>
                </a:cxn>
                <a:cxn ang="0">
                  <a:pos x="9" y="39"/>
                </a:cxn>
                <a:cxn ang="0">
                  <a:pos x="9" y="29"/>
                </a:cxn>
                <a:cxn ang="0">
                  <a:pos x="29" y="29"/>
                </a:cxn>
                <a:cxn ang="0">
                  <a:pos x="29" y="18"/>
                </a:cxn>
                <a:cxn ang="0">
                  <a:pos x="26" y="6"/>
                </a:cxn>
                <a:cxn ang="0">
                  <a:pos x="14" y="0"/>
                </a:cxn>
                <a:cxn ang="0">
                  <a:pos x="3" y="6"/>
                </a:cxn>
                <a:cxn ang="0">
                  <a:pos x="0" y="18"/>
                </a:cxn>
                <a:cxn ang="0">
                  <a:pos x="0" y="37"/>
                </a:cxn>
                <a:cxn ang="0">
                  <a:pos x="3" y="50"/>
                </a:cxn>
                <a:cxn ang="0">
                  <a:pos x="15" y="55"/>
                </a:cxn>
                <a:cxn ang="0">
                  <a:pos x="26" y="49"/>
                </a:cxn>
                <a:cxn ang="0">
                  <a:pos x="28" y="44"/>
                </a:cxn>
                <a:cxn ang="0">
                  <a:pos x="29" y="37"/>
                </a:cxn>
                <a:cxn ang="0">
                  <a:pos x="29" y="36"/>
                </a:cxn>
                <a:cxn ang="0">
                  <a:pos x="19" y="36"/>
                </a:cxn>
                <a:cxn ang="0">
                  <a:pos x="19" y="39"/>
                </a:cxn>
                <a:cxn ang="0">
                  <a:pos x="9" y="16"/>
                </a:cxn>
                <a:cxn ang="0">
                  <a:pos x="14" y="9"/>
                </a:cxn>
                <a:cxn ang="0">
                  <a:pos x="19" y="16"/>
                </a:cxn>
                <a:cxn ang="0">
                  <a:pos x="19" y="21"/>
                </a:cxn>
                <a:cxn ang="0">
                  <a:pos x="9" y="21"/>
                </a:cxn>
                <a:cxn ang="0">
                  <a:pos x="9" y="16"/>
                </a:cxn>
                <a:cxn ang="0">
                  <a:pos x="9" y="16"/>
                </a:cxn>
                <a:cxn ang="0">
                  <a:pos x="9" y="16"/>
                </a:cxn>
              </a:cxnLst>
              <a:rect l="0" t="0" r="r" b="b"/>
              <a:pathLst>
                <a:path w="29" h="55">
                  <a:moveTo>
                    <a:pt x="19" y="39"/>
                  </a:moveTo>
                  <a:cubicBezTo>
                    <a:pt x="19" y="40"/>
                    <a:pt x="19" y="41"/>
                    <a:pt x="19" y="41"/>
                  </a:cubicBezTo>
                  <a:cubicBezTo>
                    <a:pt x="19" y="42"/>
                    <a:pt x="19" y="42"/>
                    <a:pt x="19" y="43"/>
                  </a:cubicBezTo>
                  <a:cubicBezTo>
                    <a:pt x="18" y="45"/>
                    <a:pt x="17" y="46"/>
                    <a:pt x="14" y="46"/>
                  </a:cubicBezTo>
                  <a:cubicBezTo>
                    <a:pt x="11" y="46"/>
                    <a:pt x="9" y="44"/>
                    <a:pt x="9" y="3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3"/>
                    <a:pt x="28" y="9"/>
                    <a:pt x="26" y="6"/>
                  </a:cubicBezTo>
                  <a:cubicBezTo>
                    <a:pt x="23" y="2"/>
                    <a:pt x="19" y="0"/>
                    <a:pt x="14" y="0"/>
                  </a:cubicBezTo>
                  <a:cubicBezTo>
                    <a:pt x="9" y="0"/>
                    <a:pt x="5" y="2"/>
                    <a:pt x="3" y="6"/>
                  </a:cubicBezTo>
                  <a:cubicBezTo>
                    <a:pt x="1" y="8"/>
                    <a:pt x="0" y="13"/>
                    <a:pt x="0" y="1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3"/>
                    <a:pt x="1" y="47"/>
                    <a:pt x="3" y="50"/>
                  </a:cubicBezTo>
                  <a:cubicBezTo>
                    <a:pt x="6" y="53"/>
                    <a:pt x="10" y="55"/>
                    <a:pt x="15" y="55"/>
                  </a:cubicBezTo>
                  <a:cubicBezTo>
                    <a:pt x="20" y="55"/>
                    <a:pt x="24" y="53"/>
                    <a:pt x="26" y="49"/>
                  </a:cubicBezTo>
                  <a:cubicBezTo>
                    <a:pt x="27" y="48"/>
                    <a:pt x="28" y="46"/>
                    <a:pt x="28" y="44"/>
                  </a:cubicBezTo>
                  <a:cubicBezTo>
                    <a:pt x="29" y="42"/>
                    <a:pt x="29" y="40"/>
                    <a:pt x="29" y="37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19" y="36"/>
                    <a:pt x="19" y="36"/>
                    <a:pt x="19" y="36"/>
                  </a:cubicBezTo>
                  <a:lnTo>
                    <a:pt x="19" y="39"/>
                  </a:lnTo>
                  <a:close/>
                  <a:moveTo>
                    <a:pt x="9" y="16"/>
                  </a:moveTo>
                  <a:cubicBezTo>
                    <a:pt x="9" y="11"/>
                    <a:pt x="11" y="9"/>
                    <a:pt x="14" y="9"/>
                  </a:cubicBezTo>
                  <a:cubicBezTo>
                    <a:pt x="17" y="9"/>
                    <a:pt x="19" y="11"/>
                    <a:pt x="19" y="16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9" y="21"/>
                    <a:pt x="9" y="21"/>
                    <a:pt x="9" y="21"/>
                  </a:cubicBezTo>
                  <a:lnTo>
                    <a:pt x="9" y="16"/>
                  </a:lnTo>
                  <a:close/>
                  <a:moveTo>
                    <a:pt x="9" y="16"/>
                  </a:moveTo>
                  <a:cubicBezTo>
                    <a:pt x="9" y="16"/>
                    <a:pt x="9" y="16"/>
                    <a:pt x="9" y="1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52">
              <a:extLst>
                <a:ext uri="{FF2B5EF4-FFF2-40B4-BE49-F238E27FC236}">
                  <a16:creationId xmlns:a16="http://schemas.microsoft.com/office/drawing/2014/main" id="{E5F11565-161E-EB48-890C-7532CECC8D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6612" y="9304338"/>
              <a:ext cx="17463" cy="74613"/>
            </a:xfrm>
            <a:custGeom>
              <a:avLst/>
              <a:gdLst/>
              <a:ahLst/>
              <a:cxnLst>
                <a:cxn ang="0">
                  <a:pos x="4" y="38"/>
                </a:cxn>
                <a:cxn ang="0">
                  <a:pos x="9" y="31"/>
                </a:cxn>
                <a:cxn ang="0">
                  <a:pos x="9" y="8"/>
                </a:cxn>
                <a:cxn ang="0">
                  <a:pos x="4" y="0"/>
                </a:cxn>
                <a:cxn ang="0">
                  <a:pos x="0" y="8"/>
                </a:cxn>
                <a:cxn ang="0">
                  <a:pos x="0" y="31"/>
                </a:cxn>
                <a:cxn ang="0">
                  <a:pos x="4" y="38"/>
                </a:cxn>
                <a:cxn ang="0">
                  <a:pos x="4" y="38"/>
                </a:cxn>
                <a:cxn ang="0">
                  <a:pos x="4" y="38"/>
                </a:cxn>
              </a:cxnLst>
              <a:rect l="0" t="0" r="r" b="b"/>
              <a:pathLst>
                <a:path w="9" h="38">
                  <a:moveTo>
                    <a:pt x="4" y="38"/>
                  </a:moveTo>
                  <a:cubicBezTo>
                    <a:pt x="7" y="38"/>
                    <a:pt x="9" y="36"/>
                    <a:pt x="9" y="3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0"/>
                    <a:pt x="4" y="0"/>
                  </a:cubicBezTo>
                  <a:cubicBezTo>
                    <a:pt x="1" y="0"/>
                    <a:pt x="0" y="3"/>
                    <a:pt x="0" y="8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6"/>
                    <a:pt x="1" y="38"/>
                    <a:pt x="4" y="38"/>
                  </a:cubicBezTo>
                  <a:close/>
                  <a:moveTo>
                    <a:pt x="4" y="38"/>
                  </a:moveTo>
                  <a:cubicBezTo>
                    <a:pt x="4" y="38"/>
                    <a:pt x="4" y="38"/>
                    <a:pt x="4" y="3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Freeform 197">
            <a:hlinkClick r:id="rId6"/>
            <a:extLst>
              <a:ext uri="{FF2B5EF4-FFF2-40B4-BE49-F238E27FC236}">
                <a16:creationId xmlns:a16="http://schemas.microsoft.com/office/drawing/2014/main" id="{776171C0-640B-C341-8B89-809C9DFD8454}"/>
              </a:ext>
            </a:extLst>
          </p:cNvPr>
          <p:cNvSpPr>
            <a:spLocks noEditPoints="1"/>
          </p:cNvSpPr>
          <p:nvPr/>
        </p:nvSpPr>
        <p:spPr bwMode="auto">
          <a:xfrm>
            <a:off x="13726210" y="10478820"/>
            <a:ext cx="538431" cy="538431"/>
          </a:xfrm>
          <a:custGeom>
            <a:avLst/>
            <a:gdLst/>
            <a:ahLst/>
            <a:cxnLst>
              <a:cxn ang="0">
                <a:pos x="185" y="0"/>
              </a:cxn>
              <a:cxn ang="0">
                <a:pos x="42" y="0"/>
              </a:cxn>
              <a:cxn ang="0">
                <a:pos x="0" y="42"/>
              </a:cxn>
              <a:cxn ang="0">
                <a:pos x="0" y="185"/>
              </a:cxn>
              <a:cxn ang="0">
                <a:pos x="42" y="227"/>
              </a:cxn>
              <a:cxn ang="0">
                <a:pos x="185" y="227"/>
              </a:cxn>
              <a:cxn ang="0">
                <a:pos x="227" y="185"/>
              </a:cxn>
              <a:cxn ang="0">
                <a:pos x="227" y="42"/>
              </a:cxn>
              <a:cxn ang="0">
                <a:pos x="185" y="0"/>
              </a:cxn>
              <a:cxn ang="0">
                <a:pos x="170" y="88"/>
              </a:cxn>
              <a:cxn ang="0">
                <a:pos x="170" y="92"/>
              </a:cxn>
              <a:cxn ang="0">
                <a:pos x="90" y="171"/>
              </a:cxn>
              <a:cxn ang="0">
                <a:pos x="47" y="159"/>
              </a:cxn>
              <a:cxn ang="0">
                <a:pos x="54" y="159"/>
              </a:cxn>
              <a:cxn ang="0">
                <a:pos x="89" y="147"/>
              </a:cxn>
              <a:cxn ang="0">
                <a:pos x="63" y="128"/>
              </a:cxn>
              <a:cxn ang="0">
                <a:pos x="68" y="128"/>
              </a:cxn>
              <a:cxn ang="0">
                <a:pos x="75" y="127"/>
              </a:cxn>
              <a:cxn ang="0">
                <a:pos x="53" y="100"/>
              </a:cxn>
              <a:cxn ang="0">
                <a:pos x="53" y="99"/>
              </a:cxn>
              <a:cxn ang="0">
                <a:pos x="66" y="103"/>
              </a:cxn>
              <a:cxn ang="0">
                <a:pos x="53" y="80"/>
              </a:cxn>
              <a:cxn ang="0">
                <a:pos x="57" y="65"/>
              </a:cxn>
              <a:cxn ang="0">
                <a:pos x="115" y="95"/>
              </a:cxn>
              <a:cxn ang="0">
                <a:pos x="114" y="88"/>
              </a:cxn>
              <a:cxn ang="0">
                <a:pos x="142" y="60"/>
              </a:cxn>
              <a:cxn ang="0">
                <a:pos x="163" y="69"/>
              </a:cxn>
              <a:cxn ang="0">
                <a:pos x="180" y="62"/>
              </a:cxn>
              <a:cxn ang="0">
                <a:pos x="168" y="78"/>
              </a:cxn>
              <a:cxn ang="0">
                <a:pos x="184" y="73"/>
              </a:cxn>
              <a:cxn ang="0">
                <a:pos x="170" y="88"/>
              </a:cxn>
              <a:cxn ang="0">
                <a:pos x="170" y="88"/>
              </a:cxn>
              <a:cxn ang="0">
                <a:pos x="170" y="88"/>
              </a:cxn>
            </a:cxnLst>
            <a:rect l="0" t="0" r="r" b="b"/>
            <a:pathLst>
              <a:path w="227" h="227">
                <a:moveTo>
                  <a:pt x="185" y="0"/>
                </a:moveTo>
                <a:cubicBezTo>
                  <a:pt x="42" y="0"/>
                  <a:pt x="42" y="0"/>
                  <a:pt x="42" y="0"/>
                </a:cubicBezTo>
                <a:cubicBezTo>
                  <a:pt x="19" y="0"/>
                  <a:pt x="0" y="19"/>
                  <a:pt x="0" y="42"/>
                </a:cubicBezTo>
                <a:cubicBezTo>
                  <a:pt x="0" y="185"/>
                  <a:pt x="0" y="185"/>
                  <a:pt x="0" y="185"/>
                </a:cubicBezTo>
                <a:cubicBezTo>
                  <a:pt x="0" y="208"/>
                  <a:pt x="19" y="227"/>
                  <a:pt x="42" y="227"/>
                </a:cubicBezTo>
                <a:cubicBezTo>
                  <a:pt x="185" y="227"/>
                  <a:pt x="185" y="227"/>
                  <a:pt x="185" y="227"/>
                </a:cubicBezTo>
                <a:cubicBezTo>
                  <a:pt x="208" y="227"/>
                  <a:pt x="227" y="208"/>
                  <a:pt x="227" y="185"/>
                </a:cubicBezTo>
                <a:cubicBezTo>
                  <a:pt x="227" y="42"/>
                  <a:pt x="227" y="42"/>
                  <a:pt x="227" y="42"/>
                </a:cubicBezTo>
                <a:cubicBezTo>
                  <a:pt x="227" y="19"/>
                  <a:pt x="208" y="0"/>
                  <a:pt x="185" y="0"/>
                </a:cubicBezTo>
                <a:close/>
                <a:moveTo>
                  <a:pt x="170" y="88"/>
                </a:moveTo>
                <a:cubicBezTo>
                  <a:pt x="170" y="92"/>
                  <a:pt x="170" y="92"/>
                  <a:pt x="170" y="92"/>
                </a:cubicBezTo>
                <a:cubicBezTo>
                  <a:pt x="170" y="129"/>
                  <a:pt x="142" y="171"/>
                  <a:pt x="90" y="171"/>
                </a:cubicBezTo>
                <a:cubicBezTo>
                  <a:pt x="75" y="171"/>
                  <a:pt x="60" y="167"/>
                  <a:pt x="47" y="159"/>
                </a:cubicBezTo>
                <a:cubicBezTo>
                  <a:pt x="50" y="159"/>
                  <a:pt x="52" y="159"/>
                  <a:pt x="54" y="159"/>
                </a:cubicBezTo>
                <a:cubicBezTo>
                  <a:pt x="67" y="159"/>
                  <a:pt x="79" y="155"/>
                  <a:pt x="89" y="147"/>
                </a:cubicBezTo>
                <a:cubicBezTo>
                  <a:pt x="77" y="147"/>
                  <a:pt x="66" y="139"/>
                  <a:pt x="63" y="128"/>
                </a:cubicBezTo>
                <a:cubicBezTo>
                  <a:pt x="64" y="128"/>
                  <a:pt x="66" y="128"/>
                  <a:pt x="68" y="128"/>
                </a:cubicBezTo>
                <a:cubicBezTo>
                  <a:pt x="71" y="128"/>
                  <a:pt x="73" y="128"/>
                  <a:pt x="75" y="127"/>
                </a:cubicBezTo>
                <a:cubicBezTo>
                  <a:pt x="63" y="125"/>
                  <a:pt x="53" y="113"/>
                  <a:pt x="53" y="100"/>
                </a:cubicBezTo>
                <a:cubicBezTo>
                  <a:pt x="53" y="99"/>
                  <a:pt x="53" y="99"/>
                  <a:pt x="53" y="99"/>
                </a:cubicBezTo>
                <a:cubicBezTo>
                  <a:pt x="57" y="101"/>
                  <a:pt x="61" y="103"/>
                  <a:pt x="66" y="103"/>
                </a:cubicBezTo>
                <a:cubicBezTo>
                  <a:pt x="58" y="98"/>
                  <a:pt x="53" y="89"/>
                  <a:pt x="53" y="80"/>
                </a:cubicBezTo>
                <a:cubicBezTo>
                  <a:pt x="53" y="74"/>
                  <a:pt x="54" y="70"/>
                  <a:pt x="57" y="65"/>
                </a:cubicBezTo>
                <a:cubicBezTo>
                  <a:pt x="71" y="82"/>
                  <a:pt x="91" y="94"/>
                  <a:pt x="115" y="95"/>
                </a:cubicBezTo>
                <a:cubicBezTo>
                  <a:pt x="114" y="93"/>
                  <a:pt x="114" y="91"/>
                  <a:pt x="114" y="88"/>
                </a:cubicBezTo>
                <a:cubicBezTo>
                  <a:pt x="114" y="73"/>
                  <a:pt x="127" y="60"/>
                  <a:pt x="142" y="60"/>
                </a:cubicBezTo>
                <a:cubicBezTo>
                  <a:pt x="150" y="60"/>
                  <a:pt x="157" y="64"/>
                  <a:pt x="163" y="69"/>
                </a:cubicBezTo>
                <a:cubicBezTo>
                  <a:pt x="169" y="68"/>
                  <a:pt x="175" y="66"/>
                  <a:pt x="180" y="62"/>
                </a:cubicBezTo>
                <a:cubicBezTo>
                  <a:pt x="178" y="69"/>
                  <a:pt x="174" y="74"/>
                  <a:pt x="168" y="78"/>
                </a:cubicBezTo>
                <a:cubicBezTo>
                  <a:pt x="174" y="77"/>
                  <a:pt x="179" y="76"/>
                  <a:pt x="184" y="73"/>
                </a:cubicBezTo>
                <a:cubicBezTo>
                  <a:pt x="180" y="79"/>
                  <a:pt x="176" y="84"/>
                  <a:pt x="170" y="88"/>
                </a:cubicBezTo>
                <a:close/>
                <a:moveTo>
                  <a:pt x="170" y="88"/>
                </a:moveTo>
                <a:cubicBezTo>
                  <a:pt x="170" y="88"/>
                  <a:pt x="170" y="88"/>
                  <a:pt x="170" y="88"/>
                </a:cubicBez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7" t="27918" r="48528" b="36689"/>
          <a:stretch/>
        </p:blipFill>
        <p:spPr bwMode="auto">
          <a:xfrm>
            <a:off x="1533188" y="2578100"/>
            <a:ext cx="10653043" cy="906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02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16331" y="11513319"/>
            <a:ext cx="22539324" cy="1091891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*Изменения в пункт 6 части 3 статьи 33 </a:t>
            </a:r>
            <a:r>
              <a:rPr lang="ru-RU" sz="2400" dirty="0" err="1" smtClean="0"/>
              <a:t>ГрК</a:t>
            </a:r>
            <a:r>
              <a:rPr lang="ru-RU" sz="2400" dirty="0" smtClean="0"/>
              <a:t> РФ предусматривают новое определение такого юридического лица.</a:t>
            </a:r>
            <a:br>
              <a:rPr lang="ru-RU" sz="2400" dirty="0" smtClean="0"/>
            </a:br>
            <a:r>
              <a:rPr lang="ru-RU" sz="2400" dirty="0" smtClean="0"/>
              <a:t>**</a:t>
            </a:r>
            <a:r>
              <a:rPr lang="ru-RU" sz="2400" dirty="0"/>
              <a:t>Изменения в пункт </a:t>
            </a:r>
            <a:r>
              <a:rPr lang="ru-RU" sz="2400" dirty="0" smtClean="0"/>
              <a:t>7 </a:t>
            </a:r>
            <a:r>
              <a:rPr lang="ru-RU" sz="2400" dirty="0"/>
              <a:t>части 3 статьи 33 </a:t>
            </a:r>
            <a:r>
              <a:rPr lang="ru-RU" sz="2400" dirty="0" err="1"/>
              <a:t>ГрК</a:t>
            </a:r>
            <a:r>
              <a:rPr lang="ru-RU" sz="2400" dirty="0"/>
              <a:t> РФ предусматривают новое определение такого юридического </a:t>
            </a:r>
            <a:r>
              <a:rPr lang="ru-RU" sz="2400" dirty="0" smtClean="0"/>
              <a:t>лица, в том числе возможность реализации юридическим лицом, определенным субъектом РФ, также решения о КРТ, принятого главой местной администрации. Готовятся изменения в законодательство в целях создания условий для реализации нового подхода.</a:t>
            </a:r>
            <a:endParaRPr lang="en-US" sz="2400" dirty="0"/>
          </a:p>
        </p:txBody>
      </p:sp>
      <p:sp>
        <p:nvSpPr>
          <p:cNvPr id="8" name="Rounded Rectangle 1"/>
          <p:cNvSpPr/>
          <p:nvPr/>
        </p:nvSpPr>
        <p:spPr bwMode="auto">
          <a:xfrm>
            <a:off x="922337" y="1807029"/>
            <a:ext cx="8689249" cy="2242457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 sz="4400" dirty="0" smtClean="0">
              <a:solidFill>
                <a:schemeClr val="bg1"/>
              </a:solidFill>
            </a:endParaRPr>
          </a:p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Правительство РФ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9" name="Rounded Rectangle 19"/>
          <p:cNvSpPr/>
          <p:nvPr/>
        </p:nvSpPr>
        <p:spPr bwMode="auto">
          <a:xfrm>
            <a:off x="10172699" y="1807029"/>
            <a:ext cx="8092441" cy="2242457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Высший исполнительный орган государственной власти субъекта РФ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0" name="Rounded Rectangle 20"/>
          <p:cNvSpPr/>
          <p:nvPr/>
        </p:nvSpPr>
        <p:spPr bwMode="auto">
          <a:xfrm>
            <a:off x="18620510" y="1807029"/>
            <a:ext cx="5235145" cy="2242457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Глава местной администрации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1" name="Rounded Rectangle 1"/>
          <p:cNvSpPr/>
          <p:nvPr/>
        </p:nvSpPr>
        <p:spPr bwMode="auto">
          <a:xfrm>
            <a:off x="922338" y="4247537"/>
            <a:ext cx="8689248" cy="702244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t" anchorCtr="0" compatLnSpc="1">
            <a:prstTxWarp prst="textNoShape">
              <a:avLst/>
            </a:prstTxWarp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</a:rPr>
              <a:t>в границах территории расположены исключительно ЗУ и (или) иные объекты недвижимости в федеральной собственности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</a:rPr>
              <a:t>решение о КРТ реализуется в рамках приоритетного </a:t>
            </a:r>
            <a:r>
              <a:rPr lang="ru-RU" sz="3600" dirty="0" err="1" smtClean="0">
                <a:solidFill>
                  <a:schemeClr val="bg1"/>
                </a:solidFill>
              </a:rPr>
              <a:t>инвестпроекта</a:t>
            </a:r>
            <a:r>
              <a:rPr lang="ru-RU" sz="3600" dirty="0" smtClean="0">
                <a:solidFill>
                  <a:schemeClr val="bg1"/>
                </a:solidFill>
              </a:rPr>
              <a:t> субъекта РФ с привлечением средств федерального бюджета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</a:rPr>
              <a:t>реализация решения о КРТ будет осуществляться юридическим лицом, определенным РФ*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2" name="Rounded Rectangle 19"/>
          <p:cNvSpPr/>
          <p:nvPr/>
        </p:nvSpPr>
        <p:spPr bwMode="auto">
          <a:xfrm>
            <a:off x="10172699" y="4247536"/>
            <a:ext cx="8092441" cy="7022445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t" anchorCtr="0" compatLnSpc="1">
            <a:prstTxWarp prst="textNoShape">
              <a:avLst/>
            </a:prstTxWarp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</a:rPr>
              <a:t>реализация </a:t>
            </a:r>
            <a:r>
              <a:rPr lang="ru-RU" sz="3600" dirty="0">
                <a:solidFill>
                  <a:schemeClr val="bg1"/>
                </a:solidFill>
              </a:rPr>
              <a:t>решения о КРТ </a:t>
            </a:r>
            <a:r>
              <a:rPr lang="ru-RU" sz="3600" dirty="0" smtClean="0">
                <a:solidFill>
                  <a:schemeClr val="bg1"/>
                </a:solidFill>
              </a:rPr>
              <a:t>будет осуществляться с привлечением средств бюджета субъекта РФ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</a:rPr>
              <a:t>территория КРТ расположена в границах двух и более муниципальных образований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bg1"/>
                </a:solidFill>
              </a:rPr>
              <a:t>реализация решения о КРТ будет осуществляться юридическим лицом, определенным субъектом </a:t>
            </a:r>
            <a:r>
              <a:rPr lang="ru-RU" sz="3600" dirty="0" smtClean="0">
                <a:solidFill>
                  <a:schemeClr val="bg1"/>
                </a:solidFill>
              </a:rPr>
              <a:t>РФ**</a:t>
            </a:r>
            <a:endParaRPr lang="ru-RU" sz="3600" dirty="0">
              <a:solidFill>
                <a:schemeClr val="bg1"/>
              </a:solidFill>
            </a:endParaRPr>
          </a:p>
          <a:p>
            <a:pPr algn="just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3" name="Rounded Rectangle 20"/>
          <p:cNvSpPr/>
          <p:nvPr/>
        </p:nvSpPr>
        <p:spPr bwMode="auto">
          <a:xfrm>
            <a:off x="18620510" y="4251502"/>
            <a:ext cx="5235146" cy="827862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в</a:t>
            </a:r>
            <a:r>
              <a:rPr lang="ru-RU" sz="3600" dirty="0" smtClean="0">
                <a:solidFill>
                  <a:schemeClr val="bg1"/>
                </a:solidFill>
              </a:rPr>
              <a:t>се остальные случаи</a:t>
            </a:r>
            <a:endParaRPr lang="ru-RU" sz="3600" dirty="0">
              <a:solidFill>
                <a:schemeClr val="bg1"/>
              </a:solidFill>
            </a:endParaRPr>
          </a:p>
          <a:p>
            <a:pPr algn="ctr"/>
            <a:endParaRPr lang="ru-RU" sz="3600" dirty="0" smtClean="0">
              <a:solidFill>
                <a:schemeClr val="bg1"/>
              </a:solidFill>
            </a:endParaRPr>
          </a:p>
          <a:p>
            <a:pPr algn="ctr"/>
            <a:endParaRPr lang="ru-RU" sz="3600" dirty="0">
              <a:solidFill>
                <a:schemeClr val="bg1"/>
              </a:solidFill>
            </a:endParaRPr>
          </a:p>
          <a:p>
            <a:pPr algn="ctr"/>
            <a:endParaRPr lang="ru-RU" sz="3600" dirty="0" smtClean="0">
              <a:solidFill>
                <a:schemeClr val="bg1"/>
              </a:solidFill>
            </a:endParaRPr>
          </a:p>
          <a:p>
            <a:pPr algn="ctr"/>
            <a:endParaRPr lang="ru-RU" sz="3600" dirty="0">
              <a:solidFill>
                <a:schemeClr val="bg1"/>
              </a:solidFill>
            </a:endParaRPr>
          </a:p>
          <a:p>
            <a:pPr algn="ctr"/>
            <a:endParaRPr lang="ru-RU" sz="3600" dirty="0" smtClean="0">
              <a:solidFill>
                <a:schemeClr val="bg1"/>
              </a:solidFill>
            </a:endParaRPr>
          </a:p>
          <a:p>
            <a:pPr algn="ctr"/>
            <a:endParaRPr lang="ru-RU" sz="3600" dirty="0">
              <a:solidFill>
                <a:schemeClr val="bg1"/>
              </a:solidFill>
            </a:endParaRPr>
          </a:p>
          <a:p>
            <a:pPr algn="ctr"/>
            <a:endParaRPr lang="ru-RU" sz="3600" dirty="0" smtClean="0">
              <a:solidFill>
                <a:schemeClr val="bg1"/>
              </a:solidFill>
            </a:endParaRP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6" name="Title 5"/>
          <p:cNvSpPr txBox="1">
            <a:spLocks/>
          </p:cNvSpPr>
          <p:nvPr/>
        </p:nvSpPr>
        <p:spPr>
          <a:xfrm>
            <a:off x="1074738" y="669488"/>
            <a:ext cx="22539324" cy="1091891"/>
          </a:xfrm>
          <a:prstGeom prst="rect">
            <a:avLst/>
          </a:prstGeom>
        </p:spPr>
        <p:txBody>
          <a:bodyPr lIns="0" tIns="0" rIns="0" bIns="0" anchor="ctr">
            <a:normAutofit fontScale="90000"/>
          </a:bodyPr>
          <a:lstStyle>
            <a:lvl1pPr algn="l" defTabSz="2438430" rtl="0" eaLnBrk="1" latinLnBrk="0" hangingPunct="1">
              <a:spcBef>
                <a:spcPct val="0"/>
              </a:spcBef>
              <a:buNone/>
              <a:defRPr sz="8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smtClean="0"/>
              <a:t>Субъекты принятия решения о КРТ (часть 2 статьи 66 ГрК РФ)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25511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194587" cy="137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3B9E6B-39FB-4F27-8830-2B00A7559C3B}"/>
              </a:ext>
            </a:extLst>
          </p:cNvPr>
          <p:cNvGrpSpPr/>
          <p:nvPr/>
        </p:nvGrpSpPr>
        <p:grpSpPr>
          <a:xfrm>
            <a:off x="1790712" y="3152238"/>
            <a:ext cx="7692285" cy="4431984"/>
            <a:chOff x="629110" y="2158140"/>
            <a:chExt cx="2884607" cy="1661994"/>
          </a:xfrm>
        </p:grpSpPr>
        <p:sp>
          <p:nvSpPr>
            <p:cNvPr id="18" name="Title 2"/>
            <p:cNvSpPr txBox="1">
              <a:spLocks/>
            </p:cNvSpPr>
            <p:nvPr/>
          </p:nvSpPr>
          <p:spPr>
            <a:xfrm>
              <a:off x="629110" y="2158140"/>
              <a:ext cx="2884607" cy="1661994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endParaRPr lang="ru-RU" sz="6000" b="1" dirty="0" smtClean="0">
                <a:solidFill>
                  <a:schemeClr val="bg1"/>
                </a:solidFill>
              </a:endParaRPr>
            </a:p>
            <a:p>
              <a:pPr algn="l"/>
              <a:r>
                <a:rPr lang="ru-RU" sz="6000" b="1" dirty="0" smtClean="0">
                  <a:solidFill>
                    <a:schemeClr val="bg1"/>
                  </a:solidFill>
                </a:rPr>
                <a:t>Способы </a:t>
              </a:r>
              <a:r>
                <a:rPr lang="ru-RU" sz="6000" b="1" dirty="0">
                  <a:solidFill>
                    <a:schemeClr val="bg1"/>
                  </a:solidFill>
                </a:rPr>
                <a:t>реализации </a:t>
              </a:r>
              <a:r>
                <a:rPr lang="ru-RU" sz="6000" b="1" dirty="0" smtClean="0">
                  <a:solidFill>
                    <a:schemeClr val="bg1"/>
                  </a:solidFill>
                </a:rPr>
                <a:t>КРТ</a:t>
              </a:r>
            </a:p>
            <a:p>
              <a:pPr algn="l"/>
              <a:endParaRPr lang="ru-RU" sz="6000" b="1" dirty="0" smtClean="0">
                <a:solidFill>
                  <a:schemeClr val="bg1"/>
                </a:solidFill>
              </a:endParaRPr>
            </a:p>
            <a:p>
              <a:pPr algn="l"/>
              <a:r>
                <a:rPr lang="ru-RU" sz="4800" b="1" dirty="0" smtClean="0">
                  <a:solidFill>
                    <a:schemeClr val="bg1"/>
                  </a:solidFill>
                </a:rPr>
                <a:t>(статьи 66 и 70 </a:t>
              </a:r>
              <a:r>
                <a:rPr lang="ru-RU" sz="4800" b="1" dirty="0" err="1" smtClean="0">
                  <a:solidFill>
                    <a:schemeClr val="bg1"/>
                  </a:solidFill>
                </a:rPr>
                <a:t>ГрК</a:t>
              </a:r>
              <a:r>
                <a:rPr lang="ru-RU" sz="4800" b="1" dirty="0" smtClean="0">
                  <a:solidFill>
                    <a:schemeClr val="bg1"/>
                  </a:solidFill>
                </a:rPr>
                <a:t> РФ)</a:t>
              </a:r>
              <a:endParaRPr lang="ru-RU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00443" y="3340692"/>
              <a:ext cx="2533289" cy="596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0898976" y="718458"/>
            <a:ext cx="1053188" cy="1460022"/>
          </a:xfrm>
          <a:prstGeom prst="rect">
            <a:avLst/>
          </a:prstGeom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6400" b="1" dirty="0">
                <a:latin typeface="+mj-lt"/>
              </a:rPr>
              <a:t>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226729" y="718458"/>
            <a:ext cx="11173147" cy="14792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Самостоятельная реализация решения о КРТ Российской Федерацией, субъектом РФ, муниципальным образованием</a:t>
            </a:r>
            <a:endParaRPr lang="ru-RU" sz="3200" dirty="0">
              <a:solidFill>
                <a:schemeClr val="tx2">
                  <a:lumMod val="90000"/>
                  <a:lumOff val="10000"/>
                </a:schemeClr>
              </a:solidFill>
              <a:latin typeface="Trebuchet MS" panose="020B070302020209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903274" y="2799994"/>
            <a:ext cx="1048890" cy="1464493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6400" b="1" dirty="0">
                <a:latin typeface="+mj-lt"/>
              </a:rPr>
              <a:t>2</a:t>
            </a:r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B0C2AA6D-7A94-C440-92BB-357319904C54}"/>
              </a:ext>
            </a:extLst>
          </p:cNvPr>
          <p:cNvSpPr/>
          <p:nvPr/>
        </p:nvSpPr>
        <p:spPr>
          <a:xfrm>
            <a:off x="12392079" y="7337935"/>
            <a:ext cx="11090472" cy="19269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Реализация решения о КРТ нежилой застройки всеми правообладателями недвижимости в рамках договора о КРТ, заключаемого без проведения торгов</a:t>
            </a:r>
            <a:endParaRPr lang="ru-RU" sz="3200" dirty="0">
              <a:solidFill>
                <a:schemeClr val="tx2">
                  <a:lumMod val="90000"/>
                  <a:lumOff val="10000"/>
                </a:schemeClr>
              </a:solidFill>
              <a:latin typeface="Trebuchet MS" panose="020B070302020209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9"/>
          <p:cNvSpPr/>
          <p:nvPr/>
        </p:nvSpPr>
        <p:spPr>
          <a:xfrm>
            <a:off x="10920541" y="4886001"/>
            <a:ext cx="1007507" cy="1578073"/>
          </a:xfrm>
          <a:prstGeom prst="rect">
            <a:avLst/>
          </a:prstGeom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6400" b="1" dirty="0">
                <a:latin typeface="+mj-lt"/>
              </a:rPr>
              <a:t>3</a:t>
            </a:r>
            <a:endParaRPr lang="en-US" sz="6400" b="1" dirty="0">
              <a:latin typeface="+mj-lt"/>
            </a:endParaRPr>
          </a:p>
        </p:txBody>
      </p:sp>
      <p:sp>
        <p:nvSpPr>
          <p:cNvPr id="15" name="Rectangle 20"/>
          <p:cNvSpPr/>
          <p:nvPr/>
        </p:nvSpPr>
        <p:spPr>
          <a:xfrm>
            <a:off x="12268066" y="2839114"/>
            <a:ext cx="11090472" cy="14659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Реализация решения о КРТ юридическим лицом, определенным Российской Федерацией, субъектом РФ </a:t>
            </a:r>
            <a:endParaRPr lang="ru-RU" sz="3200" dirty="0">
              <a:solidFill>
                <a:schemeClr val="tx2">
                  <a:lumMod val="90000"/>
                  <a:lumOff val="10000"/>
                </a:schemeClr>
              </a:solidFill>
              <a:latin typeface="Trebuchet MS" panose="020B070302020209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21"/>
          <p:cNvSpPr/>
          <p:nvPr/>
        </p:nvSpPr>
        <p:spPr>
          <a:xfrm>
            <a:off x="10920541" y="7337935"/>
            <a:ext cx="1024774" cy="1926909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6400" b="1" dirty="0">
                <a:latin typeface="+mj-lt"/>
              </a:rPr>
              <a:t>4</a:t>
            </a:r>
            <a:endParaRPr lang="en-US" sz="6400" b="1" dirty="0">
              <a:latin typeface="+mj-lt"/>
            </a:endParaRPr>
          </a:p>
        </p:txBody>
      </p:sp>
      <p:sp>
        <p:nvSpPr>
          <p:cNvPr id="24" name="Rectangle 19"/>
          <p:cNvSpPr/>
          <p:nvPr/>
        </p:nvSpPr>
        <p:spPr>
          <a:xfrm>
            <a:off x="10925240" y="10109605"/>
            <a:ext cx="1002808" cy="2054042"/>
          </a:xfrm>
          <a:prstGeom prst="rect">
            <a:avLst/>
          </a:prstGeom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6400" b="1" dirty="0">
                <a:latin typeface="+mj-lt"/>
              </a:rPr>
              <a:t>5</a:t>
            </a:r>
            <a:endParaRPr lang="en-US" sz="6400" b="1" dirty="0">
              <a:latin typeface="+mj-lt"/>
            </a:endParaRP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3F1A1068-4B60-8A4B-B9D9-89475F9A4055}"/>
              </a:ext>
            </a:extLst>
          </p:cNvPr>
          <p:cNvSpPr/>
          <p:nvPr/>
        </p:nvSpPr>
        <p:spPr>
          <a:xfrm>
            <a:off x="12459956" y="4867170"/>
            <a:ext cx="11092320" cy="15906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Реализация решения о КРТ лицом, с которым заключен договор о КРТ на торгах</a:t>
            </a:r>
            <a:endParaRPr lang="ru-RU" sz="3200" dirty="0">
              <a:solidFill>
                <a:schemeClr val="tx2">
                  <a:lumMod val="90000"/>
                  <a:lumOff val="10000"/>
                </a:schemeClr>
              </a:solidFill>
              <a:latin typeface="Trebuchet MS" panose="020B070302020209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3F1A1068-4B60-8A4B-B9D9-89475F9A4055}"/>
              </a:ext>
            </a:extLst>
          </p:cNvPr>
          <p:cNvSpPr/>
          <p:nvPr/>
        </p:nvSpPr>
        <p:spPr>
          <a:xfrm>
            <a:off x="12459956" y="10109605"/>
            <a:ext cx="10939920" cy="20540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</a:rPr>
              <a:t>Реализация проекта КРТ по инициативе правообладателей в рамках договора о КРТ, заключаемого без проведения торгов и принятия решения о КРТ</a:t>
            </a:r>
            <a:endParaRPr lang="ru-RU" sz="3200" dirty="0">
              <a:solidFill>
                <a:schemeClr val="tx1"/>
              </a:solidFill>
              <a:latin typeface="Trebuchet MS" panose="020B070302020209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27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8">
            <a:extLst>
              <a:ext uri="{FF2B5EF4-FFF2-40B4-BE49-F238E27FC236}">
                <a16:creationId xmlns:a16="http://schemas.microsoft.com/office/drawing/2014/main" id="{D3345531-16D9-42E6-A933-EF5957AEAD7C}"/>
              </a:ext>
            </a:extLst>
          </p:cNvPr>
          <p:cNvSpPr/>
          <p:nvPr/>
        </p:nvSpPr>
        <p:spPr bwMode="auto">
          <a:xfrm>
            <a:off x="922339" y="2157865"/>
            <a:ext cx="22539325" cy="1296426"/>
          </a:xfrm>
          <a:prstGeom prst="rect">
            <a:avLst/>
          </a:prstGeom>
          <a:solidFill>
            <a:schemeClr val="accent1">
              <a:alpha val="9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СОЦИАЛЬНЫЕ И ЭКОНОМИЧЕСКИЕ РИСКИ РЕАЛИЗАЦИИ ПРОЕКТОВ </a:t>
            </a:r>
            <a:r>
              <a:rPr lang="ru-RU" sz="3200" b="1" dirty="0">
                <a:solidFill>
                  <a:schemeClr val="bg1"/>
                </a:solidFill>
              </a:rPr>
              <a:t>КРТ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266B8846-B1DE-40D1-B8A5-7A0403094732}"/>
              </a:ext>
            </a:extLst>
          </p:cNvPr>
          <p:cNvSpPr/>
          <p:nvPr/>
        </p:nvSpPr>
        <p:spPr>
          <a:xfrm rot="10800000" flipV="1">
            <a:off x="3674435" y="3476672"/>
            <a:ext cx="1515275" cy="686234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7F423BED-CFED-46D2-83F4-C0047896DF3A}"/>
              </a:ext>
            </a:extLst>
          </p:cNvPr>
          <p:cNvSpPr/>
          <p:nvPr/>
        </p:nvSpPr>
        <p:spPr>
          <a:xfrm rot="10800000" flipV="1">
            <a:off x="18887068" y="3476672"/>
            <a:ext cx="1515275" cy="712539"/>
          </a:xfrm>
          <a:prstGeom prst="down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8" name="Rounded Rectangle 8">
            <a:extLst>
              <a:ext uri="{FF2B5EF4-FFF2-40B4-BE49-F238E27FC236}">
                <a16:creationId xmlns:a16="http://schemas.microsoft.com/office/drawing/2014/main" id="{066E8B2E-CF8C-4855-94A1-B04FD02DBB8D}"/>
              </a:ext>
            </a:extLst>
          </p:cNvPr>
          <p:cNvSpPr/>
          <p:nvPr/>
        </p:nvSpPr>
        <p:spPr bwMode="auto">
          <a:xfrm>
            <a:off x="962187" y="6386723"/>
            <a:ext cx="7297925" cy="1415890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ПОВЫШЕНИЕ РЕНТАБЕЛЬНОСТИ ПРОЕКТОВ КРТ И СНИЖЕНИЕ ЗАТРАТ БЮДЖЕТОВ</a:t>
            </a:r>
            <a:endParaRPr lang="ru-RU" sz="2933" dirty="0">
              <a:solidFill>
                <a:schemeClr val="bg1"/>
              </a:solidFill>
            </a:endParaRPr>
          </a:p>
        </p:txBody>
      </p:sp>
      <p:sp>
        <p:nvSpPr>
          <p:cNvPr id="29" name="Rounded Rectangle 21">
            <a:extLst>
              <a:ext uri="{FF2B5EF4-FFF2-40B4-BE49-F238E27FC236}">
                <a16:creationId xmlns:a16="http://schemas.microsoft.com/office/drawing/2014/main" id="{AAFA90C5-CADC-4B7B-9106-BFE7A74C74E2}"/>
              </a:ext>
            </a:extLst>
          </p:cNvPr>
          <p:cNvSpPr/>
          <p:nvPr/>
        </p:nvSpPr>
        <p:spPr bwMode="auto">
          <a:xfrm>
            <a:off x="16163737" y="6388503"/>
            <a:ext cx="7887754" cy="1360782"/>
          </a:xfrm>
          <a:prstGeom prst="rect">
            <a:avLst/>
          </a:prstGeom>
          <a:solidFill>
            <a:schemeClr val="bg2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ПОВЫШЕНИЕ ЗАИНТЕРЕСОВАННОСТИ ВСЕХ СТЕЙКХОЛДЕРОВ В УЧАСТИИ В ПРОЕКТЕ КРТ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63FD687A-5A89-4E74-92A4-F28F864980FD}"/>
              </a:ext>
            </a:extLst>
          </p:cNvPr>
          <p:cNvSpPr/>
          <p:nvPr/>
        </p:nvSpPr>
        <p:spPr>
          <a:xfrm rot="10800000" flipV="1">
            <a:off x="3673733" y="7849636"/>
            <a:ext cx="1515275" cy="669859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43334EED-8AE3-4623-B940-66929EF38E3E}"/>
              </a:ext>
            </a:extLst>
          </p:cNvPr>
          <p:cNvSpPr/>
          <p:nvPr/>
        </p:nvSpPr>
        <p:spPr>
          <a:xfrm rot="10800000" flipV="1">
            <a:off x="11359012" y="7920677"/>
            <a:ext cx="1437015" cy="714479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09B81EDC-0E16-4E64-946C-44BB8A697F48}"/>
              </a:ext>
            </a:extLst>
          </p:cNvPr>
          <p:cNvSpPr/>
          <p:nvPr/>
        </p:nvSpPr>
        <p:spPr bwMode="auto">
          <a:xfrm>
            <a:off x="937309" y="8566518"/>
            <a:ext cx="7282952" cy="404589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2600" b="1" dirty="0">
              <a:solidFill>
                <a:schemeClr val="bg1"/>
              </a:solidFill>
            </a:endParaRPr>
          </a:p>
          <a:p>
            <a:pPr algn="ctr"/>
            <a:r>
              <a:rPr lang="ru-RU" sz="2600" b="1" dirty="0" smtClean="0">
                <a:solidFill>
                  <a:schemeClr val="bg1"/>
                </a:solidFill>
              </a:rPr>
              <a:t>ФАКТОР УСПЕХА – ЭКОНОМИЧЕСКАЯ И ГРАДОСТРОИТЕЛЬНАЯ ОБОСНОВАННОСТЬ ПРОЕКТА: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в </a:t>
            </a:r>
            <a:r>
              <a:rPr lang="ru-RU" sz="2400" dirty="0">
                <a:solidFill>
                  <a:schemeClr val="bg1"/>
                </a:solidFill>
              </a:rPr>
              <a:t>центральных и срединных зонах городов с высокой ценой на </a:t>
            </a:r>
            <a:r>
              <a:rPr lang="ru-RU" sz="2400" dirty="0" smtClean="0">
                <a:solidFill>
                  <a:schemeClr val="bg1"/>
                </a:solidFill>
              </a:rPr>
              <a:t>недвижимость</a:t>
            </a:r>
            <a:endParaRPr lang="ru-RU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низкая плотность </a:t>
            </a:r>
            <a:r>
              <a:rPr lang="ru-RU" sz="2400" dirty="0" smtClean="0">
                <a:solidFill>
                  <a:schemeClr val="bg1"/>
                </a:solidFill>
              </a:rPr>
              <a:t>существующей застройки</a:t>
            </a:r>
            <a:endParaRPr lang="ru-RU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обширная территория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низкая капитализация территории с однородной ветхой застройкой</a:t>
            </a:r>
          </a:p>
          <a:p>
            <a:endParaRPr lang="ru-RU" sz="2600" dirty="0">
              <a:solidFill>
                <a:schemeClr val="bg1"/>
              </a:solidFill>
            </a:endParaRPr>
          </a:p>
        </p:txBody>
      </p:sp>
      <p:sp>
        <p:nvSpPr>
          <p:cNvPr id="17" name="Rounded Rectangle 21">
            <a:extLst>
              <a:ext uri="{FF2B5EF4-FFF2-40B4-BE49-F238E27FC236}">
                <a16:creationId xmlns:a16="http://schemas.microsoft.com/office/drawing/2014/main" id="{5C7D10D9-5025-4CC4-920B-7BA3C397AB78}"/>
              </a:ext>
            </a:extLst>
          </p:cNvPr>
          <p:cNvSpPr/>
          <p:nvPr/>
        </p:nvSpPr>
        <p:spPr bwMode="auto">
          <a:xfrm>
            <a:off x="8598959" y="8648358"/>
            <a:ext cx="7186080" cy="396405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2400" b="1" dirty="0">
              <a:solidFill>
                <a:schemeClr val="bg1"/>
              </a:solidFill>
            </a:endParaRPr>
          </a:p>
          <a:p>
            <a:pPr algn="ctr"/>
            <a:endParaRPr lang="ru-RU" sz="26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600" b="1" dirty="0" smtClean="0">
                <a:solidFill>
                  <a:schemeClr val="bg1"/>
                </a:solidFill>
              </a:rPr>
              <a:t>ФАКТОР УСПЕХА – ОБЩЕСТВЕННАЯ  ПОДДЕРЖКА ПРОЕКТА: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обоснованность преобразования </a:t>
            </a:r>
            <a:r>
              <a:rPr lang="ru-RU" sz="2400" dirty="0">
                <a:solidFill>
                  <a:schemeClr val="bg1"/>
                </a:solidFill>
              </a:rPr>
              <a:t>деградирующих территорий с ветхой застройкой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формирование многофункциональной комфортной городской среды 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проведение общественных обсуждений и учет их результатов</a:t>
            </a:r>
            <a:endParaRPr lang="ru-RU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2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08283AF2-C69F-457C-A946-24613523EA48}"/>
              </a:ext>
            </a:extLst>
          </p:cNvPr>
          <p:cNvSpPr/>
          <p:nvPr/>
        </p:nvSpPr>
        <p:spPr bwMode="auto">
          <a:xfrm>
            <a:off x="16163737" y="8620801"/>
            <a:ext cx="7887754" cy="3991612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</a:rPr>
              <a:t>ФАКТОР УСПЕХА - КАЖДЫЙ УЧАСТНИК ПРОЕКТА ДОЛЖЕН ПОЛУЧИТЬ ВЫГОДУ:</a:t>
            </a:r>
            <a:endParaRPr lang="ru-RU" sz="26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инвестор-застройщик – получить прибыль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граждане </a:t>
            </a:r>
            <a:r>
              <a:rPr lang="ru-RU" sz="2400" dirty="0">
                <a:solidFill>
                  <a:schemeClr val="bg1"/>
                </a:solidFill>
              </a:rPr>
              <a:t>- улучшить жилищные </a:t>
            </a:r>
            <a:r>
              <a:rPr lang="ru-RU" sz="2400" dirty="0" smtClean="0">
                <a:solidFill>
                  <a:schemeClr val="bg1"/>
                </a:solidFill>
              </a:rPr>
              <a:t>условия (при КРТ жилой застройки)</a:t>
            </a:r>
            <a:endParaRPr lang="ru-RU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бизнес </a:t>
            </a:r>
            <a:r>
              <a:rPr lang="ru-RU" sz="2400" dirty="0" smtClean="0">
                <a:solidFill>
                  <a:schemeClr val="bg1"/>
                </a:solidFill>
              </a:rPr>
              <a:t>- получить экономическую </a:t>
            </a:r>
            <a:r>
              <a:rPr lang="ru-RU" sz="2400" dirty="0">
                <a:solidFill>
                  <a:schemeClr val="bg1"/>
                </a:solidFill>
              </a:rPr>
              <a:t>выгоду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город – дополнительные </a:t>
            </a:r>
            <a:r>
              <a:rPr lang="ru-RU" sz="2400" dirty="0" smtClean="0">
                <a:solidFill>
                  <a:schemeClr val="bg1"/>
                </a:solidFill>
              </a:rPr>
              <a:t>налоги и импульс для экономического разви</a:t>
            </a:r>
            <a:r>
              <a:rPr lang="ru-RU" sz="2800" dirty="0" smtClean="0">
                <a:solidFill>
                  <a:schemeClr val="bg1"/>
                </a:solidFill>
              </a:rPr>
              <a:t>тия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98C5F5D9-ACD1-4708-B20C-73705E3B0E13}"/>
              </a:ext>
            </a:extLst>
          </p:cNvPr>
          <p:cNvSpPr/>
          <p:nvPr/>
        </p:nvSpPr>
        <p:spPr>
          <a:xfrm rot="10800000" flipV="1">
            <a:off x="18966030" y="7805016"/>
            <a:ext cx="1515275" cy="714479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4" name="Title 5">
            <a:extLst>
              <a:ext uri="{FF2B5EF4-FFF2-40B4-BE49-F238E27FC236}">
                <a16:creationId xmlns:a16="http://schemas.microsoft.com/office/drawing/2014/main" id="{96D0891E-D7C6-6C41-BF3A-C1DE6ED3E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39" y="548602"/>
            <a:ext cx="22539324" cy="1091891"/>
          </a:xfrm>
        </p:spPr>
        <p:txBody>
          <a:bodyPr>
            <a:noAutofit/>
          </a:bodyPr>
          <a:lstStyle/>
          <a:p>
            <a:r>
              <a:rPr lang="ru-RU" sz="6000" dirty="0" smtClean="0"/>
              <a:t>Основные подходы к подготовке </a:t>
            </a:r>
            <a:r>
              <a:rPr lang="ru-RU" sz="6000" dirty="0" smtClean="0"/>
              <a:t>и реализации проекта КРТ</a:t>
            </a:r>
            <a:endParaRPr lang="en-US" sz="6000" dirty="0"/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066E8B2E-CF8C-4855-94A1-B04FD02DBB8D}"/>
              </a:ext>
            </a:extLst>
          </p:cNvPr>
          <p:cNvSpPr/>
          <p:nvPr/>
        </p:nvSpPr>
        <p:spPr bwMode="auto">
          <a:xfrm>
            <a:off x="8543036" y="6433746"/>
            <a:ext cx="7297925" cy="14158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СНИЖЕНИЕ ГРАДОСТРОИТЕЛЬНЫХ КОНФЛИКТОВ</a:t>
            </a:r>
            <a:endParaRPr lang="ru-RU" sz="2933" dirty="0">
              <a:solidFill>
                <a:schemeClr val="bg1"/>
              </a:solidFill>
            </a:endParaRPr>
          </a:p>
        </p:txBody>
      </p:sp>
      <p:sp>
        <p:nvSpPr>
          <p:cNvPr id="21" name="Arrow: Down 3">
            <a:extLst>
              <a:ext uri="{FF2B5EF4-FFF2-40B4-BE49-F238E27FC236}">
                <a16:creationId xmlns:a16="http://schemas.microsoft.com/office/drawing/2014/main" id="{266B8846-B1DE-40D1-B8A5-7A0403094732}"/>
              </a:ext>
            </a:extLst>
          </p:cNvPr>
          <p:cNvSpPr/>
          <p:nvPr/>
        </p:nvSpPr>
        <p:spPr>
          <a:xfrm rot="10800000" flipV="1">
            <a:off x="11280752" y="3437461"/>
            <a:ext cx="1515275" cy="780859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2" name="Rounded Rectangle 8">
            <a:extLst>
              <a:ext uri="{FF2B5EF4-FFF2-40B4-BE49-F238E27FC236}">
                <a16:creationId xmlns:a16="http://schemas.microsoft.com/office/drawing/2014/main" id="{066E8B2E-CF8C-4855-94A1-B04FD02DBB8D}"/>
              </a:ext>
            </a:extLst>
          </p:cNvPr>
          <p:cNvSpPr/>
          <p:nvPr/>
        </p:nvSpPr>
        <p:spPr bwMode="auto">
          <a:xfrm>
            <a:off x="937306" y="4162907"/>
            <a:ext cx="7297925" cy="1415890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Экономическая неэффективность проекта КРТ и (или) большие бюджетные затраты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3" name="Arrow: Down 3">
            <a:extLst>
              <a:ext uri="{FF2B5EF4-FFF2-40B4-BE49-F238E27FC236}">
                <a16:creationId xmlns:a16="http://schemas.microsoft.com/office/drawing/2014/main" id="{266B8846-B1DE-40D1-B8A5-7A0403094732}"/>
              </a:ext>
            </a:extLst>
          </p:cNvPr>
          <p:cNvSpPr/>
          <p:nvPr/>
        </p:nvSpPr>
        <p:spPr>
          <a:xfrm rot="10800000" flipV="1">
            <a:off x="3674435" y="5626744"/>
            <a:ext cx="1515275" cy="686234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5" name="Rounded Rectangle 8">
            <a:extLst>
              <a:ext uri="{FF2B5EF4-FFF2-40B4-BE49-F238E27FC236}">
                <a16:creationId xmlns:a16="http://schemas.microsoft.com/office/drawing/2014/main" id="{066E8B2E-CF8C-4855-94A1-B04FD02DBB8D}"/>
              </a:ext>
            </a:extLst>
          </p:cNvPr>
          <p:cNvSpPr/>
          <p:nvPr/>
        </p:nvSpPr>
        <p:spPr bwMode="auto">
          <a:xfrm>
            <a:off x="8523723" y="4208838"/>
            <a:ext cx="7297925" cy="13240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Рост градостроительных конфликтов</a:t>
            </a:r>
            <a:endParaRPr lang="ru-RU" sz="2933" dirty="0">
              <a:solidFill>
                <a:schemeClr val="bg1"/>
              </a:solidFill>
            </a:endParaRPr>
          </a:p>
        </p:txBody>
      </p:sp>
      <p:sp>
        <p:nvSpPr>
          <p:cNvPr id="30" name="Arrow: Down 3">
            <a:extLst>
              <a:ext uri="{FF2B5EF4-FFF2-40B4-BE49-F238E27FC236}">
                <a16:creationId xmlns:a16="http://schemas.microsoft.com/office/drawing/2014/main" id="{266B8846-B1DE-40D1-B8A5-7A0403094732}"/>
              </a:ext>
            </a:extLst>
          </p:cNvPr>
          <p:cNvSpPr/>
          <p:nvPr/>
        </p:nvSpPr>
        <p:spPr>
          <a:xfrm rot="10800000" flipV="1">
            <a:off x="11280752" y="5581846"/>
            <a:ext cx="1515275" cy="780859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1" name="Rounded Rectangle 21">
            <a:extLst>
              <a:ext uri="{FF2B5EF4-FFF2-40B4-BE49-F238E27FC236}">
                <a16:creationId xmlns:a16="http://schemas.microsoft.com/office/drawing/2014/main" id="{AAFA90C5-CADC-4B7B-9106-BFE7A74C74E2}"/>
              </a:ext>
            </a:extLst>
          </p:cNvPr>
          <p:cNvSpPr/>
          <p:nvPr/>
        </p:nvSpPr>
        <p:spPr bwMode="auto">
          <a:xfrm>
            <a:off x="16163737" y="4219365"/>
            <a:ext cx="7735354" cy="1340142"/>
          </a:xfrm>
          <a:prstGeom prst="rect">
            <a:avLst/>
          </a:prstGeom>
          <a:solidFill>
            <a:schemeClr val="bg2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Несбалансированность интересов участников проектов </a:t>
            </a:r>
            <a:r>
              <a:rPr lang="ru-RU" sz="3200" b="1" dirty="0" smtClean="0">
                <a:solidFill>
                  <a:schemeClr val="bg1"/>
                </a:solidFill>
              </a:rPr>
              <a:t>КРТ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2" name="Arrow: Down 25">
            <a:extLst>
              <a:ext uri="{FF2B5EF4-FFF2-40B4-BE49-F238E27FC236}">
                <a16:creationId xmlns:a16="http://schemas.microsoft.com/office/drawing/2014/main" id="{7F423BED-CFED-46D2-83F4-C0047896DF3A}"/>
              </a:ext>
            </a:extLst>
          </p:cNvPr>
          <p:cNvSpPr/>
          <p:nvPr/>
        </p:nvSpPr>
        <p:spPr>
          <a:xfrm rot="10800000" flipV="1">
            <a:off x="18887069" y="5650166"/>
            <a:ext cx="1515275" cy="712539"/>
          </a:xfrm>
          <a:prstGeom prst="down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91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81967" y="159887"/>
            <a:ext cx="22539324" cy="1091891"/>
          </a:xfrm>
        </p:spPr>
        <p:txBody>
          <a:bodyPr>
            <a:noAutofit/>
          </a:bodyPr>
          <a:lstStyle/>
          <a:p>
            <a:r>
              <a:rPr lang="ru-RU" sz="6000" dirty="0" smtClean="0"/>
              <a:t>Полномочия субъектов РФ в сфере КРТ по 23 вопросам</a:t>
            </a:r>
            <a:endParaRPr lang="en-US" sz="6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353160" y="1088268"/>
            <a:ext cx="57326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Обязательные полномочия</a:t>
            </a:r>
            <a:r>
              <a:rPr lang="ru-RU" sz="3200" dirty="0" smtClean="0">
                <a:solidFill>
                  <a:srgbClr val="00B050"/>
                </a:solidFill>
              </a:rPr>
              <a:t> 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167618" y="1088266"/>
            <a:ext cx="60789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</a:rPr>
              <a:t>Факультативные полномочия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027877" y="1673043"/>
            <a:ext cx="11793414" cy="9294852"/>
          </a:xfrm>
          <a:prstGeom prst="rect">
            <a:avLst/>
          </a:prstGeom>
          <a:ln w="57150"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ru-RU" sz="2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Иные сведения, подлежащие включению в решение о КРТ </a:t>
            </a:r>
          </a:p>
          <a:p>
            <a:pPr marL="342900" indent="-342900" algn="just">
              <a:buAutoNum type="arabicPeriod"/>
            </a:pPr>
            <a:r>
              <a:rPr lang="ru-RU" sz="26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Особенности принятия решения о КРТ в отношении территории, определенной в ПЗЗ </a:t>
            </a:r>
          </a:p>
          <a:p>
            <a:pPr marL="342900" indent="-342900" algn="just">
              <a:buFontTx/>
              <a:buAutoNum type="arabicPeriod"/>
            </a:pPr>
            <a:r>
              <a:rPr lang="ru-RU" sz="26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Определение иных </a:t>
            </a:r>
            <a:r>
              <a:rPr lang="ru-RU" sz="2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объектов недвижимости, которые не могут быть изъяты для государственных или муниципальных нужд в целях КРТ </a:t>
            </a:r>
          </a:p>
          <a:p>
            <a:pPr marL="342900" indent="-342900" algn="just">
              <a:buFontTx/>
              <a:buAutoNum type="arabicPeriod"/>
            </a:pPr>
            <a:r>
              <a:rPr lang="ru-RU" sz="2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Случаи принятия решения о КРТ в отношении несмежных территорий</a:t>
            </a:r>
          </a:p>
          <a:p>
            <a:pPr marL="342900" indent="-342900" algn="just">
              <a:buFontTx/>
              <a:buAutoNum type="arabicPeriod"/>
            </a:pPr>
            <a:r>
              <a:rPr lang="ru-RU" sz="2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Дополнительные требования к участникам торгов на право заключения договора о КРТ </a:t>
            </a:r>
            <a:endParaRPr lang="ru-RU" sz="2600" b="1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342900" indent="-342900" algn="just">
              <a:buFontTx/>
              <a:buAutoNum type="arabicPeriod"/>
            </a:pPr>
            <a:r>
              <a:rPr lang="ru-RU" sz="2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Определение субъектом РФ юридического лица, обеспечивающего реализацию решения о КРТ </a:t>
            </a:r>
          </a:p>
          <a:p>
            <a:pPr marL="342900" indent="-342900" algn="just">
              <a:buAutoNum type="arabicPeriod"/>
            </a:pPr>
            <a:r>
              <a:rPr lang="ru-RU" sz="2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Предоставление </a:t>
            </a:r>
            <a:r>
              <a:rPr lang="ru-RU" sz="2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равнозначного жилого </a:t>
            </a:r>
            <a:r>
              <a:rPr lang="ru-RU" sz="2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помещения и стандарты равнозначного жилого помещения при расселении МКД, соответствующих критериям (КРТ жилой застройки)</a:t>
            </a:r>
            <a:endParaRPr lang="ru-RU" sz="2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342900" indent="-342900" algn="just">
              <a:buFontTx/>
              <a:buAutoNum type="arabicPeriod"/>
            </a:pPr>
            <a:r>
              <a:rPr lang="ru-RU" sz="2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Дополнительные меры поддержки по обеспечению жилыми помещениями собственников жилых </a:t>
            </a:r>
            <a:r>
              <a:rPr lang="ru-RU" sz="2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помещений в МКД</a:t>
            </a:r>
            <a:r>
              <a:rPr lang="ru-RU" sz="2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соответствующих </a:t>
            </a:r>
            <a:r>
              <a:rPr lang="ru-RU" sz="2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критериям (КРТ жилой застройки)</a:t>
            </a:r>
          </a:p>
          <a:p>
            <a:pPr marL="342900" indent="-342900" algn="just">
              <a:buFontTx/>
              <a:buAutoNum type="arabicPeriod"/>
            </a:pPr>
            <a:r>
              <a:rPr lang="ru-RU" sz="2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Расселение коммунальных </a:t>
            </a:r>
            <a:r>
              <a:rPr lang="ru-RU" sz="2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квартир в </a:t>
            </a:r>
            <a:r>
              <a:rPr lang="ru-RU" sz="2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МКД, соответствующих </a:t>
            </a:r>
            <a:r>
              <a:rPr lang="ru-RU" sz="2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критериям (КРТ жилой застройки) </a:t>
            </a:r>
          </a:p>
          <a:p>
            <a:pPr marL="342900" indent="-342900" algn="just">
              <a:buFontTx/>
              <a:buAutoNum type="arabicPeriod"/>
            </a:pPr>
            <a:r>
              <a:rPr lang="ru-RU" sz="2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Предоставление жилого помещения очередникам во внеочередном порядке в МКД, соответствующих критериям </a:t>
            </a:r>
            <a:r>
              <a:rPr lang="ru-RU" sz="2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(КРТ жилой застройки)</a:t>
            </a:r>
          </a:p>
          <a:p>
            <a:pPr marL="342900" indent="-342900" algn="just">
              <a:buFontTx/>
              <a:buAutoNum type="arabicPeriod"/>
            </a:pPr>
            <a:r>
              <a:rPr lang="ru-RU" sz="2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Более </a:t>
            </a:r>
            <a:r>
              <a:rPr lang="ru-RU" sz="2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ранний срок освобождения от взносов на капитальный ремонт </a:t>
            </a:r>
            <a:r>
              <a:rPr lang="ru-RU" sz="2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МКД, соответствующего критериям (КРТ жилой застройки)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8393" y="1673043"/>
            <a:ext cx="11074683" cy="9294852"/>
          </a:xfrm>
          <a:prstGeom prst="rect">
            <a:avLst/>
          </a:prstGeom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600" b="1" dirty="0" smtClean="0"/>
              <a:t>Перечень </a:t>
            </a:r>
            <a:r>
              <a:rPr lang="ru-RU" sz="2600" b="1" dirty="0"/>
              <a:t>предельных параметров разрешенного </a:t>
            </a:r>
            <a:r>
              <a:rPr lang="ru-RU" sz="2600" b="1" dirty="0" smtClean="0"/>
              <a:t>строительства</a:t>
            </a:r>
          </a:p>
          <a:p>
            <a:pPr marL="342900" indent="-342900" algn="just">
              <a:buFontTx/>
              <a:buAutoNum type="arabicPeriod"/>
            </a:pPr>
            <a:r>
              <a:rPr lang="ru-RU" sz="2600" b="1" dirty="0"/>
              <a:t>Порядок согласования границ территории КРТ с субъектом РФ в случае подготовки проекта решения о КРТ главой местной администрации</a:t>
            </a:r>
          </a:p>
          <a:p>
            <a:pPr marL="342900" indent="-342900" algn="just">
              <a:buFontTx/>
              <a:buAutoNum type="arabicPeriod"/>
            </a:pPr>
            <a:r>
              <a:rPr lang="ru-RU" sz="2600" b="1" dirty="0"/>
              <a:t>Порядок определения начальной цены торгов на право заключения договора о КРТ </a:t>
            </a:r>
            <a:r>
              <a:rPr lang="ru-RU" sz="2600" b="1" dirty="0" smtClean="0"/>
              <a:t>(если решение о КРТ принято субъектом РФ или ОМСУ)</a:t>
            </a:r>
            <a:endParaRPr lang="ru-RU" sz="2600" b="1" dirty="0"/>
          </a:p>
          <a:p>
            <a:pPr marL="342900" indent="-342900" algn="just">
              <a:buAutoNum type="arabicPeriod"/>
            </a:pPr>
            <a:r>
              <a:rPr lang="ru-RU" sz="2600" b="1" i="1" dirty="0" smtClean="0"/>
              <a:t>Порядок </a:t>
            </a:r>
            <a:r>
              <a:rPr lang="ru-RU" sz="2600" b="1" i="1" dirty="0"/>
              <a:t>реализации решения о КРТ </a:t>
            </a:r>
            <a:r>
              <a:rPr lang="ru-RU" sz="2600" b="1" i="1" dirty="0" smtClean="0"/>
              <a:t>жилой застройки</a:t>
            </a:r>
          </a:p>
          <a:p>
            <a:pPr marL="342900" indent="-342900" algn="just">
              <a:buFontTx/>
              <a:buAutoNum type="arabicPeriod"/>
            </a:pPr>
            <a:r>
              <a:rPr lang="ru-RU" sz="2600" b="1" i="1" dirty="0"/>
              <a:t>Порядок определения границ территории КРТ </a:t>
            </a:r>
            <a:r>
              <a:rPr lang="ru-RU" sz="2600" b="1" i="1" dirty="0" smtClean="0"/>
              <a:t>жилой застройки</a:t>
            </a:r>
            <a:endParaRPr lang="ru-RU" sz="2600" b="1" i="1" dirty="0"/>
          </a:p>
          <a:p>
            <a:pPr marL="342900" indent="-342900" algn="just">
              <a:buAutoNum type="arabicPeriod"/>
            </a:pPr>
            <a:r>
              <a:rPr lang="ru-RU" sz="2600" dirty="0" smtClean="0"/>
              <a:t>Критерии «неаварийных» МКД, которые могут быть расположены на территории КРТ жилой застройки</a:t>
            </a:r>
          </a:p>
          <a:p>
            <a:pPr marL="342900" indent="-342900" algn="just">
              <a:buAutoNum type="arabicPeriod"/>
            </a:pPr>
            <a:r>
              <a:rPr lang="ru-RU" sz="2600" dirty="0"/>
              <a:t>Порядок приобретения за доплату жилых </a:t>
            </a:r>
            <a:r>
              <a:rPr lang="ru-RU" sz="2600" dirty="0" smtClean="0"/>
              <a:t>помещений при расселении МКД, соответствующих критериям (при КРТ жилой застройки)</a:t>
            </a:r>
          </a:p>
          <a:p>
            <a:pPr marL="342900" indent="-342900" algn="just">
              <a:buAutoNum type="arabicPeriod"/>
            </a:pPr>
            <a:r>
              <a:rPr lang="ru-RU" sz="2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Срок </a:t>
            </a:r>
            <a:r>
              <a:rPr lang="ru-RU" sz="2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проведения </a:t>
            </a:r>
            <a:r>
              <a:rPr lang="ru-RU" sz="2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общих </a:t>
            </a:r>
            <a:r>
              <a:rPr lang="ru-RU" sz="2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собраний в </a:t>
            </a:r>
            <a:r>
              <a:rPr lang="ru-RU" sz="2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МКД, соответствующих критериям и подлежащих включению в проект решения о КРТ жилой застройки</a:t>
            </a:r>
          </a:p>
          <a:p>
            <a:pPr marL="342900" indent="-342900" algn="just">
              <a:buAutoNum type="arabicPeriod"/>
            </a:pPr>
            <a:r>
              <a:rPr lang="ru-RU" sz="2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Порядок </a:t>
            </a:r>
            <a:r>
              <a:rPr lang="ru-RU" sz="2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передачи владельцем специального счета </a:t>
            </a:r>
            <a:r>
              <a:rPr lang="ru-RU" sz="2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МКД прав </a:t>
            </a:r>
            <a:r>
              <a:rPr lang="ru-RU" sz="2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на </a:t>
            </a:r>
            <a:r>
              <a:rPr lang="ru-RU" sz="2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него субъекту РФ или </a:t>
            </a:r>
            <a:r>
              <a:rPr lang="ru-RU" sz="2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муниципальному </a:t>
            </a:r>
            <a:r>
              <a:rPr lang="ru-RU" sz="2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образованию (при КРТ жилой застройки)</a:t>
            </a:r>
          </a:p>
          <a:p>
            <a:pPr marL="342900" indent="-342900" algn="just">
              <a:buAutoNum type="arabicPeriod"/>
            </a:pPr>
            <a:r>
              <a:rPr lang="ru-RU" sz="2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Порядок заключения договора о КРТ с правообладателями недвижимости без проведения торгов (при инициативном КРТ)</a:t>
            </a:r>
            <a:endParaRPr lang="ru-RU" sz="27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1569" y="11195825"/>
            <a:ext cx="20562278" cy="2185214"/>
          </a:xfrm>
          <a:prstGeom prst="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Условно-обязательные полномочия</a:t>
            </a:r>
          </a:p>
          <a:p>
            <a:pPr marL="514350" indent="-514350" algn="just">
              <a:buAutoNum type="arabicPeriod"/>
            </a:pPr>
            <a:r>
              <a:rPr lang="ru-RU" sz="2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Критерии </a:t>
            </a:r>
            <a:r>
              <a:rPr lang="ru-RU" sz="2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износа объектов ИЖС, домов блокированной застройки, садовых домов, которые могут быть изъяты для государственных или муниципальных нужд в целях </a:t>
            </a:r>
            <a:r>
              <a:rPr lang="ru-RU" sz="2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КРТ (при КРТ жилой застройки)</a:t>
            </a:r>
          </a:p>
          <a:p>
            <a:pPr marL="514350" indent="-514350" algn="just">
              <a:buAutoNum type="arabicPeriod"/>
            </a:pPr>
            <a:r>
              <a:rPr lang="ru-RU" sz="2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Утверждение адресных программ, предусматривающих снос, реконструкцию ОКС, которые могут быть расположены на территории КРТ нежилой застройки </a:t>
            </a:r>
            <a:endParaRPr lang="ru-RU" sz="26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54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46662" y="717915"/>
            <a:ext cx="21347083" cy="1436468"/>
          </a:xfrm>
        </p:spPr>
        <p:txBody>
          <a:bodyPr>
            <a:noAutofit/>
          </a:bodyPr>
          <a:lstStyle/>
          <a:p>
            <a:r>
              <a:rPr lang="ru-RU" sz="6000" dirty="0"/>
              <a:t>Жилищные гарантии переселяемым собственникам и нанимателям жилых помещений при КРТ жилой застройки</a:t>
            </a:r>
            <a:endParaRPr lang="en-US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46662" y="2694921"/>
            <a:ext cx="21762720" cy="1178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u="sng" dirty="0" smtClean="0"/>
              <a:t>Цели: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4000" dirty="0" smtClean="0"/>
              <a:t>обеспечение </a:t>
            </a:r>
            <a:r>
              <a:rPr lang="ru-RU" sz="4000" b="1" u="sng" dirty="0" smtClean="0"/>
              <a:t>максимально возможного участия </a:t>
            </a:r>
            <a:r>
              <a:rPr lang="ru-RU" sz="4000" dirty="0" smtClean="0"/>
              <a:t>собственников и нанимателей жилых помещений в общем собрании МКД по вопросу о включении МКД в границы КРТ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4000" dirty="0" smtClean="0"/>
              <a:t>обеспечение их уверенности в том, что их жилищные права не будут нарушены, а </a:t>
            </a:r>
            <a:r>
              <a:rPr lang="ru-RU" sz="4000" b="1" u="sng" dirty="0" smtClean="0"/>
              <a:t>жилищные условия будут улучшены</a:t>
            </a:r>
          </a:p>
          <a:p>
            <a:endParaRPr lang="ru-RU" sz="4000" dirty="0" smtClean="0"/>
          </a:p>
          <a:p>
            <a:r>
              <a:rPr lang="ru-RU" sz="4000" b="1" u="sng" dirty="0" smtClean="0"/>
              <a:t>Базовые жилищные гарантии, установленные Жилищным кодексом РФ:</a:t>
            </a:r>
            <a:endParaRPr lang="ru-RU" sz="4000" b="1" u="sng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4000" b="1" dirty="0" smtClean="0"/>
              <a:t>для собственников жилых помещений</a:t>
            </a:r>
            <a:r>
              <a:rPr lang="ru-RU" sz="4000" dirty="0" smtClean="0"/>
              <a:t>: предоставление равноценного возмещения или другого жилого помещения в собственность с зачетом его стоимости при определении размера возмещения (части 3 и 4 статьи 32.1 ЖК РФ)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4000" b="1" dirty="0" smtClean="0"/>
              <a:t>для нанимателей жилых помещений</a:t>
            </a:r>
            <a:r>
              <a:rPr lang="ru-RU" sz="4000" dirty="0" smtClean="0"/>
              <a:t>: предоставление другого </a:t>
            </a:r>
            <a:r>
              <a:rPr lang="ru-RU" sz="4000" dirty="0"/>
              <a:t>жилого помещения по договору социального найма (или по письменному заявлению нанимателя на праве собственности), общая площадь, жилая площадь которого и количество комнат в котором не меньше общей площади, жилой площади освобождаемого жилого помещения и количества комнат в освобождаемом жилом </a:t>
            </a:r>
            <a:r>
              <a:rPr lang="ru-RU" sz="4000" dirty="0" smtClean="0"/>
              <a:t>помещении (часть 6 статьи 32.1 ЖК РФ)</a:t>
            </a:r>
            <a:endParaRPr lang="ru-RU" sz="4000" b="1" dirty="0" smtClean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ru-RU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3200" dirty="0"/>
          </a:p>
          <a:p>
            <a:endParaRPr lang="ru-RU" sz="2800" dirty="0" smtClean="0"/>
          </a:p>
          <a:p>
            <a:endParaRPr lang="ru-RU" sz="2800" dirty="0"/>
          </a:p>
        </p:txBody>
      </p:sp>
      <p:sp>
        <p:nvSpPr>
          <p:cNvPr id="7" name="Freeform 52">
            <a:extLst>
              <a:ext uri="{FF2B5EF4-FFF2-40B4-BE49-F238E27FC236}">
                <a16:creationId xmlns:a16="http://schemas.microsoft.com/office/drawing/2014/main" id="{63F67703-3BCB-3D4E-8EFC-231040990B25}"/>
              </a:ext>
            </a:extLst>
          </p:cNvPr>
          <p:cNvSpPr>
            <a:spLocks noEditPoints="1"/>
          </p:cNvSpPr>
          <p:nvPr/>
        </p:nvSpPr>
        <p:spPr bwMode="auto">
          <a:xfrm>
            <a:off x="562644" y="2694921"/>
            <a:ext cx="784018" cy="659796"/>
          </a:xfrm>
          <a:custGeom>
            <a:avLst/>
            <a:gdLst>
              <a:gd name="T0" fmla="*/ 11 w 288"/>
              <a:gd name="T1" fmla="*/ 154 h 288"/>
              <a:gd name="T2" fmla="*/ 33 w 288"/>
              <a:gd name="T3" fmla="*/ 154 h 288"/>
              <a:gd name="T4" fmla="*/ 134 w 288"/>
              <a:gd name="T5" fmla="*/ 255 h 288"/>
              <a:gd name="T6" fmla="*/ 134 w 288"/>
              <a:gd name="T7" fmla="*/ 277 h 288"/>
              <a:gd name="T8" fmla="*/ 144 w 288"/>
              <a:gd name="T9" fmla="*/ 288 h 288"/>
              <a:gd name="T10" fmla="*/ 154 w 288"/>
              <a:gd name="T11" fmla="*/ 277 h 288"/>
              <a:gd name="T12" fmla="*/ 154 w 288"/>
              <a:gd name="T13" fmla="*/ 255 h 288"/>
              <a:gd name="T14" fmla="*/ 255 w 288"/>
              <a:gd name="T15" fmla="*/ 154 h 288"/>
              <a:gd name="T16" fmla="*/ 277 w 288"/>
              <a:gd name="T17" fmla="*/ 154 h 288"/>
              <a:gd name="T18" fmla="*/ 288 w 288"/>
              <a:gd name="T19" fmla="*/ 144 h 288"/>
              <a:gd name="T20" fmla="*/ 277 w 288"/>
              <a:gd name="T21" fmla="*/ 134 h 288"/>
              <a:gd name="T22" fmla="*/ 255 w 288"/>
              <a:gd name="T23" fmla="*/ 134 h 288"/>
              <a:gd name="T24" fmla="*/ 154 w 288"/>
              <a:gd name="T25" fmla="*/ 33 h 288"/>
              <a:gd name="T26" fmla="*/ 154 w 288"/>
              <a:gd name="T27" fmla="*/ 11 h 288"/>
              <a:gd name="T28" fmla="*/ 144 w 288"/>
              <a:gd name="T29" fmla="*/ 0 h 288"/>
              <a:gd name="T30" fmla="*/ 134 w 288"/>
              <a:gd name="T31" fmla="*/ 11 h 288"/>
              <a:gd name="T32" fmla="*/ 134 w 288"/>
              <a:gd name="T33" fmla="*/ 33 h 288"/>
              <a:gd name="T34" fmla="*/ 33 w 288"/>
              <a:gd name="T35" fmla="*/ 134 h 288"/>
              <a:gd name="T36" fmla="*/ 11 w 288"/>
              <a:gd name="T37" fmla="*/ 134 h 288"/>
              <a:gd name="T38" fmla="*/ 0 w 288"/>
              <a:gd name="T39" fmla="*/ 144 h 288"/>
              <a:gd name="T40" fmla="*/ 11 w 288"/>
              <a:gd name="T41" fmla="*/ 154 h 288"/>
              <a:gd name="T42" fmla="*/ 94 w 288"/>
              <a:gd name="T43" fmla="*/ 134 h 288"/>
              <a:gd name="T44" fmla="*/ 53 w 288"/>
              <a:gd name="T45" fmla="*/ 134 h 288"/>
              <a:gd name="T46" fmla="*/ 134 w 288"/>
              <a:gd name="T47" fmla="*/ 53 h 288"/>
              <a:gd name="T48" fmla="*/ 134 w 288"/>
              <a:gd name="T49" fmla="*/ 94 h 288"/>
              <a:gd name="T50" fmla="*/ 144 w 288"/>
              <a:gd name="T51" fmla="*/ 104 h 288"/>
              <a:gd name="T52" fmla="*/ 154 w 288"/>
              <a:gd name="T53" fmla="*/ 94 h 288"/>
              <a:gd name="T54" fmla="*/ 154 w 288"/>
              <a:gd name="T55" fmla="*/ 53 h 288"/>
              <a:gd name="T56" fmla="*/ 235 w 288"/>
              <a:gd name="T57" fmla="*/ 134 h 288"/>
              <a:gd name="T58" fmla="*/ 194 w 288"/>
              <a:gd name="T59" fmla="*/ 134 h 288"/>
              <a:gd name="T60" fmla="*/ 184 w 288"/>
              <a:gd name="T61" fmla="*/ 144 h 288"/>
              <a:gd name="T62" fmla="*/ 194 w 288"/>
              <a:gd name="T63" fmla="*/ 154 h 288"/>
              <a:gd name="T64" fmla="*/ 235 w 288"/>
              <a:gd name="T65" fmla="*/ 154 h 288"/>
              <a:gd name="T66" fmla="*/ 154 w 288"/>
              <a:gd name="T67" fmla="*/ 235 h 288"/>
              <a:gd name="T68" fmla="*/ 154 w 288"/>
              <a:gd name="T69" fmla="*/ 194 h 288"/>
              <a:gd name="T70" fmla="*/ 144 w 288"/>
              <a:gd name="T71" fmla="*/ 184 h 288"/>
              <a:gd name="T72" fmla="*/ 134 w 288"/>
              <a:gd name="T73" fmla="*/ 194 h 288"/>
              <a:gd name="T74" fmla="*/ 134 w 288"/>
              <a:gd name="T75" fmla="*/ 235 h 288"/>
              <a:gd name="T76" fmla="*/ 53 w 288"/>
              <a:gd name="T77" fmla="*/ 154 h 288"/>
              <a:gd name="T78" fmla="*/ 94 w 288"/>
              <a:gd name="T79" fmla="*/ 154 h 288"/>
              <a:gd name="T80" fmla="*/ 104 w 288"/>
              <a:gd name="T81" fmla="*/ 144 h 288"/>
              <a:gd name="T82" fmla="*/ 94 w 288"/>
              <a:gd name="T83" fmla="*/ 13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88" h="288">
                <a:moveTo>
                  <a:pt x="11" y="154"/>
                </a:moveTo>
                <a:cubicBezTo>
                  <a:pt x="33" y="154"/>
                  <a:pt x="33" y="154"/>
                  <a:pt x="33" y="154"/>
                </a:cubicBezTo>
                <a:cubicBezTo>
                  <a:pt x="38" y="208"/>
                  <a:pt x="80" y="250"/>
                  <a:pt x="134" y="255"/>
                </a:cubicBezTo>
                <a:cubicBezTo>
                  <a:pt x="134" y="277"/>
                  <a:pt x="134" y="277"/>
                  <a:pt x="134" y="277"/>
                </a:cubicBezTo>
                <a:cubicBezTo>
                  <a:pt x="134" y="283"/>
                  <a:pt x="138" y="288"/>
                  <a:pt x="144" y="288"/>
                </a:cubicBezTo>
                <a:cubicBezTo>
                  <a:pt x="149" y="288"/>
                  <a:pt x="154" y="283"/>
                  <a:pt x="154" y="277"/>
                </a:cubicBezTo>
                <a:cubicBezTo>
                  <a:pt x="154" y="255"/>
                  <a:pt x="154" y="255"/>
                  <a:pt x="154" y="255"/>
                </a:cubicBezTo>
                <a:cubicBezTo>
                  <a:pt x="208" y="250"/>
                  <a:pt x="250" y="208"/>
                  <a:pt x="255" y="154"/>
                </a:cubicBezTo>
                <a:cubicBezTo>
                  <a:pt x="277" y="154"/>
                  <a:pt x="277" y="154"/>
                  <a:pt x="277" y="154"/>
                </a:cubicBezTo>
                <a:cubicBezTo>
                  <a:pt x="283" y="154"/>
                  <a:pt x="288" y="150"/>
                  <a:pt x="288" y="144"/>
                </a:cubicBezTo>
                <a:cubicBezTo>
                  <a:pt x="288" y="139"/>
                  <a:pt x="283" y="134"/>
                  <a:pt x="277" y="134"/>
                </a:cubicBezTo>
                <a:cubicBezTo>
                  <a:pt x="255" y="134"/>
                  <a:pt x="255" y="134"/>
                  <a:pt x="255" y="134"/>
                </a:cubicBezTo>
                <a:cubicBezTo>
                  <a:pt x="250" y="80"/>
                  <a:pt x="208" y="38"/>
                  <a:pt x="154" y="33"/>
                </a:cubicBezTo>
                <a:cubicBezTo>
                  <a:pt x="154" y="11"/>
                  <a:pt x="154" y="11"/>
                  <a:pt x="154" y="11"/>
                </a:cubicBezTo>
                <a:cubicBezTo>
                  <a:pt x="154" y="5"/>
                  <a:pt x="150" y="0"/>
                  <a:pt x="144" y="0"/>
                </a:cubicBezTo>
                <a:cubicBezTo>
                  <a:pt x="139" y="0"/>
                  <a:pt x="134" y="5"/>
                  <a:pt x="134" y="11"/>
                </a:cubicBezTo>
                <a:cubicBezTo>
                  <a:pt x="134" y="33"/>
                  <a:pt x="134" y="33"/>
                  <a:pt x="134" y="33"/>
                </a:cubicBezTo>
                <a:cubicBezTo>
                  <a:pt x="80" y="38"/>
                  <a:pt x="38" y="80"/>
                  <a:pt x="33" y="134"/>
                </a:cubicBezTo>
                <a:cubicBezTo>
                  <a:pt x="11" y="134"/>
                  <a:pt x="11" y="134"/>
                  <a:pt x="11" y="134"/>
                </a:cubicBezTo>
                <a:cubicBezTo>
                  <a:pt x="5" y="134"/>
                  <a:pt x="0" y="138"/>
                  <a:pt x="0" y="144"/>
                </a:cubicBezTo>
                <a:cubicBezTo>
                  <a:pt x="0" y="150"/>
                  <a:pt x="5" y="154"/>
                  <a:pt x="11" y="154"/>
                </a:cubicBezTo>
                <a:close/>
                <a:moveTo>
                  <a:pt x="94" y="134"/>
                </a:moveTo>
                <a:cubicBezTo>
                  <a:pt x="53" y="134"/>
                  <a:pt x="53" y="134"/>
                  <a:pt x="53" y="134"/>
                </a:cubicBezTo>
                <a:cubicBezTo>
                  <a:pt x="58" y="91"/>
                  <a:pt x="92" y="58"/>
                  <a:pt x="134" y="53"/>
                </a:cubicBezTo>
                <a:cubicBezTo>
                  <a:pt x="134" y="94"/>
                  <a:pt x="134" y="94"/>
                  <a:pt x="134" y="94"/>
                </a:cubicBezTo>
                <a:cubicBezTo>
                  <a:pt x="134" y="100"/>
                  <a:pt x="138" y="104"/>
                  <a:pt x="144" y="104"/>
                </a:cubicBezTo>
                <a:cubicBezTo>
                  <a:pt x="149" y="104"/>
                  <a:pt x="154" y="100"/>
                  <a:pt x="154" y="94"/>
                </a:cubicBezTo>
                <a:cubicBezTo>
                  <a:pt x="154" y="53"/>
                  <a:pt x="154" y="53"/>
                  <a:pt x="154" y="53"/>
                </a:cubicBezTo>
                <a:cubicBezTo>
                  <a:pt x="197" y="58"/>
                  <a:pt x="230" y="92"/>
                  <a:pt x="235" y="134"/>
                </a:cubicBezTo>
                <a:cubicBezTo>
                  <a:pt x="194" y="134"/>
                  <a:pt x="194" y="134"/>
                  <a:pt x="194" y="134"/>
                </a:cubicBezTo>
                <a:cubicBezTo>
                  <a:pt x="188" y="134"/>
                  <a:pt x="184" y="138"/>
                  <a:pt x="184" y="144"/>
                </a:cubicBezTo>
                <a:cubicBezTo>
                  <a:pt x="184" y="149"/>
                  <a:pt x="188" y="154"/>
                  <a:pt x="194" y="154"/>
                </a:cubicBezTo>
                <a:cubicBezTo>
                  <a:pt x="235" y="154"/>
                  <a:pt x="235" y="154"/>
                  <a:pt x="235" y="154"/>
                </a:cubicBezTo>
                <a:cubicBezTo>
                  <a:pt x="230" y="197"/>
                  <a:pt x="196" y="230"/>
                  <a:pt x="154" y="235"/>
                </a:cubicBezTo>
                <a:cubicBezTo>
                  <a:pt x="154" y="194"/>
                  <a:pt x="154" y="194"/>
                  <a:pt x="154" y="194"/>
                </a:cubicBezTo>
                <a:cubicBezTo>
                  <a:pt x="154" y="188"/>
                  <a:pt x="150" y="184"/>
                  <a:pt x="144" y="184"/>
                </a:cubicBezTo>
                <a:cubicBezTo>
                  <a:pt x="139" y="184"/>
                  <a:pt x="134" y="188"/>
                  <a:pt x="134" y="194"/>
                </a:cubicBezTo>
                <a:cubicBezTo>
                  <a:pt x="134" y="235"/>
                  <a:pt x="134" y="235"/>
                  <a:pt x="134" y="235"/>
                </a:cubicBezTo>
                <a:cubicBezTo>
                  <a:pt x="91" y="230"/>
                  <a:pt x="58" y="196"/>
                  <a:pt x="53" y="154"/>
                </a:cubicBezTo>
                <a:cubicBezTo>
                  <a:pt x="94" y="154"/>
                  <a:pt x="94" y="154"/>
                  <a:pt x="94" y="154"/>
                </a:cubicBezTo>
                <a:cubicBezTo>
                  <a:pt x="100" y="154"/>
                  <a:pt x="104" y="150"/>
                  <a:pt x="104" y="144"/>
                </a:cubicBezTo>
                <a:cubicBezTo>
                  <a:pt x="104" y="139"/>
                  <a:pt x="100" y="134"/>
                  <a:pt x="94" y="1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243840" tIns="121920" rIns="243840" bIns="121920" numCol="1" anchor="t" anchorCtr="0" compatLnSpc="1">
            <a:prstTxWarp prst="textNoShape">
              <a:avLst/>
            </a:prstTxWarp>
          </a:bodyPr>
          <a:lstStyle/>
          <a:p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258087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46662" y="717915"/>
            <a:ext cx="21347083" cy="1436468"/>
          </a:xfrm>
        </p:spPr>
        <p:txBody>
          <a:bodyPr>
            <a:noAutofit/>
          </a:bodyPr>
          <a:lstStyle/>
          <a:p>
            <a:pPr algn="just"/>
            <a:r>
              <a:rPr lang="ru-RU" sz="5800" dirty="0"/>
              <a:t>Рекомендации по установлению субъектами РФ жилищных гарантий переселяемым собственникам и нанимателям жилых помещений </a:t>
            </a:r>
            <a:endParaRPr lang="en-US" sz="5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46662" y="2694921"/>
            <a:ext cx="21762720" cy="874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400" b="1" u="sng" dirty="0" smtClean="0"/>
              <a:t>Полномочия субъектов РФ: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3400" dirty="0" smtClean="0"/>
              <a:t>предоставление равнозначного жилого помещения собственникам и нанимателям жилых помещений в МКД и установление стандартов равнозначного жилого помещения (часть 7 статьи 32.1 ЖК РФ)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3400" dirty="0" smtClean="0"/>
              <a:t>предоставление в собственность отдельной квартиры собственникам и нанимателям комнаты (комнат) в коммунальной квартире, являющейся таковой до 1.01.2021 г. (часть 8 статьи 18 Федерального закона  № 494-ФЗ)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3400" dirty="0" smtClean="0"/>
              <a:t>предоставление жилого помещения очередникам во внеочередном порядке (часть 13 статьи 32.1 ЖК РФ)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3400" dirty="0" smtClean="0"/>
              <a:t>установление порядка предоставления собственникам жилых помещений за доплату жилых помещений большей площади и (или) жилых помещений, имеющих большее количество комнат (часть 22 статьи 32.1 ЖК РФ – </a:t>
            </a:r>
            <a:r>
              <a:rPr lang="ru-RU" sz="3400" i="1" dirty="0" smtClean="0"/>
              <a:t>обязательное полномочие</a:t>
            </a:r>
            <a:r>
              <a:rPr lang="ru-RU" sz="3400" dirty="0" smtClean="0"/>
              <a:t>)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3400" dirty="0" smtClean="0"/>
              <a:t>установление дополнительных мер жилищной поддержки в части обеспечения жилыми помещениями собственников жилых помещений (часть 8 статьи 32.1 ЖК РФ)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ru-RU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3200" dirty="0"/>
          </a:p>
          <a:p>
            <a:endParaRPr lang="ru-RU" sz="2800" dirty="0" smtClean="0"/>
          </a:p>
          <a:p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61803" y="9574619"/>
            <a:ext cx="21932438" cy="3108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/>
              <a:t>На май 2022 года </a:t>
            </a:r>
            <a:r>
              <a:rPr lang="ru-RU" sz="2800" i="1" dirty="0" smtClean="0"/>
              <a:t>установлены все дополнительные меры жилищной поддержки (кроме последней из указанных, которая не установлена ни одним субъектом РФ) – </a:t>
            </a:r>
            <a:r>
              <a:rPr lang="ru-RU" sz="2800" b="1" i="1" dirty="0" smtClean="0"/>
              <a:t>6 субъектов РФ</a:t>
            </a:r>
          </a:p>
          <a:p>
            <a:pPr algn="just"/>
            <a:r>
              <a:rPr lang="ru-RU" sz="2800" i="1" dirty="0" smtClean="0"/>
              <a:t>Установлено предоставление равнозначного жилого помещения – </a:t>
            </a:r>
            <a:r>
              <a:rPr lang="ru-RU" sz="2800" b="1" i="1" dirty="0" smtClean="0"/>
              <a:t>13 субъектов РФ</a:t>
            </a:r>
          </a:p>
          <a:p>
            <a:pPr algn="just"/>
            <a:r>
              <a:rPr lang="ru-RU" sz="2800" i="1" dirty="0" smtClean="0"/>
              <a:t>Предусмотрено расселение коммунальных квартир – </a:t>
            </a:r>
            <a:r>
              <a:rPr lang="ru-RU" sz="2800" b="1" i="1" dirty="0" smtClean="0"/>
              <a:t>8 субъектов РФ</a:t>
            </a:r>
          </a:p>
          <a:p>
            <a:pPr algn="just"/>
            <a:r>
              <a:rPr lang="ru-RU" sz="2800" i="1" dirty="0" smtClean="0"/>
              <a:t>Предусмотрено предоставление жилого помещения очередникам во внеочередном порядке – </a:t>
            </a:r>
            <a:r>
              <a:rPr lang="ru-RU" sz="2800" b="1" i="1" dirty="0" smtClean="0"/>
              <a:t>9 субъектов РФ</a:t>
            </a:r>
          </a:p>
          <a:p>
            <a:pPr algn="just"/>
            <a:r>
              <a:rPr lang="ru-RU" sz="2800" i="1" dirty="0" smtClean="0"/>
              <a:t>Установлен порядок приобретения жилых помещений за доплату (обязательное полномочие) – </a:t>
            </a:r>
            <a:r>
              <a:rPr lang="ru-RU" sz="2800" b="1" i="1" dirty="0" smtClean="0"/>
              <a:t>75 субъектов РФ </a:t>
            </a:r>
            <a:r>
              <a:rPr lang="ru-RU" sz="2800" i="1" dirty="0" smtClean="0"/>
              <a:t>(возникают вопросы к установлению размера доплаты)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0303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04900" y="413115"/>
            <a:ext cx="21966382" cy="1436468"/>
          </a:xfrm>
        </p:spPr>
        <p:txBody>
          <a:bodyPr>
            <a:noAutofit/>
          </a:bodyPr>
          <a:lstStyle/>
          <a:p>
            <a:pPr algn="just"/>
            <a:r>
              <a:rPr lang="ru-RU" sz="6600" dirty="0"/>
              <a:t>М</a:t>
            </a:r>
            <a:r>
              <a:rPr lang="ru-RU" sz="6600" dirty="0" smtClean="0"/>
              <a:t>ероприятия по разработке проекта решения </a:t>
            </a:r>
            <a:r>
              <a:rPr lang="ru-RU" sz="6600" dirty="0"/>
              <a:t>о КРТ</a:t>
            </a:r>
            <a:endParaRPr lang="en-US" sz="6600" dirty="0"/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1808018" y="2639192"/>
            <a:ext cx="21263264" cy="84764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2438430" rtl="0" eaLnBrk="1" latinLnBrk="0" hangingPunct="1">
              <a:spcBef>
                <a:spcPct val="0"/>
              </a:spcBef>
              <a:buNone/>
              <a:defRPr sz="8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4000" dirty="0" smtClean="0"/>
              <a:t>Цель - оценка </a:t>
            </a:r>
            <a:r>
              <a:rPr lang="ru-RU" sz="4000" dirty="0"/>
              <a:t>целесообразности принятия решения о </a:t>
            </a:r>
            <a:r>
              <a:rPr lang="ru-RU" sz="4000" dirty="0" smtClean="0"/>
              <a:t>КРТ и обоснование основных параметров проекта КРТ</a:t>
            </a:r>
            <a:endParaRPr lang="en-US" sz="4000" dirty="0"/>
          </a:p>
        </p:txBody>
      </p:sp>
      <p:sp>
        <p:nvSpPr>
          <p:cNvPr id="8" name="Freeform 28">
            <a:extLst>
              <a:ext uri="{FF2B5EF4-FFF2-40B4-BE49-F238E27FC236}">
                <a16:creationId xmlns:a16="http://schemas.microsoft.com/office/drawing/2014/main" id="{803B9324-2A1C-9543-8152-B54C8F7F290F}"/>
              </a:ext>
            </a:extLst>
          </p:cNvPr>
          <p:cNvSpPr>
            <a:spLocks noEditPoints="1"/>
          </p:cNvSpPr>
          <p:nvPr/>
        </p:nvSpPr>
        <p:spPr bwMode="auto">
          <a:xfrm>
            <a:off x="733038" y="2639192"/>
            <a:ext cx="887944" cy="914500"/>
          </a:xfrm>
          <a:custGeom>
            <a:avLst/>
            <a:gdLst>
              <a:gd name="T0" fmla="*/ 524 w 563"/>
              <a:gd name="T1" fmla="*/ 155 h 563"/>
              <a:gd name="T2" fmla="*/ 550 w 563"/>
              <a:gd name="T3" fmla="*/ 130 h 563"/>
              <a:gd name="T4" fmla="*/ 534 w 563"/>
              <a:gd name="T5" fmla="*/ 92 h 563"/>
              <a:gd name="T6" fmla="*/ 471 w 563"/>
              <a:gd name="T7" fmla="*/ 92 h 563"/>
              <a:gd name="T8" fmla="*/ 471 w 563"/>
              <a:gd name="T9" fmla="*/ 29 h 563"/>
              <a:gd name="T10" fmla="*/ 433 w 563"/>
              <a:gd name="T11" fmla="*/ 13 h 563"/>
              <a:gd name="T12" fmla="*/ 408 w 563"/>
              <a:gd name="T13" fmla="*/ 39 h 563"/>
              <a:gd name="T14" fmla="*/ 278 w 563"/>
              <a:gd name="T15" fmla="*/ 7 h 563"/>
              <a:gd name="T16" fmla="*/ 0 w 563"/>
              <a:gd name="T17" fmla="*/ 285 h 563"/>
              <a:gd name="T18" fmla="*/ 278 w 563"/>
              <a:gd name="T19" fmla="*/ 563 h 563"/>
              <a:gd name="T20" fmla="*/ 556 w 563"/>
              <a:gd name="T21" fmla="*/ 285 h 563"/>
              <a:gd name="T22" fmla="*/ 524 w 563"/>
              <a:gd name="T23" fmla="*/ 155 h 563"/>
              <a:gd name="T24" fmla="*/ 449 w 563"/>
              <a:gd name="T25" fmla="*/ 136 h 563"/>
              <a:gd name="T26" fmla="*/ 482 w 563"/>
              <a:gd name="T27" fmla="*/ 136 h 563"/>
              <a:gd name="T28" fmla="*/ 440 w 563"/>
              <a:gd name="T29" fmla="*/ 178 h 563"/>
              <a:gd name="T30" fmla="*/ 385 w 563"/>
              <a:gd name="T31" fmla="*/ 178 h 563"/>
              <a:gd name="T32" fmla="*/ 385 w 563"/>
              <a:gd name="T33" fmla="*/ 123 h 563"/>
              <a:gd name="T34" fmla="*/ 427 w 563"/>
              <a:gd name="T35" fmla="*/ 81 h 563"/>
              <a:gd name="T36" fmla="*/ 427 w 563"/>
              <a:gd name="T37" fmla="*/ 114 h 563"/>
              <a:gd name="T38" fmla="*/ 449 w 563"/>
              <a:gd name="T39" fmla="*/ 136 h 563"/>
              <a:gd name="T40" fmla="*/ 278 w 563"/>
              <a:gd name="T41" fmla="*/ 520 h 563"/>
              <a:gd name="T42" fmla="*/ 43 w 563"/>
              <a:gd name="T43" fmla="*/ 285 h 563"/>
              <a:gd name="T44" fmla="*/ 278 w 563"/>
              <a:gd name="T45" fmla="*/ 50 h 563"/>
              <a:gd name="T46" fmla="*/ 375 w 563"/>
              <a:gd name="T47" fmla="*/ 72 h 563"/>
              <a:gd name="T48" fmla="*/ 348 w 563"/>
              <a:gd name="T49" fmla="*/ 99 h 563"/>
              <a:gd name="T50" fmla="*/ 342 w 563"/>
              <a:gd name="T51" fmla="*/ 114 h 563"/>
              <a:gd name="T52" fmla="*/ 342 w 563"/>
              <a:gd name="T53" fmla="*/ 191 h 563"/>
              <a:gd name="T54" fmla="*/ 263 w 563"/>
              <a:gd name="T55" fmla="*/ 270 h 563"/>
              <a:gd name="T56" fmla="*/ 263 w 563"/>
              <a:gd name="T57" fmla="*/ 300 h 563"/>
              <a:gd name="T58" fmla="*/ 293 w 563"/>
              <a:gd name="T59" fmla="*/ 300 h 563"/>
              <a:gd name="T60" fmla="*/ 372 w 563"/>
              <a:gd name="T61" fmla="*/ 221 h 563"/>
              <a:gd name="T62" fmla="*/ 449 w 563"/>
              <a:gd name="T63" fmla="*/ 221 h 563"/>
              <a:gd name="T64" fmla="*/ 464 w 563"/>
              <a:gd name="T65" fmla="*/ 215 h 563"/>
              <a:gd name="T66" fmla="*/ 491 w 563"/>
              <a:gd name="T67" fmla="*/ 188 h 563"/>
              <a:gd name="T68" fmla="*/ 513 w 563"/>
              <a:gd name="T69" fmla="*/ 285 h 563"/>
              <a:gd name="T70" fmla="*/ 278 w 563"/>
              <a:gd name="T71" fmla="*/ 520 h 563"/>
              <a:gd name="T72" fmla="*/ 449 w 563"/>
              <a:gd name="T73" fmla="*/ 285 h 563"/>
              <a:gd name="T74" fmla="*/ 278 w 563"/>
              <a:gd name="T75" fmla="*/ 456 h 563"/>
              <a:gd name="T76" fmla="*/ 107 w 563"/>
              <a:gd name="T77" fmla="*/ 285 h 563"/>
              <a:gd name="T78" fmla="*/ 278 w 563"/>
              <a:gd name="T79" fmla="*/ 114 h 563"/>
              <a:gd name="T80" fmla="*/ 300 w 563"/>
              <a:gd name="T81" fmla="*/ 135 h 563"/>
              <a:gd name="T82" fmla="*/ 278 w 563"/>
              <a:gd name="T83" fmla="*/ 157 h 563"/>
              <a:gd name="T84" fmla="*/ 150 w 563"/>
              <a:gd name="T85" fmla="*/ 285 h 563"/>
              <a:gd name="T86" fmla="*/ 278 w 563"/>
              <a:gd name="T87" fmla="*/ 413 h 563"/>
              <a:gd name="T88" fmla="*/ 406 w 563"/>
              <a:gd name="T89" fmla="*/ 285 h 563"/>
              <a:gd name="T90" fmla="*/ 428 w 563"/>
              <a:gd name="T91" fmla="*/ 263 h 563"/>
              <a:gd name="T92" fmla="*/ 449 w 563"/>
              <a:gd name="T93" fmla="*/ 285 h 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63" h="563">
                <a:moveTo>
                  <a:pt x="524" y="155"/>
                </a:moveTo>
                <a:cubicBezTo>
                  <a:pt x="550" y="130"/>
                  <a:pt x="550" y="130"/>
                  <a:pt x="550" y="130"/>
                </a:cubicBezTo>
                <a:cubicBezTo>
                  <a:pt x="563" y="116"/>
                  <a:pt x="554" y="92"/>
                  <a:pt x="534" y="92"/>
                </a:cubicBezTo>
                <a:cubicBezTo>
                  <a:pt x="471" y="92"/>
                  <a:pt x="471" y="92"/>
                  <a:pt x="471" y="92"/>
                </a:cubicBezTo>
                <a:cubicBezTo>
                  <a:pt x="471" y="29"/>
                  <a:pt x="471" y="29"/>
                  <a:pt x="471" y="29"/>
                </a:cubicBezTo>
                <a:cubicBezTo>
                  <a:pt x="471" y="9"/>
                  <a:pt x="447" y="0"/>
                  <a:pt x="433" y="13"/>
                </a:cubicBezTo>
                <a:cubicBezTo>
                  <a:pt x="408" y="39"/>
                  <a:pt x="408" y="39"/>
                  <a:pt x="408" y="39"/>
                </a:cubicBezTo>
                <a:cubicBezTo>
                  <a:pt x="368" y="18"/>
                  <a:pt x="323" y="7"/>
                  <a:pt x="278" y="7"/>
                </a:cubicBezTo>
                <a:cubicBezTo>
                  <a:pt x="124" y="7"/>
                  <a:pt x="0" y="131"/>
                  <a:pt x="0" y="285"/>
                </a:cubicBezTo>
                <a:cubicBezTo>
                  <a:pt x="0" y="439"/>
                  <a:pt x="124" y="563"/>
                  <a:pt x="278" y="563"/>
                </a:cubicBezTo>
                <a:cubicBezTo>
                  <a:pt x="432" y="563"/>
                  <a:pt x="556" y="439"/>
                  <a:pt x="556" y="285"/>
                </a:cubicBezTo>
                <a:cubicBezTo>
                  <a:pt x="556" y="240"/>
                  <a:pt x="545" y="195"/>
                  <a:pt x="524" y="155"/>
                </a:cubicBezTo>
                <a:close/>
                <a:moveTo>
                  <a:pt x="449" y="136"/>
                </a:moveTo>
                <a:cubicBezTo>
                  <a:pt x="482" y="136"/>
                  <a:pt x="482" y="136"/>
                  <a:pt x="482" y="136"/>
                </a:cubicBezTo>
                <a:cubicBezTo>
                  <a:pt x="440" y="178"/>
                  <a:pt x="440" y="178"/>
                  <a:pt x="440" y="178"/>
                </a:cubicBezTo>
                <a:cubicBezTo>
                  <a:pt x="385" y="178"/>
                  <a:pt x="385" y="178"/>
                  <a:pt x="385" y="178"/>
                </a:cubicBezTo>
                <a:cubicBezTo>
                  <a:pt x="385" y="123"/>
                  <a:pt x="385" y="123"/>
                  <a:pt x="385" y="123"/>
                </a:cubicBezTo>
                <a:cubicBezTo>
                  <a:pt x="427" y="81"/>
                  <a:pt x="427" y="81"/>
                  <a:pt x="427" y="81"/>
                </a:cubicBezTo>
                <a:cubicBezTo>
                  <a:pt x="427" y="114"/>
                  <a:pt x="427" y="114"/>
                  <a:pt x="427" y="114"/>
                </a:cubicBezTo>
                <a:cubicBezTo>
                  <a:pt x="427" y="126"/>
                  <a:pt x="437" y="136"/>
                  <a:pt x="449" y="136"/>
                </a:cubicBezTo>
                <a:close/>
                <a:moveTo>
                  <a:pt x="278" y="520"/>
                </a:moveTo>
                <a:cubicBezTo>
                  <a:pt x="148" y="520"/>
                  <a:pt x="43" y="415"/>
                  <a:pt x="43" y="285"/>
                </a:cubicBezTo>
                <a:cubicBezTo>
                  <a:pt x="43" y="155"/>
                  <a:pt x="148" y="50"/>
                  <a:pt x="278" y="50"/>
                </a:cubicBezTo>
                <a:cubicBezTo>
                  <a:pt x="312" y="50"/>
                  <a:pt x="345" y="58"/>
                  <a:pt x="375" y="72"/>
                </a:cubicBezTo>
                <a:cubicBezTo>
                  <a:pt x="348" y="99"/>
                  <a:pt x="348" y="99"/>
                  <a:pt x="348" y="99"/>
                </a:cubicBezTo>
                <a:cubicBezTo>
                  <a:pt x="344" y="103"/>
                  <a:pt x="342" y="108"/>
                  <a:pt x="342" y="114"/>
                </a:cubicBezTo>
                <a:cubicBezTo>
                  <a:pt x="342" y="191"/>
                  <a:pt x="342" y="191"/>
                  <a:pt x="342" y="191"/>
                </a:cubicBezTo>
                <a:cubicBezTo>
                  <a:pt x="263" y="270"/>
                  <a:pt x="263" y="270"/>
                  <a:pt x="263" y="270"/>
                </a:cubicBezTo>
                <a:cubicBezTo>
                  <a:pt x="254" y="278"/>
                  <a:pt x="254" y="292"/>
                  <a:pt x="263" y="300"/>
                </a:cubicBezTo>
                <a:cubicBezTo>
                  <a:pt x="271" y="309"/>
                  <a:pt x="285" y="309"/>
                  <a:pt x="293" y="300"/>
                </a:cubicBezTo>
                <a:cubicBezTo>
                  <a:pt x="372" y="221"/>
                  <a:pt x="372" y="221"/>
                  <a:pt x="372" y="221"/>
                </a:cubicBezTo>
                <a:cubicBezTo>
                  <a:pt x="449" y="221"/>
                  <a:pt x="449" y="221"/>
                  <a:pt x="449" y="221"/>
                </a:cubicBezTo>
                <a:cubicBezTo>
                  <a:pt x="455" y="221"/>
                  <a:pt x="460" y="219"/>
                  <a:pt x="464" y="215"/>
                </a:cubicBezTo>
                <a:cubicBezTo>
                  <a:pt x="491" y="188"/>
                  <a:pt x="491" y="188"/>
                  <a:pt x="491" y="188"/>
                </a:cubicBezTo>
                <a:cubicBezTo>
                  <a:pt x="505" y="218"/>
                  <a:pt x="513" y="251"/>
                  <a:pt x="513" y="285"/>
                </a:cubicBezTo>
                <a:cubicBezTo>
                  <a:pt x="513" y="415"/>
                  <a:pt x="408" y="520"/>
                  <a:pt x="278" y="520"/>
                </a:cubicBezTo>
                <a:close/>
                <a:moveTo>
                  <a:pt x="449" y="285"/>
                </a:moveTo>
                <a:cubicBezTo>
                  <a:pt x="449" y="379"/>
                  <a:pt x="372" y="456"/>
                  <a:pt x="278" y="456"/>
                </a:cubicBezTo>
                <a:cubicBezTo>
                  <a:pt x="184" y="456"/>
                  <a:pt x="107" y="379"/>
                  <a:pt x="107" y="285"/>
                </a:cubicBezTo>
                <a:cubicBezTo>
                  <a:pt x="107" y="191"/>
                  <a:pt x="184" y="114"/>
                  <a:pt x="278" y="114"/>
                </a:cubicBezTo>
                <a:cubicBezTo>
                  <a:pt x="290" y="114"/>
                  <a:pt x="300" y="123"/>
                  <a:pt x="300" y="135"/>
                </a:cubicBezTo>
                <a:cubicBezTo>
                  <a:pt x="300" y="147"/>
                  <a:pt x="290" y="157"/>
                  <a:pt x="278" y="157"/>
                </a:cubicBezTo>
                <a:cubicBezTo>
                  <a:pt x="207" y="157"/>
                  <a:pt x="150" y="215"/>
                  <a:pt x="150" y="285"/>
                </a:cubicBezTo>
                <a:cubicBezTo>
                  <a:pt x="150" y="355"/>
                  <a:pt x="207" y="413"/>
                  <a:pt x="278" y="413"/>
                </a:cubicBezTo>
                <a:cubicBezTo>
                  <a:pt x="348" y="413"/>
                  <a:pt x="406" y="355"/>
                  <a:pt x="406" y="285"/>
                </a:cubicBezTo>
                <a:cubicBezTo>
                  <a:pt x="406" y="273"/>
                  <a:pt x="416" y="263"/>
                  <a:pt x="428" y="263"/>
                </a:cubicBezTo>
                <a:cubicBezTo>
                  <a:pt x="440" y="263"/>
                  <a:pt x="449" y="273"/>
                  <a:pt x="449" y="2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1104900" y="3823854"/>
            <a:ext cx="21263264" cy="758536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2438430" rtl="0" eaLnBrk="1" latinLnBrk="0" hangingPunct="1">
              <a:spcBef>
                <a:spcPct val="0"/>
              </a:spcBef>
              <a:buNone/>
              <a:defRPr sz="8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40873" y="3890706"/>
            <a:ext cx="21630409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3300" dirty="0" smtClean="0"/>
              <a:t>Анализ </a:t>
            </a:r>
            <a:r>
              <a:rPr lang="ru-RU" sz="3300" dirty="0"/>
              <a:t>градостроительного контекста территории, </a:t>
            </a:r>
            <a:r>
              <a:rPr lang="ru-RU" sz="3300" dirty="0" smtClean="0"/>
              <a:t>в том числе сбор </a:t>
            </a:r>
            <a:r>
              <a:rPr lang="ru-RU" sz="3300" dirty="0"/>
              <a:t>сведений о правах, ограничениях на земельные участки и иные объекты </a:t>
            </a:r>
            <a:r>
              <a:rPr lang="ru-RU" sz="3300" dirty="0" smtClean="0"/>
              <a:t>недвижимости, и проведение </a:t>
            </a:r>
            <a:r>
              <a:rPr lang="ru-RU" sz="3300" dirty="0"/>
              <a:t>обследования </a:t>
            </a:r>
            <a:r>
              <a:rPr lang="ru-RU" sz="3300" dirty="0" smtClean="0"/>
              <a:t>территории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3300" dirty="0"/>
              <a:t>Проведение </a:t>
            </a:r>
            <a:r>
              <a:rPr lang="ru-RU" sz="3300" dirty="0" smtClean="0"/>
              <a:t>предварительного пространственно-экономического </a:t>
            </a:r>
            <a:r>
              <a:rPr lang="ru-RU" sz="3300" dirty="0"/>
              <a:t>моделирования </a:t>
            </a:r>
            <a:r>
              <a:rPr lang="ru-RU" sz="3300" dirty="0" smtClean="0"/>
              <a:t>территории (для оценки целесообразности проекта КРТ)</a:t>
            </a:r>
            <a:endParaRPr lang="ru-RU" sz="3300" dirty="0"/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3300" dirty="0" smtClean="0"/>
              <a:t>Согласование </a:t>
            </a:r>
            <a:r>
              <a:rPr lang="ru-RU" sz="3300" dirty="0"/>
              <a:t>проекта решения о </a:t>
            </a:r>
            <a:r>
              <a:rPr lang="ru-RU" sz="3300" dirty="0" smtClean="0"/>
              <a:t>КРТ с </a:t>
            </a:r>
            <a:r>
              <a:rPr lang="ru-RU" sz="3300" dirty="0"/>
              <a:t>уполномоченными органами на предмет включения в границы КРТ земельных участков и иных объектов недвижимости в публичной </a:t>
            </a:r>
            <a:r>
              <a:rPr lang="ru-RU" sz="3300" dirty="0" smtClean="0"/>
              <a:t>собственности</a:t>
            </a:r>
            <a:endParaRPr lang="ru-RU" sz="3300" dirty="0"/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3300" dirty="0"/>
              <a:t>Разработка </a:t>
            </a:r>
            <a:r>
              <a:rPr lang="ru-RU" sz="3300" dirty="0" smtClean="0"/>
              <a:t>архитектурно-градостроительной </a:t>
            </a:r>
            <a:r>
              <a:rPr lang="ru-RU" sz="3300" dirty="0"/>
              <a:t>концепции (мастер-плана</a:t>
            </a:r>
            <a:r>
              <a:rPr lang="ru-RU" sz="3300" dirty="0" smtClean="0"/>
              <a:t>) КРТ</a:t>
            </a:r>
            <a:endParaRPr lang="ru-RU" sz="3300" dirty="0"/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3300" dirty="0"/>
              <a:t>Определение границ </a:t>
            </a:r>
            <a:r>
              <a:rPr lang="ru-RU" sz="3300" dirty="0" smtClean="0"/>
              <a:t>территории КРТ</a:t>
            </a:r>
            <a:endParaRPr lang="ru-RU" sz="3300" dirty="0"/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3300" dirty="0" smtClean="0"/>
              <a:t>Согласование границ </a:t>
            </a:r>
            <a:r>
              <a:rPr lang="ru-RU" sz="3300" dirty="0"/>
              <a:t>территории с субъектом РФ (в случая подготовки проекта решения о </a:t>
            </a:r>
            <a:r>
              <a:rPr lang="ru-RU" sz="3300" dirty="0" smtClean="0"/>
              <a:t>КРТ </a:t>
            </a:r>
            <a:r>
              <a:rPr lang="ru-RU" sz="3300" dirty="0"/>
              <a:t>ОМСУ)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3300" dirty="0" smtClean="0"/>
              <a:t>Определение основных ВРИ земельных участков и ОКС, предельных параметров разрешенного строительства, реконструкции ОКС, иных сведений, подлежащих включению в решение о КРТ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3300" dirty="0" smtClean="0"/>
              <a:t>Организация </a:t>
            </a:r>
            <a:r>
              <a:rPr lang="ru-RU" sz="3300" dirty="0"/>
              <a:t>общего собрания собственников помещений в </a:t>
            </a:r>
            <a:r>
              <a:rPr lang="ru-RU" sz="3300" dirty="0" smtClean="0"/>
              <a:t>МКД, соответствующих критериям, по </a:t>
            </a:r>
            <a:r>
              <a:rPr lang="ru-RU" sz="3300" dirty="0"/>
              <a:t>вопросу включения </a:t>
            </a:r>
            <a:r>
              <a:rPr lang="ru-RU" sz="3300" dirty="0" smtClean="0"/>
              <a:t>МКД </a:t>
            </a:r>
            <a:r>
              <a:rPr lang="ru-RU" sz="3300" dirty="0"/>
              <a:t>в границы территории </a:t>
            </a:r>
            <a:r>
              <a:rPr lang="ru-RU" sz="3300" b="1" dirty="0" smtClean="0"/>
              <a:t>КРТ </a:t>
            </a:r>
            <a:r>
              <a:rPr lang="ru-RU" sz="3300" u="sng" dirty="0" smtClean="0"/>
              <a:t>жилой застройки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3300" dirty="0" smtClean="0"/>
              <a:t>Направление предложения о заключении договора о КРТ </a:t>
            </a:r>
            <a:r>
              <a:rPr lang="ru-RU" sz="3300" u="sng" dirty="0" smtClean="0"/>
              <a:t>нежилой застройки </a:t>
            </a:r>
            <a:r>
              <a:rPr lang="ru-RU" sz="3300" dirty="0" smtClean="0"/>
              <a:t>всем правообладателям недвижимости на территории</a:t>
            </a:r>
          </a:p>
          <a:p>
            <a:pPr algn="just"/>
            <a:endParaRPr lang="ru-RU" sz="3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4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E_Templ2020">
  <a:themeElements>
    <a:clrScheme name="UA2020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33538A"/>
      </a:accent1>
      <a:accent2>
        <a:srgbClr val="B99343"/>
      </a:accent2>
      <a:accent3>
        <a:srgbClr val="DBC9BB"/>
      </a:accent3>
      <a:accent4>
        <a:srgbClr val="EFEBE2"/>
      </a:accent4>
      <a:accent5>
        <a:srgbClr val="9FB3D0"/>
      </a:accent5>
      <a:accent6>
        <a:srgbClr val="799DD0"/>
      </a:accent6>
      <a:hlink>
        <a:srgbClr val="FFFFFF"/>
      </a:hlink>
      <a:folHlink>
        <a:srgbClr val="595959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E_Templ2020" id="{E5D6B862-327C-C541-9B97-0DF4F7B3373A}" vid="{44C71C92-A84D-8E4D-B2D1-C0589BEA85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UE_Templ2020</Template>
  <TotalTime>92868</TotalTime>
  <Words>3400</Words>
  <Application>Microsoft Office PowerPoint</Application>
  <PresentationFormat>Произвольный</PresentationFormat>
  <Paragraphs>283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Calibri</vt:lpstr>
      <vt:lpstr>Century Gothic</vt:lpstr>
      <vt:lpstr>Roboto</vt:lpstr>
      <vt:lpstr>Source Sans Pro</vt:lpstr>
      <vt:lpstr>Times New Roman</vt:lpstr>
      <vt:lpstr>Trebuchet MS</vt:lpstr>
      <vt:lpstr>Wingdings</vt:lpstr>
      <vt:lpstr>UE_Templ2020</vt:lpstr>
      <vt:lpstr>КОМПЛЕКСНОЕ РАЗВИТИЕ ТЕРРИТОРИЙ  Н. Б. Косарева, президент Фонда «Институт экономики города»</vt:lpstr>
      <vt:lpstr>Новое регулирование: виды КРТ</vt:lpstr>
      <vt:lpstr>*Изменения в пункт 6 части 3 статьи 33 ГрК РФ предусматривают новое определение такого юридического лица. **Изменения в пункт 7 части 3 статьи 33 ГрК РФ предусматривают новое определение такого юридического лица, в том числе возможность реализации юридическим лицом, определенным субъектом РФ, также решения о КРТ, принятого главой местной администрации. Готовятся изменения в законодательство в целях создания условий для реализации нового подхода.</vt:lpstr>
      <vt:lpstr>Презентация PowerPoint</vt:lpstr>
      <vt:lpstr>Основные подходы к подготовке и реализации проекта КРТ</vt:lpstr>
      <vt:lpstr>Полномочия субъектов РФ в сфере КРТ по 23 вопросам</vt:lpstr>
      <vt:lpstr>Жилищные гарантии переселяемым собственникам и нанимателям жилых помещений при КРТ жилой застройки</vt:lpstr>
      <vt:lpstr>Рекомендации по установлению субъектами РФ жилищных гарантий переселяемым собственникам и нанимателям жилых помещений </vt:lpstr>
      <vt:lpstr>Мероприятия по разработке проекта решения о КРТ</vt:lpstr>
      <vt:lpstr>Анализ градостроительного контекста территории</vt:lpstr>
      <vt:lpstr>Пространственно-экономическое моделирование проектов КРТ</vt:lpstr>
      <vt:lpstr>Архитектурно-градостроительная концепция (мастер-план) КРТ</vt:lpstr>
      <vt:lpstr>Основные параметры мастер-плана, рекомендуемые к включению в решение о КРТ</vt:lpstr>
      <vt:lpstr>Два допустимых подхода к изменению правил землепользования и застройки при принятии решения о КРТ</vt:lpstr>
      <vt:lpstr>Риски неполноты и (или) недостоверности исходных условий и ограничений реализации договора о КРТ (1) </vt:lpstr>
      <vt:lpstr>Риски неполноты и (или) недостоверности исходных условий и ограничений реализации договора о КРТ (2) </vt:lpstr>
      <vt:lpstr>Отсутствие у публично-правового образования, заключившего договор о КРТ, полномочий по выполнению обязательств по договору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Elizaveta Börner</dc:creator>
  <cp:lastModifiedBy>Kosareva N.</cp:lastModifiedBy>
  <cp:revision>2179</cp:revision>
  <cp:lastPrinted>2022-11-17T06:36:16Z</cp:lastPrinted>
  <dcterms:created xsi:type="dcterms:W3CDTF">2020-06-04T18:50:56Z</dcterms:created>
  <dcterms:modified xsi:type="dcterms:W3CDTF">2022-12-02T09:57:41Z</dcterms:modified>
</cp:coreProperties>
</file>