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6E5E7"/>
    <a:srgbClr val="F5F5F5"/>
    <a:srgbClr val="FFFFFF"/>
    <a:srgbClr val="F7EAE9"/>
    <a:srgbClr val="F0F0F0"/>
    <a:srgbClr val="FDEADB"/>
    <a:srgbClr val="EEEEEE"/>
    <a:srgbClr val="FEF1E6"/>
    <a:srgbClr val="CBCBCB"/>
    <a:srgbClr val="E8E8E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851" autoAdjust="0"/>
  </p:normalViewPr>
  <p:slideViewPr>
    <p:cSldViewPr>
      <p:cViewPr>
        <p:scale>
          <a:sx n="150" d="100"/>
          <a:sy n="150" d="100"/>
        </p:scale>
        <p:origin x="792" y="-72"/>
      </p:cViewPr>
      <p:guideLst>
        <p:guide orient="horz" pos="2709"/>
        <p:guide pos="1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4;&#1086;&#1082;&#1091;&#1084;&#1077;&#1085;&#1090;&#1099;\&#1052;&#1077;&#1088;&#1086;&#1087;&#1088;&#1080;&#1103;&#1090;&#1080;&#1103;\23\&#1057;&#1087;&#1072;&#1088;&#1090;&#1072;&#1082;&#1080;&#1072;&#1076;&#1072;\&#1044;&#1080;&#1072;&#1075;&#1088;&#1072;&#1084;&#1084;&#109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4;&#1086;&#1082;&#1091;&#1084;&#1077;&#1085;&#1090;&#1099;\&#1052;&#1077;&#1088;&#1086;&#1087;&#1088;&#1080;&#1103;&#1090;&#1080;&#1103;\23\&#1057;&#1087;&#1072;&#1088;&#1090;&#1072;&#1082;&#1080;&#1072;&#1076;&#1072;\&#1044;&#1080;&#1072;&#1075;&#1088;&#1072;&#1084;&#1084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4;&#1086;&#1082;&#1091;&#1084;&#1077;&#1085;&#1090;&#1099;\&#1052;&#1077;&#1088;&#1086;&#1087;&#1088;&#1080;&#1103;&#1090;&#1080;&#1103;\23\&#1057;&#1087;&#1072;&#1088;&#1090;&#1072;&#1082;&#1080;&#1072;&#1076;&#1072;\&#1044;&#1080;&#1072;&#1075;&#1088;&#1072;&#1084;&#108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Количество вновь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построены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спортивных объектов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val>
            <c:numRef>
              <c:f>Лист1!$H$16:$H$21</c:f>
              <c:numCache>
                <c:formatCode>General</c:formatCode>
                <c:ptCount val="6"/>
                <c:pt idx="0">
                  <c:v>8</c:v>
                </c:pt>
                <c:pt idx="1">
                  <c:v>10</c:v>
                </c:pt>
                <c:pt idx="2">
                  <c:v>7</c:v>
                </c:pt>
                <c:pt idx="3">
                  <c:v>18</c:v>
                </c:pt>
                <c:pt idx="4">
                  <c:v>14</c:v>
                </c:pt>
                <c:pt idx="5">
                  <c:v>11</c:v>
                </c:pt>
              </c:numCache>
            </c:numRef>
          </c:val>
        </c:ser>
        <c:dLbls>
          <c:showVal val="1"/>
        </c:dLbls>
        <c:axId val="44631168"/>
        <c:axId val="44632704"/>
      </c:barChart>
      <c:catAx>
        <c:axId val="44631168"/>
        <c:scaling>
          <c:orientation val="minMax"/>
        </c:scaling>
        <c:delete val="1"/>
        <c:axPos val="b"/>
        <c:tickLblPos val="none"/>
        <c:crossAx val="44632704"/>
        <c:crosses val="autoZero"/>
        <c:auto val="1"/>
        <c:lblAlgn val="ctr"/>
        <c:lblOffset val="100"/>
      </c:catAx>
      <c:valAx>
        <c:axId val="44632704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44631168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/>
              <a:t>Количество  занимающихся в СШ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Val val="1"/>
          </c:dLbls>
          <c:val>
            <c:numRef>
              <c:f>Лист1!$W$6:$W$14</c:f>
              <c:numCache>
                <c:formatCode>General</c:formatCode>
                <c:ptCount val="9"/>
                <c:pt idx="0">
                  <c:v>505</c:v>
                </c:pt>
                <c:pt idx="1">
                  <c:v>534</c:v>
                </c:pt>
                <c:pt idx="2">
                  <c:v>860</c:v>
                </c:pt>
                <c:pt idx="3">
                  <c:v>264</c:v>
                </c:pt>
                <c:pt idx="4">
                  <c:v>690</c:v>
                </c:pt>
                <c:pt idx="5">
                  <c:v>619</c:v>
                </c:pt>
                <c:pt idx="6">
                  <c:v>722</c:v>
                </c:pt>
                <c:pt idx="7">
                  <c:v>817</c:v>
                </c:pt>
                <c:pt idx="8">
                  <c:v>590</c:v>
                </c:pt>
              </c:numCache>
            </c:numRef>
          </c:val>
        </c:ser>
        <c:dLbls>
          <c:showVal val="1"/>
        </c:dLbls>
        <c:axId val="44478464"/>
        <c:axId val="44480000"/>
      </c:barChart>
      <c:catAx>
        <c:axId val="44478464"/>
        <c:scaling>
          <c:orientation val="minMax"/>
        </c:scaling>
        <c:delete val="1"/>
        <c:axPos val="b"/>
        <c:tickLblPos val="none"/>
        <c:crossAx val="44480000"/>
        <c:crosses val="autoZero"/>
        <c:auto val="1"/>
        <c:lblAlgn val="ctr"/>
        <c:lblOffset val="100"/>
      </c:catAx>
      <c:valAx>
        <c:axId val="4448000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44478464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Наиболее</a:t>
            </a:r>
            <a:r>
              <a:rPr lang="ru-RU" sz="16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популярные вида спорта (количество занимающихся)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Val val="1"/>
          </c:dLbls>
          <c:val>
            <c:numRef>
              <c:f>Лист1!$B$25:$B$32</c:f>
              <c:numCache>
                <c:formatCode>General</c:formatCode>
                <c:ptCount val="8"/>
                <c:pt idx="0">
                  <c:v>7892</c:v>
                </c:pt>
                <c:pt idx="1">
                  <c:v>5518</c:v>
                </c:pt>
                <c:pt idx="2">
                  <c:v>5344</c:v>
                </c:pt>
                <c:pt idx="3">
                  <c:v>4846</c:v>
                </c:pt>
                <c:pt idx="4">
                  <c:v>3501</c:v>
                </c:pt>
                <c:pt idx="5">
                  <c:v>2907</c:v>
                </c:pt>
                <c:pt idx="6">
                  <c:v>2204</c:v>
                </c:pt>
                <c:pt idx="7">
                  <c:v>2001</c:v>
                </c:pt>
              </c:numCache>
            </c:numRef>
          </c:val>
        </c:ser>
        <c:dLbls>
          <c:showVal val="1"/>
        </c:dLbls>
        <c:axId val="44738432"/>
        <c:axId val="44739968"/>
      </c:barChart>
      <c:catAx>
        <c:axId val="44738432"/>
        <c:scaling>
          <c:orientation val="minMax"/>
        </c:scaling>
        <c:delete val="1"/>
        <c:axPos val="b"/>
        <c:tickLblPos val="none"/>
        <c:crossAx val="44739968"/>
        <c:crosses val="autoZero"/>
        <c:auto val="1"/>
        <c:lblAlgn val="ctr"/>
        <c:lblOffset val="100"/>
      </c:catAx>
      <c:valAx>
        <c:axId val="4473996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44738432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18" Type="http://schemas.openxmlformats.org/officeDocument/2006/relationships/image" Target="../media/image39.jpeg"/><Relationship Id="rId3" Type="http://schemas.openxmlformats.org/officeDocument/2006/relationships/image" Target="../media/image7.jpeg"/><Relationship Id="rId7" Type="http://schemas.openxmlformats.org/officeDocument/2006/relationships/image" Target="../media/image2.pn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" Type="http://schemas.openxmlformats.org/officeDocument/2006/relationships/image" Target="../media/image6.jpeg"/><Relationship Id="rId16" Type="http://schemas.openxmlformats.org/officeDocument/2006/relationships/image" Target="../media/image37.jpeg"/><Relationship Id="rId20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32.jpeg"/><Relationship Id="rId5" Type="http://schemas.openxmlformats.org/officeDocument/2006/relationships/image" Target="../media/image8.pn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19" Type="http://schemas.openxmlformats.org/officeDocument/2006/relationships/image" Target="../media/image40.jpeg"/><Relationship Id="rId4" Type="http://schemas.openxmlformats.org/officeDocument/2006/relationships/image" Target="../media/image4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jpeg"/><Relationship Id="rId7" Type="http://schemas.openxmlformats.org/officeDocument/2006/relationships/image" Target="../media/image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10" Type="http://schemas.openxmlformats.org/officeDocument/2006/relationships/image" Target="../media/image43.jpeg"/><Relationship Id="rId4" Type="http://schemas.openxmlformats.org/officeDocument/2006/relationships/image" Target="../media/image7.jpeg"/><Relationship Id="rId9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6.jpe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48.jpeg"/><Relationship Id="rId5" Type="http://schemas.openxmlformats.org/officeDocument/2006/relationships/image" Target="../media/image4.jpeg"/><Relationship Id="rId10" Type="http://schemas.openxmlformats.org/officeDocument/2006/relationships/image" Target="../media/image47.jpeg"/><Relationship Id="rId4" Type="http://schemas.openxmlformats.org/officeDocument/2006/relationships/image" Target="../media/image7.jpeg"/><Relationship Id="rId9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6.jpe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10" Type="http://schemas.openxmlformats.org/officeDocument/2006/relationships/image" Target="../media/image51.jpeg"/><Relationship Id="rId4" Type="http://schemas.openxmlformats.org/officeDocument/2006/relationships/image" Target="../media/image7.jpeg"/><Relationship Id="rId9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10" Type="http://schemas.openxmlformats.org/officeDocument/2006/relationships/image" Target="../media/image11.jpeg"/><Relationship Id="rId4" Type="http://schemas.openxmlformats.org/officeDocument/2006/relationships/image" Target="../media/image7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7.jpeg"/><Relationship Id="rId7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10" Type="http://schemas.openxmlformats.org/officeDocument/2006/relationships/image" Target="../media/image14.jpeg"/><Relationship Id="rId4" Type="http://schemas.openxmlformats.org/officeDocument/2006/relationships/image" Target="../media/image4.jpe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8.jpeg"/><Relationship Id="rId5" Type="http://schemas.openxmlformats.org/officeDocument/2006/relationships/image" Target="../media/image4.jpeg"/><Relationship Id="rId10" Type="http://schemas.openxmlformats.org/officeDocument/2006/relationships/image" Target="../media/image17.jpeg"/><Relationship Id="rId4" Type="http://schemas.openxmlformats.org/officeDocument/2006/relationships/image" Target="../media/image7.jpe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6.jpeg"/><Relationship Id="rId7" Type="http://schemas.openxmlformats.org/officeDocument/2006/relationships/image" Target="../media/image2.png"/><Relationship Id="rId12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2.jpeg"/><Relationship Id="rId5" Type="http://schemas.openxmlformats.org/officeDocument/2006/relationships/image" Target="../media/image4.jpeg"/><Relationship Id="rId10" Type="http://schemas.openxmlformats.org/officeDocument/2006/relationships/image" Target="../media/image21.jpeg"/><Relationship Id="rId4" Type="http://schemas.openxmlformats.org/officeDocument/2006/relationships/image" Target="../media/image7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jpeg"/><Relationship Id="rId7" Type="http://schemas.openxmlformats.org/officeDocument/2006/relationships/image" Target="../media/image24.jpeg"/><Relationship Id="rId12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7.jpeg"/><Relationship Id="rId5" Type="http://schemas.openxmlformats.org/officeDocument/2006/relationships/image" Target="../media/image8.png"/><Relationship Id="rId10" Type="http://schemas.openxmlformats.org/officeDocument/2006/relationships/image" Target="../media/image26.jpeg"/><Relationship Id="rId4" Type="http://schemas.openxmlformats.org/officeDocument/2006/relationships/image" Target="../media/image4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-160137" y="-108347"/>
            <a:ext cx="9304169" cy="5251848"/>
            <a:chOff x="-160137" y="-108347"/>
            <a:chExt cx="9304169" cy="5251848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0" y="4613673"/>
              <a:ext cx="9144000" cy="529828"/>
              <a:chOff x="0" y="4613673"/>
              <a:chExt cx="9144000" cy="529828"/>
            </a:xfrm>
          </p:grpSpPr>
          <p:pic>
            <p:nvPicPr>
              <p:cNvPr id="4" name="Picture 3" descr="O:\Корпоративная культура\Логотипы\вологжане домики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4613673"/>
                <a:ext cx="3213100" cy="529828"/>
              </a:xfrm>
              <a:prstGeom prst="rect">
                <a:avLst/>
              </a:prstGeom>
              <a:noFill/>
            </p:spPr>
          </p:pic>
          <p:pic>
            <p:nvPicPr>
              <p:cNvPr id="5" name="Picture 4" descr="O:\Корпоративная культура\Логотипы\вологжане домики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143240" y="4613673"/>
                <a:ext cx="3213100" cy="529828"/>
              </a:xfrm>
              <a:prstGeom prst="rect">
                <a:avLst/>
              </a:prstGeom>
              <a:noFill/>
            </p:spPr>
          </p:pic>
          <p:pic>
            <p:nvPicPr>
              <p:cNvPr id="6" name="Picture 5" descr="O:\Корпоративная культура\Логотипы\вологжане домики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930900" y="4613673"/>
                <a:ext cx="3213100" cy="529828"/>
              </a:xfrm>
              <a:prstGeom prst="rect">
                <a:avLst/>
              </a:prstGeom>
              <a:noFill/>
            </p:spPr>
          </p:pic>
        </p:grpSp>
        <p:grpSp>
          <p:nvGrpSpPr>
            <p:cNvPr id="17" name="Группа 16"/>
            <p:cNvGrpSpPr/>
            <p:nvPr/>
          </p:nvGrpSpPr>
          <p:grpSpPr>
            <a:xfrm>
              <a:off x="-160137" y="-108347"/>
              <a:ext cx="9304169" cy="5050721"/>
              <a:chOff x="-160137" y="-108347"/>
              <a:chExt cx="9304169" cy="5050721"/>
            </a:xfrm>
          </p:grpSpPr>
          <p:sp>
            <p:nvSpPr>
              <p:cNvPr id="2" name="AutoShape 2" descr="blob:https://web.whatsapp.com/4697cc7f-87a6-45c4-8443-98997414052b"/>
              <p:cNvSpPr>
                <a:spLocks noChangeAspect="1" noChangeArrowheads="1"/>
              </p:cNvSpPr>
              <p:nvPr/>
            </p:nvSpPr>
            <p:spPr bwMode="auto">
              <a:xfrm>
                <a:off x="155575" y="-108347"/>
                <a:ext cx="304800" cy="2286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pic>
            <p:nvPicPr>
              <p:cNvPr id="11" name="Picture 2" descr="O:\Корпоративная культура\Логотипы\снежинка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0000" b="44246"/>
              <a:stretch>
                <a:fillRect/>
              </a:stretch>
            </p:blipFill>
            <p:spPr bwMode="auto">
              <a:xfrm rot="10800000">
                <a:off x="7965321" y="495569"/>
                <a:ext cx="1178711" cy="2100593"/>
              </a:xfrm>
              <a:prstGeom prst="rect">
                <a:avLst/>
              </a:prstGeom>
              <a:noFill/>
            </p:spPr>
          </p:pic>
          <p:pic>
            <p:nvPicPr>
              <p:cNvPr id="12" name="Picture 2" descr="O:\Корпоративная культура\Логотипы\снежинка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0000" b="44246"/>
              <a:stretch>
                <a:fillRect/>
              </a:stretch>
            </p:blipFill>
            <p:spPr bwMode="auto">
              <a:xfrm>
                <a:off x="-160137" y="2841781"/>
                <a:ext cx="1178711" cy="2100593"/>
              </a:xfrm>
              <a:prstGeom prst="rect">
                <a:avLst/>
              </a:prstGeom>
              <a:noFill/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785918" y="285734"/>
                <a:ext cx="72866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Управление физической культуры и массового спорта Администрации города Вологды</a:t>
                </a:r>
                <a:endParaRPr lang="ru-RU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grpSp>
            <p:nvGrpSpPr>
              <p:cNvPr id="14" name="Группа 13"/>
              <p:cNvGrpSpPr/>
              <p:nvPr/>
            </p:nvGrpSpPr>
            <p:grpSpPr>
              <a:xfrm>
                <a:off x="142844" y="77391"/>
                <a:ext cx="1571636" cy="708409"/>
                <a:chOff x="142844" y="5953"/>
                <a:chExt cx="1571636" cy="708409"/>
              </a:xfrm>
            </p:grpSpPr>
            <p:sp>
              <p:nvSpPr>
                <p:cNvPr id="3" name="AutoShape 4" descr="blob:https://web.whatsapp.com/4697cc7f-87a6-45c4-8443-98997414052b"/>
                <p:cNvSpPr>
                  <a:spLocks noChangeAspect="1" noChangeArrowheads="1"/>
                </p:cNvSpPr>
                <p:nvPr/>
              </p:nvSpPr>
              <p:spPr bwMode="auto">
                <a:xfrm>
                  <a:off x="307975" y="5953"/>
                  <a:ext cx="304800" cy="2286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pic>
              <p:nvPicPr>
                <p:cNvPr id="1026" name="Picture 2" descr="E:\Документы\лэйбл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142976" y="99628"/>
                  <a:ext cx="571504" cy="61473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3" name="Picture 8" descr="image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42844" y="142858"/>
                  <a:ext cx="416959" cy="5264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27" name="Picture 3" descr="E:\Документы\Мероприятия\13\Спартакиада_13\Фотки\К_презентации\Союз_городов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42910" y="142858"/>
                  <a:ext cx="500066" cy="500066"/>
                </a:xfrm>
                <a:prstGeom prst="rect">
                  <a:avLst/>
                </a:prstGeom>
                <a:noFill/>
              </p:spPr>
            </p:pic>
          </p:grpSp>
        </p:grpSp>
      </p:grp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428728" y="1785932"/>
            <a:ext cx="64293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физической культуры и спорта на территории городского округа  город Вологда в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2023 году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Заголовок 7"/>
          <p:cNvSpPr>
            <a:spLocks noGrp="1"/>
          </p:cNvSpPr>
          <p:nvPr>
            <p:ph type="title"/>
          </p:nvPr>
        </p:nvSpPr>
        <p:spPr>
          <a:xfrm>
            <a:off x="0" y="3482585"/>
            <a:ext cx="6500826" cy="2143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 eaLnBrk="1" hangingPunct="1"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14480" y="4143386"/>
            <a:ext cx="7286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Заместитель начальника Управления Константин Евгеньевич Петряшов</a:t>
            </a:r>
            <a:endParaRPr lang="ru-RU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Группа 47"/>
          <p:cNvGrpSpPr/>
          <p:nvPr/>
        </p:nvGrpSpPr>
        <p:grpSpPr>
          <a:xfrm>
            <a:off x="-32" y="71420"/>
            <a:ext cx="9144064" cy="5072081"/>
            <a:chOff x="-32" y="71420"/>
            <a:chExt cx="9144064" cy="5072081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6143636" y="71420"/>
              <a:ext cx="2928958" cy="500066"/>
              <a:chOff x="6072198" y="-18"/>
              <a:chExt cx="2928958" cy="500066"/>
            </a:xfrm>
          </p:grpSpPr>
          <p:grpSp>
            <p:nvGrpSpPr>
              <p:cNvPr id="3" name="Группа 20"/>
              <p:cNvGrpSpPr/>
              <p:nvPr/>
            </p:nvGrpSpPr>
            <p:grpSpPr>
              <a:xfrm>
                <a:off x="6072199" y="71420"/>
                <a:ext cx="714381" cy="428628"/>
                <a:chOff x="642910" y="171066"/>
                <a:chExt cx="1071570" cy="614734"/>
              </a:xfrm>
            </p:grpSpPr>
            <p:pic>
              <p:nvPicPr>
                <p:cNvPr id="7" name="Picture 2" descr="E:\Документы\лэйбл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142976" y="171066"/>
                  <a:ext cx="571504" cy="614734"/>
                </a:xfrm>
                <a:prstGeom prst="rect">
                  <a:avLst/>
                </a:prstGeom>
                <a:noFill/>
              </p:spPr>
            </p:pic>
            <p:pic>
              <p:nvPicPr>
                <p:cNvPr id="8" name="Picture 3" descr="E:\Документы\Мероприятия\13\Спартакиада_13\Фотки\К_презентации\Союз_городов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42910" y="214296"/>
                  <a:ext cx="500066" cy="500066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4" name="Группа 19"/>
              <p:cNvGrpSpPr/>
              <p:nvPr/>
            </p:nvGrpSpPr>
            <p:grpSpPr>
              <a:xfrm>
                <a:off x="6830603" y="-18"/>
                <a:ext cx="2170553" cy="437863"/>
                <a:chOff x="6286512" y="280128"/>
                <a:chExt cx="2170553" cy="437863"/>
              </a:xfrm>
            </p:grpSpPr>
            <p:pic>
              <p:nvPicPr>
                <p:cNvPr id="5" name="Picture 8" descr="image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286512" y="357173"/>
                  <a:ext cx="285751" cy="3608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" name="Picture 2" descr="E:\Документы\Мероприятия\23\Спартакиада\уфкмс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643702" y="280128"/>
                  <a:ext cx="1813363" cy="417775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9" name="Группа 8"/>
            <p:cNvGrpSpPr/>
            <p:nvPr/>
          </p:nvGrpSpPr>
          <p:grpSpPr>
            <a:xfrm>
              <a:off x="0" y="4613673"/>
              <a:ext cx="9144000" cy="529828"/>
              <a:chOff x="0" y="4613673"/>
              <a:chExt cx="9144000" cy="529828"/>
            </a:xfrm>
          </p:grpSpPr>
          <p:pic>
            <p:nvPicPr>
              <p:cNvPr id="10" name="Picture 3" descr="O:\Корпоративная культура\Логотипы\вологжане домики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4613673"/>
                <a:ext cx="3213100" cy="529828"/>
              </a:xfrm>
              <a:prstGeom prst="rect">
                <a:avLst/>
              </a:prstGeom>
              <a:noFill/>
            </p:spPr>
          </p:pic>
          <p:pic>
            <p:nvPicPr>
              <p:cNvPr id="11" name="Picture 4" descr="O:\Корпоративная культура\Логотипы\вологжане домики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143240" y="4613673"/>
                <a:ext cx="3213100" cy="529828"/>
              </a:xfrm>
              <a:prstGeom prst="rect">
                <a:avLst/>
              </a:prstGeom>
              <a:noFill/>
            </p:spPr>
          </p:pic>
          <p:pic>
            <p:nvPicPr>
              <p:cNvPr id="12" name="Picture 5" descr="O:\Корпоративная культура\Логотипы\вологжане домики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930900" y="4613673"/>
                <a:ext cx="3213100" cy="529828"/>
              </a:xfrm>
              <a:prstGeom prst="rect">
                <a:avLst/>
              </a:prstGeom>
              <a:noFill/>
            </p:spPr>
          </p:pic>
        </p:grpSp>
        <p:pic>
          <p:nvPicPr>
            <p:cNvPr id="14" name="Picture 2" descr="O:\Корпоративная культура\Логотипы\снежинка.png"/>
            <p:cNvPicPr>
              <a:picLocks noChangeAspect="1" noChangeArrowheads="1"/>
            </p:cNvPicPr>
            <p:nvPr/>
          </p:nvPicPr>
          <p:blipFill>
            <a:blip r:embed="rId7" cstate="print"/>
            <a:srcRect l="50000" b="44246"/>
            <a:stretch>
              <a:fillRect/>
            </a:stretch>
          </p:blipFill>
          <p:spPr bwMode="auto">
            <a:xfrm rot="10800000">
              <a:off x="7965321" y="500048"/>
              <a:ext cx="1178711" cy="2100593"/>
            </a:xfrm>
            <a:prstGeom prst="rect">
              <a:avLst/>
            </a:prstGeom>
            <a:noFill/>
          </p:spPr>
        </p:pic>
        <p:sp>
          <p:nvSpPr>
            <p:cNvPr id="15" name="Прямоугольник 14"/>
            <p:cNvSpPr/>
            <p:nvPr/>
          </p:nvSpPr>
          <p:spPr>
            <a:xfrm>
              <a:off x="71406" y="139469"/>
              <a:ext cx="61436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Всего в Вологде 10 учреждений	 дополнительного образования физкультурно-спортивной направленности</a:t>
              </a:r>
              <a:endParaRPr lang="ru-RU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>
              <a:off x="71406" y="834084"/>
              <a:ext cx="392905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Times New Roman" pitchFamily="18" charset="0"/>
                  <a:cs typeface="Arial" pitchFamily="34" charset="0"/>
                </a:rPr>
                <a:t>г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ea typeface="Times New Roman" pitchFamily="18" charset="0"/>
                  <a:cs typeface="Arial" pitchFamily="34" charset="0"/>
                </a:rPr>
                <a:t>осударственных – 1 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7" name="Rectangle 3"/>
            <p:cNvSpPr>
              <a:spLocks noChangeArrowheads="1"/>
            </p:cNvSpPr>
            <p:nvPr/>
          </p:nvSpPr>
          <p:spPr bwMode="auto">
            <a:xfrm>
              <a:off x="5214974" y="857238"/>
              <a:ext cx="392905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ea typeface="Times New Roman" pitchFamily="18" charset="0"/>
                  <a:cs typeface="Arial" pitchFamily="34" charset="0"/>
                </a:rPr>
                <a:t>муниципальных – 9 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Arial" pitchFamily="34" charset="0"/>
              </a:endParaRP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142844" y="1357304"/>
              <a:ext cx="2714644" cy="427551"/>
              <a:chOff x="142844" y="1500180"/>
              <a:chExt cx="2714644" cy="427551"/>
            </a:xfrm>
          </p:grpSpPr>
          <p:pic>
            <p:nvPicPr>
              <p:cNvPr id="2050" name="Picture 2" descr="E:\Документы\Мероприятия\23\Спартакиада\V6tnSl2Wilc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2844" y="1500180"/>
                <a:ext cx="428628" cy="427551"/>
              </a:xfrm>
              <a:prstGeom prst="rect">
                <a:avLst/>
              </a:prstGeom>
              <a:noFill/>
            </p:spPr>
          </p:pic>
          <p:sp>
            <p:nvSpPr>
              <p:cNvPr id="19" name="Прямоугольник 18"/>
              <p:cNvSpPr/>
              <p:nvPr/>
            </p:nvSpPr>
            <p:spPr>
              <a:xfrm>
                <a:off x="571472" y="1500180"/>
                <a:ext cx="228601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00" b="1" dirty="0" smtClean="0">
                    <a:solidFill>
                      <a:schemeClr val="tx2"/>
                    </a:solidFill>
                  </a:rPr>
                  <a:t>«Спортивная школа олимпийского резерва «Витязь»</a:t>
                </a:r>
                <a:endParaRPr lang="ru-RU" sz="1000" b="1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4000464" y="1529814"/>
              <a:ext cx="5143568" cy="3042200"/>
              <a:chOff x="4000464" y="1500180"/>
              <a:chExt cx="5143568" cy="3042200"/>
            </a:xfrm>
          </p:grpSpPr>
          <p:sp>
            <p:nvSpPr>
              <p:cNvPr id="21" name="Прямоугольник 20"/>
              <p:cNvSpPr/>
              <p:nvPr/>
            </p:nvSpPr>
            <p:spPr>
              <a:xfrm>
                <a:off x="5429256" y="2825595"/>
                <a:ext cx="3714776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sz="1000" b="1" dirty="0" smtClean="0">
                    <a:solidFill>
                      <a:schemeClr val="tx2"/>
                    </a:solidFill>
                  </a:rPr>
                  <a:t>«Спортивная школа по спортивной гимнастике»</a:t>
                </a:r>
                <a:endParaRPr lang="ru-RU" sz="1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5429256" y="3111347"/>
                <a:ext cx="3714776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sz="1000" b="1" dirty="0" smtClean="0">
                    <a:solidFill>
                      <a:schemeClr val="tx2"/>
                    </a:solidFill>
                  </a:rPr>
                  <a:t>«Спортивная школа олимпийского резерва по баскетболу»</a:t>
                </a:r>
                <a:endParaRPr lang="ru-RU" sz="1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4357686" y="3397099"/>
                <a:ext cx="4786346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sz="1000" b="1" dirty="0" smtClean="0">
                    <a:solidFill>
                      <a:schemeClr val="tx2"/>
                    </a:solidFill>
                  </a:rPr>
                  <a:t>«Спортивная школа олимпийского резерва по футболу «Динамо – Вологда»</a:t>
                </a:r>
                <a:endParaRPr lang="ru-RU" sz="1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4000496" y="3682851"/>
                <a:ext cx="5143536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sz="1000" b="1" dirty="0" smtClean="0">
                    <a:solidFill>
                      <a:schemeClr val="tx2"/>
                    </a:solidFill>
                  </a:rPr>
                  <a:t>«Спортивная школа олимпийского резерва по конькобежному спорту Николая Гуляева»</a:t>
                </a:r>
                <a:endParaRPr lang="ru-RU" sz="1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4000496" y="2254091"/>
                <a:ext cx="5143536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sz="1000" b="1" dirty="0" smtClean="0">
                    <a:solidFill>
                      <a:schemeClr val="tx2"/>
                    </a:solidFill>
                  </a:rPr>
                  <a:t>«Спортивная школа по зимним видам спорта»</a:t>
                </a:r>
                <a:endParaRPr lang="ru-RU" sz="1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4000464" y="1500180"/>
                <a:ext cx="5143536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sz="1000" b="1" dirty="0" smtClean="0">
                    <a:solidFill>
                      <a:schemeClr val="tx2"/>
                    </a:solidFill>
                  </a:rPr>
                  <a:t>«Спортивная школа «Юность»</a:t>
                </a:r>
                <a:endParaRPr lang="ru-RU" sz="1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4000496" y="1754025"/>
                <a:ext cx="5143536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sz="1000" b="1" dirty="0" smtClean="0">
                    <a:solidFill>
                      <a:schemeClr val="tx2"/>
                    </a:solidFill>
                  </a:rPr>
                  <a:t>«Спортивная школа «Спартак»</a:t>
                </a:r>
                <a:endParaRPr lang="ru-RU" sz="1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4000496" y="2539843"/>
                <a:ext cx="5143536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sz="1000" b="1" dirty="0" smtClean="0">
                    <a:solidFill>
                      <a:schemeClr val="tx2"/>
                    </a:solidFill>
                  </a:rPr>
                  <a:t>«Спортивная школа по ледовым видам спорта»</a:t>
                </a:r>
                <a:endParaRPr lang="ru-RU" sz="1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4000496" y="2000246"/>
                <a:ext cx="5143536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sz="1000" b="1" dirty="0" smtClean="0">
                    <a:solidFill>
                      <a:schemeClr val="tx2"/>
                    </a:solidFill>
                  </a:rPr>
                  <a:t>«Спортивная школа боевых искусств»</a:t>
                </a:r>
                <a:endParaRPr lang="ru-RU" sz="1000" b="1" dirty="0">
                  <a:solidFill>
                    <a:schemeClr val="tx2"/>
                  </a:solidFill>
                </a:endParaRPr>
              </a:p>
            </p:txBody>
          </p:sp>
          <p:grpSp>
            <p:nvGrpSpPr>
              <p:cNvPr id="42" name="Группа 41"/>
              <p:cNvGrpSpPr/>
              <p:nvPr/>
            </p:nvGrpSpPr>
            <p:grpSpPr>
              <a:xfrm>
                <a:off x="4000496" y="4000510"/>
                <a:ext cx="5072098" cy="541870"/>
                <a:chOff x="4000496" y="3429006"/>
                <a:chExt cx="5072098" cy="541870"/>
              </a:xfrm>
            </p:grpSpPr>
            <p:pic>
              <p:nvPicPr>
                <p:cNvPr id="2051" name="Picture 3" descr="E:\Документы\Мероприятия\23\Спартакиада\3P3rJTrJ3hw.jpg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8572528" y="3500444"/>
                  <a:ext cx="500066" cy="422986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52" name="Picture 4" descr="E:\Документы\Мероприятия\23\Спартакиада\4Y2ITGIhluw.jp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8001024" y="3500444"/>
                  <a:ext cx="500066" cy="470432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55" name="Picture 7" descr="E:\Документы\Мероприятия\23\Спартакиада\89sXMRYq6G8.jpg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4000496" y="3429006"/>
                  <a:ext cx="500066" cy="50233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56" name="Picture 8" descr="E:\Документы\Мероприятия\23\Спартакиада\BnvrxmzPLZk.jpg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7072330" y="3500444"/>
                  <a:ext cx="428628" cy="428628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58" name="Picture 10" descr="E:\Документы\Мероприятия\23\Спартакиада\O5nJpKtD0BU.jpg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429256" y="3500444"/>
                  <a:ext cx="1285884" cy="42182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57" name="Picture 9" descr="E:\Документы\Мероприятия\23\Спартакиада\DGUX3HvSL3E.jpg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6715140" y="3500444"/>
                  <a:ext cx="322832" cy="428628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59" name="Picture 11" descr="E:\Документы\Мероприятия\23\Спартакиада\pdOSZwOKSos.jpg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000628" y="3500444"/>
                  <a:ext cx="428628" cy="42258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60" name="Picture 12" descr="E:\Документы\Мероприятия\23\Спартакиада\T5d3blq8pmQ.jpg"/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4500562" y="3500444"/>
                  <a:ext cx="428628" cy="428628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61" name="Picture 13" descr="E:\Документы\Мероприятия\23\Спартакиада\uAJi0ky9MZ8.jpg"/>
                <p:cNvPicPr>
                  <a:picLocks noChangeAspect="1" noChangeArrowheads="1"/>
                </p:cNvPicPr>
                <p:nvPr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7526994" y="3513597"/>
                  <a:ext cx="402592" cy="415475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44" name="Прямоугольник 43"/>
            <p:cNvSpPr/>
            <p:nvPr/>
          </p:nvSpPr>
          <p:spPr>
            <a:xfrm>
              <a:off x="71406" y="1714494"/>
              <a:ext cx="335758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000" dirty="0" smtClean="0">
                  <a:solidFill>
                    <a:schemeClr val="tx2"/>
                  </a:solidFill>
                  <a:ea typeface="Times New Roman" pitchFamily="18" charset="0"/>
                  <a:cs typeface="Arial" pitchFamily="34" charset="0"/>
                </a:rPr>
                <a:t>Открыты отделения по 15 видам спорта: баскетбол, бокс, волейбол, конькобежный спорт, легкая атлетика, лыжные гонки, плавание, пулевая стрельба, спортивная гимнастика, танцевальный спорт, теннис, футбол, фигурное катание, хоккей, шахматы. На разных этапах спортивной подготовки занимается около 360 человек</a:t>
              </a:r>
              <a:endParaRPr lang="ru-RU" sz="1000" dirty="0" smtClean="0">
                <a:solidFill>
                  <a:schemeClr val="tx2"/>
                </a:solidFill>
                <a:cs typeface="Arial" pitchFamily="34" charset="0"/>
              </a:endParaRPr>
            </a:p>
          </p:txBody>
        </p:sp>
        <p:pic>
          <p:nvPicPr>
            <p:cNvPr id="2062" name="Picture 14" descr="E:\Документы\Мероприятия\23\Спартакиада\001.jp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14282" y="2928940"/>
              <a:ext cx="2428892" cy="161926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pic>
          <p:nvPicPr>
            <p:cNvPr id="2063" name="Picture 15" descr="E:\Документы\Мероприятия\23\Спартакиада\002.jp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786182" y="857238"/>
              <a:ext cx="1825222" cy="243362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pic>
          <p:nvPicPr>
            <p:cNvPr id="2064" name="Picture 16" descr="E:\Документы\Мероприятия\23\Спартакиада\003.jp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571736" y="2714626"/>
              <a:ext cx="1500198" cy="137584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pic>
          <p:nvPicPr>
            <p:cNvPr id="13" name="Picture 2" descr="O:\Корпоративная культура\Логотипы\снежинка.png"/>
            <p:cNvPicPr>
              <a:picLocks noChangeAspect="1" noChangeArrowheads="1"/>
            </p:cNvPicPr>
            <p:nvPr/>
          </p:nvPicPr>
          <p:blipFill>
            <a:blip r:embed="rId7" cstate="print"/>
            <a:srcRect l="50000" b="44246"/>
            <a:stretch>
              <a:fillRect/>
            </a:stretch>
          </p:blipFill>
          <p:spPr bwMode="auto">
            <a:xfrm>
              <a:off x="-32" y="2841781"/>
              <a:ext cx="1178711" cy="210059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-32" y="-18"/>
            <a:ext cx="9144064" cy="5143519"/>
            <a:chOff x="-32" y="-18"/>
            <a:chExt cx="9144064" cy="5143519"/>
          </a:xfrm>
        </p:grpSpPr>
        <p:pic>
          <p:nvPicPr>
            <p:cNvPr id="3074" name="Picture 2" descr="E:\Документы\Мероприятия\23\Спартакиада\00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86512" y="714362"/>
              <a:ext cx="2524030" cy="18919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grpSp>
          <p:nvGrpSpPr>
            <p:cNvPr id="2" name="Группа 1"/>
            <p:cNvGrpSpPr/>
            <p:nvPr/>
          </p:nvGrpSpPr>
          <p:grpSpPr>
            <a:xfrm>
              <a:off x="6143636" y="71420"/>
              <a:ext cx="2928958" cy="500066"/>
              <a:chOff x="6072198" y="-18"/>
              <a:chExt cx="2928958" cy="500066"/>
            </a:xfrm>
          </p:grpSpPr>
          <p:grpSp>
            <p:nvGrpSpPr>
              <p:cNvPr id="3" name="Группа 20"/>
              <p:cNvGrpSpPr/>
              <p:nvPr/>
            </p:nvGrpSpPr>
            <p:grpSpPr>
              <a:xfrm>
                <a:off x="6072199" y="71420"/>
                <a:ext cx="714381" cy="428628"/>
                <a:chOff x="642910" y="171066"/>
                <a:chExt cx="1071570" cy="614734"/>
              </a:xfrm>
            </p:grpSpPr>
            <p:pic>
              <p:nvPicPr>
                <p:cNvPr id="7" name="Picture 2" descr="E:\Документы\лэйбл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42976" y="171066"/>
                  <a:ext cx="571504" cy="614734"/>
                </a:xfrm>
                <a:prstGeom prst="rect">
                  <a:avLst/>
                </a:prstGeom>
                <a:noFill/>
              </p:spPr>
            </p:pic>
            <p:pic>
              <p:nvPicPr>
                <p:cNvPr id="8" name="Picture 3" descr="E:\Документы\Мероприятия\13\Спартакиада_13\Фотки\К_презентации\Союз_городов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42910" y="214296"/>
                  <a:ext cx="500066" cy="500066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4" name="Группа 19"/>
              <p:cNvGrpSpPr/>
              <p:nvPr/>
            </p:nvGrpSpPr>
            <p:grpSpPr>
              <a:xfrm>
                <a:off x="6830603" y="-18"/>
                <a:ext cx="2170553" cy="437863"/>
                <a:chOff x="6286512" y="280128"/>
                <a:chExt cx="2170553" cy="437863"/>
              </a:xfrm>
            </p:grpSpPr>
            <p:pic>
              <p:nvPicPr>
                <p:cNvPr id="5" name="Picture 8" descr="image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286512" y="357173"/>
                  <a:ext cx="285751" cy="3608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" name="Picture 2" descr="E:\Документы\Мероприятия\23\Спартакиада\уфкмс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643702" y="280128"/>
                  <a:ext cx="1813363" cy="417775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9" name="Группа 8"/>
            <p:cNvGrpSpPr/>
            <p:nvPr/>
          </p:nvGrpSpPr>
          <p:grpSpPr>
            <a:xfrm>
              <a:off x="0" y="4613673"/>
              <a:ext cx="9144000" cy="529828"/>
              <a:chOff x="0" y="4613673"/>
              <a:chExt cx="9144000" cy="529828"/>
            </a:xfrm>
          </p:grpSpPr>
          <p:pic>
            <p:nvPicPr>
              <p:cNvPr id="10" name="Picture 3" descr="O:\Корпоративная культура\Логотипы\вологжане домики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0" y="4613673"/>
                <a:ext cx="3213100" cy="529828"/>
              </a:xfrm>
              <a:prstGeom prst="rect">
                <a:avLst/>
              </a:prstGeom>
              <a:noFill/>
            </p:spPr>
          </p:pic>
          <p:pic>
            <p:nvPicPr>
              <p:cNvPr id="11" name="Picture 4" descr="O:\Корпоративная культура\Логотипы\вологжане домики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143240" y="4613673"/>
                <a:ext cx="3213100" cy="529828"/>
              </a:xfrm>
              <a:prstGeom prst="rect">
                <a:avLst/>
              </a:prstGeom>
              <a:noFill/>
            </p:spPr>
          </p:pic>
          <p:pic>
            <p:nvPicPr>
              <p:cNvPr id="12" name="Picture 5" descr="O:\Корпоративная культура\Логотипы\вологжане домики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930900" y="4613673"/>
                <a:ext cx="3213100" cy="529828"/>
              </a:xfrm>
              <a:prstGeom prst="rect">
                <a:avLst/>
              </a:prstGeom>
              <a:noFill/>
            </p:spPr>
          </p:pic>
        </p:grpSp>
        <p:pic>
          <p:nvPicPr>
            <p:cNvPr id="13" name="Picture 2" descr="O:\Корпоративная культура\Логотипы\снежинка.png"/>
            <p:cNvPicPr>
              <a:picLocks noChangeAspect="1" noChangeArrowheads="1"/>
            </p:cNvPicPr>
            <p:nvPr/>
          </p:nvPicPr>
          <p:blipFill>
            <a:blip r:embed="rId8" cstate="print"/>
            <a:srcRect l="50000" b="44246"/>
            <a:stretch>
              <a:fillRect/>
            </a:stretch>
          </p:blipFill>
          <p:spPr bwMode="auto">
            <a:xfrm>
              <a:off x="-32" y="2841781"/>
              <a:ext cx="1178711" cy="2100593"/>
            </a:xfrm>
            <a:prstGeom prst="rect">
              <a:avLst/>
            </a:prstGeom>
            <a:noFill/>
          </p:spPr>
        </p:pic>
        <p:pic>
          <p:nvPicPr>
            <p:cNvPr id="14" name="Picture 2" descr="O:\Корпоративная культура\Логотипы\снежинка.png"/>
            <p:cNvPicPr>
              <a:picLocks noChangeAspect="1" noChangeArrowheads="1"/>
            </p:cNvPicPr>
            <p:nvPr/>
          </p:nvPicPr>
          <p:blipFill>
            <a:blip r:embed="rId8" cstate="print"/>
            <a:srcRect l="50000" b="44246"/>
            <a:stretch>
              <a:fillRect/>
            </a:stretch>
          </p:blipFill>
          <p:spPr bwMode="auto">
            <a:xfrm rot="10800000">
              <a:off x="7965321" y="500048"/>
              <a:ext cx="1178711" cy="2100593"/>
            </a:xfrm>
            <a:prstGeom prst="rect">
              <a:avLst/>
            </a:prstGeom>
            <a:noFill/>
          </p:spPr>
        </p:pic>
        <p:sp>
          <p:nvSpPr>
            <p:cNvPr id="3073" name="Rectangle 1"/>
            <p:cNvSpPr>
              <a:spLocks noChangeArrowheads="1"/>
            </p:cNvSpPr>
            <p:nvPr/>
          </p:nvSpPr>
          <p:spPr bwMode="auto">
            <a:xfrm>
              <a:off x="0" y="-18"/>
              <a:ext cx="6072198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ea typeface="Times New Roman" pitchFamily="18" charset="0"/>
                  <a:cs typeface="Arial" pitchFamily="34" charset="0"/>
                </a:rPr>
                <a:t>В 9 муниципальных спортивных школах открыты отделения по 26 видам спорта. В них занимается 5225</a:t>
              </a:r>
              <a:r>
                <a:rPr kumimoji="0" lang="ru-RU" b="1" i="0" u="none" strike="noStrike" cap="none" normalizeH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ea typeface="Times New Roman" pitchFamily="18" charset="0"/>
                  <a:cs typeface="Arial" pitchFamily="34" charset="0"/>
                </a:rPr>
                <a:t>человек, </a:t>
              </a:r>
              <a:r>
                <a:rPr kumimoji="0" lang="ru-RU" b="1" i="0" u="none" strike="noStrike" cap="none" normalizeH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ea typeface="Times New Roman" pitchFamily="18" charset="0"/>
                  <a:cs typeface="Arial" pitchFamily="34" charset="0"/>
                </a:rPr>
                <a:t> из них 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ea typeface="Times New Roman" pitchFamily="18" charset="0"/>
                  <a:cs typeface="Arial" pitchFamily="34" charset="0"/>
                </a:rPr>
                <a:t>за счет бюджета города Вологды 4753 человека. Всего в учреждениях</a:t>
              </a:r>
              <a:r>
                <a:rPr kumimoji="0" lang="ru-RU" b="1" i="0" u="none" strike="noStrike" cap="none" normalizeH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ea typeface="Times New Roman" pitchFamily="18" charset="0"/>
                  <a:cs typeface="Arial" pitchFamily="34" charset="0"/>
                </a:rPr>
                <a:t> подведомственных Управлению занимается 7300 человек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Arial" pitchFamily="34" charset="0"/>
              </a:endParaRPr>
            </a:p>
          </p:txBody>
        </p:sp>
        <p:graphicFrame>
          <p:nvGraphicFramePr>
            <p:cNvPr id="16" name="Диаграмма 15"/>
            <p:cNvGraphicFramePr/>
            <p:nvPr/>
          </p:nvGraphicFramePr>
          <p:xfrm>
            <a:off x="428596" y="1500180"/>
            <a:ext cx="4929222" cy="29575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285720" y="4357700"/>
              <a:ext cx="7120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/>
                <a:t>Спортивная</a:t>
              </a:r>
            </a:p>
            <a:p>
              <a:r>
                <a:rPr lang="ru-RU" sz="800" dirty="0" smtClean="0"/>
                <a:t> гимнастика</a:t>
              </a:r>
              <a:endParaRPr lang="ru-RU" sz="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28662" y="4357700"/>
              <a:ext cx="63350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/>
                <a:t>Баскетбол</a:t>
              </a:r>
              <a:endParaRPr lang="ru-RU" sz="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71604" y="4357700"/>
              <a:ext cx="50526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/>
                <a:t>Футбол</a:t>
              </a:r>
              <a:endParaRPr lang="ru-RU" sz="8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37907" y="4357700"/>
              <a:ext cx="50206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/>
                <a:t>Коньки</a:t>
              </a:r>
              <a:endParaRPr lang="ru-RU" sz="8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28438" y="4357700"/>
              <a:ext cx="3433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/>
                <a:t>ЗВС</a:t>
              </a:r>
              <a:endParaRPr lang="ru-RU" sz="8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71802" y="4356570"/>
              <a:ext cx="62068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/>
                <a:t>«Юность»</a:t>
              </a:r>
              <a:endParaRPr lang="ru-RU" sz="8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48712" y="4357700"/>
              <a:ext cx="39466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/>
                <a:t>ШБИ</a:t>
              </a:r>
              <a:endParaRPr lang="ru-RU" sz="8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46395" y="4357700"/>
              <a:ext cx="63991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/>
                <a:t>«Спартак»</a:t>
              </a:r>
              <a:endParaRPr lang="ru-RU" sz="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19502" y="4357700"/>
              <a:ext cx="6383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800" dirty="0" smtClean="0"/>
                <a:t>«Ледовый</a:t>
              </a:r>
            </a:p>
            <a:p>
              <a:pPr algn="ctr"/>
              <a:r>
                <a:rPr lang="ru-RU" sz="800" dirty="0" smtClean="0"/>
                <a:t>Дворец»</a:t>
              </a:r>
              <a:endParaRPr lang="ru-RU" sz="800" dirty="0"/>
            </a:p>
          </p:txBody>
        </p:sp>
        <p:pic>
          <p:nvPicPr>
            <p:cNvPr id="3075" name="Picture 3" descr="E:\Документы\Мероприятия\23\Спартакиада\005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286512" y="2696609"/>
              <a:ext cx="2500330" cy="186973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-32" y="71420"/>
            <a:ext cx="9144064" cy="5072081"/>
            <a:chOff x="-32" y="71420"/>
            <a:chExt cx="9144064" cy="5072081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6143636" y="71420"/>
              <a:ext cx="2928958" cy="500066"/>
              <a:chOff x="6072198" y="-18"/>
              <a:chExt cx="2928958" cy="500066"/>
            </a:xfrm>
          </p:grpSpPr>
          <p:grpSp>
            <p:nvGrpSpPr>
              <p:cNvPr id="3" name="Группа 20"/>
              <p:cNvGrpSpPr/>
              <p:nvPr/>
            </p:nvGrpSpPr>
            <p:grpSpPr>
              <a:xfrm>
                <a:off x="6072199" y="71420"/>
                <a:ext cx="714381" cy="428628"/>
                <a:chOff x="642910" y="171066"/>
                <a:chExt cx="1071570" cy="614734"/>
              </a:xfrm>
            </p:grpSpPr>
            <p:pic>
              <p:nvPicPr>
                <p:cNvPr id="7" name="Picture 2" descr="E:\Документы\лэйбл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142976" y="171066"/>
                  <a:ext cx="571504" cy="614734"/>
                </a:xfrm>
                <a:prstGeom prst="rect">
                  <a:avLst/>
                </a:prstGeom>
                <a:noFill/>
              </p:spPr>
            </p:pic>
            <p:pic>
              <p:nvPicPr>
                <p:cNvPr id="8" name="Picture 3" descr="E:\Документы\Мероприятия\13\Спартакиада_13\Фотки\К_презентации\Союз_городов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42910" y="214296"/>
                  <a:ext cx="500066" cy="500066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4" name="Группа 19"/>
              <p:cNvGrpSpPr/>
              <p:nvPr/>
            </p:nvGrpSpPr>
            <p:grpSpPr>
              <a:xfrm>
                <a:off x="6830603" y="-18"/>
                <a:ext cx="2170553" cy="437863"/>
                <a:chOff x="6286512" y="280128"/>
                <a:chExt cx="2170553" cy="437863"/>
              </a:xfrm>
            </p:grpSpPr>
            <p:pic>
              <p:nvPicPr>
                <p:cNvPr id="5" name="Picture 8" descr="image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286512" y="357173"/>
                  <a:ext cx="285751" cy="3608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" name="Picture 2" descr="E:\Документы\Мероприятия\23\Спартакиада\уфкмс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643702" y="280128"/>
                  <a:ext cx="1813363" cy="417775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9" name="Группа 8"/>
            <p:cNvGrpSpPr/>
            <p:nvPr/>
          </p:nvGrpSpPr>
          <p:grpSpPr>
            <a:xfrm>
              <a:off x="0" y="4613673"/>
              <a:ext cx="9144000" cy="529828"/>
              <a:chOff x="0" y="4613673"/>
              <a:chExt cx="9144000" cy="529828"/>
            </a:xfrm>
          </p:grpSpPr>
          <p:pic>
            <p:nvPicPr>
              <p:cNvPr id="10" name="Picture 3" descr="O:\Корпоративная культура\Логотипы\вологжане домики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4613673"/>
                <a:ext cx="3213100" cy="529828"/>
              </a:xfrm>
              <a:prstGeom prst="rect">
                <a:avLst/>
              </a:prstGeom>
              <a:noFill/>
            </p:spPr>
          </p:pic>
          <p:pic>
            <p:nvPicPr>
              <p:cNvPr id="11" name="Picture 4" descr="O:\Корпоративная культура\Логотипы\вологжане домики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143240" y="4613673"/>
                <a:ext cx="3213100" cy="529828"/>
              </a:xfrm>
              <a:prstGeom prst="rect">
                <a:avLst/>
              </a:prstGeom>
              <a:noFill/>
            </p:spPr>
          </p:pic>
          <p:pic>
            <p:nvPicPr>
              <p:cNvPr id="12" name="Picture 5" descr="O:\Корпоративная культура\Логотипы\вологжане домики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930900" y="4613673"/>
                <a:ext cx="3213100" cy="529828"/>
              </a:xfrm>
              <a:prstGeom prst="rect">
                <a:avLst/>
              </a:prstGeom>
              <a:noFill/>
            </p:spPr>
          </p:pic>
        </p:grpSp>
        <p:sp>
          <p:nvSpPr>
            <p:cNvPr id="13" name="Заголовок 7"/>
            <p:cNvSpPr txBox="1">
              <a:spLocks/>
            </p:cNvSpPr>
            <p:nvPr/>
          </p:nvSpPr>
          <p:spPr>
            <a:xfrm>
              <a:off x="0" y="3482585"/>
              <a:ext cx="7286644" cy="214314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normAutofit fontScale="45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0" y="2857502"/>
              <a:ext cx="764383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ea typeface="Times New Roman" pitchFamily="18" charset="0"/>
                  <a:cs typeface="Arial" pitchFamily="34" charset="0"/>
                </a:rPr>
                <a:t>Календарный план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Arial" pitchFamily="34" charset="0"/>
              </a:endParaRPr>
            </a:p>
          </p:txBody>
        </p:sp>
        <p:pic>
          <p:nvPicPr>
            <p:cNvPr id="15" name="Picture 2" descr="O:\Корпоративная культура\Логотипы\снежинка.png"/>
            <p:cNvPicPr>
              <a:picLocks noChangeAspect="1" noChangeArrowheads="1"/>
            </p:cNvPicPr>
            <p:nvPr/>
          </p:nvPicPr>
          <p:blipFill>
            <a:blip r:embed="rId7" cstate="print"/>
            <a:srcRect l="50000" b="44246"/>
            <a:stretch>
              <a:fillRect/>
            </a:stretch>
          </p:blipFill>
          <p:spPr bwMode="auto">
            <a:xfrm>
              <a:off x="-32" y="2841781"/>
              <a:ext cx="1178711" cy="2100593"/>
            </a:xfrm>
            <a:prstGeom prst="rect">
              <a:avLst/>
            </a:prstGeom>
            <a:noFill/>
          </p:spPr>
        </p:pic>
        <p:pic>
          <p:nvPicPr>
            <p:cNvPr id="16" name="Picture 2" descr="O:\Корпоративная культура\Логотипы\снежинка.png"/>
            <p:cNvPicPr>
              <a:picLocks noChangeAspect="1" noChangeArrowheads="1"/>
            </p:cNvPicPr>
            <p:nvPr/>
          </p:nvPicPr>
          <p:blipFill>
            <a:blip r:embed="rId7" cstate="print"/>
            <a:srcRect l="50000" b="44246"/>
            <a:stretch>
              <a:fillRect/>
            </a:stretch>
          </p:blipFill>
          <p:spPr bwMode="auto">
            <a:xfrm rot="10800000">
              <a:off x="7965321" y="500048"/>
              <a:ext cx="1178711" cy="210059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Документы\Мероприятия\23\Спартакиада\Логотипы\лэйб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772097"/>
            <a:ext cx="2071702" cy="2228413"/>
          </a:xfrm>
          <a:prstGeom prst="rect">
            <a:avLst/>
          </a:prstGeom>
          <a:noFill/>
        </p:spPr>
      </p:pic>
      <p:grpSp>
        <p:nvGrpSpPr>
          <p:cNvPr id="2" name="Группа 1"/>
          <p:cNvGrpSpPr/>
          <p:nvPr/>
        </p:nvGrpSpPr>
        <p:grpSpPr>
          <a:xfrm>
            <a:off x="0" y="4613673"/>
            <a:ext cx="9144000" cy="529828"/>
            <a:chOff x="0" y="4613673"/>
            <a:chExt cx="9144000" cy="529828"/>
          </a:xfrm>
        </p:grpSpPr>
        <p:pic>
          <p:nvPicPr>
            <p:cNvPr id="3" name="Picture 3" descr="O:\Корпоративная культура\Логотипы\вологжане домики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613673"/>
              <a:ext cx="3213100" cy="529828"/>
            </a:xfrm>
            <a:prstGeom prst="rect">
              <a:avLst/>
            </a:prstGeom>
            <a:noFill/>
          </p:spPr>
        </p:pic>
        <p:pic>
          <p:nvPicPr>
            <p:cNvPr id="4" name="Picture 4" descr="O:\Корпоративная культура\Логотипы\вологжане домики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43240" y="4613673"/>
              <a:ext cx="3213100" cy="529828"/>
            </a:xfrm>
            <a:prstGeom prst="rect">
              <a:avLst/>
            </a:prstGeom>
            <a:noFill/>
          </p:spPr>
        </p:pic>
        <p:pic>
          <p:nvPicPr>
            <p:cNvPr id="5" name="Picture 5" descr="O:\Корпоративная культура\Логотипы\вологжане домики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30900" y="4613673"/>
              <a:ext cx="3213100" cy="529828"/>
            </a:xfrm>
            <a:prstGeom prst="rect">
              <a:avLst/>
            </a:prstGeom>
            <a:noFill/>
          </p:spPr>
        </p:pic>
      </p:grpSp>
      <p:grpSp>
        <p:nvGrpSpPr>
          <p:cNvPr id="6" name="Группа 5"/>
          <p:cNvGrpSpPr/>
          <p:nvPr/>
        </p:nvGrpSpPr>
        <p:grpSpPr>
          <a:xfrm>
            <a:off x="6143636" y="71420"/>
            <a:ext cx="2928958" cy="500066"/>
            <a:chOff x="6072198" y="-18"/>
            <a:chExt cx="2928958" cy="500066"/>
          </a:xfrm>
        </p:grpSpPr>
        <p:grpSp>
          <p:nvGrpSpPr>
            <p:cNvPr id="7" name="Группа 20"/>
            <p:cNvGrpSpPr/>
            <p:nvPr/>
          </p:nvGrpSpPr>
          <p:grpSpPr>
            <a:xfrm>
              <a:off x="6072199" y="71420"/>
              <a:ext cx="714381" cy="428628"/>
              <a:chOff x="642910" y="171066"/>
              <a:chExt cx="1071570" cy="614734"/>
            </a:xfrm>
          </p:grpSpPr>
          <p:pic>
            <p:nvPicPr>
              <p:cNvPr id="11" name="Picture 2" descr="E:\Документы\лэйбл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42976" y="171066"/>
                <a:ext cx="571504" cy="614734"/>
              </a:xfrm>
              <a:prstGeom prst="rect">
                <a:avLst/>
              </a:prstGeom>
              <a:noFill/>
            </p:spPr>
          </p:pic>
          <p:pic>
            <p:nvPicPr>
              <p:cNvPr id="12" name="Picture 3" descr="E:\Документы\Мероприятия\13\Спартакиада_13\Фотки\К_презентации\Союз_городов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42910" y="214296"/>
                <a:ext cx="500066" cy="500066"/>
              </a:xfrm>
              <a:prstGeom prst="rect">
                <a:avLst/>
              </a:prstGeom>
              <a:noFill/>
            </p:spPr>
          </p:pic>
        </p:grpSp>
        <p:grpSp>
          <p:nvGrpSpPr>
            <p:cNvPr id="8" name="Группа 19"/>
            <p:cNvGrpSpPr/>
            <p:nvPr/>
          </p:nvGrpSpPr>
          <p:grpSpPr>
            <a:xfrm>
              <a:off x="6830603" y="-18"/>
              <a:ext cx="2170553" cy="437863"/>
              <a:chOff x="6286512" y="280128"/>
              <a:chExt cx="2170553" cy="437863"/>
            </a:xfrm>
          </p:grpSpPr>
          <p:pic>
            <p:nvPicPr>
              <p:cNvPr id="9" name="Picture 8" descr="image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286512" y="357173"/>
                <a:ext cx="285751" cy="360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2" descr="E:\Документы\Мероприятия\23\Спартакиада\уфкмс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643702" y="280128"/>
                <a:ext cx="1813363" cy="417775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3" name="Picture 2" descr="O:\Корпоративная культура\Логотипы\снежинка.png"/>
          <p:cNvPicPr>
            <a:picLocks noChangeAspect="1" noChangeArrowheads="1"/>
          </p:cNvPicPr>
          <p:nvPr/>
        </p:nvPicPr>
        <p:blipFill>
          <a:blip r:embed="rId8" cstate="print"/>
          <a:srcRect l="50000" b="44246"/>
          <a:stretch>
            <a:fillRect/>
          </a:stretch>
        </p:blipFill>
        <p:spPr bwMode="auto">
          <a:xfrm>
            <a:off x="-32" y="2841781"/>
            <a:ext cx="1178711" cy="2100593"/>
          </a:xfrm>
          <a:prstGeom prst="rect">
            <a:avLst/>
          </a:prstGeom>
          <a:noFill/>
        </p:spPr>
      </p:pic>
      <p:pic>
        <p:nvPicPr>
          <p:cNvPr id="14" name="Picture 2" descr="O:\Корпоративная культура\Логотипы\снежинка.png"/>
          <p:cNvPicPr>
            <a:picLocks noChangeAspect="1" noChangeArrowheads="1"/>
          </p:cNvPicPr>
          <p:nvPr/>
        </p:nvPicPr>
        <p:blipFill>
          <a:blip r:embed="rId8" cstate="print"/>
          <a:srcRect l="50000" b="44246"/>
          <a:stretch>
            <a:fillRect/>
          </a:stretch>
        </p:blipFill>
        <p:spPr bwMode="auto">
          <a:xfrm rot="10800000">
            <a:off x="7965321" y="500048"/>
            <a:ext cx="1178711" cy="210059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14282" y="76784"/>
            <a:ext cx="5857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УФКМС Администрации города Вологды на 2023 год запланировано проведение  250 официальных спортивных соревнований по 49 видам спорта. 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282" y="4162022"/>
            <a:ext cx="63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Баскетбол</a:t>
            </a:r>
            <a:endParaRPr lang="ru-RU" sz="800" dirty="0"/>
          </a:p>
        </p:txBody>
      </p:sp>
      <p:sp>
        <p:nvSpPr>
          <p:cNvPr id="18" name="TextBox 17"/>
          <p:cNvSpPr txBox="1"/>
          <p:nvPr/>
        </p:nvSpPr>
        <p:spPr>
          <a:xfrm>
            <a:off x="857224" y="4162022"/>
            <a:ext cx="6126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Плавание</a:t>
            </a:r>
            <a:endParaRPr lang="ru-RU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1500166" y="4162022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Фитнес – </a:t>
            </a:r>
          </a:p>
          <a:p>
            <a:r>
              <a:rPr lang="ru-RU" sz="800" dirty="0" smtClean="0"/>
              <a:t>аэробика</a:t>
            </a:r>
            <a:endParaRPr lang="ru-RU" sz="800" dirty="0"/>
          </a:p>
        </p:txBody>
      </p:sp>
      <p:sp>
        <p:nvSpPr>
          <p:cNvPr id="20" name="TextBox 19"/>
          <p:cNvSpPr txBox="1"/>
          <p:nvPr/>
        </p:nvSpPr>
        <p:spPr>
          <a:xfrm>
            <a:off x="2137907" y="4162022"/>
            <a:ext cx="5052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Футбол</a:t>
            </a:r>
            <a:endParaRPr lang="ru-RU" sz="800" dirty="0"/>
          </a:p>
        </p:txBody>
      </p:sp>
      <p:sp>
        <p:nvSpPr>
          <p:cNvPr id="21" name="TextBox 20"/>
          <p:cNvSpPr txBox="1"/>
          <p:nvPr/>
        </p:nvSpPr>
        <p:spPr>
          <a:xfrm>
            <a:off x="2597201" y="4162022"/>
            <a:ext cx="6174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Волейбол</a:t>
            </a:r>
            <a:endParaRPr lang="ru-RU" sz="800" dirty="0"/>
          </a:p>
        </p:txBody>
      </p:sp>
      <p:sp>
        <p:nvSpPr>
          <p:cNvPr id="22" name="TextBox 21"/>
          <p:cNvSpPr txBox="1"/>
          <p:nvPr/>
        </p:nvSpPr>
        <p:spPr>
          <a:xfrm>
            <a:off x="3249424" y="4162022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Лыжные </a:t>
            </a:r>
          </a:p>
          <a:p>
            <a:pPr algn="ctr"/>
            <a:r>
              <a:rPr lang="ru-RU" sz="800" dirty="0" smtClean="0"/>
              <a:t>гонки</a:t>
            </a:r>
            <a:endParaRPr lang="ru-RU" sz="800" dirty="0"/>
          </a:p>
        </p:txBody>
      </p:sp>
      <p:sp>
        <p:nvSpPr>
          <p:cNvPr id="23" name="TextBox 22"/>
          <p:cNvSpPr txBox="1"/>
          <p:nvPr/>
        </p:nvSpPr>
        <p:spPr>
          <a:xfrm>
            <a:off x="3758437" y="4162022"/>
            <a:ext cx="848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Танцевальный </a:t>
            </a:r>
          </a:p>
          <a:p>
            <a:pPr algn="ctr"/>
            <a:r>
              <a:rPr lang="ru-RU" sz="800" dirty="0" smtClean="0"/>
              <a:t>спорт</a:t>
            </a:r>
            <a:endParaRPr lang="ru-RU" sz="800" dirty="0"/>
          </a:p>
        </p:txBody>
      </p:sp>
      <p:sp>
        <p:nvSpPr>
          <p:cNvPr id="24" name="TextBox 23"/>
          <p:cNvSpPr txBox="1"/>
          <p:nvPr/>
        </p:nvSpPr>
        <p:spPr>
          <a:xfrm>
            <a:off x="4535308" y="4162022"/>
            <a:ext cx="465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Кибер</a:t>
            </a:r>
          </a:p>
          <a:p>
            <a:pPr algn="ctr"/>
            <a:r>
              <a:rPr lang="ru-RU" sz="800" dirty="0" smtClean="0"/>
              <a:t>спорт</a:t>
            </a:r>
            <a:endParaRPr lang="ru-RU" sz="800" dirty="0"/>
          </a:p>
        </p:txBody>
      </p:sp>
      <p:graphicFrame>
        <p:nvGraphicFramePr>
          <p:cNvPr id="27" name="Диаграмма 26"/>
          <p:cNvGraphicFramePr/>
          <p:nvPr/>
        </p:nvGraphicFramePr>
        <p:xfrm>
          <a:off x="142844" y="1000114"/>
          <a:ext cx="5000660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214942" y="642924"/>
            <a:ext cx="378621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Наиболее массовые спортивные мероприятия года: «Спартакиада среди спортивных клубов общеобразовательных школ города</a:t>
            </a:r>
            <a:r>
              <a:rPr kumimoji="0" lang="ru-RU" sz="13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Вологды»,</a:t>
            </a:r>
            <a:r>
              <a:rPr kumimoji="0" lang="ru-RU" sz="13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городские этапы всероссийских соревнований: «Кросс нации», «Лыжня России»,</a:t>
            </a:r>
            <a:r>
              <a:rPr kumimoji="0" lang="ru-RU" sz="13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«Лёд надежды нашей»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214942" y="3786196"/>
            <a:ext cx="38576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Главное спортивное событие года в Вологде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XIX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летняя  Спартакиада Союза городов Центра и Северо-Запада России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143636" y="71420"/>
            <a:ext cx="2928958" cy="500066"/>
            <a:chOff x="6072198" y="-18"/>
            <a:chExt cx="2928958" cy="500066"/>
          </a:xfrm>
        </p:grpSpPr>
        <p:grpSp>
          <p:nvGrpSpPr>
            <p:cNvPr id="3" name="Группа 20"/>
            <p:cNvGrpSpPr/>
            <p:nvPr/>
          </p:nvGrpSpPr>
          <p:grpSpPr>
            <a:xfrm>
              <a:off x="6072199" y="71420"/>
              <a:ext cx="714381" cy="428628"/>
              <a:chOff x="642910" y="171066"/>
              <a:chExt cx="1071570" cy="614734"/>
            </a:xfrm>
          </p:grpSpPr>
          <p:pic>
            <p:nvPicPr>
              <p:cNvPr id="7" name="Picture 2" descr="E:\Документы\лэйбл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142976" y="171066"/>
                <a:ext cx="571504" cy="614734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E:\Документы\Мероприятия\13\Спартакиада_13\Фотки\К_презентации\Союз_городов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42910" y="214296"/>
                <a:ext cx="500066" cy="500066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Группа 19"/>
            <p:cNvGrpSpPr/>
            <p:nvPr/>
          </p:nvGrpSpPr>
          <p:grpSpPr>
            <a:xfrm>
              <a:off x="6830603" y="-18"/>
              <a:ext cx="2170553" cy="437863"/>
              <a:chOff x="6286512" y="280128"/>
              <a:chExt cx="2170553" cy="437863"/>
            </a:xfrm>
          </p:grpSpPr>
          <p:pic>
            <p:nvPicPr>
              <p:cNvPr id="5" name="Picture 8" descr="imag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286512" y="357173"/>
                <a:ext cx="285751" cy="360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2" descr="E:\Документы\Мероприятия\23\Спартакиада\уфкмс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643702" y="280128"/>
                <a:ext cx="1813363" cy="417775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9" name="Группа 8"/>
          <p:cNvGrpSpPr/>
          <p:nvPr/>
        </p:nvGrpSpPr>
        <p:grpSpPr>
          <a:xfrm>
            <a:off x="0" y="4613673"/>
            <a:ext cx="9144000" cy="529828"/>
            <a:chOff x="0" y="4613673"/>
            <a:chExt cx="9144000" cy="529828"/>
          </a:xfrm>
        </p:grpSpPr>
        <p:pic>
          <p:nvPicPr>
            <p:cNvPr id="10" name="Picture 3" descr="O:\Корпоративная культура\Логотипы\вологжане домики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4613673"/>
              <a:ext cx="3213100" cy="529828"/>
            </a:xfrm>
            <a:prstGeom prst="rect">
              <a:avLst/>
            </a:prstGeom>
            <a:noFill/>
          </p:spPr>
        </p:pic>
        <p:pic>
          <p:nvPicPr>
            <p:cNvPr id="11" name="Picture 4" descr="O:\Корпоративная культура\Логотипы\вологжане домики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43240" y="4613673"/>
              <a:ext cx="3213100" cy="529828"/>
            </a:xfrm>
            <a:prstGeom prst="rect">
              <a:avLst/>
            </a:prstGeom>
            <a:noFill/>
          </p:spPr>
        </p:pic>
        <p:pic>
          <p:nvPicPr>
            <p:cNvPr id="12" name="Picture 5" descr="O:\Корпоративная культура\Логотипы\вологжане домики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30900" y="4613673"/>
              <a:ext cx="3213100" cy="529828"/>
            </a:xfrm>
            <a:prstGeom prst="rect">
              <a:avLst/>
            </a:prstGeom>
            <a:noFill/>
          </p:spPr>
        </p:pic>
      </p:grpSp>
      <p:pic>
        <p:nvPicPr>
          <p:cNvPr id="13" name="Picture 2" descr="O:\Корпоративная культура\Логотипы\снежинка.png"/>
          <p:cNvPicPr>
            <a:picLocks noChangeAspect="1" noChangeArrowheads="1"/>
          </p:cNvPicPr>
          <p:nvPr/>
        </p:nvPicPr>
        <p:blipFill>
          <a:blip r:embed="rId7" cstate="print"/>
          <a:srcRect l="50000" b="44246"/>
          <a:stretch>
            <a:fillRect/>
          </a:stretch>
        </p:blipFill>
        <p:spPr bwMode="auto">
          <a:xfrm>
            <a:off x="-32" y="2841781"/>
            <a:ext cx="1178711" cy="2100593"/>
          </a:xfrm>
          <a:prstGeom prst="rect">
            <a:avLst/>
          </a:prstGeom>
          <a:noFill/>
        </p:spPr>
      </p:pic>
      <p:pic>
        <p:nvPicPr>
          <p:cNvPr id="14" name="Picture 2" descr="O:\Корпоративная культура\Логотипы\снежинка.png"/>
          <p:cNvPicPr>
            <a:picLocks noChangeAspect="1" noChangeArrowheads="1"/>
          </p:cNvPicPr>
          <p:nvPr/>
        </p:nvPicPr>
        <p:blipFill>
          <a:blip r:embed="rId7" cstate="print"/>
          <a:srcRect l="50000" b="44246"/>
          <a:stretch>
            <a:fillRect/>
          </a:stretch>
        </p:blipFill>
        <p:spPr bwMode="auto">
          <a:xfrm rot="10800000">
            <a:off x="7965321" y="500048"/>
            <a:ext cx="1178711" cy="2100593"/>
          </a:xfrm>
          <a:prstGeom prst="rect">
            <a:avLst/>
          </a:prstGeom>
          <a:noFill/>
        </p:spPr>
      </p:pic>
      <p:sp>
        <p:nvSpPr>
          <p:cNvPr id="15" name="Заголовок 7"/>
          <p:cNvSpPr txBox="1">
            <a:spLocks/>
          </p:cNvSpPr>
          <p:nvPr/>
        </p:nvSpPr>
        <p:spPr>
          <a:xfrm>
            <a:off x="0" y="3482585"/>
            <a:ext cx="7286644" cy="214314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2857502"/>
            <a:ext cx="76438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Наши достижения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-32" y="71420"/>
            <a:ext cx="9144064" cy="5072081"/>
            <a:chOff x="-32" y="71420"/>
            <a:chExt cx="9144064" cy="5072081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0" y="4613673"/>
              <a:ext cx="9144000" cy="529828"/>
              <a:chOff x="0" y="4613673"/>
              <a:chExt cx="9144000" cy="529828"/>
            </a:xfrm>
          </p:grpSpPr>
          <p:pic>
            <p:nvPicPr>
              <p:cNvPr id="3" name="Picture 3" descr="O:\Корпоративная культура\Логотипы\вологжане домики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4613673"/>
                <a:ext cx="3213100" cy="529828"/>
              </a:xfrm>
              <a:prstGeom prst="rect">
                <a:avLst/>
              </a:prstGeom>
              <a:noFill/>
            </p:spPr>
          </p:pic>
          <p:pic>
            <p:nvPicPr>
              <p:cNvPr id="4" name="Picture 4" descr="O:\Корпоративная культура\Логотипы\вологжане домики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143240" y="4613673"/>
                <a:ext cx="3213100" cy="529828"/>
              </a:xfrm>
              <a:prstGeom prst="rect">
                <a:avLst/>
              </a:prstGeom>
              <a:noFill/>
            </p:spPr>
          </p:pic>
          <p:pic>
            <p:nvPicPr>
              <p:cNvPr id="5" name="Picture 5" descr="O:\Корпоративная культура\Логотипы\вологжане домики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930900" y="4613673"/>
                <a:ext cx="3213100" cy="529828"/>
              </a:xfrm>
              <a:prstGeom prst="rect">
                <a:avLst/>
              </a:prstGeom>
              <a:noFill/>
            </p:spPr>
          </p:pic>
        </p:grpSp>
        <p:grpSp>
          <p:nvGrpSpPr>
            <p:cNvPr id="6" name="Группа 5"/>
            <p:cNvGrpSpPr/>
            <p:nvPr/>
          </p:nvGrpSpPr>
          <p:grpSpPr>
            <a:xfrm>
              <a:off x="6143636" y="71420"/>
              <a:ext cx="2928958" cy="500066"/>
              <a:chOff x="6072198" y="-18"/>
              <a:chExt cx="2928958" cy="500066"/>
            </a:xfrm>
          </p:grpSpPr>
          <p:grpSp>
            <p:nvGrpSpPr>
              <p:cNvPr id="7" name="Группа 20"/>
              <p:cNvGrpSpPr/>
              <p:nvPr/>
            </p:nvGrpSpPr>
            <p:grpSpPr>
              <a:xfrm>
                <a:off x="6072199" y="71420"/>
                <a:ext cx="714381" cy="428628"/>
                <a:chOff x="642910" y="171066"/>
                <a:chExt cx="1071570" cy="614734"/>
              </a:xfrm>
            </p:grpSpPr>
            <p:pic>
              <p:nvPicPr>
                <p:cNvPr id="11" name="Picture 2" descr="E:\Документы\лэйбл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42976" y="171066"/>
                  <a:ext cx="571504" cy="61473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2" name="Picture 3" descr="E:\Документы\Мероприятия\13\Спартакиада_13\Фотки\К_презентации\Союз_городов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42910" y="214296"/>
                  <a:ext cx="500066" cy="500066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8" name="Группа 19"/>
              <p:cNvGrpSpPr/>
              <p:nvPr/>
            </p:nvGrpSpPr>
            <p:grpSpPr>
              <a:xfrm>
                <a:off x="6830603" y="-18"/>
                <a:ext cx="2170553" cy="437863"/>
                <a:chOff x="6286512" y="280128"/>
                <a:chExt cx="2170553" cy="437863"/>
              </a:xfrm>
            </p:grpSpPr>
            <p:pic>
              <p:nvPicPr>
                <p:cNvPr id="9" name="Picture 8" descr="image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286512" y="357173"/>
                  <a:ext cx="285751" cy="3608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" name="Picture 2" descr="E:\Документы\Мероприятия\23\Спартакиада\уфкмс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643702" y="280128"/>
                  <a:ext cx="1813363" cy="417775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3" name="Picture 2" descr="O:\Корпоративная культура\Логотипы\снежинка.png"/>
            <p:cNvPicPr>
              <a:picLocks noChangeAspect="1" noChangeArrowheads="1"/>
            </p:cNvPicPr>
            <p:nvPr/>
          </p:nvPicPr>
          <p:blipFill>
            <a:blip r:embed="rId7" cstate="print"/>
            <a:srcRect l="50000" b="44246"/>
            <a:stretch>
              <a:fillRect/>
            </a:stretch>
          </p:blipFill>
          <p:spPr bwMode="auto">
            <a:xfrm>
              <a:off x="-32" y="2841781"/>
              <a:ext cx="1178711" cy="2100593"/>
            </a:xfrm>
            <a:prstGeom prst="rect">
              <a:avLst/>
            </a:prstGeom>
            <a:noFill/>
          </p:spPr>
        </p:pic>
        <p:grpSp>
          <p:nvGrpSpPr>
            <p:cNvPr id="18" name="Группа 17"/>
            <p:cNvGrpSpPr/>
            <p:nvPr/>
          </p:nvGrpSpPr>
          <p:grpSpPr>
            <a:xfrm>
              <a:off x="71406" y="71420"/>
              <a:ext cx="3429024" cy="2928958"/>
              <a:chOff x="142844" y="71420"/>
              <a:chExt cx="3429024" cy="2928958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142844" y="71420"/>
                <a:ext cx="342902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Воспитанница «Спортивной школы по зимним видам спорта» Алина Пеклецова призёр Чемпионата России по лыжным гонкам</a:t>
                </a:r>
                <a:endParaRPr lang="ru-RU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pic>
            <p:nvPicPr>
              <p:cNvPr id="26626" name="Picture 2" descr="E:\Документы\Мероприятия\23\Спартакиада\001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14282" y="715748"/>
                <a:ext cx="3047965" cy="228463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</p:pic>
        </p:grpSp>
        <p:grpSp>
          <p:nvGrpSpPr>
            <p:cNvPr id="21" name="Группа 20"/>
            <p:cNvGrpSpPr/>
            <p:nvPr/>
          </p:nvGrpSpPr>
          <p:grpSpPr>
            <a:xfrm>
              <a:off x="3428992" y="142857"/>
              <a:ext cx="2643206" cy="2801614"/>
              <a:chOff x="3428992" y="142857"/>
              <a:chExt cx="2643206" cy="2801614"/>
            </a:xfrm>
          </p:grpSpPr>
          <p:pic>
            <p:nvPicPr>
              <p:cNvPr id="26627" name="Picture 3" descr="E:\Документы\Мероприятия\23\Спартакиада\002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428992" y="142857"/>
                <a:ext cx="2643206" cy="176213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</p:pic>
          <p:sp>
            <p:nvSpPr>
              <p:cNvPr id="20" name="Прямоугольник 19"/>
              <p:cNvSpPr/>
              <p:nvPr/>
            </p:nvSpPr>
            <p:spPr>
              <a:xfrm>
                <a:off x="3500430" y="1928808"/>
                <a:ext cx="2571768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Женский баскетбольный клуб  «Вологда - Чеваката» стал серебряным призёром Суперлиги Чемпионата России в сезоне 2022 - 2023 годов</a:t>
                </a:r>
                <a:endParaRPr lang="ru-RU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22" name="Прямоугольник 21"/>
            <p:cNvSpPr/>
            <p:nvPr/>
          </p:nvSpPr>
          <p:spPr>
            <a:xfrm>
              <a:off x="6143636" y="642924"/>
              <a:ext cx="292892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Возрожденная профессиональная футбольная команда «Динамо-Вологда» занял 8 место в первенстве России по футболу среди команд второй лиги</a:t>
              </a:r>
              <a:endPara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26628" name="Picture 4" descr="E:\Документы\Мероприятия\23\Спартакиада\003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286512" y="1500180"/>
              <a:ext cx="2637147" cy="298132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pic>
          <p:nvPicPr>
            <p:cNvPr id="14" name="Picture 2" descr="O:\Корпоративная культура\Логотипы\снежинка.png"/>
            <p:cNvPicPr>
              <a:picLocks noChangeAspect="1" noChangeArrowheads="1"/>
            </p:cNvPicPr>
            <p:nvPr/>
          </p:nvPicPr>
          <p:blipFill>
            <a:blip r:embed="rId7" cstate="print"/>
            <a:srcRect l="50000" b="44246"/>
            <a:stretch>
              <a:fillRect/>
            </a:stretch>
          </p:blipFill>
          <p:spPr bwMode="auto">
            <a:xfrm rot="10800000">
              <a:off x="7965321" y="500048"/>
              <a:ext cx="1178711" cy="2100593"/>
            </a:xfrm>
            <a:prstGeom prst="rect">
              <a:avLst/>
            </a:prstGeom>
            <a:noFill/>
          </p:spPr>
        </p:pic>
        <p:sp>
          <p:nvSpPr>
            <p:cNvPr id="24" name="Прямоугольник 23"/>
            <p:cNvSpPr/>
            <p:nvPr/>
          </p:nvSpPr>
          <p:spPr>
            <a:xfrm>
              <a:off x="142844" y="3342037"/>
              <a:ext cx="300039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Мужская сборная города Вологды по баскетболу «</a:t>
              </a:r>
              <a:r>
                <a:rPr lang="en-US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Volboys</a:t>
              </a:r>
              <a:r>
                <a:rPr lang="ru-RU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»  победила в финале соревнований межрегиональной любительской баскетбольной лиги Северо-Запада</a:t>
              </a:r>
              <a:endPara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26629" name="Picture 5" descr="E:\Документы\Мероприятия\23\Спартакиада\004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428992" y="2886094"/>
              <a:ext cx="2528880" cy="168592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4613673"/>
            <a:ext cx="9144000" cy="529828"/>
            <a:chOff x="0" y="4613673"/>
            <a:chExt cx="9144000" cy="529828"/>
          </a:xfrm>
        </p:grpSpPr>
        <p:pic>
          <p:nvPicPr>
            <p:cNvPr id="3" name="Picture 3" descr="O:\Корпоративная культура\Логотипы\вологжане домики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613673"/>
              <a:ext cx="3213100" cy="529828"/>
            </a:xfrm>
            <a:prstGeom prst="rect">
              <a:avLst/>
            </a:prstGeom>
            <a:noFill/>
          </p:spPr>
        </p:pic>
        <p:pic>
          <p:nvPicPr>
            <p:cNvPr id="4" name="Picture 4" descr="O:\Корпоративная культура\Логотипы\вологжане домики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43240" y="4613673"/>
              <a:ext cx="3213100" cy="529828"/>
            </a:xfrm>
            <a:prstGeom prst="rect">
              <a:avLst/>
            </a:prstGeom>
            <a:noFill/>
          </p:spPr>
        </p:pic>
        <p:pic>
          <p:nvPicPr>
            <p:cNvPr id="5" name="Picture 5" descr="O:\Корпоративная культура\Логотипы\вологжане домики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30900" y="4613673"/>
              <a:ext cx="3213100" cy="529828"/>
            </a:xfrm>
            <a:prstGeom prst="rect">
              <a:avLst/>
            </a:prstGeom>
            <a:noFill/>
          </p:spPr>
        </p:pic>
      </p:grpSp>
      <p:grpSp>
        <p:nvGrpSpPr>
          <p:cNvPr id="6" name="Группа 5"/>
          <p:cNvGrpSpPr/>
          <p:nvPr/>
        </p:nvGrpSpPr>
        <p:grpSpPr>
          <a:xfrm>
            <a:off x="6143636" y="71420"/>
            <a:ext cx="2928958" cy="500066"/>
            <a:chOff x="6072198" y="-18"/>
            <a:chExt cx="2928958" cy="500066"/>
          </a:xfrm>
        </p:grpSpPr>
        <p:grpSp>
          <p:nvGrpSpPr>
            <p:cNvPr id="7" name="Группа 20"/>
            <p:cNvGrpSpPr/>
            <p:nvPr/>
          </p:nvGrpSpPr>
          <p:grpSpPr>
            <a:xfrm>
              <a:off x="6072199" y="71420"/>
              <a:ext cx="714381" cy="428628"/>
              <a:chOff x="642910" y="171066"/>
              <a:chExt cx="1071570" cy="614734"/>
            </a:xfrm>
          </p:grpSpPr>
          <p:pic>
            <p:nvPicPr>
              <p:cNvPr id="11" name="Picture 2" descr="E:\Документы\лэйбл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42976" y="171066"/>
                <a:ext cx="571504" cy="614734"/>
              </a:xfrm>
              <a:prstGeom prst="rect">
                <a:avLst/>
              </a:prstGeom>
              <a:noFill/>
            </p:spPr>
          </p:pic>
          <p:pic>
            <p:nvPicPr>
              <p:cNvPr id="12" name="Picture 3" descr="E:\Документы\Мероприятия\13\Спартакиада_13\Фотки\К_презентации\Союз_городов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2910" y="214296"/>
                <a:ext cx="500066" cy="500066"/>
              </a:xfrm>
              <a:prstGeom prst="rect">
                <a:avLst/>
              </a:prstGeom>
              <a:noFill/>
            </p:spPr>
          </p:pic>
        </p:grpSp>
        <p:grpSp>
          <p:nvGrpSpPr>
            <p:cNvPr id="8" name="Группа 19"/>
            <p:cNvGrpSpPr/>
            <p:nvPr/>
          </p:nvGrpSpPr>
          <p:grpSpPr>
            <a:xfrm>
              <a:off x="6830603" y="-18"/>
              <a:ext cx="2170553" cy="437863"/>
              <a:chOff x="6286512" y="280128"/>
              <a:chExt cx="2170553" cy="437863"/>
            </a:xfrm>
          </p:grpSpPr>
          <p:pic>
            <p:nvPicPr>
              <p:cNvPr id="9" name="Picture 8" descr="imag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286512" y="357173"/>
                <a:ext cx="285751" cy="360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2" descr="E:\Документы\Мероприятия\23\Спартакиада\уфкмс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643702" y="280128"/>
                <a:ext cx="1813363" cy="417775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3" name="Picture 2" descr="O:\Корпоративная культура\Логотипы\снежинка.png"/>
          <p:cNvPicPr>
            <a:picLocks noChangeAspect="1" noChangeArrowheads="1"/>
          </p:cNvPicPr>
          <p:nvPr/>
        </p:nvPicPr>
        <p:blipFill>
          <a:blip r:embed="rId7" cstate="print"/>
          <a:srcRect l="50000" b="44246"/>
          <a:stretch>
            <a:fillRect/>
          </a:stretch>
        </p:blipFill>
        <p:spPr bwMode="auto">
          <a:xfrm>
            <a:off x="-32" y="2841781"/>
            <a:ext cx="1178711" cy="2100593"/>
          </a:xfrm>
          <a:prstGeom prst="rect">
            <a:avLst/>
          </a:prstGeom>
          <a:noFill/>
        </p:spPr>
      </p:pic>
      <p:grpSp>
        <p:nvGrpSpPr>
          <p:cNvPr id="17" name="Группа 16"/>
          <p:cNvGrpSpPr/>
          <p:nvPr/>
        </p:nvGrpSpPr>
        <p:grpSpPr>
          <a:xfrm>
            <a:off x="142844" y="142858"/>
            <a:ext cx="3500462" cy="2714644"/>
            <a:chOff x="142844" y="142858"/>
            <a:chExt cx="3500462" cy="271464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42844" y="142858"/>
              <a:ext cx="35004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Илья Марсов завоевал медали на Чемпионате России по пулевой стрельбе</a:t>
              </a:r>
              <a:endPara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27650" name="Picture 2" descr="E:\Документы\Мероприятия\23\Спартакиада\005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4282" y="571486"/>
              <a:ext cx="3429024" cy="228601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</p:grpSp>
      <p:sp>
        <p:nvSpPr>
          <p:cNvPr id="18" name="Прямоугольник 17"/>
          <p:cNvSpPr/>
          <p:nvPr/>
        </p:nvSpPr>
        <p:spPr>
          <a:xfrm>
            <a:off x="3929058" y="142858"/>
            <a:ext cx="20717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Анастасия Маркова стала Чемпионкой СЗФО и серебряным призером в соревнованиях на Кубок России по плаванию России</a:t>
            </a:r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7651" name="Picture 3" descr="E:\Документы\Мероприятия\23\Спартакиада\00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1142990"/>
            <a:ext cx="1925300" cy="18573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0" name="Прямоугольник 19"/>
          <p:cNvSpPr/>
          <p:nvPr/>
        </p:nvSpPr>
        <p:spPr>
          <a:xfrm>
            <a:off x="6072198" y="642924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Даниил Росляков завоевал золотую и бронзовую медали на Чемпионате России по легкой атлетике</a:t>
            </a:r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7652" name="Picture 4" descr="E:\Документы\Мероприятия\23\Спартакиада\jaB3XZUHvI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00826" y="1285866"/>
            <a:ext cx="2071702" cy="31075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4" name="Picture 2" descr="O:\Корпоративная культура\Логотипы\снежинка.png"/>
          <p:cNvPicPr>
            <a:picLocks noChangeAspect="1" noChangeArrowheads="1"/>
          </p:cNvPicPr>
          <p:nvPr/>
        </p:nvPicPr>
        <p:blipFill>
          <a:blip r:embed="rId7" cstate="print"/>
          <a:srcRect l="50000" b="44246"/>
          <a:stretch>
            <a:fillRect/>
          </a:stretch>
        </p:blipFill>
        <p:spPr bwMode="auto">
          <a:xfrm rot="10800000">
            <a:off x="7965289" y="500048"/>
            <a:ext cx="1178711" cy="2100593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42844" y="3214692"/>
            <a:ext cx="628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 состоянию  на 1 января 2023 года, более половины вологжан  (</a:t>
            </a:r>
            <a:r>
              <a:rPr lang="ru-RU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51,8%),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от общего числа населения в возрасте 3 до </a:t>
            </a:r>
            <a:r>
              <a:rPr lang="ru-RU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79 лет,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систематически занимается физической культурой и спортом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:\Корпоративная культура\Логотипы\вологжане домик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13673"/>
            <a:ext cx="3213100" cy="529828"/>
          </a:xfrm>
          <a:prstGeom prst="rect">
            <a:avLst/>
          </a:prstGeom>
          <a:noFill/>
        </p:spPr>
      </p:pic>
      <p:pic>
        <p:nvPicPr>
          <p:cNvPr id="5" name="Picture 4" descr="O:\Корпоративная культура\Логотипы\вологжане домик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613673"/>
            <a:ext cx="3213100" cy="529828"/>
          </a:xfrm>
          <a:prstGeom prst="rect">
            <a:avLst/>
          </a:prstGeom>
          <a:noFill/>
        </p:spPr>
      </p:pic>
      <p:pic>
        <p:nvPicPr>
          <p:cNvPr id="6" name="Picture 5" descr="O:\Корпоративная культура\Логотипы\вологжане домик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0900" y="4613673"/>
            <a:ext cx="3213100" cy="52982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3482585"/>
            <a:ext cx="6500826" cy="2143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 eaLnBrk="1" hangingPunct="1"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AutoShape 2" descr="blob:https://web.whatsapp.com/4697cc7f-87a6-45c4-8443-98997414052b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6143636" y="71420"/>
            <a:ext cx="2928958" cy="500066"/>
            <a:chOff x="6072198" y="-18"/>
            <a:chExt cx="2928958" cy="500066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6072198" y="71420"/>
              <a:ext cx="714380" cy="428628"/>
              <a:chOff x="642910" y="171066"/>
              <a:chExt cx="1071570" cy="614734"/>
            </a:xfrm>
          </p:grpSpPr>
          <p:pic>
            <p:nvPicPr>
              <p:cNvPr id="12" name="Picture 2" descr="E:\Документы\лэйбл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42976" y="171066"/>
                <a:ext cx="571504" cy="614734"/>
              </a:xfrm>
              <a:prstGeom prst="rect">
                <a:avLst/>
              </a:prstGeom>
              <a:noFill/>
            </p:spPr>
          </p:pic>
          <p:pic>
            <p:nvPicPr>
              <p:cNvPr id="15" name="Picture 3" descr="E:\Документы\Мероприятия\13\Спартакиада_13\Фотки\К_презентации\Союз_городов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2910" y="214296"/>
                <a:ext cx="500066" cy="500066"/>
              </a:xfrm>
              <a:prstGeom prst="rect">
                <a:avLst/>
              </a:prstGeom>
              <a:noFill/>
            </p:spPr>
          </p:pic>
        </p:grpSp>
        <p:grpSp>
          <p:nvGrpSpPr>
            <p:cNvPr id="20" name="Группа 19"/>
            <p:cNvGrpSpPr/>
            <p:nvPr/>
          </p:nvGrpSpPr>
          <p:grpSpPr>
            <a:xfrm>
              <a:off x="6830603" y="-18"/>
              <a:ext cx="2170553" cy="437863"/>
              <a:chOff x="6286512" y="280128"/>
              <a:chExt cx="2170553" cy="437863"/>
            </a:xfrm>
          </p:grpSpPr>
          <p:pic>
            <p:nvPicPr>
              <p:cNvPr id="13" name="Picture 8" descr="imag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286512" y="357173"/>
                <a:ext cx="285751" cy="360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6" name="Picture 2" descr="E:\Документы\Мероприятия\23\Спартакиада\уфкмс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643702" y="280128"/>
                <a:ext cx="1813363" cy="417775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857502"/>
            <a:ext cx="6429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Спортивная инфраструктура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23" name="Picture 2" descr="O:\Корпоративная культура\Логотипы\снежинка.png"/>
          <p:cNvPicPr>
            <a:picLocks noChangeAspect="1" noChangeArrowheads="1"/>
          </p:cNvPicPr>
          <p:nvPr/>
        </p:nvPicPr>
        <p:blipFill>
          <a:blip r:embed="rId7" cstate="print"/>
          <a:srcRect l="50000" b="44246"/>
          <a:stretch>
            <a:fillRect/>
          </a:stretch>
        </p:blipFill>
        <p:spPr bwMode="auto">
          <a:xfrm>
            <a:off x="-32" y="2841781"/>
            <a:ext cx="1178711" cy="2100593"/>
          </a:xfrm>
          <a:prstGeom prst="rect">
            <a:avLst/>
          </a:prstGeom>
          <a:noFill/>
        </p:spPr>
      </p:pic>
      <p:pic>
        <p:nvPicPr>
          <p:cNvPr id="24" name="Picture 2" descr="O:\Корпоративная культура\Логотипы\снежинка.png"/>
          <p:cNvPicPr>
            <a:picLocks noChangeAspect="1" noChangeArrowheads="1"/>
          </p:cNvPicPr>
          <p:nvPr/>
        </p:nvPicPr>
        <p:blipFill>
          <a:blip r:embed="rId7" cstate="print"/>
          <a:srcRect l="50000" b="44246"/>
          <a:stretch>
            <a:fillRect/>
          </a:stretch>
        </p:blipFill>
        <p:spPr bwMode="auto">
          <a:xfrm rot="10800000">
            <a:off x="7965321" y="495569"/>
            <a:ext cx="1178711" cy="2100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9456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-32" y="71420"/>
            <a:ext cx="9144064" cy="5072081"/>
            <a:chOff x="-32" y="71420"/>
            <a:chExt cx="9144064" cy="5072081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0" y="4613673"/>
              <a:ext cx="9144000" cy="529828"/>
              <a:chOff x="0" y="4613673"/>
              <a:chExt cx="9144000" cy="529828"/>
            </a:xfrm>
          </p:grpSpPr>
          <p:pic>
            <p:nvPicPr>
              <p:cNvPr id="3" name="Picture 3" descr="O:\Корпоративная культура\Логотипы\вологжане домики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4613673"/>
                <a:ext cx="3213100" cy="529828"/>
              </a:xfrm>
              <a:prstGeom prst="rect">
                <a:avLst/>
              </a:prstGeom>
              <a:noFill/>
            </p:spPr>
          </p:pic>
          <p:pic>
            <p:nvPicPr>
              <p:cNvPr id="4" name="Picture 4" descr="O:\Корпоративная культура\Логотипы\вологжане домики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143240" y="4613673"/>
                <a:ext cx="3213100" cy="529828"/>
              </a:xfrm>
              <a:prstGeom prst="rect">
                <a:avLst/>
              </a:prstGeom>
              <a:noFill/>
            </p:spPr>
          </p:pic>
          <p:pic>
            <p:nvPicPr>
              <p:cNvPr id="5" name="Picture 5" descr="O:\Корпоративная культура\Логотипы\вологжане домики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930900" y="4613673"/>
                <a:ext cx="3213100" cy="529828"/>
              </a:xfrm>
              <a:prstGeom prst="rect">
                <a:avLst/>
              </a:prstGeom>
              <a:noFill/>
            </p:spPr>
          </p:pic>
        </p:grpSp>
        <p:pic>
          <p:nvPicPr>
            <p:cNvPr id="6" name="Picture 2" descr="O:\Корпоративная культура\Логотипы\снежинка.png"/>
            <p:cNvPicPr>
              <a:picLocks noChangeAspect="1" noChangeArrowheads="1"/>
            </p:cNvPicPr>
            <p:nvPr/>
          </p:nvPicPr>
          <p:blipFill>
            <a:blip r:embed="rId3" cstate="print"/>
            <a:srcRect l="50000" b="44246"/>
            <a:stretch>
              <a:fillRect/>
            </a:stretch>
          </p:blipFill>
          <p:spPr bwMode="auto">
            <a:xfrm>
              <a:off x="-32" y="2841781"/>
              <a:ext cx="1178711" cy="2100593"/>
            </a:xfrm>
            <a:prstGeom prst="rect">
              <a:avLst/>
            </a:prstGeom>
            <a:noFill/>
          </p:spPr>
        </p:pic>
        <p:pic>
          <p:nvPicPr>
            <p:cNvPr id="7" name="Picture 2" descr="O:\Корпоративная культура\Логотипы\снежинка.png"/>
            <p:cNvPicPr>
              <a:picLocks noChangeAspect="1" noChangeArrowheads="1"/>
            </p:cNvPicPr>
            <p:nvPr/>
          </p:nvPicPr>
          <p:blipFill>
            <a:blip r:embed="rId3" cstate="print"/>
            <a:srcRect l="50000" b="44246"/>
            <a:stretch>
              <a:fillRect/>
            </a:stretch>
          </p:blipFill>
          <p:spPr bwMode="auto">
            <a:xfrm rot="10800000">
              <a:off x="7965321" y="495569"/>
              <a:ext cx="1178711" cy="2100593"/>
            </a:xfrm>
            <a:prstGeom prst="rect">
              <a:avLst/>
            </a:prstGeom>
            <a:noFill/>
          </p:spPr>
        </p:pic>
        <p:grpSp>
          <p:nvGrpSpPr>
            <p:cNvPr id="8" name="Группа 7"/>
            <p:cNvGrpSpPr/>
            <p:nvPr/>
          </p:nvGrpSpPr>
          <p:grpSpPr>
            <a:xfrm>
              <a:off x="6143636" y="71420"/>
              <a:ext cx="2928958" cy="500066"/>
              <a:chOff x="6072198" y="-18"/>
              <a:chExt cx="2928958" cy="500066"/>
            </a:xfrm>
          </p:grpSpPr>
          <p:grpSp>
            <p:nvGrpSpPr>
              <p:cNvPr id="9" name="Группа 20"/>
              <p:cNvGrpSpPr/>
              <p:nvPr/>
            </p:nvGrpSpPr>
            <p:grpSpPr>
              <a:xfrm>
                <a:off x="6072199" y="71420"/>
                <a:ext cx="714381" cy="428628"/>
                <a:chOff x="642910" y="171066"/>
                <a:chExt cx="1071570" cy="614734"/>
              </a:xfrm>
            </p:grpSpPr>
            <p:pic>
              <p:nvPicPr>
                <p:cNvPr id="13" name="Picture 2" descr="E:\Документы\лэйбл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142976" y="171066"/>
                  <a:ext cx="571504" cy="61473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" name="Picture 3" descr="E:\Документы\Мероприятия\13\Спартакиада_13\Фотки\К_презентации\Союз_городов.jp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42910" y="214296"/>
                  <a:ext cx="500066" cy="500066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0" name="Группа 19"/>
              <p:cNvGrpSpPr/>
              <p:nvPr/>
            </p:nvGrpSpPr>
            <p:grpSpPr>
              <a:xfrm>
                <a:off x="6830603" y="-18"/>
                <a:ext cx="2170553" cy="437863"/>
                <a:chOff x="6286512" y="280128"/>
                <a:chExt cx="2170553" cy="437863"/>
              </a:xfrm>
            </p:grpSpPr>
            <p:pic>
              <p:nvPicPr>
                <p:cNvPr id="11" name="Picture 8" descr="image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286512" y="357173"/>
                  <a:ext cx="285751" cy="3608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" name="Picture 2" descr="E:\Документы\Мероприятия\23\Спартакиада\уфкмс.pn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6643702" y="280128"/>
                  <a:ext cx="1813363" cy="417775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9937" name="Rectangle 1"/>
            <p:cNvSpPr>
              <a:spLocks noChangeArrowheads="1"/>
            </p:cNvSpPr>
            <p:nvPr/>
          </p:nvSpPr>
          <p:spPr bwMode="auto">
            <a:xfrm>
              <a:off x="71406" y="71420"/>
              <a:ext cx="5816657" cy="89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Для занятий спортом  в Вологде существует  более 280 различных </a:t>
              </a:r>
            </a:p>
            <a:p>
              <a:pPr marL="0" marR="0" lvl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спортивных сооружений (без учёта объектов городской рекреационной </a:t>
              </a:r>
            </a:p>
            <a:p>
              <a:pPr marL="0" marR="0" lvl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инфраструктуры, приспособленной для занятий физической культурой).</a:t>
              </a:r>
            </a:p>
            <a:p>
              <a:pPr marL="0" marR="0" lvl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В муниципальной собственности находится более 70 % объектов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"/>
            <p:cNvSpPr>
              <a:spLocks noChangeArrowheads="1"/>
            </p:cNvSpPr>
            <p:nvPr/>
          </p:nvSpPr>
          <p:spPr bwMode="auto">
            <a:xfrm>
              <a:off x="5643570" y="857238"/>
              <a:ext cx="3071834" cy="692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Всего в период с 2018 по 2023 год в городе построено 57 спортивных объектов,</a:t>
              </a:r>
              <a:r>
                <a:rPr kumimoji="0" lang="ru-RU" sz="1300" b="0" i="0" u="none" strike="noStrike" cap="none" normalizeH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3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реконструировано</a:t>
              </a:r>
              <a:r>
                <a:rPr kumimoji="0" lang="ru-RU" sz="1300" b="0" i="0" u="none" strike="noStrike" cap="none" normalizeH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12 </a:t>
              </a:r>
            </a:p>
          </p:txBody>
        </p:sp>
        <p:graphicFrame>
          <p:nvGraphicFramePr>
            <p:cNvPr id="17" name="Диаграмма 16"/>
            <p:cNvGraphicFramePr/>
            <p:nvPr/>
          </p:nvGraphicFramePr>
          <p:xfrm>
            <a:off x="214282" y="1000114"/>
            <a:ext cx="5214974" cy="33575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4613495" y="4214824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2023</a:t>
              </a:r>
              <a:endPara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86182" y="4214824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2022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28926" y="4214824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2021</a:t>
              </a:r>
              <a:endPara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71670" y="4214824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2020</a:t>
              </a:r>
              <a:endPara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85852" y="4214824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2019</a:t>
              </a:r>
              <a:endPara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0034" y="4214824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2018</a:t>
              </a:r>
              <a:endPara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643570" y="1571618"/>
              <a:ext cx="3286148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 smtClean="0">
                  <a:solidFill>
                    <a:schemeClr val="accent1">
                      <a:lumMod val="75000"/>
                    </a:schemeClr>
                  </a:solidFill>
                </a:rPr>
                <a:t>В том числе: </a:t>
              </a:r>
            </a:p>
            <a:p>
              <a:r>
                <a:rPr lang="ru-RU" sz="1000" dirty="0" smtClean="0">
                  <a:solidFill>
                    <a:schemeClr val="accent1">
                      <a:lumMod val="75000"/>
                    </a:schemeClr>
                  </a:solidFill>
                </a:rPr>
                <a:t>Стадион, 3 спортивных зала и спортивная площадка «Средней общеобразовательной школы  № 26»; </a:t>
              </a:r>
            </a:p>
            <a:p>
              <a:r>
                <a:rPr lang="ru-RU" sz="1000" dirty="0" smtClean="0">
                  <a:solidFill>
                    <a:schemeClr val="accent1">
                      <a:lumMod val="75000"/>
                    </a:schemeClr>
                  </a:solidFill>
                </a:rPr>
                <a:t>стадион, два спортивных зала, два плавательных бассейна «Центра образования № 42»; </a:t>
              </a:r>
            </a:p>
            <a:p>
              <a:r>
                <a:rPr lang="ru-RU" sz="1000" dirty="0" smtClean="0">
                  <a:solidFill>
                    <a:schemeClr val="accent1">
                      <a:lumMod val="75000"/>
                    </a:schemeClr>
                  </a:solidFill>
                </a:rPr>
                <a:t>физкультурно-оздоровительный комплекс  на ул. Петрозаводской; </a:t>
              </a:r>
            </a:p>
            <a:p>
              <a:r>
                <a:rPr lang="ru-RU" sz="1000" dirty="0" smtClean="0">
                  <a:solidFill>
                    <a:schemeClr val="accent1">
                      <a:lumMod val="75000"/>
                    </a:schemeClr>
                  </a:solidFill>
                </a:rPr>
                <a:t>физкультурно-оздоровительный комплекс для игровых видов спорта и плавательный бассейн на  стадионе «Витязь»; </a:t>
              </a:r>
            </a:p>
            <a:p>
              <a:r>
                <a:rPr lang="ru-RU" sz="1000" dirty="0" smtClean="0">
                  <a:solidFill>
                    <a:schemeClr val="accent1">
                      <a:lumMod val="75000"/>
                    </a:schemeClr>
                  </a:solidFill>
                </a:rPr>
                <a:t>спортивные площадки на придомовых территориях; </a:t>
              </a:r>
            </a:p>
            <a:p>
              <a:r>
                <a:rPr lang="ru-RU" sz="1000" dirty="0" smtClean="0">
                  <a:solidFill>
                    <a:schemeClr val="accent1">
                      <a:lumMod val="75000"/>
                    </a:schemeClr>
                  </a:solidFill>
                </a:rPr>
                <a:t>центр уличного баскетбола на стадионе «Локомотив»; </a:t>
              </a:r>
            </a:p>
            <a:p>
              <a:r>
                <a:rPr lang="ru-RU" sz="1000" dirty="0" smtClean="0">
                  <a:solidFill>
                    <a:schemeClr val="accent1">
                      <a:lumMod val="75000"/>
                    </a:schemeClr>
                  </a:solidFill>
                </a:rPr>
                <a:t>12 физкультурно-оздоровительных комплексов открытого типа; </a:t>
              </a:r>
            </a:p>
            <a:p>
              <a:r>
                <a:rPr lang="ru-RU" sz="1000" dirty="0" smtClean="0">
                  <a:solidFill>
                    <a:schemeClr val="accent1">
                      <a:lumMod val="75000"/>
                    </a:schemeClr>
                  </a:solidFill>
                </a:rPr>
                <a:t>крытый и открытый скейт-парки;</a:t>
              </a:r>
            </a:p>
            <a:p>
              <a:r>
                <a:rPr lang="ru-RU" sz="1000" dirty="0" smtClean="0">
                  <a:solidFill>
                    <a:schemeClr val="accent1">
                      <a:lumMod val="75000"/>
                    </a:schemeClr>
                  </a:solidFill>
                </a:rPr>
                <a:t> два малых футбольных поля на территории «Спортивной школы олимпийского резерва по футболу «Динамо-Вологда»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-32" y="71420"/>
            <a:ext cx="9144064" cy="5072081"/>
            <a:chOff x="-32" y="71420"/>
            <a:chExt cx="9144064" cy="5072081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0" y="4613673"/>
              <a:ext cx="9144000" cy="529828"/>
              <a:chOff x="0" y="4613673"/>
              <a:chExt cx="9144000" cy="529828"/>
            </a:xfrm>
          </p:grpSpPr>
          <p:pic>
            <p:nvPicPr>
              <p:cNvPr id="3" name="Picture 3" descr="O:\Корпоративная культура\Логотипы\вологжане домики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4613673"/>
                <a:ext cx="3213100" cy="529828"/>
              </a:xfrm>
              <a:prstGeom prst="rect">
                <a:avLst/>
              </a:prstGeom>
              <a:noFill/>
            </p:spPr>
          </p:pic>
          <p:pic>
            <p:nvPicPr>
              <p:cNvPr id="4" name="Picture 4" descr="O:\Корпоративная культура\Логотипы\вологжане домики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143240" y="4613673"/>
                <a:ext cx="3213100" cy="529828"/>
              </a:xfrm>
              <a:prstGeom prst="rect">
                <a:avLst/>
              </a:prstGeom>
              <a:noFill/>
            </p:spPr>
          </p:pic>
          <p:pic>
            <p:nvPicPr>
              <p:cNvPr id="5" name="Picture 5" descr="O:\Корпоративная культура\Логотипы\вологжане домики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930900" y="4613673"/>
                <a:ext cx="3213100" cy="529828"/>
              </a:xfrm>
              <a:prstGeom prst="rect">
                <a:avLst/>
              </a:prstGeom>
              <a:noFill/>
            </p:spPr>
          </p:pic>
        </p:grpSp>
        <p:grpSp>
          <p:nvGrpSpPr>
            <p:cNvPr id="6" name="Группа 5"/>
            <p:cNvGrpSpPr/>
            <p:nvPr/>
          </p:nvGrpSpPr>
          <p:grpSpPr>
            <a:xfrm>
              <a:off x="6143636" y="71420"/>
              <a:ext cx="2928958" cy="500066"/>
              <a:chOff x="6072198" y="-18"/>
              <a:chExt cx="2928958" cy="500066"/>
            </a:xfrm>
          </p:grpSpPr>
          <p:grpSp>
            <p:nvGrpSpPr>
              <p:cNvPr id="7" name="Группа 20"/>
              <p:cNvGrpSpPr/>
              <p:nvPr/>
            </p:nvGrpSpPr>
            <p:grpSpPr>
              <a:xfrm>
                <a:off x="6072199" y="71420"/>
                <a:ext cx="714381" cy="428628"/>
                <a:chOff x="642910" y="171066"/>
                <a:chExt cx="1071570" cy="614734"/>
              </a:xfrm>
            </p:grpSpPr>
            <p:pic>
              <p:nvPicPr>
                <p:cNvPr id="11" name="Picture 2" descr="E:\Документы\лэйбл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42976" y="171066"/>
                  <a:ext cx="571504" cy="61473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2" name="Picture 3" descr="E:\Документы\Мероприятия\13\Спартакиада_13\Фотки\К_презентации\Союз_городов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42910" y="214296"/>
                  <a:ext cx="500066" cy="500066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8" name="Группа 19"/>
              <p:cNvGrpSpPr/>
              <p:nvPr/>
            </p:nvGrpSpPr>
            <p:grpSpPr>
              <a:xfrm>
                <a:off x="6830603" y="-18"/>
                <a:ext cx="2170553" cy="437863"/>
                <a:chOff x="6286512" y="280128"/>
                <a:chExt cx="2170553" cy="437863"/>
              </a:xfrm>
            </p:grpSpPr>
            <p:pic>
              <p:nvPicPr>
                <p:cNvPr id="9" name="Picture 8" descr="image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286512" y="357173"/>
                  <a:ext cx="285751" cy="3608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" name="Picture 2" descr="E:\Документы\Мероприятия\23\Спартакиада\уфкмс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643702" y="280128"/>
                  <a:ext cx="1813363" cy="417775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3" name="Picture 2" descr="O:\Корпоративная культура\Логотипы\снежинка.png"/>
            <p:cNvPicPr>
              <a:picLocks noChangeAspect="1" noChangeArrowheads="1"/>
            </p:cNvPicPr>
            <p:nvPr/>
          </p:nvPicPr>
          <p:blipFill>
            <a:blip r:embed="rId7" cstate="print"/>
            <a:srcRect l="50000" b="44246"/>
            <a:stretch>
              <a:fillRect/>
            </a:stretch>
          </p:blipFill>
          <p:spPr bwMode="auto">
            <a:xfrm>
              <a:off x="-32" y="2841781"/>
              <a:ext cx="1178711" cy="2100593"/>
            </a:xfrm>
            <a:prstGeom prst="rect">
              <a:avLst/>
            </a:prstGeom>
            <a:noFill/>
          </p:spPr>
        </p:pic>
        <p:sp>
          <p:nvSpPr>
            <p:cNvPr id="15" name="Rectangle 1"/>
            <p:cNvSpPr>
              <a:spLocks noChangeArrowheads="1"/>
            </p:cNvSpPr>
            <p:nvPr/>
          </p:nvSpPr>
          <p:spPr bwMode="auto">
            <a:xfrm>
              <a:off x="71406" y="71420"/>
              <a:ext cx="578647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ea typeface="Times New Roman" pitchFamily="18" charset="0"/>
                  <a:cs typeface="Arial" pitchFamily="34" charset="0"/>
                </a:rPr>
                <a:t>В 2023 году введен в эксплуатацию</a:t>
              </a:r>
              <a:r>
                <a:rPr lang="ru-RU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крытый ледовый каток «ВологдАрена»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40961" name="Rectangle 1"/>
            <p:cNvSpPr>
              <a:spLocks noChangeArrowheads="1"/>
            </p:cNvSpPr>
            <p:nvPr/>
          </p:nvSpPr>
          <p:spPr bwMode="auto">
            <a:xfrm>
              <a:off x="4143372" y="3714758"/>
              <a:ext cx="4857784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ea typeface="Times New Roman" pitchFamily="18" charset="0"/>
                  <a:cs typeface="Arial" pitchFamily="34" charset="0"/>
                </a:rPr>
                <a:t>Спортивное сооружение состоит из ледовой арены, трех спортивных залов, трибуны 788 мест, раздевалок, административных и служебных помещений. Объект передан в оперативное управление автономному учреждению дополнительного образования Вологодской области «Спортивная школа олимпийского резерва «Витязь». На его базе работают отделения  хоккея с шайбой  и фигурного катания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cs typeface="Arial" pitchFamily="34" charset="0"/>
              </a:endParaRPr>
            </a:p>
          </p:txBody>
        </p:sp>
        <p:pic>
          <p:nvPicPr>
            <p:cNvPr id="40963" name="Picture 3" descr="E:\Документы\Мероприятия\23\Спартакиада\002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57290" y="2500312"/>
              <a:ext cx="2714644" cy="204436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pic>
          <p:nvPicPr>
            <p:cNvPr id="40964" name="Picture 4" descr="E:\Документы\Мероприятия\23\Спартакиада\003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357686" y="642924"/>
              <a:ext cx="4286280" cy="285752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pic>
          <p:nvPicPr>
            <p:cNvPr id="40962" name="Picture 2" descr="E:\Документы\Мероприятия\23\Спартакиада\001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57158" y="785799"/>
              <a:ext cx="3000396" cy="20002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pic>
          <p:nvPicPr>
            <p:cNvPr id="14" name="Picture 2" descr="O:\Корпоративная культура\Логотипы\снежинка.png"/>
            <p:cNvPicPr>
              <a:picLocks noChangeAspect="1" noChangeArrowheads="1"/>
            </p:cNvPicPr>
            <p:nvPr/>
          </p:nvPicPr>
          <p:blipFill>
            <a:blip r:embed="rId7" cstate="print"/>
            <a:srcRect l="50000" b="44246"/>
            <a:stretch>
              <a:fillRect/>
            </a:stretch>
          </p:blipFill>
          <p:spPr bwMode="auto">
            <a:xfrm rot="10800000">
              <a:off x="7965321" y="495569"/>
              <a:ext cx="1178711" cy="210059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-32" y="71420"/>
            <a:ext cx="9144064" cy="5072081"/>
            <a:chOff x="-32" y="71420"/>
            <a:chExt cx="9144064" cy="5072081"/>
          </a:xfrm>
        </p:grpSpPr>
        <p:sp>
          <p:nvSpPr>
            <p:cNvPr id="2" name="Rectangle 1"/>
            <p:cNvSpPr>
              <a:spLocks noChangeArrowheads="1"/>
            </p:cNvSpPr>
            <p:nvPr/>
          </p:nvSpPr>
          <p:spPr bwMode="auto">
            <a:xfrm>
              <a:off x="71406" y="71420"/>
              <a:ext cx="5786478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В августе 2023 года, после продолжавшейся в течение 5 лет, комплексной модернизации сдан в эксплуатацию стадион «Витязь»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Arial" pitchFamily="34" charset="0"/>
              </a:endParaRP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6143636" y="71420"/>
              <a:ext cx="2928958" cy="500066"/>
              <a:chOff x="6072198" y="-18"/>
              <a:chExt cx="2928958" cy="500066"/>
            </a:xfrm>
          </p:grpSpPr>
          <p:grpSp>
            <p:nvGrpSpPr>
              <p:cNvPr id="4" name="Группа 20"/>
              <p:cNvGrpSpPr/>
              <p:nvPr/>
            </p:nvGrpSpPr>
            <p:grpSpPr>
              <a:xfrm>
                <a:off x="6072199" y="71420"/>
                <a:ext cx="714381" cy="428628"/>
                <a:chOff x="642910" y="171066"/>
                <a:chExt cx="1071570" cy="614734"/>
              </a:xfrm>
            </p:grpSpPr>
            <p:pic>
              <p:nvPicPr>
                <p:cNvPr id="8" name="Picture 2" descr="E:\Документы\лэйбл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142976" y="171066"/>
                  <a:ext cx="571504" cy="61473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" name="Picture 3" descr="E:\Документы\Мероприятия\13\Спартакиада_13\Фотки\К_презентации\Союз_городов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42910" y="214296"/>
                  <a:ext cx="500066" cy="500066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" name="Группа 19"/>
              <p:cNvGrpSpPr/>
              <p:nvPr/>
            </p:nvGrpSpPr>
            <p:grpSpPr>
              <a:xfrm>
                <a:off x="6830603" y="-18"/>
                <a:ext cx="2170553" cy="437863"/>
                <a:chOff x="6286512" y="280128"/>
                <a:chExt cx="2170553" cy="437863"/>
              </a:xfrm>
            </p:grpSpPr>
            <p:pic>
              <p:nvPicPr>
                <p:cNvPr id="6" name="Picture 8" descr="image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286512" y="357173"/>
                  <a:ext cx="285751" cy="3608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" name="Picture 2" descr="E:\Документы\Мероприятия\23\Спартакиада\уфкмс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643702" y="280128"/>
                  <a:ext cx="1813363" cy="417775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0" name="Группа 9"/>
            <p:cNvGrpSpPr/>
            <p:nvPr/>
          </p:nvGrpSpPr>
          <p:grpSpPr>
            <a:xfrm>
              <a:off x="0" y="4613673"/>
              <a:ext cx="9144000" cy="529828"/>
              <a:chOff x="0" y="4613673"/>
              <a:chExt cx="9144000" cy="529828"/>
            </a:xfrm>
          </p:grpSpPr>
          <p:pic>
            <p:nvPicPr>
              <p:cNvPr id="11" name="Picture 3" descr="O:\Корпоративная культура\Логотипы\вологжане домики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4613673"/>
                <a:ext cx="3213100" cy="529828"/>
              </a:xfrm>
              <a:prstGeom prst="rect">
                <a:avLst/>
              </a:prstGeom>
              <a:noFill/>
            </p:spPr>
          </p:pic>
          <p:pic>
            <p:nvPicPr>
              <p:cNvPr id="12" name="Picture 4" descr="O:\Корпоративная культура\Логотипы\вологжане домики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143240" y="4613673"/>
                <a:ext cx="3213100" cy="529828"/>
              </a:xfrm>
              <a:prstGeom prst="rect">
                <a:avLst/>
              </a:prstGeom>
              <a:noFill/>
            </p:spPr>
          </p:pic>
          <p:pic>
            <p:nvPicPr>
              <p:cNvPr id="13" name="Picture 5" descr="O:\Корпоративная культура\Логотипы\вологжане домики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930900" y="4613673"/>
                <a:ext cx="3213100" cy="529828"/>
              </a:xfrm>
              <a:prstGeom prst="rect">
                <a:avLst/>
              </a:prstGeom>
              <a:noFill/>
            </p:spPr>
          </p:pic>
        </p:grpSp>
        <p:sp>
          <p:nvSpPr>
            <p:cNvPr id="41985" name="Rectangle 1"/>
            <p:cNvSpPr>
              <a:spLocks noChangeArrowheads="1"/>
            </p:cNvSpPr>
            <p:nvPr/>
          </p:nvSpPr>
          <p:spPr bwMode="auto">
            <a:xfrm>
              <a:off x="4572000" y="2715472"/>
              <a:ext cx="4500594" cy="1785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ea typeface="Times New Roman" pitchFamily="18" charset="0"/>
                  <a:cs typeface="Arial" pitchFamily="34" charset="0"/>
                </a:rPr>
                <a:t>Модернизация стадиона включала в себя строительство: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cs typeface="Arial" pitchFamily="34" charset="0"/>
              </a:endParaRPr>
            </a:p>
            <a:p>
              <a:pPr marL="0"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ea typeface="Times New Roman" pitchFamily="18" charset="0"/>
                  <a:cs typeface="Arial" pitchFamily="34" charset="0"/>
                </a:rPr>
                <a:t> ФОКа для игровых видов спорта (сдан в 2019 году);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cs typeface="Arial" pitchFamily="34" charset="0"/>
              </a:endParaRPr>
            </a:p>
            <a:p>
              <a:pPr marL="0"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ea typeface="Times New Roman" pitchFamily="18" charset="0"/>
                  <a:cs typeface="Arial" pitchFamily="34" charset="0"/>
                </a:rPr>
                <a:t>плавательного бассейна (сдан в 2020 году);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cs typeface="Arial" pitchFamily="34" charset="0"/>
              </a:endParaRPr>
            </a:p>
            <a:p>
              <a:pPr marL="0"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000" dirty="0" smtClean="0">
                  <a:solidFill>
                    <a:schemeClr val="tx2"/>
                  </a:solidFill>
                  <a:ea typeface="Times New Roman" pitchFamily="18" charset="0"/>
                  <a:cs typeface="Arial" pitchFamily="34" charset="0"/>
                </a:rPr>
                <a:t>ф</a:t>
              </a: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ea typeface="Times New Roman" pitchFamily="18" charset="0"/>
                  <a:cs typeface="Arial" pitchFamily="34" charset="0"/>
                </a:rPr>
                <a:t>утбольного поля (размером 70 на 113 метров) с  искусственным покрытием и подогревом; </a:t>
              </a:r>
            </a:p>
            <a:p>
              <a:pPr marL="0"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ea typeface="Times New Roman" pitchFamily="18" charset="0"/>
                  <a:cs typeface="Arial" pitchFamily="34" charset="0"/>
                </a:rPr>
                <a:t>легкоатлетических дорожек и секторов;</a:t>
              </a:r>
            </a:p>
            <a:p>
              <a:pPr marL="0"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ea typeface="Times New Roman" pitchFamily="18" charset="0"/>
                  <a:cs typeface="Arial" pitchFamily="34" charset="0"/>
                </a:rPr>
                <a:t>крытых и открытые теннисных кортов;</a:t>
              </a:r>
            </a:p>
            <a:p>
              <a:pPr marL="0"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ea typeface="Times New Roman" pitchFamily="18" charset="0"/>
                  <a:cs typeface="Arial" pitchFamily="34" charset="0"/>
                </a:rPr>
                <a:t>сооружений для занятий пожарно-спасательным спортом;</a:t>
              </a:r>
            </a:p>
            <a:p>
              <a:pPr marL="0"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ea typeface="Times New Roman" pitchFamily="18" charset="0"/>
                  <a:cs typeface="Arial" pitchFamily="34" charset="0"/>
                </a:rPr>
                <a:t>двух тренажерных залов и  двух стрелковых галерей. 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cs typeface="Arial" pitchFamily="34" charset="0"/>
              </a:endParaRPr>
            </a:p>
            <a:p>
              <a:pPr marL="0"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ea typeface="Times New Roman" pitchFamily="18" charset="0"/>
                  <a:cs typeface="Arial" pitchFamily="34" charset="0"/>
                </a:rPr>
                <a:t>Все спортивные сооружения, расположенные на стадионе «Витязь» переданы</a:t>
              </a:r>
            </a:p>
            <a:p>
              <a:pPr marL="0"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ea typeface="Times New Roman" pitchFamily="18" charset="0"/>
                  <a:cs typeface="Arial" pitchFamily="34" charset="0"/>
                </a:rPr>
                <a:t> «Спортивной школе олимпийского резерва «Витязь»</a:t>
              </a:r>
              <a:r>
                <a:rPr kumimoji="0" lang="ru-RU" sz="10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ea typeface="Times New Roman" pitchFamily="18" charset="0"/>
                  <a:cs typeface="Arial" pitchFamily="34" charset="0"/>
                </a:rPr>
                <a:t> 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cs typeface="Arial" pitchFamily="34" charset="0"/>
              </a:endParaRPr>
            </a:p>
          </p:txBody>
        </p:sp>
        <p:pic>
          <p:nvPicPr>
            <p:cNvPr id="41986" name="Picture 2" descr="E:\Документы\Мероприятия\23\Спартакиада\00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2844" y="1214428"/>
              <a:ext cx="4393438" cy="292895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pic>
          <p:nvPicPr>
            <p:cNvPr id="41987" name="Picture 3" descr="E:\Документы\Мероприятия\23\Спартакиада\002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715139" y="928676"/>
              <a:ext cx="2357455" cy="157163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pic>
          <p:nvPicPr>
            <p:cNvPr id="14" name="Picture 2" descr="O:\Корпоративная культура\Логотипы\снежинка.png"/>
            <p:cNvPicPr>
              <a:picLocks noChangeAspect="1" noChangeArrowheads="1"/>
            </p:cNvPicPr>
            <p:nvPr/>
          </p:nvPicPr>
          <p:blipFill>
            <a:blip r:embed="rId9" cstate="print"/>
            <a:srcRect l="50000" b="44246"/>
            <a:stretch>
              <a:fillRect/>
            </a:stretch>
          </p:blipFill>
          <p:spPr bwMode="auto">
            <a:xfrm>
              <a:off x="-32" y="2841781"/>
              <a:ext cx="1178711" cy="2100593"/>
            </a:xfrm>
            <a:prstGeom prst="rect">
              <a:avLst/>
            </a:prstGeom>
            <a:noFill/>
          </p:spPr>
        </p:pic>
        <p:pic>
          <p:nvPicPr>
            <p:cNvPr id="15" name="Picture 2" descr="O:\Корпоративная культура\Логотипы\снежинка.png"/>
            <p:cNvPicPr>
              <a:picLocks noChangeAspect="1" noChangeArrowheads="1"/>
            </p:cNvPicPr>
            <p:nvPr/>
          </p:nvPicPr>
          <p:blipFill>
            <a:blip r:embed="rId9" cstate="print"/>
            <a:srcRect l="50000" b="44246"/>
            <a:stretch>
              <a:fillRect/>
            </a:stretch>
          </p:blipFill>
          <p:spPr bwMode="auto">
            <a:xfrm rot="10800000">
              <a:off x="7965321" y="495569"/>
              <a:ext cx="1178711" cy="2100593"/>
            </a:xfrm>
            <a:prstGeom prst="rect">
              <a:avLst/>
            </a:prstGeom>
            <a:noFill/>
          </p:spPr>
        </p:pic>
        <p:pic>
          <p:nvPicPr>
            <p:cNvPr id="41988" name="Picture 4" descr="E:\Документы\Мероприятия\23\Спартакиада\003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243360" y="928676"/>
              <a:ext cx="2357454" cy="157163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-32" y="71420"/>
            <a:ext cx="9144064" cy="5072081"/>
            <a:chOff x="-32" y="71420"/>
            <a:chExt cx="9144064" cy="5072081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0" y="4613673"/>
              <a:ext cx="9144000" cy="529828"/>
              <a:chOff x="0" y="4613673"/>
              <a:chExt cx="9144000" cy="529828"/>
            </a:xfrm>
          </p:grpSpPr>
          <p:pic>
            <p:nvPicPr>
              <p:cNvPr id="3" name="Picture 3" descr="O:\Корпоративная культура\Логотипы\вологжане домики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4613673"/>
                <a:ext cx="3213100" cy="529828"/>
              </a:xfrm>
              <a:prstGeom prst="rect">
                <a:avLst/>
              </a:prstGeom>
              <a:noFill/>
            </p:spPr>
          </p:pic>
          <p:pic>
            <p:nvPicPr>
              <p:cNvPr id="4" name="Picture 4" descr="O:\Корпоративная культура\Логотипы\вологжане домики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143240" y="4613673"/>
                <a:ext cx="3213100" cy="529828"/>
              </a:xfrm>
              <a:prstGeom prst="rect">
                <a:avLst/>
              </a:prstGeom>
              <a:noFill/>
            </p:spPr>
          </p:pic>
          <p:pic>
            <p:nvPicPr>
              <p:cNvPr id="5" name="Picture 5" descr="O:\Корпоративная культура\Логотипы\вологжане домики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930900" y="4613673"/>
                <a:ext cx="3213100" cy="529828"/>
              </a:xfrm>
              <a:prstGeom prst="rect">
                <a:avLst/>
              </a:prstGeom>
              <a:noFill/>
            </p:spPr>
          </p:pic>
        </p:grpSp>
        <p:grpSp>
          <p:nvGrpSpPr>
            <p:cNvPr id="8" name="Группа 7"/>
            <p:cNvGrpSpPr/>
            <p:nvPr/>
          </p:nvGrpSpPr>
          <p:grpSpPr>
            <a:xfrm>
              <a:off x="6143636" y="71420"/>
              <a:ext cx="2928958" cy="500066"/>
              <a:chOff x="6072198" y="-18"/>
              <a:chExt cx="2928958" cy="500066"/>
            </a:xfrm>
          </p:grpSpPr>
          <p:grpSp>
            <p:nvGrpSpPr>
              <p:cNvPr id="9" name="Группа 20"/>
              <p:cNvGrpSpPr/>
              <p:nvPr/>
            </p:nvGrpSpPr>
            <p:grpSpPr>
              <a:xfrm>
                <a:off x="6072199" y="71420"/>
                <a:ext cx="714381" cy="428628"/>
                <a:chOff x="642910" y="171066"/>
                <a:chExt cx="1071570" cy="614734"/>
              </a:xfrm>
            </p:grpSpPr>
            <p:pic>
              <p:nvPicPr>
                <p:cNvPr id="13" name="Picture 2" descr="E:\Документы\лэйбл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42976" y="171066"/>
                  <a:ext cx="571504" cy="61473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" name="Picture 3" descr="E:\Документы\Мероприятия\13\Спартакиада_13\Фотки\К_презентации\Союз_городов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42910" y="214296"/>
                  <a:ext cx="500066" cy="500066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0" name="Группа 19"/>
              <p:cNvGrpSpPr/>
              <p:nvPr/>
            </p:nvGrpSpPr>
            <p:grpSpPr>
              <a:xfrm>
                <a:off x="6830603" y="-18"/>
                <a:ext cx="2170553" cy="437863"/>
                <a:chOff x="6286512" y="280128"/>
                <a:chExt cx="2170553" cy="437863"/>
              </a:xfrm>
            </p:grpSpPr>
            <p:pic>
              <p:nvPicPr>
                <p:cNvPr id="11" name="Picture 8" descr="image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286512" y="357173"/>
                  <a:ext cx="285751" cy="3608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" name="Picture 2" descr="E:\Документы\Мероприятия\23\Спартакиада\уфкмс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643702" y="280128"/>
                  <a:ext cx="1813363" cy="417775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15" name="Прямоугольник 14"/>
            <p:cNvSpPr/>
            <p:nvPr/>
          </p:nvSpPr>
          <p:spPr>
            <a:xfrm>
              <a:off x="142844" y="214296"/>
              <a:ext cx="614366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В 2023 году на стадионе «Динамо» при содействии Российского Футбольного Союза  заменено  искусственное покрытие футбольного поля (169 на 104 м)</a:t>
              </a:r>
              <a:endParaRPr lang="ru-RU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43010" name="Picture 2" descr="E:\Документы\Мероприятия\23\Спартакиада\00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71670" y="1214428"/>
              <a:ext cx="5857916" cy="263451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pic>
          <p:nvPicPr>
            <p:cNvPr id="43011" name="Picture 3" descr="E:\Документы\Мероприятия\23\Спартакиада\002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000892" y="642924"/>
              <a:ext cx="2000263" cy="142876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pic>
          <p:nvPicPr>
            <p:cNvPr id="7" name="Picture 2" descr="O:\Корпоративная культура\Логотипы\снежинка.png"/>
            <p:cNvPicPr>
              <a:picLocks noChangeAspect="1" noChangeArrowheads="1"/>
            </p:cNvPicPr>
            <p:nvPr/>
          </p:nvPicPr>
          <p:blipFill>
            <a:blip r:embed="rId9" cstate="print"/>
            <a:srcRect l="50000" b="44246"/>
            <a:stretch>
              <a:fillRect/>
            </a:stretch>
          </p:blipFill>
          <p:spPr bwMode="auto">
            <a:xfrm rot="10800000">
              <a:off x="7965321" y="495569"/>
              <a:ext cx="1178711" cy="2100593"/>
            </a:xfrm>
            <a:prstGeom prst="rect">
              <a:avLst/>
            </a:prstGeom>
            <a:noFill/>
          </p:spPr>
        </p:pic>
        <p:sp>
          <p:nvSpPr>
            <p:cNvPr id="43012" name="Rectangle 4"/>
            <p:cNvSpPr>
              <a:spLocks noChangeArrowheads="1"/>
            </p:cNvSpPr>
            <p:nvPr/>
          </p:nvSpPr>
          <p:spPr bwMode="auto">
            <a:xfrm>
              <a:off x="1500166" y="3929072"/>
              <a:ext cx="688041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5085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ea typeface="Times New Roman" pitchFamily="18" charset="0"/>
                  <a:cs typeface="Arial" pitchFamily="34" charset="0"/>
                </a:rPr>
                <a:t>Стадион находится в оперативном управлении муниципального автономного учреждения </a:t>
              </a:r>
            </a:p>
            <a:p>
              <a:pPr marL="0" marR="0" lvl="0" indent="45085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ea typeface="Times New Roman" pitchFamily="18" charset="0"/>
                  <a:cs typeface="Arial" pitchFamily="34" charset="0"/>
                </a:rPr>
                <a:t>дополнительного образования «Спортивная школа олимпийского резерва «Динамо – Вологда», </a:t>
              </a:r>
            </a:p>
            <a:p>
              <a:pPr marL="0" marR="0" lvl="0" indent="45085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ea typeface="Times New Roman" pitchFamily="18" charset="0"/>
                  <a:cs typeface="Arial" pitchFamily="34" charset="0"/>
                </a:rPr>
                <a:t>на нем осуществляется тренировочный процесс, проводятся матчи Юношеской Футбольной Лиги (Северо-Запад),</a:t>
              </a:r>
            </a:p>
            <a:p>
              <a:pPr marL="0" marR="0" lvl="0" indent="45085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ea typeface="Times New Roman" pitchFamily="18" charset="0"/>
                  <a:cs typeface="Arial" pitchFamily="34" charset="0"/>
                </a:rPr>
                <a:t> выступает профессиональная футбольная команда «Динамо – Вологда»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cs typeface="Arial" pitchFamily="34" charset="0"/>
              </a:endParaRPr>
            </a:p>
          </p:txBody>
        </p:sp>
        <p:pic>
          <p:nvPicPr>
            <p:cNvPr id="43013" name="Picture 5" descr="E:\Документы\Мероприятия\23\Спартакиада\003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14282" y="1540120"/>
              <a:ext cx="2214578" cy="124594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pic>
          <p:nvPicPr>
            <p:cNvPr id="43014" name="Picture 6" descr="E:\Документы\Мероприятия\23\Спартакиада\004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14282" y="2857502"/>
              <a:ext cx="2203714" cy="12398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pic>
          <p:nvPicPr>
            <p:cNvPr id="6" name="Picture 2" descr="O:\Корпоративная культура\Логотипы\снежинка.png"/>
            <p:cNvPicPr>
              <a:picLocks noChangeAspect="1" noChangeArrowheads="1"/>
            </p:cNvPicPr>
            <p:nvPr/>
          </p:nvPicPr>
          <p:blipFill>
            <a:blip r:embed="rId9" cstate="print"/>
            <a:srcRect l="50000" b="44246"/>
            <a:stretch>
              <a:fillRect/>
            </a:stretch>
          </p:blipFill>
          <p:spPr bwMode="auto">
            <a:xfrm>
              <a:off x="-32" y="2841781"/>
              <a:ext cx="1178711" cy="210059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-32" y="71420"/>
            <a:ext cx="9144064" cy="5072081"/>
            <a:chOff x="-32" y="71420"/>
            <a:chExt cx="9144064" cy="5072081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0" y="4613673"/>
              <a:ext cx="9144000" cy="529828"/>
              <a:chOff x="0" y="4613673"/>
              <a:chExt cx="9144000" cy="529828"/>
            </a:xfrm>
          </p:grpSpPr>
          <p:pic>
            <p:nvPicPr>
              <p:cNvPr id="3" name="Picture 3" descr="O:\Корпоративная культура\Логотипы\вологжане домики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4613673"/>
                <a:ext cx="3213100" cy="529828"/>
              </a:xfrm>
              <a:prstGeom prst="rect">
                <a:avLst/>
              </a:prstGeom>
              <a:noFill/>
            </p:spPr>
          </p:pic>
          <p:pic>
            <p:nvPicPr>
              <p:cNvPr id="4" name="Picture 4" descr="O:\Корпоративная культура\Логотипы\вологжане домики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143240" y="4613673"/>
                <a:ext cx="3213100" cy="529828"/>
              </a:xfrm>
              <a:prstGeom prst="rect">
                <a:avLst/>
              </a:prstGeom>
              <a:noFill/>
            </p:spPr>
          </p:pic>
          <p:pic>
            <p:nvPicPr>
              <p:cNvPr id="5" name="Picture 5" descr="O:\Корпоративная культура\Логотипы\вологжане домики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930900" y="4613673"/>
                <a:ext cx="3213100" cy="529828"/>
              </a:xfrm>
              <a:prstGeom prst="rect">
                <a:avLst/>
              </a:prstGeom>
              <a:noFill/>
            </p:spPr>
          </p:pic>
        </p:grpSp>
        <p:grpSp>
          <p:nvGrpSpPr>
            <p:cNvPr id="6" name="Группа 5"/>
            <p:cNvGrpSpPr/>
            <p:nvPr/>
          </p:nvGrpSpPr>
          <p:grpSpPr>
            <a:xfrm>
              <a:off x="6143636" y="71420"/>
              <a:ext cx="2928958" cy="500066"/>
              <a:chOff x="6072198" y="-18"/>
              <a:chExt cx="2928958" cy="500066"/>
            </a:xfrm>
          </p:grpSpPr>
          <p:grpSp>
            <p:nvGrpSpPr>
              <p:cNvPr id="7" name="Группа 20"/>
              <p:cNvGrpSpPr/>
              <p:nvPr/>
            </p:nvGrpSpPr>
            <p:grpSpPr>
              <a:xfrm>
                <a:off x="6072199" y="71420"/>
                <a:ext cx="714381" cy="428628"/>
                <a:chOff x="642910" y="171066"/>
                <a:chExt cx="1071570" cy="614734"/>
              </a:xfrm>
            </p:grpSpPr>
            <p:pic>
              <p:nvPicPr>
                <p:cNvPr id="11" name="Picture 2" descr="E:\Документы\лэйбл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42976" y="171066"/>
                  <a:ext cx="571504" cy="61473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2" name="Picture 3" descr="E:\Документы\Мероприятия\13\Спартакиада_13\Фотки\К_презентации\Союз_городов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42910" y="214296"/>
                  <a:ext cx="500066" cy="500066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8" name="Группа 19"/>
              <p:cNvGrpSpPr/>
              <p:nvPr/>
            </p:nvGrpSpPr>
            <p:grpSpPr>
              <a:xfrm>
                <a:off x="6830603" y="-18"/>
                <a:ext cx="2170553" cy="437863"/>
                <a:chOff x="6286512" y="280128"/>
                <a:chExt cx="2170553" cy="437863"/>
              </a:xfrm>
            </p:grpSpPr>
            <p:pic>
              <p:nvPicPr>
                <p:cNvPr id="9" name="Picture 8" descr="image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286512" y="357173"/>
                  <a:ext cx="285751" cy="3608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" name="Picture 2" descr="E:\Документы\Мероприятия\23\Спартакиада\уфкмс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643702" y="280128"/>
                  <a:ext cx="1813363" cy="417775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3" name="Picture 2" descr="O:\Корпоративная культура\Логотипы\снежинка.png"/>
            <p:cNvPicPr>
              <a:picLocks noChangeAspect="1" noChangeArrowheads="1"/>
            </p:cNvPicPr>
            <p:nvPr/>
          </p:nvPicPr>
          <p:blipFill>
            <a:blip r:embed="rId7" cstate="print"/>
            <a:srcRect l="50000" b="44246"/>
            <a:stretch>
              <a:fillRect/>
            </a:stretch>
          </p:blipFill>
          <p:spPr bwMode="auto">
            <a:xfrm>
              <a:off x="-32" y="2841781"/>
              <a:ext cx="1178711" cy="2100593"/>
            </a:xfrm>
            <a:prstGeom prst="rect">
              <a:avLst/>
            </a:prstGeom>
            <a:noFill/>
          </p:spPr>
        </p:pic>
        <p:sp>
          <p:nvSpPr>
            <p:cNvPr id="15" name="Прямоугольник 14"/>
            <p:cNvSpPr/>
            <p:nvPr/>
          </p:nvSpPr>
          <p:spPr>
            <a:xfrm>
              <a:off x="142844" y="71420"/>
              <a:ext cx="5929354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В рамках федерального проекта «Бизнес-спринт </a:t>
              </a:r>
              <a:br>
                <a:rPr lang="ru-RU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ru-RU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(Я выбираю спорт)», который входит в государственную программу «Развитие физической культуры и спорта», в Вологде ведется строительство двух «умных» спортивных площадок</a:t>
              </a:r>
              <a:endParaRPr lang="ru-RU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44034" name="Picture 2" descr="E:\Документы\Мероприятия\23\Спартакиада\001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43635" y="642924"/>
              <a:ext cx="2694233" cy="157163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pic>
          <p:nvPicPr>
            <p:cNvPr id="14" name="Picture 2" descr="O:\Корпоративная культура\Логотипы\снежинка.png"/>
            <p:cNvPicPr>
              <a:picLocks noChangeAspect="1" noChangeArrowheads="1"/>
            </p:cNvPicPr>
            <p:nvPr/>
          </p:nvPicPr>
          <p:blipFill>
            <a:blip r:embed="rId7" cstate="print"/>
            <a:srcRect l="50000" b="44246"/>
            <a:stretch>
              <a:fillRect/>
            </a:stretch>
          </p:blipFill>
          <p:spPr bwMode="auto">
            <a:xfrm rot="10800000">
              <a:off x="7965321" y="495569"/>
              <a:ext cx="1178711" cy="2100593"/>
            </a:xfrm>
            <a:prstGeom prst="rect">
              <a:avLst/>
            </a:prstGeom>
            <a:noFill/>
          </p:spPr>
        </p:pic>
        <p:pic>
          <p:nvPicPr>
            <p:cNvPr id="44035" name="Picture 3" descr="E:\Документы\Мероприятия\23\Спартакиада\002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143636" y="2285998"/>
              <a:ext cx="2714644" cy="203478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pic>
          <p:nvPicPr>
            <p:cNvPr id="44036" name="Picture 4" descr="E:\Документы\Мероприятия\23\Спартакиада\003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71736" y="1285866"/>
              <a:ext cx="3439091" cy="257780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pic>
          <p:nvPicPr>
            <p:cNvPr id="44037" name="Picture 5" descr="E:\Документы\Мероприятия\23\Спартакиада\004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28596" y="1571618"/>
              <a:ext cx="1857388" cy="139222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pic>
          <p:nvPicPr>
            <p:cNvPr id="44038" name="Picture 6" descr="E:\Документы\Мероприятия\23\Спартакиада\005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28596" y="3036916"/>
              <a:ext cx="1857388" cy="139222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21" name="Прямоугольник 20"/>
            <p:cNvSpPr/>
            <p:nvPr/>
          </p:nvSpPr>
          <p:spPr>
            <a:xfrm>
              <a:off x="2571736" y="3864128"/>
              <a:ext cx="335758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000" dirty="0" smtClean="0">
                  <a:solidFill>
                    <a:schemeClr val="tx2"/>
                  </a:solidFill>
                  <a:ea typeface="Times New Roman" pitchFamily="18" charset="0"/>
                  <a:cs typeface="Arial" pitchFamily="34" charset="0"/>
                </a:rPr>
                <a:t>Одна из «умных» площадок будет передана на баланс «Спортивной школе олимпийского резерва «Витязь», вторая на баланс «Средней общеобразовательной школы № 28»</a:t>
              </a:r>
              <a:endParaRPr lang="ru-RU" sz="1000" dirty="0" smtClean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-32" y="71420"/>
            <a:ext cx="9144064" cy="5072081"/>
            <a:chOff x="-32" y="71420"/>
            <a:chExt cx="9144064" cy="5072081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6143636" y="71420"/>
              <a:ext cx="2928958" cy="500066"/>
              <a:chOff x="6072198" y="-18"/>
              <a:chExt cx="2928958" cy="500066"/>
            </a:xfrm>
          </p:grpSpPr>
          <p:grpSp>
            <p:nvGrpSpPr>
              <p:cNvPr id="3" name="Группа 20"/>
              <p:cNvGrpSpPr/>
              <p:nvPr/>
            </p:nvGrpSpPr>
            <p:grpSpPr>
              <a:xfrm>
                <a:off x="6072199" y="71420"/>
                <a:ext cx="714381" cy="428628"/>
                <a:chOff x="642910" y="171066"/>
                <a:chExt cx="1071570" cy="614734"/>
              </a:xfrm>
            </p:grpSpPr>
            <p:pic>
              <p:nvPicPr>
                <p:cNvPr id="7" name="Picture 2" descr="E:\Документы\лэйбл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142976" y="171066"/>
                  <a:ext cx="571504" cy="614734"/>
                </a:xfrm>
                <a:prstGeom prst="rect">
                  <a:avLst/>
                </a:prstGeom>
                <a:noFill/>
              </p:spPr>
            </p:pic>
            <p:pic>
              <p:nvPicPr>
                <p:cNvPr id="8" name="Picture 3" descr="E:\Документы\Мероприятия\13\Спартакиада_13\Фотки\К_презентации\Союз_городов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42910" y="214296"/>
                  <a:ext cx="500066" cy="500066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4" name="Группа 19"/>
              <p:cNvGrpSpPr/>
              <p:nvPr/>
            </p:nvGrpSpPr>
            <p:grpSpPr>
              <a:xfrm>
                <a:off x="6830603" y="-18"/>
                <a:ext cx="2170553" cy="437863"/>
                <a:chOff x="6286512" y="280128"/>
                <a:chExt cx="2170553" cy="437863"/>
              </a:xfrm>
            </p:grpSpPr>
            <p:pic>
              <p:nvPicPr>
                <p:cNvPr id="5" name="Picture 8" descr="image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286512" y="357173"/>
                  <a:ext cx="285751" cy="3608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" name="Picture 2" descr="E:\Документы\Мероприятия\23\Спартакиада\уфкмс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643702" y="280128"/>
                  <a:ext cx="1813363" cy="417775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1" name="Группа 10"/>
            <p:cNvGrpSpPr/>
            <p:nvPr/>
          </p:nvGrpSpPr>
          <p:grpSpPr>
            <a:xfrm>
              <a:off x="0" y="4613673"/>
              <a:ext cx="9144000" cy="529828"/>
              <a:chOff x="0" y="4613673"/>
              <a:chExt cx="9144000" cy="529828"/>
            </a:xfrm>
          </p:grpSpPr>
          <p:pic>
            <p:nvPicPr>
              <p:cNvPr id="12" name="Picture 3" descr="O:\Корпоративная культура\Логотипы\вологжане домики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4613673"/>
                <a:ext cx="3213100" cy="529828"/>
              </a:xfrm>
              <a:prstGeom prst="rect">
                <a:avLst/>
              </a:prstGeom>
              <a:noFill/>
            </p:spPr>
          </p:pic>
          <p:pic>
            <p:nvPicPr>
              <p:cNvPr id="13" name="Picture 4" descr="O:\Корпоративная культура\Логотипы\вологжане домики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143240" y="4613673"/>
                <a:ext cx="3213100" cy="529828"/>
              </a:xfrm>
              <a:prstGeom prst="rect">
                <a:avLst/>
              </a:prstGeom>
              <a:noFill/>
            </p:spPr>
          </p:pic>
          <p:pic>
            <p:nvPicPr>
              <p:cNvPr id="14" name="Picture 5" descr="O:\Корпоративная культура\Логотипы\вологжане домики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930900" y="4613673"/>
                <a:ext cx="3213100" cy="529828"/>
              </a:xfrm>
              <a:prstGeom prst="rect">
                <a:avLst/>
              </a:prstGeom>
              <a:noFill/>
            </p:spPr>
          </p:pic>
        </p:grpSp>
        <p:sp>
          <p:nvSpPr>
            <p:cNvPr id="15" name="Прямоугольник 14"/>
            <p:cNvSpPr/>
            <p:nvPr/>
          </p:nvSpPr>
          <p:spPr>
            <a:xfrm>
              <a:off x="142844" y="71420"/>
              <a:ext cx="5929354" cy="3139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В 2023 году в Вологде продолжается строительство физкультурно-оздоровительного комплекса с крытым ледовым катком  «Золотая шайба» и  физкультурно-оздоровительного комплекса открытого типа, плавательного бассейна «Вологодского государственного университета», спортивных площадок на придомовых территориях. В августе 2023 завершено строительство стадиона «Средней общеобразовательной школы № 41». В новом здании школы оборудованы два плавательных бассейна, три спортивных зала и тренажерный зал</a:t>
              </a:r>
            </a:p>
          </p:txBody>
        </p:sp>
        <p:pic>
          <p:nvPicPr>
            <p:cNvPr id="1026" name="Picture 2" descr="E:\Документы\Мероприятия\23\Спартакиада\00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4282" y="3214692"/>
              <a:ext cx="1714512" cy="128512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pic>
          <p:nvPicPr>
            <p:cNvPr id="9" name="Picture 2" descr="O:\Корпоративная культура\Логотипы\снежинка.png"/>
            <p:cNvPicPr>
              <a:picLocks noChangeAspect="1" noChangeArrowheads="1"/>
            </p:cNvPicPr>
            <p:nvPr/>
          </p:nvPicPr>
          <p:blipFill>
            <a:blip r:embed="rId8" cstate="print"/>
            <a:srcRect l="50000" b="44246"/>
            <a:stretch>
              <a:fillRect/>
            </a:stretch>
          </p:blipFill>
          <p:spPr bwMode="auto">
            <a:xfrm>
              <a:off x="-32" y="2841781"/>
              <a:ext cx="1178711" cy="2100593"/>
            </a:xfrm>
            <a:prstGeom prst="rect">
              <a:avLst/>
            </a:prstGeom>
            <a:noFill/>
          </p:spPr>
        </p:pic>
        <p:pic>
          <p:nvPicPr>
            <p:cNvPr id="1027" name="Picture 3" descr="E:\Документы\Мероприятия\23\Спартакиада\002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71670" y="3214692"/>
              <a:ext cx="1715521" cy="128588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pic>
          <p:nvPicPr>
            <p:cNvPr id="1028" name="Picture 4" descr="E:\Документы\Мероприятия\23\Спартакиада\003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29057" y="3214692"/>
              <a:ext cx="1715521" cy="128588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pic>
          <p:nvPicPr>
            <p:cNvPr id="1029" name="Picture 5" descr="E:\Документы\Мероприятия\23\Спартакиада\004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215074" y="642924"/>
              <a:ext cx="2714644" cy="180976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pic>
          <p:nvPicPr>
            <p:cNvPr id="10" name="Picture 2" descr="O:\Корпоративная культура\Логотипы\снежинка.png"/>
            <p:cNvPicPr>
              <a:picLocks noChangeAspect="1" noChangeArrowheads="1"/>
            </p:cNvPicPr>
            <p:nvPr/>
          </p:nvPicPr>
          <p:blipFill>
            <a:blip r:embed="rId8" cstate="print"/>
            <a:srcRect l="50000" b="44246"/>
            <a:stretch>
              <a:fillRect/>
            </a:stretch>
          </p:blipFill>
          <p:spPr bwMode="auto">
            <a:xfrm rot="10800000">
              <a:off x="7965321" y="495569"/>
              <a:ext cx="1178711" cy="2100593"/>
            </a:xfrm>
            <a:prstGeom prst="rect">
              <a:avLst/>
            </a:prstGeom>
            <a:noFill/>
          </p:spPr>
        </p:pic>
        <p:pic>
          <p:nvPicPr>
            <p:cNvPr id="1030" name="Picture 6" descr="E:\Документы\Мероприятия\23\Спартакиада\005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215074" y="2537228"/>
              <a:ext cx="2714644" cy="203478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-32" y="71420"/>
            <a:ext cx="9144064" cy="5072081"/>
            <a:chOff x="-32" y="71420"/>
            <a:chExt cx="9144064" cy="5072081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6143636" y="71420"/>
              <a:ext cx="2928958" cy="500066"/>
              <a:chOff x="6072198" y="-18"/>
              <a:chExt cx="2928958" cy="500066"/>
            </a:xfrm>
          </p:grpSpPr>
          <p:grpSp>
            <p:nvGrpSpPr>
              <p:cNvPr id="3" name="Группа 20"/>
              <p:cNvGrpSpPr/>
              <p:nvPr/>
            </p:nvGrpSpPr>
            <p:grpSpPr>
              <a:xfrm>
                <a:off x="6072199" y="71420"/>
                <a:ext cx="714381" cy="428628"/>
                <a:chOff x="642910" y="171066"/>
                <a:chExt cx="1071570" cy="614734"/>
              </a:xfrm>
            </p:grpSpPr>
            <p:pic>
              <p:nvPicPr>
                <p:cNvPr id="7" name="Picture 2" descr="E:\Документы\лэйбл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142976" y="171066"/>
                  <a:ext cx="571504" cy="614734"/>
                </a:xfrm>
                <a:prstGeom prst="rect">
                  <a:avLst/>
                </a:prstGeom>
                <a:noFill/>
              </p:spPr>
            </p:pic>
            <p:pic>
              <p:nvPicPr>
                <p:cNvPr id="8" name="Picture 3" descr="E:\Документы\Мероприятия\13\Спартакиада_13\Фотки\К_презентации\Союз_городов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42910" y="214296"/>
                  <a:ext cx="500066" cy="500066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4" name="Группа 19"/>
              <p:cNvGrpSpPr/>
              <p:nvPr/>
            </p:nvGrpSpPr>
            <p:grpSpPr>
              <a:xfrm>
                <a:off x="6830603" y="-18"/>
                <a:ext cx="2170553" cy="437863"/>
                <a:chOff x="6286512" y="280128"/>
                <a:chExt cx="2170553" cy="437863"/>
              </a:xfrm>
            </p:grpSpPr>
            <p:pic>
              <p:nvPicPr>
                <p:cNvPr id="5" name="Picture 8" descr="image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286512" y="357173"/>
                  <a:ext cx="285751" cy="3608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" name="Picture 2" descr="E:\Документы\Мероприятия\23\Спартакиада\уфкмс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643702" y="280128"/>
                  <a:ext cx="1813363" cy="417775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9" name="Группа 8"/>
            <p:cNvGrpSpPr/>
            <p:nvPr/>
          </p:nvGrpSpPr>
          <p:grpSpPr>
            <a:xfrm>
              <a:off x="0" y="4613673"/>
              <a:ext cx="9144000" cy="529828"/>
              <a:chOff x="0" y="4613673"/>
              <a:chExt cx="9144000" cy="529828"/>
            </a:xfrm>
          </p:grpSpPr>
          <p:pic>
            <p:nvPicPr>
              <p:cNvPr id="10" name="Picture 3" descr="O:\Корпоративная культура\Логотипы\вологжане домики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4613673"/>
                <a:ext cx="3213100" cy="529828"/>
              </a:xfrm>
              <a:prstGeom prst="rect">
                <a:avLst/>
              </a:prstGeom>
              <a:noFill/>
            </p:spPr>
          </p:pic>
          <p:pic>
            <p:nvPicPr>
              <p:cNvPr id="11" name="Picture 4" descr="O:\Корпоративная культура\Логотипы\вологжане домики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143240" y="4613673"/>
                <a:ext cx="3213100" cy="529828"/>
              </a:xfrm>
              <a:prstGeom prst="rect">
                <a:avLst/>
              </a:prstGeom>
              <a:noFill/>
            </p:spPr>
          </p:pic>
          <p:pic>
            <p:nvPicPr>
              <p:cNvPr id="12" name="Picture 5" descr="O:\Корпоративная культура\Логотипы\вологжане домики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930900" y="4613673"/>
                <a:ext cx="3213100" cy="529828"/>
              </a:xfrm>
              <a:prstGeom prst="rect">
                <a:avLst/>
              </a:prstGeom>
              <a:noFill/>
            </p:spPr>
          </p:pic>
        </p:grpSp>
        <p:sp>
          <p:nvSpPr>
            <p:cNvPr id="13" name="Заголовок 7"/>
            <p:cNvSpPr txBox="1">
              <a:spLocks/>
            </p:cNvSpPr>
            <p:nvPr/>
          </p:nvSpPr>
          <p:spPr>
            <a:xfrm>
              <a:off x="0" y="3482585"/>
              <a:ext cx="7286644" cy="214314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normAutofit fontScale="45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4" name="Picture 2" descr="O:\Корпоративная культура\Логотипы\снежинка.png"/>
            <p:cNvPicPr>
              <a:picLocks noChangeAspect="1" noChangeArrowheads="1"/>
            </p:cNvPicPr>
            <p:nvPr/>
          </p:nvPicPr>
          <p:blipFill>
            <a:blip r:embed="rId7" cstate="print"/>
            <a:srcRect l="50000" b="44246"/>
            <a:stretch>
              <a:fillRect/>
            </a:stretch>
          </p:blipFill>
          <p:spPr bwMode="auto">
            <a:xfrm>
              <a:off x="-32" y="2841781"/>
              <a:ext cx="1178711" cy="2100593"/>
            </a:xfrm>
            <a:prstGeom prst="rect">
              <a:avLst/>
            </a:prstGeom>
            <a:noFill/>
          </p:spPr>
        </p:pic>
        <p:pic>
          <p:nvPicPr>
            <p:cNvPr id="15" name="Picture 2" descr="O:\Корпоративная культура\Логотипы\снежинка.png"/>
            <p:cNvPicPr>
              <a:picLocks noChangeAspect="1" noChangeArrowheads="1"/>
            </p:cNvPicPr>
            <p:nvPr/>
          </p:nvPicPr>
          <p:blipFill>
            <a:blip r:embed="rId7" cstate="print"/>
            <a:srcRect l="50000" b="44246"/>
            <a:stretch>
              <a:fillRect/>
            </a:stretch>
          </p:blipFill>
          <p:spPr bwMode="auto">
            <a:xfrm rot="10800000">
              <a:off x="7965321" y="495569"/>
              <a:ext cx="1178711" cy="2100593"/>
            </a:xfrm>
            <a:prstGeom prst="rect">
              <a:avLst/>
            </a:prstGeom>
            <a:noFill/>
          </p:spPr>
        </p:pic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>
              <a:off x="0" y="2857502"/>
              <a:ext cx="764383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ea typeface="Times New Roman" pitchFamily="18" charset="0"/>
                  <a:cs typeface="Arial" pitchFamily="34" charset="0"/>
                </a:rPr>
                <a:t>Система дополнительного образования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5862</TotalTime>
  <Words>969</Words>
  <Application>Microsoft Office PowerPoint</Application>
  <PresentationFormat>Экран (16:9)</PresentationFormat>
  <Paragraphs>101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Комарова Екатерина Владимировна</dc:creator>
  <cp:lastModifiedBy>GA</cp:lastModifiedBy>
  <cp:revision>485</cp:revision>
  <cp:lastPrinted>2023-02-22T12:44:49Z</cp:lastPrinted>
  <dcterms:created xsi:type="dcterms:W3CDTF">2021-02-03T05:57:38Z</dcterms:created>
  <dcterms:modified xsi:type="dcterms:W3CDTF">2023-09-07T06:31:06Z</dcterms:modified>
</cp:coreProperties>
</file>