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26"/>
  </p:notesMasterIdLst>
  <p:handoutMasterIdLst>
    <p:handoutMasterId r:id="rId27"/>
  </p:handoutMasterIdLst>
  <p:sldIdLst>
    <p:sldId id="720" r:id="rId2"/>
    <p:sldId id="719" r:id="rId3"/>
    <p:sldId id="724" r:id="rId4"/>
    <p:sldId id="723" r:id="rId5"/>
    <p:sldId id="722" r:id="rId6"/>
    <p:sldId id="721" r:id="rId7"/>
    <p:sldId id="725" r:id="rId8"/>
    <p:sldId id="713" r:id="rId9"/>
    <p:sldId id="726" r:id="rId10"/>
    <p:sldId id="714" r:id="rId11"/>
    <p:sldId id="712" r:id="rId12"/>
    <p:sldId id="715" r:id="rId13"/>
    <p:sldId id="730" r:id="rId14"/>
    <p:sldId id="727" r:id="rId15"/>
    <p:sldId id="729" r:id="rId16"/>
    <p:sldId id="716" r:id="rId17"/>
    <p:sldId id="734" r:id="rId18"/>
    <p:sldId id="737" r:id="rId19"/>
    <p:sldId id="739" r:id="rId20"/>
    <p:sldId id="738" r:id="rId21"/>
    <p:sldId id="733" r:id="rId22"/>
    <p:sldId id="735" r:id="rId23"/>
    <p:sldId id="731" r:id="rId24"/>
    <p:sldId id="732" r:id="rId25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00923F"/>
    <a:srgbClr val="548235"/>
    <a:srgbClr val="2F5597"/>
    <a:srgbClr val="779648"/>
    <a:srgbClr val="9DC3E6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434" autoAdjust="0"/>
  </p:normalViewPr>
  <p:slideViewPr>
    <p:cSldViewPr snapToGrid="0">
      <p:cViewPr varScale="1">
        <p:scale>
          <a:sx n="115" d="100"/>
          <a:sy n="115" d="100"/>
        </p:scale>
        <p:origin x="25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99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19226" cy="495390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460" y="2"/>
            <a:ext cx="2919226" cy="495390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FF25F52B-FFFB-4BD8-A051-0D16ECB751E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0924"/>
            <a:ext cx="2919226" cy="495389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460" y="9370924"/>
            <a:ext cx="2919226" cy="495389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327A2E2D-1A67-45CA-97F0-58D425FC2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562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601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764" y="0"/>
            <a:ext cx="2918830" cy="495601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B053FE80-5EFC-405C-99E6-223D52268FC1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1900"/>
            <a:ext cx="5916613" cy="3328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5"/>
            <a:ext cx="5388610" cy="3884860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0717"/>
            <a:ext cx="2918830" cy="495599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764" y="9370717"/>
            <a:ext cx="2918830" cy="495599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E7E5F332-2D9E-465B-BCE4-98233CE8A5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51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539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13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457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826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575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217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846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553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855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019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5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172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656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88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210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330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432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24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260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55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383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295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1900"/>
            <a:ext cx="5916613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F332-2D9E-465B-BCE4-98233CE8A52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96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0885-D271-4CA4-9946-DA8207DE51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37A5-34A8-4DBE-A64F-9D92B4D665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5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0885-D271-4CA4-9946-DA8207DE51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37A5-34A8-4DBE-A64F-9D92B4D665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0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0885-D271-4CA4-9946-DA8207DE51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37A5-34A8-4DBE-A64F-9D92B4D665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8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0885-D271-4CA4-9946-DA8207DE51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37A5-34A8-4DBE-A64F-9D92B4D665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5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0885-D271-4CA4-9946-DA8207DE51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37A5-34A8-4DBE-A64F-9D92B4D665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97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0885-D271-4CA4-9946-DA8207DE51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37A5-34A8-4DBE-A64F-9D92B4D665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9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0885-D271-4CA4-9946-DA8207DE51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37A5-34A8-4DBE-A64F-9D92B4D665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2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0885-D271-4CA4-9946-DA8207DE51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37A5-34A8-4DBE-A64F-9D92B4D665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36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0885-D271-4CA4-9946-DA8207DE51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37A5-34A8-4DBE-A64F-9D92B4D665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93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0885-D271-4CA4-9946-DA8207DE51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37A5-34A8-4DBE-A64F-9D92B4D665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60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0885-D271-4CA4-9946-DA8207DE51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237A5-34A8-4DBE-A64F-9D92B4D665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3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30885-D271-4CA4-9946-DA8207DE51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237A5-34A8-4DBE-A64F-9D92B4D665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2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30.jpg"/><Relationship Id="rId4" Type="http://schemas.microsoft.com/office/2007/relationships/hdphoto" Target="../media/hdphoto1.wdp"/><Relationship Id="rId9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11" Type="http://schemas.openxmlformats.org/officeDocument/2006/relationships/image" Target="../media/image35.jpg"/><Relationship Id="rId5" Type="http://schemas.openxmlformats.org/officeDocument/2006/relationships/image" Target="../media/image3.jpg"/><Relationship Id="rId10" Type="http://schemas.openxmlformats.org/officeDocument/2006/relationships/image" Target="../media/image34.jpg"/><Relationship Id="rId4" Type="http://schemas.microsoft.com/office/2007/relationships/hdphoto" Target="../media/hdphoto1.wdp"/><Relationship Id="rId9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0.jpeg"/><Relationship Id="rId5" Type="http://schemas.openxmlformats.org/officeDocument/2006/relationships/image" Target="../media/image3.jpg"/><Relationship Id="rId10" Type="http://schemas.openxmlformats.org/officeDocument/2006/relationships/image" Target="../media/image39.jpeg"/><Relationship Id="rId4" Type="http://schemas.microsoft.com/office/2007/relationships/hdphoto" Target="../media/hdphoto1.wdp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6.jpeg"/><Relationship Id="rId5" Type="http://schemas.openxmlformats.org/officeDocument/2006/relationships/image" Target="../media/image3.jp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12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11" Type="http://schemas.openxmlformats.org/officeDocument/2006/relationships/image" Target="../media/image51.jpeg"/><Relationship Id="rId5" Type="http://schemas.openxmlformats.org/officeDocument/2006/relationships/image" Target="../media/image3.jpg"/><Relationship Id="rId15" Type="http://schemas.openxmlformats.org/officeDocument/2006/relationships/image" Target="../media/image55.jpeg"/><Relationship Id="rId10" Type="http://schemas.openxmlformats.org/officeDocument/2006/relationships/image" Target="../media/image50.png"/><Relationship Id="rId4" Type="http://schemas.microsoft.com/office/2007/relationships/hdphoto" Target="../media/hdphoto1.wdp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60.jpeg"/><Relationship Id="rId4" Type="http://schemas.microsoft.com/office/2007/relationships/hdphoto" Target="../media/hdphoto1.wdp"/><Relationship Id="rId9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7.jpeg"/><Relationship Id="rId5" Type="http://schemas.openxmlformats.org/officeDocument/2006/relationships/image" Target="../media/image3.jpg"/><Relationship Id="rId10" Type="http://schemas.openxmlformats.org/officeDocument/2006/relationships/image" Target="../media/image66.jpeg"/><Relationship Id="rId4" Type="http://schemas.microsoft.com/office/2007/relationships/hdphoto" Target="../media/hdphoto1.wdp"/><Relationship Id="rId9" Type="http://schemas.openxmlformats.org/officeDocument/2006/relationships/hyperlink" Target="mailto:ksvo.karelia@mail.ru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2.jpeg"/><Relationship Id="rId5" Type="http://schemas.openxmlformats.org/officeDocument/2006/relationships/image" Target="../media/image3.jp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microsoft.com/office/2007/relationships/hdphoto" Target="../media/hdphoto1.wdp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11" Type="http://schemas.openxmlformats.org/officeDocument/2006/relationships/image" Target="../media/image82.jpeg"/><Relationship Id="rId5" Type="http://schemas.openxmlformats.org/officeDocument/2006/relationships/image" Target="../media/image78.jpeg"/><Relationship Id="rId10" Type="http://schemas.openxmlformats.org/officeDocument/2006/relationships/image" Target="../media/image81.jpeg"/><Relationship Id="rId4" Type="http://schemas.microsoft.com/office/2007/relationships/hdphoto" Target="../media/hdphoto1.wdp"/><Relationship Id="rId9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2.pn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9.jpeg"/><Relationship Id="rId5" Type="http://schemas.openxmlformats.org/officeDocument/2006/relationships/image" Target="../media/image3.jpg"/><Relationship Id="rId15" Type="http://schemas.openxmlformats.org/officeDocument/2006/relationships/image" Target="../media/image93.jpeg"/><Relationship Id="rId10" Type="http://schemas.openxmlformats.org/officeDocument/2006/relationships/image" Target="../media/image88.jpeg"/><Relationship Id="rId4" Type="http://schemas.microsoft.com/office/2007/relationships/hdphoto" Target="../media/hdphoto1.wdp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11" Type="http://schemas.openxmlformats.org/officeDocument/2006/relationships/image" Target="../media/image98.jpe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10" Type="http://schemas.openxmlformats.org/officeDocument/2006/relationships/image" Target="../media/image97.jpeg"/><Relationship Id="rId4" Type="http://schemas.microsoft.com/office/2007/relationships/hdphoto" Target="../media/hdphoto1.wdp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106.jpeg"/><Relationship Id="rId4" Type="http://schemas.microsoft.com/office/2007/relationships/hdphoto" Target="../media/hdphoto1.wdp"/><Relationship Id="rId9" Type="http://schemas.openxmlformats.org/officeDocument/2006/relationships/image" Target="../media/image10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image" Target="../media/image2.pn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1.png"/><Relationship Id="rId5" Type="http://schemas.openxmlformats.org/officeDocument/2006/relationships/image" Target="../media/image3.jpg"/><Relationship Id="rId10" Type="http://schemas.openxmlformats.org/officeDocument/2006/relationships/image" Target="../media/image110.jpg"/><Relationship Id="rId4" Type="http://schemas.microsoft.com/office/2007/relationships/hdphoto" Target="../media/hdphoto1.wdp"/><Relationship Id="rId9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4.jpeg"/><Relationship Id="rId5" Type="http://schemas.openxmlformats.org/officeDocument/2006/relationships/image" Target="../media/image3.jpg"/><Relationship Id="rId10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../media/image3.jpg"/><Relationship Id="rId10" Type="http://schemas.openxmlformats.org/officeDocument/2006/relationships/image" Target="../media/image25.jpe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555" y="4608332"/>
            <a:ext cx="7259445" cy="1077218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 мерах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поддержки семей участников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специальной военной операции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91796" y="5685550"/>
            <a:ext cx="6135013" cy="1223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Временно исполняющий обязанности</a:t>
            </a:r>
          </a:p>
          <a:p>
            <a:pPr algn="r"/>
            <a:r>
              <a:rPr lang="ru-RU" sz="24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Главы Петрозаводского городского </a:t>
            </a:r>
            <a:r>
              <a:rPr lang="ru-RU" sz="24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округа</a:t>
            </a:r>
          </a:p>
          <a:p>
            <a:pPr algn="r"/>
            <a:r>
              <a:rPr lang="ru-RU" sz="24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Инна Сергеевна </a:t>
            </a:r>
            <a:r>
              <a:rPr lang="ru-RU" sz="245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Колыхматова</a:t>
            </a:r>
            <a:endParaRPr lang="ru-RU" sz="24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19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5" y="1836538"/>
            <a:ext cx="2010633" cy="2010633"/>
          </a:xfrm>
          <a:prstGeom prst="rect">
            <a:avLst/>
          </a:prstGeom>
          <a:effectLst>
            <a:softEdge rad="63500"/>
          </a:effectLst>
          <a:scene3d>
            <a:camera prst="orthographicFront">
              <a:rot lat="1681458" lon="20232245" rev="20929780"/>
            </a:camera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74" y="3847171"/>
            <a:ext cx="4257306" cy="3010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68" y="804919"/>
            <a:ext cx="5423522" cy="362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2524" y="4142514"/>
            <a:ext cx="72919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</a:t>
            </a:r>
          </a:p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специальной военной операции организован отдых</a:t>
            </a:r>
          </a:p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оздоровительном лагере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«Нептун» в Туапсинском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9" y="988634"/>
            <a:ext cx="5523571" cy="3252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12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54" y="1048837"/>
            <a:ext cx="6969512" cy="400878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854" y="1035129"/>
            <a:ext cx="2636135" cy="3868033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1" y="4200815"/>
            <a:ext cx="4704859" cy="23988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61" y="5204867"/>
            <a:ext cx="6742190" cy="1269715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9" y="1599920"/>
            <a:ext cx="2477927" cy="2082955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/>
          <p:cNvSpPr txBox="1"/>
          <p:nvPr/>
        </p:nvSpPr>
        <p:spPr>
          <a:xfrm>
            <a:off x="1905904" y="748151"/>
            <a:ext cx="2395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«Живой город»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7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823" y="1039444"/>
            <a:ext cx="2959655" cy="295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46" y="1326961"/>
            <a:ext cx="4435953" cy="24644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05" y="1659535"/>
            <a:ext cx="2929428" cy="3443162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 prstMaterial="metal">
            <a:bevelT/>
            <a:extrusionClr>
              <a:schemeClr val="accent1">
                <a:lumMod val="40000"/>
                <a:lumOff val="60000"/>
              </a:schemeClr>
            </a:extrusionClr>
            <a:contourClr>
              <a:schemeClr val="accent1">
                <a:lumMod val="40000"/>
                <a:lumOff val="60000"/>
              </a:schemeClr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843" y="3494392"/>
            <a:ext cx="4453641" cy="3451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8" y="1785186"/>
            <a:ext cx="3021487" cy="38347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23" y="3378285"/>
            <a:ext cx="3621782" cy="3567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866632" y="704994"/>
            <a:ext cx="98256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подготовке первоклассников из семей участников  СВО к учебному году</a:t>
            </a:r>
            <a:endParaRPr lang="ru-RU" sz="2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7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54" y="4257962"/>
            <a:ext cx="7107649" cy="2517583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6" y="3837017"/>
            <a:ext cx="3708575" cy="29385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4"/>
          <a:stretch/>
        </p:blipFill>
        <p:spPr>
          <a:xfrm>
            <a:off x="5714374" y="1166991"/>
            <a:ext cx="6222289" cy="30901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3"/>
          <a:stretch/>
        </p:blipFill>
        <p:spPr>
          <a:xfrm>
            <a:off x="-132703" y="1483045"/>
            <a:ext cx="3931691" cy="296163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1890411" y="707609"/>
            <a:ext cx="10068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для детей участников специальной военной </a:t>
            </a:r>
          </a:p>
          <a:p>
            <a:r>
              <a:rPr lang="ru-RU" sz="2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</a:t>
            </a:r>
            <a:endParaRPr lang="ru-RU" sz="27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56" y="1619117"/>
            <a:ext cx="1818247" cy="1839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7839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4" y="1272350"/>
            <a:ext cx="5347504" cy="29251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902" y="1141052"/>
            <a:ext cx="4451092" cy="27552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TextBox 1"/>
          <p:cNvSpPr txBox="1"/>
          <p:nvPr/>
        </p:nvSpPr>
        <p:spPr>
          <a:xfrm>
            <a:off x="1768487" y="670996"/>
            <a:ext cx="95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бизнеса детям участников специальной военной операции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0" y="1352834"/>
            <a:ext cx="3127878" cy="88373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7"/>
          <a:stretch/>
        </p:blipFill>
        <p:spPr>
          <a:xfrm>
            <a:off x="8449789" y="1195044"/>
            <a:ext cx="3161215" cy="107417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90" y="5085422"/>
            <a:ext cx="4374899" cy="163547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27" y="3764976"/>
            <a:ext cx="4022612" cy="3016016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7" y="4310665"/>
            <a:ext cx="3881224" cy="25874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0"/>
          <a:stretch/>
        </p:blipFill>
        <p:spPr>
          <a:xfrm>
            <a:off x="5676550" y="4130744"/>
            <a:ext cx="2213594" cy="14066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" t="48101" b="15781"/>
          <a:stretch/>
        </p:blipFill>
        <p:spPr>
          <a:xfrm>
            <a:off x="297809" y="4222565"/>
            <a:ext cx="2482885" cy="60140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4"/>
          <a:stretch/>
        </p:blipFill>
        <p:spPr>
          <a:xfrm>
            <a:off x="10477566" y="3750291"/>
            <a:ext cx="1661516" cy="760905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95829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702" y="3789205"/>
            <a:ext cx="5421966" cy="3068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36" y="896420"/>
            <a:ext cx="5077388" cy="295197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4" y="1305479"/>
            <a:ext cx="6186709" cy="32670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4" y="4014148"/>
            <a:ext cx="5055735" cy="284385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1905904" y="814120"/>
            <a:ext cx="4143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фестиваль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0" y="1360450"/>
            <a:ext cx="3879690" cy="2909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05" y="3824305"/>
            <a:ext cx="3848195" cy="28861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011" y="901104"/>
            <a:ext cx="3381782" cy="2000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81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021556" y="1586327"/>
            <a:ext cx="47670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паллиативная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помощь и организация долговременного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ухода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оформление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увековечивание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ветеранов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параолимпийское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движение, культурно-досуговая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232" y="4248239"/>
            <a:ext cx="87323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центр поддержки участников специальной военной операции в Петрозаводске занимается персональным социальным сопровождением участников и ветеранов СВО, а также членов их семей в режиме «одного окна» — без необходимости ходить по разным учреждениям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ведомствам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232" y="5631272"/>
            <a:ext cx="8443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Опытные социальные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адресно сопровождают ветеранов и их семьи по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возникающим вопросам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08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73" y="1770925"/>
            <a:ext cx="4084000" cy="3943612"/>
          </a:xfrm>
          <a:prstGeom prst="rect">
            <a:avLst/>
          </a:prstGeom>
          <a:scene3d>
            <a:camera prst="orthographicFront"/>
            <a:lightRig rig="threePt" dir="t"/>
          </a:scene3d>
          <a:sp3d extrusionH="88900" prstMaterial="matte">
            <a:bevelT w="177800" h="177800"/>
            <a:bevelB w="177800" h="177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71" y="1360450"/>
            <a:ext cx="3621341" cy="13333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91070" y="2771193"/>
            <a:ext cx="38935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по вопросам СВО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правовая и психологическая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помощь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по вопросам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медицинской реабилитации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сборах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гуманитарной помощи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Эл. почта: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ksvo.karelia@mail.ru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+7 921 01 66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6" b="17476"/>
          <a:stretch/>
        </p:blipFill>
        <p:spPr>
          <a:xfrm>
            <a:off x="8950807" y="896420"/>
            <a:ext cx="2702217" cy="24719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77800" h="177800"/>
            <a:bevelB w="177800" h="177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504" y="3474233"/>
            <a:ext cx="2416454" cy="32235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7514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0" y="4108330"/>
            <a:ext cx="3041492" cy="2393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7" y="1757898"/>
            <a:ext cx="2993657" cy="2245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84" y="6169885"/>
            <a:ext cx="2532553" cy="338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904" y="747132"/>
            <a:ext cx="833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общественных объединений участникам СВО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694" y="1236437"/>
            <a:ext cx="3034007" cy="22683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7"/>
          <a:stretch/>
        </p:blipFill>
        <p:spPr>
          <a:xfrm>
            <a:off x="6072790" y="4440486"/>
            <a:ext cx="2889945" cy="22492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87" y="3799639"/>
            <a:ext cx="2370246" cy="23702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07" y="1373301"/>
            <a:ext cx="3326542" cy="18724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498" y="3927843"/>
            <a:ext cx="2339526" cy="25778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669" y="2308956"/>
            <a:ext cx="3432947" cy="19310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/>
          <p:cNvSpPr txBox="1"/>
          <p:nvPr/>
        </p:nvSpPr>
        <p:spPr>
          <a:xfrm>
            <a:off x="188019" y="1751580"/>
            <a:ext cx="307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ZOV</a:t>
            </a:r>
            <a:r>
              <a:rPr lang="ru-RU" sz="2400" b="1" dirty="0">
                <a:solidFill>
                  <a:schemeClr val="bg1"/>
                </a:solidFill>
              </a:rPr>
              <a:t> К</a:t>
            </a:r>
            <a:r>
              <a:rPr lang="ru-RU" sz="2400" b="1" dirty="0" smtClean="0">
                <a:solidFill>
                  <a:schemeClr val="bg1"/>
                </a:solidFill>
              </a:rPr>
              <a:t>арельские сети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5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7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8" name="TextBox 7"/>
          <p:cNvSpPr txBox="1"/>
          <p:nvPr/>
        </p:nvSpPr>
        <p:spPr>
          <a:xfrm>
            <a:off x="1905904" y="822958"/>
            <a:ext cx="885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Видеообращение Любарского Владимира Константиновича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ID-20230920-WA00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7306" y="1509738"/>
            <a:ext cx="9167149" cy="51889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799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17" y="1360449"/>
            <a:ext cx="2509905" cy="3616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0"/>
          </a:effectLst>
          <a:scene3d>
            <a:camera prst="orthographicFront"/>
            <a:lightRig rig="threePt" dir="t"/>
          </a:scene3d>
          <a:sp3d extrusionH="88900" prstMaterial="metal">
            <a:bevelT w="177800" h="177800"/>
            <a:bevelB w="177800" h="1778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671" y="1360449"/>
            <a:ext cx="2568260" cy="3475783"/>
          </a:xfrm>
          <a:prstGeom prst="rect">
            <a:avLst/>
          </a:prstGeom>
          <a:scene3d>
            <a:camera prst="orthographicFront"/>
            <a:lightRig rig="threePt" dir="t"/>
          </a:scene3d>
          <a:sp3d extrusionH="88900" prstMaterial="metal">
            <a:bevelT w="177800" h="177800"/>
            <a:bevelB w="177800" h="177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39" y="1821575"/>
            <a:ext cx="5418615" cy="3860767"/>
          </a:xfrm>
          <a:prstGeom prst="rect">
            <a:avLst/>
          </a:prstGeom>
          <a:effectLst>
            <a:softEdge rad="127000"/>
          </a:effectLst>
          <a:scene3d>
            <a:camera prst="orthographicFront"/>
            <a:lightRig rig="threePt" dir="t"/>
          </a:scene3d>
          <a:sp3d extrusionH="88900" prstMaterial="dkEdge">
            <a:bevelT w="177800" h="177800"/>
            <a:bevelB w="177800" h="177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89" y="4370422"/>
            <a:ext cx="3135703" cy="23517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" r="11313"/>
          <a:stretch/>
        </p:blipFill>
        <p:spPr>
          <a:xfrm>
            <a:off x="885503" y="4370423"/>
            <a:ext cx="2995161" cy="23930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3130560" y="740429"/>
            <a:ext cx="65628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Любарский Владимир Константинович</a:t>
            </a:r>
            <a:endParaRPr lang="ru-RU" sz="2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7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6" y="4915610"/>
            <a:ext cx="2807931" cy="187148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6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2" y="1611971"/>
            <a:ext cx="5060827" cy="3374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143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95" y="1434222"/>
            <a:ext cx="1574222" cy="1582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" b="16273"/>
          <a:stretch/>
        </p:blipFill>
        <p:spPr>
          <a:xfrm>
            <a:off x="6842781" y="5172757"/>
            <a:ext cx="2360748" cy="14815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7" b="11258"/>
          <a:stretch/>
        </p:blipFill>
        <p:spPr>
          <a:xfrm>
            <a:off x="9012169" y="4879478"/>
            <a:ext cx="3112255" cy="18403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596" y="1360450"/>
            <a:ext cx="4244630" cy="38959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249"/>
            <a:ext cx="3857633" cy="257075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928816" y="772834"/>
            <a:ext cx="833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общественных объединений участникам СВО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8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7" y="1664549"/>
            <a:ext cx="2035238" cy="2035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86" y="1664549"/>
            <a:ext cx="2087472" cy="2087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29" y="1664549"/>
            <a:ext cx="2124184" cy="3034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838" y="3977563"/>
            <a:ext cx="2069513" cy="2069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838" y="1651519"/>
            <a:ext cx="2052759" cy="2052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616" y="3986819"/>
            <a:ext cx="2116022" cy="2116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91" y="3986819"/>
            <a:ext cx="2060257" cy="206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616" y="1651519"/>
            <a:ext cx="2100502" cy="21005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7" y="3977563"/>
            <a:ext cx="2069513" cy="20695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6834" y="804595"/>
            <a:ext cx="833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Вечная  память Героям!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7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956" y="4488185"/>
            <a:ext cx="2869429" cy="227006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6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96" y="1504893"/>
            <a:ext cx="2223269" cy="22232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67" y="1523284"/>
            <a:ext cx="2199084" cy="21990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9" y="3972944"/>
            <a:ext cx="2242694" cy="22283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14" y="3862448"/>
            <a:ext cx="2205844" cy="2205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63" y="1514089"/>
            <a:ext cx="2200395" cy="2200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1" y="3884684"/>
            <a:ext cx="2183608" cy="21836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8" y="1495698"/>
            <a:ext cx="2232464" cy="22324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44800" y="789251"/>
            <a:ext cx="833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Вечная  память Героям!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45933" y="4379043"/>
            <a:ext cx="2436537" cy="23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"/>
          <a:stretch/>
        </p:blipFill>
        <p:spPr>
          <a:xfrm>
            <a:off x="9249843" y="4174677"/>
            <a:ext cx="2667448" cy="25247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15090" r="40878" b="5042"/>
          <a:stretch/>
        </p:blipFill>
        <p:spPr>
          <a:xfrm>
            <a:off x="205253" y="1819832"/>
            <a:ext cx="2905246" cy="4224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60" y="2247212"/>
            <a:ext cx="5906172" cy="35827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/>
          <a:stretch/>
        </p:blipFill>
        <p:spPr>
          <a:xfrm>
            <a:off x="8779180" y="1040217"/>
            <a:ext cx="3266516" cy="27053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2328183" y="747132"/>
            <a:ext cx="488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Увековечивание памяти Героев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0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98" y="4011593"/>
            <a:ext cx="3908885" cy="29316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7" y="1509738"/>
            <a:ext cx="2325537" cy="23426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 r="9030"/>
          <a:stretch/>
        </p:blipFill>
        <p:spPr>
          <a:xfrm>
            <a:off x="8721819" y="1130612"/>
            <a:ext cx="3166553" cy="22785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16" y="1568235"/>
            <a:ext cx="3876549" cy="258436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4101384" y="686894"/>
            <a:ext cx="4213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мы – сила!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3689" r="4152"/>
          <a:stretch/>
        </p:blipFill>
        <p:spPr>
          <a:xfrm>
            <a:off x="173368" y="3929005"/>
            <a:ext cx="3465072" cy="25255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105" y="1447963"/>
            <a:ext cx="3498456" cy="23327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819" y="3705692"/>
            <a:ext cx="3195664" cy="31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903" y="896420"/>
            <a:ext cx="4133139" cy="27543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1" y="1509737"/>
            <a:ext cx="3199815" cy="29150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92" y="1741889"/>
            <a:ext cx="3358143" cy="33913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674" y="4070384"/>
            <a:ext cx="3667326" cy="2787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55" y="1913267"/>
            <a:ext cx="3048637" cy="30486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4" b="12682"/>
          <a:stretch/>
        </p:blipFill>
        <p:spPr>
          <a:xfrm>
            <a:off x="36053" y="3903812"/>
            <a:ext cx="3421564" cy="2954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0014" y="4532256"/>
            <a:ext cx="3754943" cy="2325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905904" y="858274"/>
            <a:ext cx="6459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помощи бойцам из Карелии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9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16608" y="2300748"/>
            <a:ext cx="114895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ДЕНЕЖНАЯ ВЫПЛАТА ГРАЖДАНАМ,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ПРОХОДЯЩИМ ВОЕННУЮ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СЛУЖБУ ПО КОНТРАКТУ В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ИМЕННЫХ ПОДРАЗДЕЛЕНИЯХ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«ЛАДОГА» И «ОНЕГО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0120" y="1353742"/>
            <a:ext cx="1075168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Меры </a:t>
            </a: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поддержки семей участников специальной военной операции</a:t>
            </a:r>
            <a:endParaRPr lang="ru-RU" sz="2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0836" y="4202781"/>
            <a:ext cx="116411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ЕДИНОВРЕМЕННЫЕ ДЕНЕЖНЫЕ ВЫПЛАТЫ НЕСОВЕРШЕННОЛЕТНИМ ДЕТЯМ И БЕРЕМЕННЫМ СУПРУГАМ УЧАСТНИКОВ СПЕЦИАЛЬНОЙ ВОЕННОЙ ОПЕРАЦИИ -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806498" y="754290"/>
            <a:ext cx="103855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6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Меры</a:t>
            </a:r>
            <a:r>
              <a:rPr lang="ru-RU" sz="2600" b="1" i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6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поддержки семей участников специальной военной операции</a:t>
            </a:r>
            <a:endParaRPr lang="ru-RU" sz="26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0372" y="1509738"/>
            <a:ext cx="1145162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от платы за посещение детского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</a:t>
            </a:r>
          </a:p>
          <a:p>
            <a:pPr lvl="0"/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питание учащихся в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школах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обучения детям, </a:t>
            </a: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получающим среднее </a:t>
            </a:r>
            <a:r>
              <a:rPr lang="ru-RU" sz="2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 в колледжах и техникумах республики на коммерческой </a:t>
            </a: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от платы за обучение в государственных образовательных организациях дополнительного </a:t>
            </a: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Республики </a:t>
            </a:r>
            <a:r>
              <a:rPr lang="ru-RU" sz="2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Карелия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Бесплатные  физкультурно-оздоровительные услуги</a:t>
            </a:r>
          </a:p>
          <a:p>
            <a:pPr lvl="0"/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посещение государственных музеев республики, театров и кинотеатра «Премьер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помощь на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газификацию индивидуальных жилых домов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2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55183" y="2983487"/>
            <a:ext cx="11307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ДЕТЯМ ГРАЖДАН,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ПОГИБШИХ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(УМЕРШИХ) В РЕЗУЛЬТАТЕ ВЫПОЛНЕНИЯ ЗАДАЧ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СПЕЦИАЛЬНОЙ ВОЕННОЙ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2878" y="3659466"/>
            <a:ext cx="11267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пособие предоставляется детям (до достижения возраста 18 лет; до 23 лет - в случае обучения по очной форме обучения в образовательных организациях) граждан РФ, погибших (умерших) в результате выполнения задач в ходе специальной военной операции на территориях Украины, ДНР и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ЛНР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9361" y="4984035"/>
            <a:ext cx="10534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величины прожиточного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минимума, установленной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Карелия по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социально-демографической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населения «дети»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соответствующей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территории: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18 382 руб. – по северной части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Карелия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17 167 руб. – по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Карелия,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северной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4925" y="1629270"/>
            <a:ext cx="1126785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ЕДИНОВРЕМЕННАЯ ВЫПЛАТА В РАЗМЕРЕ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 ЗА СЧЕТ СРЕДСТВ РЕЗЕРВНОГО ФОНДА ПРАВИТЕЛЬСТВА РЕСПУБЛИКИ КАРЕЛИЯ РОДСТВЕННИКАМ ПОГИБШИХ (УМЕРШИХ)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ВЫПОЛНЕНИЯ ЗАДАЧ СПЕЦИАЛЬНОЙ ВОЕННОЙ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06498" y="754290"/>
            <a:ext cx="103855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6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Меры поддержки семей участников специальной военной операции</a:t>
            </a:r>
            <a:endParaRPr lang="ru-RU" sz="26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07076" y="1216203"/>
            <a:ext cx="680812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контракт - это соглашение между государством и семьей (гражданином), по которому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предоставляется социальная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обязательном порядке разрабатывается индивидуальная программа по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кризисного положения, в которой указывается,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мероприятия помогут семье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решить проблемы.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контракт заключается на срок от 6 до 12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и предусматривает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или бесплатные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818581"/>
            <a:ext cx="951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контракт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25"/>
          <a:stretch/>
        </p:blipFill>
        <p:spPr>
          <a:xfrm>
            <a:off x="751114" y="3360021"/>
            <a:ext cx="6076787" cy="3268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244" r="1009" b="1024"/>
          <a:stretch/>
        </p:blipFill>
        <p:spPr>
          <a:xfrm>
            <a:off x="7423265" y="1500477"/>
            <a:ext cx="4645395" cy="47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1" y="1650601"/>
            <a:ext cx="5290787" cy="3689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34" y="3576683"/>
            <a:ext cx="3828404" cy="2364001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43" y="896420"/>
            <a:ext cx="4443762" cy="272254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546167" y="1037284"/>
            <a:ext cx="5744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  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«социальных паспортов» семей участников СВО –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876 семей, 918 детей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249" y="5340519"/>
            <a:ext cx="8504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базе - информация о мобилизованных гражданах, добровольцах, контрактниках, военнослужащих, сотрудниках силовых структур, исполняющих военные задачи в зоне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СВО, членов их семей, о проблемах, требующих решения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471961" y="287750"/>
            <a:ext cx="10181063" cy="459382"/>
          </a:xfrm>
          <a:prstGeom prst="rect">
            <a:avLst/>
          </a:prstGeom>
          <a:blipFill dpi="0" rotWithShape="1">
            <a:blip r:embed="rId5">
              <a:alphaModFix amt="82000"/>
            </a:blip>
            <a:srcRect/>
            <a:stretch>
              <a:fillRect/>
            </a:stretch>
          </a:blip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0" y="138462"/>
            <a:ext cx="1814834" cy="1221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0" y="3945519"/>
            <a:ext cx="4074412" cy="271680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8" y="1633167"/>
            <a:ext cx="4459557" cy="2973619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35" y="4215203"/>
            <a:ext cx="3963422" cy="2642797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7" name="TextBox 6"/>
          <p:cNvSpPr txBox="1"/>
          <p:nvPr/>
        </p:nvSpPr>
        <p:spPr>
          <a:xfrm>
            <a:off x="1947848" y="780587"/>
            <a:ext cx="9663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Администрации Петрозаводского городского округа по координации помощи семьям участников специальной военной операции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59" y="3871509"/>
            <a:ext cx="4185405" cy="2790815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4987" y="1448255"/>
            <a:ext cx="5238743" cy="2870047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8253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15364</TotalTime>
  <Words>630</Words>
  <Application>Microsoft Office PowerPoint</Application>
  <PresentationFormat>Широкоэкранный</PresentationFormat>
  <Paragraphs>96</Paragraphs>
  <Slides>24</Slides>
  <Notes>23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Кашникова Анна</dc:creator>
  <cp:lastModifiedBy>Кузик Александра</cp:lastModifiedBy>
  <cp:revision>1494</cp:revision>
  <cp:lastPrinted>2023-03-28T07:18:38Z</cp:lastPrinted>
  <dcterms:created xsi:type="dcterms:W3CDTF">2019-02-05T11:15:21Z</dcterms:created>
  <dcterms:modified xsi:type="dcterms:W3CDTF">2023-09-21T15:24:04Z</dcterms:modified>
</cp:coreProperties>
</file>