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0" r:id="rId3"/>
    <p:sldId id="261" r:id="rId4"/>
    <p:sldId id="262" r:id="rId5"/>
    <p:sldId id="263" r:id="rId6"/>
    <p:sldId id="265" r:id="rId7"/>
    <p:sldId id="257" r:id="rId8"/>
    <p:sldId id="258" r:id="rId9"/>
    <p:sldId id="259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1B59-A5E5-41AA-AA69-3A2932AF9A30}" type="datetimeFigureOut">
              <a:rPr lang="ru-RU" smtClean="0"/>
              <a:t>13.10.2023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AD78-673E-486E-9B03-D7A38F39ED6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1B59-A5E5-41AA-AA69-3A2932AF9A30}" type="datetimeFigureOut">
              <a:rPr lang="ru-RU" smtClean="0"/>
              <a:t>13.10.2023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AD78-673E-486E-9B03-D7A38F39ED6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1B59-A5E5-41AA-AA69-3A2932AF9A30}" type="datetimeFigureOut">
              <a:rPr lang="ru-RU" smtClean="0"/>
              <a:t>13.10.2023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AD78-673E-486E-9B03-D7A38F39ED6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1B59-A5E5-41AA-AA69-3A2932AF9A30}" type="datetimeFigureOut">
              <a:rPr lang="ru-RU" smtClean="0"/>
              <a:t>13.10.2023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AD78-673E-486E-9B03-D7A38F39ED6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1B59-A5E5-41AA-AA69-3A2932AF9A30}" type="datetimeFigureOut">
              <a:rPr lang="ru-RU" smtClean="0"/>
              <a:t>13.10.2023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AD78-673E-486E-9B03-D7A38F39ED6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1B59-A5E5-41AA-AA69-3A2932AF9A30}" type="datetimeFigureOut">
              <a:rPr lang="ru-RU" smtClean="0"/>
              <a:t>13.10.2023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AD78-673E-486E-9B03-D7A38F39ED6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1B59-A5E5-41AA-AA69-3A2932AF9A30}" type="datetimeFigureOut">
              <a:rPr lang="ru-RU" smtClean="0"/>
              <a:t>13.10.2023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AD78-673E-486E-9B03-D7A38F39ED6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1B59-A5E5-41AA-AA69-3A2932AF9A30}" type="datetimeFigureOut">
              <a:rPr lang="ru-RU" smtClean="0"/>
              <a:t>13.10.2023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AD78-673E-486E-9B03-D7A38F39ED6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1B59-A5E5-41AA-AA69-3A2932AF9A30}" type="datetimeFigureOut">
              <a:rPr lang="ru-RU" smtClean="0"/>
              <a:t>13.10.2023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AD78-673E-486E-9B03-D7A38F39ED6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1B59-A5E5-41AA-AA69-3A2932AF9A30}" type="datetimeFigureOut">
              <a:rPr lang="ru-RU" smtClean="0"/>
              <a:t>13.10.2023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AD78-673E-486E-9B03-D7A38F39ED6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1B59-A5E5-41AA-AA69-3A2932AF9A30}" type="datetimeFigureOut">
              <a:rPr lang="ru-RU" smtClean="0"/>
              <a:t>13.10.2023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AD78-673E-486E-9B03-D7A38F39ED6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001B59-A5E5-41AA-AA69-3A2932AF9A30}" type="datetimeFigureOut">
              <a:rPr lang="ru-RU" smtClean="0"/>
              <a:t>13.10.2023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8EDAD78-673E-486E-9B03-D7A38F39ED6D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501008"/>
            <a:ext cx="8136904" cy="295232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анкетирования по вопросам содержания контейнерных площадок 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Шетнева Наталья Валентиновна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заместитель директора департамента городского хозяйства мэрии города Ярославля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496944" cy="244827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ОПЫТ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ГОРОДОВ ЦЕНТРА И СЕВЕРО-ЗАПАДА РОССИИ В СОДЕРЖАНИИ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КОНТЕЙНЕРНЫХ ПЛОЩАДОК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ru-RU" sz="36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27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2400416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</a:t>
            </a:r>
            <a:r>
              <a:rPr lang="ru-RU" sz="3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95771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Сыктывкар – столица Республики Коми &lt; Территории &lt; Бренды республики |  Культурная карта Республики Коми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68574"/>
            <a:ext cx="2918797" cy="2341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" descr="https://dostoyanie-severa.ru/wp-content/uploads/2020/06/%D0%9A%D0%BE%D1%80%D1%8F%D0%B6%D0%BC%D0%B0-%D0%BE%D0%B1%D0%B7%D0%BE%D1%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78" y="4930932"/>
            <a:ext cx="2827182" cy="159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Я шагаю по Твери, или история одного коварства • Форум Винского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190" y="5182704"/>
            <a:ext cx="2485650" cy="1563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Центр Костромы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020" y="3662107"/>
            <a:ext cx="2088476" cy="14650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07504" y="116632"/>
            <a:ext cx="89289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В анкетировании по вопросам содержания контейнерных площадок приняли участие 22 муниципальных образований Союза городов Центра и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Северо-Запада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России численностью населения </a:t>
            </a:r>
            <a:endParaRPr lang="ru-RU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	от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23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тыс. чел. -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г.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Нарьян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Мар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Ненецкого Автономного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округа </a:t>
            </a:r>
          </a:p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	до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570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тыс. чел. - 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г.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Ярославль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ru-RU" i="1" dirty="0"/>
          </a:p>
        </p:txBody>
      </p:sp>
      <p:pic>
        <p:nvPicPr>
          <p:cNvPr id="3" name="Рисунок 2" descr="Здание главпочтамта (Нарьян-Мар - Ненецкий АО)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55" y="1954000"/>
            <a:ext cx="2200454" cy="1650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Почему в Калининграде вырос средний ценник для туристов - Российская газета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45" y="3429000"/>
            <a:ext cx="2376264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yaplusoni.ru/wp-content/uploads/2021/06/DSC_6574-scaled.jpg?x6534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549" y="1700808"/>
            <a:ext cx="2295451" cy="164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автовокзал города Череповец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00808"/>
            <a:ext cx="2448272" cy="1568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Великий Устюг, информация, фото. | Ост-Вест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044" y="2032979"/>
            <a:ext cx="2077917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Город Новодвинск: население, фотографии, климат, городские  достопримечательности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961" y="5127141"/>
            <a:ext cx="2019519" cy="1394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Памятник Ярославу Мудрому - Ярославль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209" y="3068574"/>
            <a:ext cx="1897608" cy="220476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202944" y="2107888"/>
            <a:ext cx="1488735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Нарьян-Мар</a:t>
            </a:r>
            <a:endParaRPr lang="ru-RU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В Рыбинске появится «Маленький Рыбинск» - YarNews.net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875" y="5357505"/>
            <a:ext cx="2098933" cy="138308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рямоугольник 15"/>
          <p:cNvSpPr/>
          <p:nvPr/>
        </p:nvSpPr>
        <p:spPr>
          <a:xfrm>
            <a:off x="886954" y="3428999"/>
            <a:ext cx="1809005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Калининград</a:t>
            </a:r>
            <a:endParaRPr lang="ru-RU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87755" y="4633391"/>
            <a:ext cx="1809005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Кострома</a:t>
            </a:r>
            <a:endParaRPr lang="ru-RU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95959" y="2059281"/>
            <a:ext cx="1809005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Иваново</a:t>
            </a:r>
            <a:endParaRPr lang="ru-RU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09838" y="5432069"/>
            <a:ext cx="1809005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Рыбинск</a:t>
            </a:r>
            <a:endParaRPr lang="ru-RU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30778" y="5273335"/>
            <a:ext cx="1809005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Коряжма</a:t>
            </a:r>
            <a:endParaRPr lang="ru-RU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31593" y="2814552"/>
            <a:ext cx="1809005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Череповец</a:t>
            </a:r>
            <a:endParaRPr lang="ru-RU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59499" y="2844967"/>
            <a:ext cx="1809005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Великий Устюг</a:t>
            </a:r>
            <a:endParaRPr lang="ru-RU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059501" y="5127141"/>
            <a:ext cx="1809005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Новодвинск</a:t>
            </a:r>
            <a:endParaRPr lang="ru-RU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00189" y="4731966"/>
            <a:ext cx="1809005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Ярославль</a:t>
            </a:r>
            <a:endParaRPr lang="ru-RU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6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332656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контейнерных площадок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833025"/>
              </p:ext>
            </p:extLst>
          </p:nvPr>
        </p:nvGraphicFramePr>
        <p:xfrm>
          <a:off x="683568" y="1397000"/>
          <a:ext cx="7992888" cy="336719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664296"/>
                <a:gridCol w="2664296"/>
                <a:gridCol w="2664296"/>
              </a:tblGrid>
              <a:tr h="951880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населения, </a:t>
                      </a:r>
                    </a:p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контейнерных площадок,</a:t>
                      </a:r>
                    </a:p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03829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Иваново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408,0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03829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Тверь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424,9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03829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Калининград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493,3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3289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03829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Ярославль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570,8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275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332656"/>
            <a:ext cx="8568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азмещение контейнерных площадок на придомовых территориях</a:t>
            </a:r>
          </a:p>
          <a:p>
            <a:pPr algn="ctr"/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из 22 участников более 50 процентов контейнерных площадок расположено на придомовых территориях многоквартирных домов.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064175"/>
              </p:ext>
            </p:extLst>
          </p:nvPr>
        </p:nvGraphicFramePr>
        <p:xfrm>
          <a:off x="611560" y="3140968"/>
          <a:ext cx="7992888" cy="28721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232248"/>
                <a:gridCol w="4392488"/>
                <a:gridCol w="1368152"/>
              </a:tblGrid>
              <a:tr h="951880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контейнерных площадок на придомовых территориях/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03829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Калининград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2924/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3289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03829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Череповец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907/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1172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03829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Великий Новгород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609/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725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25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794321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азмещение контейнерных площадок на публичных земельных участках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639955"/>
              </p:ext>
            </p:extLst>
          </p:nvPr>
        </p:nvGraphicFramePr>
        <p:xfrm>
          <a:off x="755576" y="1988840"/>
          <a:ext cx="7992888" cy="35122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232248"/>
                <a:gridCol w="4392488"/>
                <a:gridCol w="1368152"/>
              </a:tblGrid>
              <a:tr h="951880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контейнерных площадок на публичных земельных участках /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03829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Великий Устюг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418/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418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03829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Коряжма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99/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03829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Новодвинск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86/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03829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Иваново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1038/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1306</a:t>
                      </a: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459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Ярославль вошел в топ-10 направлений, популярных для путешествий на поездах этой весн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3" y="1124744"/>
            <a:ext cx="9034634" cy="542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169473"/>
            <a:ext cx="74888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spc="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Ярославль</a:t>
            </a:r>
            <a:endParaRPr lang="ru-RU" sz="3600" b="1" spc="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083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2402" y="620688"/>
            <a:ext cx="56740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solidFill>
                <a:srgbClr val="004F9F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ru-RU" sz="2000" b="1" dirty="0">
                <a:solidFill>
                  <a:srgbClr val="004F9F"/>
                </a:solidFill>
                <a:latin typeface="Times New Roman" charset="0"/>
                <a:ea typeface="Times New Roman" charset="0"/>
                <a:cs typeface="Times New Roman" charset="0"/>
              </a:rPr>
              <a:t>г</a:t>
            </a:r>
            <a:r>
              <a:rPr lang="ru-RU" sz="2000" b="1" dirty="0" smtClean="0">
                <a:solidFill>
                  <a:srgbClr val="004F9F"/>
                </a:solidFill>
                <a:latin typeface="Times New Roman" charset="0"/>
                <a:ea typeface="Times New Roman" charset="0"/>
                <a:cs typeface="Times New Roman" charset="0"/>
              </a:rPr>
              <a:t>. Ярославль, Советский пер. д. 2/23с</a:t>
            </a:r>
            <a:endParaRPr lang="ru-RU" sz="2000" b="1" dirty="0">
              <a:solidFill>
                <a:srgbClr val="004F9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05032"/>
            <a:ext cx="4271939" cy="3784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L:\UGil\217\СУБСИДИЯ ТКО\Фото принятых КП\Советский пер. 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805033"/>
            <a:ext cx="4301746" cy="378420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331640" y="1408912"/>
            <a:ext cx="1631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4F9F"/>
                </a:solidFill>
                <a:latin typeface="Times New Roman" charset="0"/>
                <a:ea typeface="Times New Roman" charset="0"/>
                <a:cs typeface="Times New Roman" charset="0"/>
              </a:rPr>
              <a:t>      Было</a:t>
            </a:r>
            <a:endParaRPr lang="ru-RU" sz="1600" b="1" dirty="0">
              <a:solidFill>
                <a:srgbClr val="004F9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99514" y="1427986"/>
            <a:ext cx="20138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4F9F"/>
                </a:solidFill>
                <a:latin typeface="Times New Roman" charset="0"/>
                <a:ea typeface="Times New Roman" charset="0"/>
                <a:cs typeface="Times New Roman" charset="0"/>
              </a:rPr>
              <a:t>Стало</a:t>
            </a:r>
          </a:p>
        </p:txBody>
      </p:sp>
    </p:spTree>
    <p:extLst>
      <p:ext uri="{BB962C8B-B14F-4D97-AF65-F5344CB8AC3E}">
        <p14:creationId xmlns:p14="http://schemas.microsoft.com/office/powerpoint/2010/main" val="276771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532711"/>
            <a:ext cx="540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4F9F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b="1" dirty="0" smtClean="0">
                <a:solidFill>
                  <a:srgbClr val="004F9F"/>
                </a:solidFill>
                <a:latin typeface="Times New Roman" pitchFamily="18" charset="0"/>
                <a:cs typeface="Times New Roman" pitchFamily="18" charset="0"/>
              </a:rPr>
              <a:t>. Ярославль, ул</a:t>
            </a:r>
            <a:r>
              <a:rPr lang="ru-RU" sz="2000" b="1" dirty="0">
                <a:solidFill>
                  <a:srgbClr val="004F9F"/>
                </a:solidFill>
                <a:latin typeface="Times New Roman" pitchFamily="18" charset="0"/>
                <a:cs typeface="Times New Roman" pitchFamily="18" charset="0"/>
              </a:rPr>
              <a:t>. Первомайская д. </a:t>
            </a:r>
            <a:r>
              <a:rPr lang="ru-RU" sz="2000" b="1" dirty="0" smtClean="0">
                <a:solidFill>
                  <a:srgbClr val="004F9F"/>
                </a:solidFill>
                <a:latin typeface="Times New Roman" pitchFamily="18" charset="0"/>
                <a:cs typeface="Times New Roman" pitchFamily="18" charset="0"/>
              </a:rPr>
              <a:t>3б</a:t>
            </a:r>
            <a:endParaRPr lang="ru-RU" sz="2000" b="1" dirty="0">
              <a:solidFill>
                <a:srgbClr val="004F9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41723"/>
            <a:ext cx="4349837" cy="3501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76260" y="2276872"/>
            <a:ext cx="31115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004F9F"/>
                </a:solidFill>
                <a:latin typeface="Times New Roman" pitchFamily="18" charset="0"/>
                <a:cs typeface="Times New Roman" pitchFamily="18" charset="0"/>
              </a:rPr>
              <a:t>                   Стало</a:t>
            </a:r>
            <a:endParaRPr lang="ru-RU" sz="1800" b="1" dirty="0">
              <a:solidFill>
                <a:srgbClr val="004F9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4104456" cy="2106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60" y="1267766"/>
            <a:ext cx="22247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004F9F"/>
                </a:solidFill>
                <a:latin typeface="Times New Roman" pitchFamily="18" charset="0"/>
                <a:cs typeface="Times New Roman" pitchFamily="18" charset="0"/>
              </a:rPr>
              <a:t>                     Было</a:t>
            </a:r>
            <a:endParaRPr lang="ru-RU" sz="1800" b="1" dirty="0">
              <a:solidFill>
                <a:srgbClr val="004F9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67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:\UGil\217\СУБСИДИЯ ТКО\Фото принятых КП\Которосльная наб. 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015" y="1096167"/>
            <a:ext cx="4283968" cy="2817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L:\UGil\217\СУБСИДИЯ ТКО\Фото принятых КП\Кедрова 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2" y="873369"/>
            <a:ext cx="4894580" cy="296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L:\UGil\217\СУБСИДИЯ ТКО\Фото принятых КП\Кооперативная 1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232" y="4221088"/>
            <a:ext cx="5126767" cy="2387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391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147</TotalTime>
  <Words>204</Words>
  <Application>Microsoft Office PowerPoint</Application>
  <PresentationFormat>Экран (4:3)</PresentationFormat>
  <Paragraphs>78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ОПЫТ ГОРОДОВ ЦЕНТРА И СЕВЕРО-ЗАПАДА РОССИИ В СОДЕРЖАНИИ КОНТЕЙНЕРНЫХ ПЛОЩАДОК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Мэрия города Ярославля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Попова, Галина Валерьевна</dc:creator>
  <cp:lastModifiedBy>Попова, Галина Валерьевна</cp:lastModifiedBy>
  <cp:revision>18</cp:revision>
  <dcterms:created xsi:type="dcterms:W3CDTF">2023-10-13T07:33:18Z</dcterms:created>
  <dcterms:modified xsi:type="dcterms:W3CDTF">2023-10-13T11:57:34Z</dcterms:modified>
</cp:coreProperties>
</file>