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432" r:id="rId2"/>
    <p:sldId id="433" r:id="rId3"/>
    <p:sldId id="436" r:id="rId4"/>
    <p:sldId id="448" r:id="rId5"/>
    <p:sldId id="437" r:id="rId6"/>
    <p:sldId id="445" r:id="rId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F96B28A-D29E-445B-91A8-1C76F1290BAA}">
          <p14:sldIdLst/>
        </p14:section>
        <p14:section name="Раздел без заголовка" id="{07671619-250D-4EB3-92BD-36D246FEFABC}">
          <p14:sldIdLst>
            <p14:sldId id="432"/>
            <p14:sldId id="433"/>
            <p14:sldId id="436"/>
            <p14:sldId id="448"/>
            <p14:sldId id="437"/>
            <p14:sldId id="445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714"/>
    <a:srgbClr val="345EAA"/>
    <a:srgbClr val="B2DCCF"/>
    <a:srgbClr val="F3D7E3"/>
    <a:srgbClr val="FF3300"/>
    <a:srgbClr val="4C9438"/>
    <a:srgbClr val="59B798"/>
    <a:srgbClr val="FFFF79"/>
    <a:srgbClr val="8DC9A8"/>
    <a:srgbClr val="5E9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7" autoAdjust="0"/>
    <p:restoredTop sz="97185" autoAdjust="0"/>
  </p:normalViewPr>
  <p:slideViewPr>
    <p:cSldViewPr snapToGrid="0" snapToObjects="1">
      <p:cViewPr>
        <p:scale>
          <a:sx n="80" d="100"/>
          <a:sy n="80" d="100"/>
        </p:scale>
        <p:origin x="-1818" y="-8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268296020954411E-2"/>
          <c:y val="9.7558031482958926E-2"/>
          <c:w val="0.95473170397904561"/>
          <c:h val="0.802512251269410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2"/>
            <c:invertIfNegative val="0"/>
            <c:bubble3D val="0"/>
            <c:spPr>
              <a:solidFill>
                <a:srgbClr val="E26714"/>
              </a:solidFill>
            </c:spPr>
          </c:dPt>
          <c:dLbls>
            <c:numFmt formatCode="#,##0.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5643.2</c:v>
                </c:pt>
                <c:pt idx="1">
                  <c:v>5605.2</c:v>
                </c:pt>
                <c:pt idx="2">
                  <c:v>5398.5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2"/>
        <c:overlap val="-12"/>
        <c:axId val="132002176"/>
        <c:axId val="132003712"/>
      </c:barChart>
      <c:catAx>
        <c:axId val="132002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32003712"/>
        <c:crosses val="autoZero"/>
        <c:auto val="1"/>
        <c:lblAlgn val="ctr"/>
        <c:lblOffset val="100"/>
        <c:noMultiLvlLbl val="0"/>
      </c:catAx>
      <c:valAx>
        <c:axId val="132003712"/>
        <c:scaling>
          <c:orientation val="minMax"/>
          <c:max val="5800"/>
          <c:min val="4900"/>
        </c:scaling>
        <c:delete val="1"/>
        <c:axPos val="l"/>
        <c:numFmt formatCode="General" sourceLinked="1"/>
        <c:majorTickMark val="out"/>
        <c:minorTickMark val="none"/>
        <c:tickLblPos val="nextTo"/>
        <c:crossAx val="132002176"/>
        <c:crosses val="autoZero"/>
        <c:crossBetween val="between"/>
        <c:majorUnit val="200"/>
        <c:min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88653974849094"/>
          <c:y val="0.21049850722181876"/>
          <c:w val="0.86511346025150904"/>
          <c:h val="0.7239674009521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2"/>
            <c:invertIfNegative val="0"/>
            <c:bubble3D val="0"/>
            <c:spPr>
              <a:solidFill>
                <a:srgbClr val="E26714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-29.8</c:v>
                </c:pt>
                <c:pt idx="1">
                  <c:v>-38.1</c:v>
                </c:pt>
                <c:pt idx="2">
                  <c:v>-206.5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2"/>
        <c:axId val="132049536"/>
        <c:axId val="132051328"/>
      </c:barChart>
      <c:catAx>
        <c:axId val="13204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txPr>
          <a:bodyPr/>
          <a:lstStyle/>
          <a:p>
            <a:pPr>
              <a:defRPr sz="1400"/>
            </a:pPr>
            <a:endParaRPr lang="ru-RU"/>
          </a:p>
        </c:txPr>
        <c:crossAx val="132051328"/>
        <c:crosses val="autoZero"/>
        <c:auto val="1"/>
        <c:lblAlgn val="ctr"/>
        <c:lblOffset val="100"/>
        <c:noMultiLvlLbl val="0"/>
      </c:catAx>
      <c:valAx>
        <c:axId val="1320513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2049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779970267077353E-2"/>
          <c:y val="3.420603875869789E-2"/>
          <c:w val="0.79465234764929793"/>
          <c:h val="0.843471939337966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2"/>
            <c:invertIfNegative val="0"/>
            <c:bubble3D val="0"/>
            <c:spPr>
              <a:solidFill>
                <a:srgbClr val="E26714"/>
              </a:solidFill>
            </c:spPr>
          </c:dPt>
          <c:dLbls>
            <c:dLbl>
              <c:idx val="2"/>
              <c:delete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3.4</c:v>
                </c:pt>
                <c:pt idx="1">
                  <c:v>23</c:v>
                </c:pt>
                <c:pt idx="2">
                  <c:v>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2"/>
        <c:axId val="133064192"/>
        <c:axId val="133065728"/>
      </c:barChart>
      <c:catAx>
        <c:axId val="13306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txPr>
          <a:bodyPr/>
          <a:lstStyle/>
          <a:p>
            <a:pPr>
              <a:defRPr sz="1400"/>
            </a:pPr>
            <a:endParaRPr lang="ru-RU"/>
          </a:p>
        </c:txPr>
        <c:crossAx val="133065728"/>
        <c:crosses val="autoZero"/>
        <c:auto val="1"/>
        <c:lblAlgn val="ctr"/>
        <c:lblOffset val="100"/>
        <c:noMultiLvlLbl val="0"/>
      </c:catAx>
      <c:valAx>
        <c:axId val="1330657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3064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96686863796203"/>
          <c:y val="5.7255395158938467E-2"/>
          <c:w val="0.81183652275280271"/>
          <c:h val="0.80343285214348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2"/>
            <c:invertIfNegative val="0"/>
            <c:bubble3D val="0"/>
            <c:spPr>
              <a:solidFill>
                <a:srgbClr val="E26714"/>
              </a:solidFill>
            </c:spPr>
          </c:dPt>
          <c:dLbls>
            <c:numFmt formatCode="#,##0.0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1486.6</c:v>
                </c:pt>
                <c:pt idx="1">
                  <c:v>1469.63</c:v>
                </c:pt>
                <c:pt idx="2">
                  <c:v>1453.98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2"/>
        <c:overlap val="11"/>
        <c:axId val="38188544"/>
        <c:axId val="38190080"/>
      </c:barChart>
      <c:catAx>
        <c:axId val="38188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8190080"/>
        <c:crosses val="autoZero"/>
        <c:auto val="1"/>
        <c:lblAlgn val="ctr"/>
        <c:lblOffset val="100"/>
        <c:noMultiLvlLbl val="0"/>
      </c:catAx>
      <c:valAx>
        <c:axId val="381900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8188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96686863796203"/>
          <c:y val="5.7255395158938467E-2"/>
          <c:w val="0.81183652275280271"/>
          <c:h val="0.80343285214348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2"/>
            <c:invertIfNegative val="0"/>
            <c:bubble3D val="0"/>
            <c:spPr>
              <a:solidFill>
                <a:srgbClr val="E26714"/>
              </a:solidFill>
            </c:spPr>
          </c:dPt>
          <c:dLbls>
            <c:numFmt formatCode="#,##0.0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47010</c:v>
                </c:pt>
                <c:pt idx="1">
                  <c:v>50742.3</c:v>
                </c:pt>
                <c:pt idx="2">
                  <c:v>56576.58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2"/>
        <c:overlap val="11"/>
        <c:axId val="133112192"/>
        <c:axId val="133114496"/>
      </c:barChart>
      <c:catAx>
        <c:axId val="133112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3114496"/>
        <c:crosses val="autoZero"/>
        <c:auto val="1"/>
        <c:lblAlgn val="ctr"/>
        <c:lblOffset val="100"/>
        <c:noMultiLvlLbl val="0"/>
      </c:catAx>
      <c:valAx>
        <c:axId val="1331144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3112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96686863796203"/>
          <c:y val="5.7255395158938467E-2"/>
          <c:w val="0.81183652275280271"/>
          <c:h val="0.80343285214348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2"/>
            <c:invertIfNegative val="0"/>
            <c:bubble3D val="0"/>
            <c:spPr>
              <a:solidFill>
                <a:srgbClr val="E26714"/>
              </a:solidFill>
            </c:spPr>
          </c:dPt>
          <c:dLbls>
            <c:numFmt formatCode="#,##0.0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2526.9</c:v>
                </c:pt>
                <c:pt idx="1">
                  <c:v>3519.5</c:v>
                </c:pt>
                <c:pt idx="2">
                  <c:v>3323.6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2"/>
        <c:overlap val="11"/>
        <c:axId val="122658816"/>
        <c:axId val="125154432"/>
      </c:barChart>
      <c:catAx>
        <c:axId val="122658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5154432"/>
        <c:crosses val="autoZero"/>
        <c:auto val="1"/>
        <c:lblAlgn val="ctr"/>
        <c:lblOffset val="100"/>
        <c:noMultiLvlLbl val="0"/>
      </c:catAx>
      <c:valAx>
        <c:axId val="1251544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2658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093775460204879E-2"/>
          <c:y val="0.26051430976430978"/>
          <c:w val="0.91388446300558457"/>
          <c:h val="0.617664141414141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2"/>
            <c:invertIfNegative val="0"/>
            <c:bubble3D val="0"/>
            <c:spPr>
              <a:solidFill>
                <a:srgbClr val="E26714"/>
              </a:solidFill>
            </c:spPr>
          </c:dPt>
          <c:dLbls>
            <c:numFmt formatCode="#,##0.0" sourceLinked="0"/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460</c:v>
                </c:pt>
                <c:pt idx="1">
                  <c:v>431</c:v>
                </c:pt>
                <c:pt idx="2">
                  <c:v>452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2"/>
        <c:axId val="38215040"/>
        <c:axId val="38229120"/>
      </c:barChart>
      <c:catAx>
        <c:axId val="38215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8229120"/>
        <c:crosses val="autoZero"/>
        <c:auto val="1"/>
        <c:lblAlgn val="ctr"/>
        <c:lblOffset val="100"/>
        <c:noMultiLvlLbl val="0"/>
      </c:catAx>
      <c:valAx>
        <c:axId val="38229120"/>
        <c:scaling>
          <c:orientation val="minMax"/>
          <c:max val="470"/>
          <c:min val="300"/>
        </c:scaling>
        <c:delete val="1"/>
        <c:axPos val="l"/>
        <c:numFmt formatCode="General" sourceLinked="1"/>
        <c:majorTickMark val="out"/>
        <c:minorTickMark val="none"/>
        <c:tickLblPos val="nextTo"/>
        <c:crossAx val="3821504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351141252951096E-2"/>
          <c:y val="6.8691209350658478E-2"/>
          <c:w val="0.82074046889776564"/>
          <c:h val="0.813346174623060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2"/>
            <c:invertIfNegative val="0"/>
            <c:bubble3D val="0"/>
            <c:spPr>
              <a:solidFill>
                <a:srgbClr val="E26714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44.9</c:v>
                </c:pt>
                <c:pt idx="1">
                  <c:v>55.9</c:v>
                </c:pt>
                <c:pt idx="2">
                  <c:v>82.2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2"/>
        <c:axId val="38290944"/>
        <c:axId val="38292480"/>
      </c:barChart>
      <c:catAx>
        <c:axId val="38290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8292480"/>
        <c:crosses val="autoZero"/>
        <c:auto val="1"/>
        <c:lblAlgn val="ctr"/>
        <c:lblOffset val="100"/>
        <c:noMultiLvlLbl val="0"/>
      </c:catAx>
      <c:valAx>
        <c:axId val="382924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8290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856149532237"/>
          <c:y val="0.19128970767652459"/>
          <c:w val="0.73648491698817686"/>
          <c:h val="0.656735389265350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2"/>
            <c:invertIfNegative val="0"/>
            <c:bubble3D val="0"/>
            <c:spPr>
              <a:solidFill>
                <a:srgbClr val="E26714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2.9</c:v>
                </c:pt>
                <c:pt idx="1">
                  <c:v>2.8</c:v>
                </c:pt>
                <c:pt idx="2">
                  <c:v>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2"/>
        <c:axId val="38895616"/>
        <c:axId val="38897152"/>
      </c:barChart>
      <c:catAx>
        <c:axId val="38895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8897152"/>
        <c:crosses val="autoZero"/>
        <c:auto val="1"/>
        <c:lblAlgn val="ctr"/>
        <c:lblOffset val="100"/>
        <c:noMultiLvlLbl val="0"/>
      </c:catAx>
      <c:valAx>
        <c:axId val="388971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8895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14754-0D7A-468E-AFC6-3293E8C8FB67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A7455-7304-4870-9158-78AA7D8AF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70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A7455-7304-4870-9158-78AA7D8AFD8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599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A7455-7304-4870-9158-78AA7D8AFD8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599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A7455-7304-4870-9158-78AA7D8AFD8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599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A7455-7304-4870-9158-78AA7D8AFD8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599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A7455-7304-4870-9158-78AA7D8AFD8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599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A7455-7304-4870-9158-78AA7D8AFD8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599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708C87-A8D8-68FC-547E-C00937D43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3DC00A6-6C0B-8F75-98C4-85B0200F3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BCE3A96-C202-A2E1-BE6D-DC30D7720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39758A-4647-7BFF-1870-AF822E94A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41C4897-E7B8-1274-50B0-AD5744E8D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68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F3BB50-554F-B869-C03E-29742263A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62A2E5B-8C07-BF4E-0C2D-ADF053E8D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27D23F5-3382-62DA-0848-D75269FE6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35C68D8-21ED-B4C9-3D91-74FD236FC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5F6513-B93B-DA16-7FB7-2C15682BE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841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1B986B3-3A52-EE9E-BEEF-F55D94F3A8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0FF02F7-55E3-80BF-2211-9CA0D2D98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CB0E158-369A-2191-118E-3B4A2603E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81129EE-FE23-92F4-BEE2-375104507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298AA51-3BBE-1087-9858-A73B9DBD4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549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FF8E61-7E0E-C337-761E-85B3962DA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2D82C8-DF5D-C2F2-23F0-CAF1B479B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E2AB069-A835-D87D-61B2-68959D7D0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290C8C7-519C-5C39-70CE-9D860E589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2E9BD96-1EC4-750D-85BA-99EF8AA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4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8C2FE1-86C9-3677-6961-51D8EE7A0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EF64C4A-6BFB-276D-F9C3-442F6B70A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771BB9-BDD2-3B4C-2649-057EF8820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43F7DD2-DB61-2773-7351-BBE448E6A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11CD4D-B96B-A796-DCA4-77BFE0C0A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59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F1469A-6085-BE0F-ED5B-A3FF80610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A71EA4E-7C41-B492-88EE-883BA9DE3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A0485BD-903C-BBC8-652E-DCA6471F4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56FE0DD-C006-558A-C7F0-D666BA853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9D7FB16-C569-0A2E-C488-D5EA70E8E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6CAD2AE-B5CF-15A7-5D5E-979C4DD9C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52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F4C184-33BE-9F05-635B-B1C964351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DF29DE0-4B6A-C29D-C9A4-C73F2F507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4CD41F6-34C2-BE3C-4A66-16421233B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CB6100D-0604-F3A8-9972-6FB022D58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18D0CE4-384C-DF6F-F1F8-50F660E4B9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C28ACBB-1CC8-59F4-F816-83848A6F7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E6A564F-EE17-6DD4-C417-03BED6B1E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CA994DF-CBF7-FB80-77F9-01DE8F37F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064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BDF18D-D993-A5C5-36F2-E70D983F3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32D3A68-20DF-A8F7-28CE-788A55F69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4E9834D-F582-5758-C98E-DC2EFB498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8117706-FBF9-B438-9EF2-6CBD42637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66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598CFCB-0778-6920-CB89-C74EB53C0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1D27231-B564-5A9F-3BBD-4DE71DA9D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916E6E8-270B-1636-FDBF-56A33F255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242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89901B-F2E6-42ED-B8EB-612A7F8A0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F38F16-8CE5-AF3C-660D-54B131D28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E754B9C-935B-8CF2-6A1E-48AAAE582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C0BD326-7CDA-497F-EBFD-3123D67F5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505CD0A-72E0-5BD3-1F92-FFF754AC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15FEAF7-54B0-A2AC-E4C1-117EE32A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24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CA5881-E920-606B-19C5-9711C94FC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FF51A67-495B-BE5E-6826-AE7730959E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8094434-04D5-E91D-3B7D-B778C73BE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D9E6159-5F1A-E480-9540-B35981E0B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A325A5F-BCE5-36C3-47F6-6C2E2B9B2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29DFF83-428F-E2D0-C18B-0B304003F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36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4A5E01-CFDF-B548-39D7-6F83A947D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6C9A5FC-E3CF-635F-87C0-FAD93274C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558A87E-1B2C-4AE0-2CB4-CCB8FA8F15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1532A-9397-0046-9E00-25C70066BA02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538C25B-A899-0E71-E322-444A5E775F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318BA67-9791-D491-2E8A-89B9A1C34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11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1875" y="-11877"/>
            <a:ext cx="12236886" cy="540000"/>
          </a:xfrm>
          <a:prstGeom prst="rect">
            <a:avLst/>
          </a:prstGeom>
          <a:gradFill flip="none" rotWithShape="1">
            <a:gsLst>
              <a:gs pos="60006">
                <a:srgbClr val="86B8D6"/>
              </a:gs>
              <a:gs pos="77488">
                <a:srgbClr val="99D3C0"/>
              </a:gs>
              <a:gs pos="0">
                <a:srgbClr val="345EAA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rgbClr val="B2DC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141809" y="4943161"/>
            <a:ext cx="49045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Arial Black" panose="020B0A04020102020204" pitchFamily="34" charset="0"/>
              </a:rPr>
              <a:t>Материалы сгруппированы по разделам</a:t>
            </a:r>
            <a:endParaRPr lang="ru-RU" sz="1500" dirty="0">
              <a:latin typeface="Arial Black" panose="020B0A040201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51631" y="5480594"/>
            <a:ext cx="1841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Демография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08212" y="5494879"/>
            <a:ext cx="2406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Промышленность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371008" y="5519330"/>
            <a:ext cx="3976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rgbClr val="4C9438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Инвестиции </a:t>
            </a:r>
            <a:r>
              <a:rPr lang="ru-RU" dirty="0">
                <a:solidFill>
                  <a:schemeClr val="tx1"/>
                </a:solidFill>
              </a:rPr>
              <a:t>и строительство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514843" y="6252288"/>
            <a:ext cx="4210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rgbClr val="4C9438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Торговля </a:t>
            </a:r>
            <a:r>
              <a:rPr lang="ru-RU" dirty="0">
                <a:solidFill>
                  <a:schemeClr val="tx1"/>
                </a:solidFill>
              </a:rPr>
              <a:t>и общественное питание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213064" y="5251491"/>
            <a:ext cx="11804070" cy="0"/>
          </a:xfrm>
          <a:prstGeom prst="line">
            <a:avLst/>
          </a:prstGeom>
          <a:ln w="12700">
            <a:gradFill flip="none" rotWithShape="1">
              <a:gsLst>
                <a:gs pos="77000">
                  <a:srgbClr val="99D3C0"/>
                </a:gs>
                <a:gs pos="60000">
                  <a:srgbClr val="99D3C0"/>
                </a:gs>
                <a:gs pos="0">
                  <a:srgbClr val="59B798"/>
                </a:gs>
                <a:gs pos="50000">
                  <a:srgbClr val="79C5AC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54377" y="617518"/>
            <a:ext cx="45245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Arial Black" panose="020B0A04020102020204" pitchFamily="34" charset="0"/>
              </a:rPr>
              <a:t>Участники информационного обмена</a:t>
            </a:r>
            <a:endParaRPr lang="ru-RU" sz="1500" dirty="0">
              <a:latin typeface="Arial Black" panose="020B0A04020102020204" pitchFamily="34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237507" y="913420"/>
            <a:ext cx="11804070" cy="0"/>
          </a:xfrm>
          <a:prstGeom prst="line">
            <a:avLst/>
          </a:prstGeom>
          <a:ln w="12700">
            <a:gradFill flip="none" rotWithShape="1">
              <a:gsLst>
                <a:gs pos="77000">
                  <a:schemeClr val="accent1">
                    <a:lumMod val="60000"/>
                    <a:lumOff val="40000"/>
                  </a:schemeClr>
                </a:gs>
                <a:gs pos="60000">
                  <a:srgbClr val="83A2D9"/>
                </a:gs>
                <a:gs pos="0">
                  <a:schemeClr val="accent1">
                    <a:lumMod val="75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37507" y="1732741"/>
            <a:ext cx="19238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2A6BA6"/>
                </a:solidFill>
                <a:latin typeface="Arial Black" panose="020B0A04020102020204" pitchFamily="34" charset="0"/>
              </a:rPr>
              <a:t>25</a:t>
            </a:r>
            <a:endParaRPr lang="ru-RU" sz="2800" dirty="0">
              <a:solidFill>
                <a:srgbClr val="2A6BA6"/>
              </a:solidFill>
              <a:latin typeface="Arial Black" panose="020B0A04020102020204" pitchFamily="34" charset="0"/>
            </a:endParaRPr>
          </a:p>
          <a:p>
            <a:r>
              <a:rPr lang="ru-RU" sz="1400" dirty="0">
                <a:solidFill>
                  <a:srgbClr val="2A6BA6"/>
                </a:solidFill>
                <a:latin typeface="Arial Black" panose="020B0A04020102020204" pitchFamily="34" charset="0"/>
              </a:rPr>
              <a:t>м</a:t>
            </a:r>
            <a:r>
              <a:rPr lang="ru-RU" sz="1400" dirty="0" smtClean="0">
                <a:solidFill>
                  <a:srgbClr val="2A6BA6"/>
                </a:solidFill>
                <a:latin typeface="Arial Black" panose="020B0A04020102020204" pitchFamily="34" charset="0"/>
              </a:rPr>
              <a:t>униципальных образования</a:t>
            </a:r>
            <a:endParaRPr lang="ru-RU" sz="1400" dirty="0">
              <a:solidFill>
                <a:srgbClr val="2A6BA6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12059" y="1212480"/>
            <a:ext cx="383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2A6BA6"/>
                </a:solidFill>
                <a:latin typeface="Arial Black" panose="020B0A04020102020204" pitchFamily="34" charset="0"/>
              </a:rPr>
              <a:t>8</a:t>
            </a:r>
            <a:r>
              <a:rPr lang="ru-RU" dirty="0" smtClean="0">
                <a:solidFill>
                  <a:srgbClr val="2A6BA6"/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smtClean="0">
                <a:solidFill>
                  <a:srgbClr val="2A6BA6"/>
                </a:solidFill>
                <a:latin typeface="Arial Black" panose="020B0A04020102020204" pitchFamily="34" charset="0"/>
              </a:rPr>
              <a:t>муниципальных образований</a:t>
            </a:r>
            <a:endParaRPr lang="ru-RU" sz="1200" dirty="0">
              <a:solidFill>
                <a:srgbClr val="2A6BA6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20359" y="1682051"/>
            <a:ext cx="360562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Arial Black" panose="020B0A04020102020204" pitchFamily="34" charset="0"/>
              </a:rPr>
              <a:t>Центрального федерального округа</a:t>
            </a:r>
            <a:endParaRPr lang="ru-RU" sz="1300" dirty="0">
              <a:latin typeface="Arial Black" panose="020B0A040201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565775" y="2513838"/>
            <a:ext cx="3905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2A6BA6"/>
                </a:solidFill>
                <a:latin typeface="Arial Black" panose="020B0A04020102020204" pitchFamily="34" charset="0"/>
              </a:rPr>
              <a:t>17</a:t>
            </a:r>
            <a:r>
              <a:rPr lang="ru-RU" sz="1600" dirty="0" smtClean="0">
                <a:solidFill>
                  <a:srgbClr val="2A6BA6"/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smtClean="0">
                <a:solidFill>
                  <a:srgbClr val="2A6BA6"/>
                </a:solidFill>
                <a:latin typeface="Arial Black" panose="020B0A04020102020204" pitchFamily="34" charset="0"/>
              </a:rPr>
              <a:t>муниципальных образований</a:t>
            </a:r>
            <a:endParaRPr lang="ru-RU" sz="1200" dirty="0">
              <a:solidFill>
                <a:srgbClr val="2A6BA6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57195" y="1329834"/>
            <a:ext cx="1672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05378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Шуя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819435" y="1327855"/>
            <a:ext cx="1580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05378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Кострома</a:t>
            </a:r>
          </a:p>
          <a:p>
            <a:pPr marL="285750" indent="-285750">
              <a:buClr>
                <a:srgbClr val="205378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Рыбинск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255675" y="1319354"/>
            <a:ext cx="4785903" cy="102191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 rot="16200000">
            <a:off x="6542135" y="1338585"/>
            <a:ext cx="596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2A6B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ru-RU" sz="4800" b="1" dirty="0">
              <a:solidFill>
                <a:srgbClr val="2A6B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244979" y="2483602"/>
            <a:ext cx="22628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600"/>
              </a:lnSpc>
              <a:buClr>
                <a:srgbClr val="205378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Коряжма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600"/>
              </a:lnSpc>
              <a:buClr>
                <a:srgbClr val="205378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Котлас</a:t>
            </a:r>
          </a:p>
          <a:p>
            <a:pPr marL="285750" indent="-285750">
              <a:lnSpc>
                <a:spcPts val="1600"/>
              </a:lnSpc>
              <a:buClr>
                <a:srgbClr val="205378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Нарьян-Мар</a:t>
            </a:r>
          </a:p>
          <a:p>
            <a:pPr marL="285750" indent="-285750">
              <a:lnSpc>
                <a:spcPts val="1600"/>
              </a:lnSpc>
              <a:buClr>
                <a:srgbClr val="205378"/>
              </a:buClr>
              <a:buFont typeface="Wingdings" panose="05000000000000000000" pitchFamily="2" charset="2"/>
              <a:buChar char="§"/>
            </a:pP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Новодвинск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600"/>
              </a:lnSpc>
              <a:buClr>
                <a:srgbClr val="205378"/>
              </a:buClr>
              <a:buFont typeface="Wingdings" panose="05000000000000000000" pitchFamily="2" charset="2"/>
              <a:buChar char="§"/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Боровичский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муниципальный район</a:t>
            </a:r>
          </a:p>
          <a:p>
            <a:pPr marL="285750" indent="-285750">
              <a:lnSpc>
                <a:spcPts val="1600"/>
              </a:lnSpc>
              <a:buClr>
                <a:srgbClr val="205378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Великоустюгский муниципальный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</a:t>
            </a:r>
          </a:p>
          <a:p>
            <a:pPr marL="285750" indent="-285750">
              <a:lnSpc>
                <a:spcPts val="1600"/>
              </a:lnSpc>
              <a:buClr>
                <a:srgbClr val="205378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Старорусский муниципальный район</a:t>
            </a:r>
          </a:p>
          <a:p>
            <a:pPr marL="285750" indent="-285750">
              <a:lnSpc>
                <a:spcPts val="1600"/>
              </a:lnSpc>
              <a:buClr>
                <a:srgbClr val="205378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Тихвинский муниципальный район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601720" y="2481099"/>
            <a:ext cx="1439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05378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Архангельск</a:t>
            </a:r>
          </a:p>
          <a:p>
            <a:pPr marL="285750" indent="-285750">
              <a:buClr>
                <a:srgbClr val="205378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Вологда</a:t>
            </a:r>
          </a:p>
          <a:p>
            <a:pPr marL="285750" indent="-285750">
              <a:buClr>
                <a:srgbClr val="205378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Калининград</a:t>
            </a:r>
          </a:p>
          <a:p>
            <a:pPr marL="285750" indent="-285750">
              <a:buClr>
                <a:srgbClr val="205378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Череповец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257195" y="2428972"/>
            <a:ext cx="4784383" cy="263292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 rot="16200000">
            <a:off x="6518230" y="2769229"/>
            <a:ext cx="596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2A6B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ru-RU" sz="4800" b="1" dirty="0">
              <a:solidFill>
                <a:srgbClr val="2A6B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173729" y="984888"/>
            <a:ext cx="1835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 Black" panose="020B0A04020102020204" pitchFamily="34" charset="0"/>
              </a:rPr>
              <a:t>&lt; </a:t>
            </a:r>
            <a:r>
              <a:rPr lang="en-US" sz="1200" dirty="0" smtClean="0">
                <a:latin typeface="Arial Black" panose="020B0A04020102020204" pitchFamily="34" charset="0"/>
              </a:rPr>
              <a:t>100 </a:t>
            </a:r>
            <a:r>
              <a:rPr lang="ru-RU" sz="1200" dirty="0" smtClean="0">
                <a:latin typeface="Arial Black" panose="020B0A04020102020204" pitchFamily="34" charset="0"/>
              </a:rPr>
              <a:t>тыс. чел.</a:t>
            </a:r>
            <a:endParaRPr lang="ru-RU" sz="1200" dirty="0">
              <a:latin typeface="Arial Black" panose="020B0A040201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702699" y="990720"/>
            <a:ext cx="2068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 Black" panose="020B0A04020102020204" pitchFamily="34" charset="0"/>
              </a:rPr>
              <a:t>100 </a:t>
            </a:r>
            <a:r>
              <a:rPr lang="ru-RU" sz="1200" dirty="0" smtClean="0">
                <a:latin typeface="Arial Black" panose="020B0A04020102020204" pitchFamily="34" charset="0"/>
              </a:rPr>
              <a:t>- 300 тыс. чел.</a:t>
            </a:r>
            <a:endParaRPr lang="ru-RU" sz="1200" dirty="0">
              <a:latin typeface="Arial Black" panose="020B0A040201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589846" y="982981"/>
            <a:ext cx="2068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Black" panose="020B0A04020102020204" pitchFamily="34" charset="0"/>
              </a:rPr>
              <a:t>&gt;</a:t>
            </a:r>
            <a:r>
              <a:rPr lang="en-US" sz="1200" dirty="0" smtClean="0">
                <a:latin typeface="Arial Black" panose="020B0A04020102020204" pitchFamily="34" charset="0"/>
              </a:rPr>
              <a:t> </a:t>
            </a:r>
            <a:r>
              <a:rPr lang="ru-RU" sz="1200" dirty="0" smtClean="0">
                <a:latin typeface="Arial Black" panose="020B0A04020102020204" pitchFamily="34" charset="0"/>
              </a:rPr>
              <a:t>300 тыс. чел.</a:t>
            </a:r>
            <a:endParaRPr lang="ru-RU" sz="1200" dirty="0">
              <a:latin typeface="Arial Black" panose="020B0A04020102020204" pitchFamily="34" charset="0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flipV="1">
            <a:off x="2036813" y="2292919"/>
            <a:ext cx="396000" cy="1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ная линия уступом 68"/>
          <p:cNvCxnSpPr/>
          <p:nvPr/>
        </p:nvCxnSpPr>
        <p:spPr>
          <a:xfrm rot="5400000" flipH="1" flipV="1">
            <a:off x="2127217" y="1794439"/>
            <a:ext cx="818839" cy="178142"/>
          </a:xfrm>
          <a:prstGeom prst="bentConnector2">
            <a:avLst/>
          </a:prstGeom>
          <a:ln w="127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Соединительная линия уступом 69"/>
          <p:cNvCxnSpPr/>
          <p:nvPr/>
        </p:nvCxnSpPr>
        <p:spPr>
          <a:xfrm rot="16200000" flipH="1">
            <a:off x="2180238" y="2560247"/>
            <a:ext cx="712796" cy="178142"/>
          </a:xfrm>
          <a:prstGeom prst="bentConnector2">
            <a:avLst/>
          </a:prstGeom>
          <a:ln w="127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8812820" y="2483061"/>
            <a:ext cx="2262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05378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Великий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Новгород</a:t>
            </a:r>
          </a:p>
          <a:p>
            <a:pPr marL="285750" indent="-285750">
              <a:buClr>
                <a:srgbClr val="205378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Петрозаводск</a:t>
            </a:r>
          </a:p>
          <a:p>
            <a:pPr marL="285750" indent="-285750">
              <a:buClr>
                <a:srgbClr val="205378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Псков</a:t>
            </a:r>
          </a:p>
          <a:p>
            <a:pPr marL="285750" indent="-285750">
              <a:buClr>
                <a:srgbClr val="205378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Северодвинск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205378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Сыктывкар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589846" y="1325603"/>
            <a:ext cx="1580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05378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Владимир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205378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Иваново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205378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Смоленск </a:t>
            </a:r>
          </a:p>
          <a:p>
            <a:pPr marL="285750" indent="-285750">
              <a:buClr>
                <a:srgbClr val="205378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Тверь</a:t>
            </a:r>
          </a:p>
          <a:p>
            <a:pPr marL="285750" indent="-285750">
              <a:buClr>
                <a:srgbClr val="205378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Ярославль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36813" y="1698098"/>
            <a:ext cx="1800000" cy="102191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178127" y="66756"/>
            <a:ext cx="4583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I. </a:t>
            </a:r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Общие сведения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2439" y="3630331"/>
            <a:ext cx="3972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2A6BA6"/>
                </a:solidFill>
                <a:latin typeface="Arial Black" panose="020B0A04020102020204" pitchFamily="34" charset="0"/>
              </a:rPr>
              <a:t>14</a:t>
            </a:r>
            <a:r>
              <a:rPr lang="ru-RU" sz="2000" dirty="0" smtClean="0">
                <a:solidFill>
                  <a:srgbClr val="2A6BA6"/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smtClean="0">
                <a:solidFill>
                  <a:srgbClr val="2A6BA6"/>
                </a:solidFill>
                <a:latin typeface="Arial Black" panose="020B0A04020102020204" pitchFamily="34" charset="0"/>
              </a:rPr>
              <a:t>муниципальных образований</a:t>
            </a:r>
            <a:endParaRPr lang="ru-RU" sz="1200" dirty="0">
              <a:solidFill>
                <a:srgbClr val="2A6BA6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5905" y="4094299"/>
            <a:ext cx="522174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Arial Black" panose="020B0A04020102020204" pitchFamily="34" charset="0"/>
              </a:rPr>
              <a:t>являются административными центрами</a:t>
            </a:r>
            <a:endParaRPr lang="ru-RU" sz="1300" dirty="0"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032" y="5301760"/>
            <a:ext cx="808148" cy="7504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9556" l="2111" r="96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111" y="5288766"/>
            <a:ext cx="744940" cy="7449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757" y="6052238"/>
            <a:ext cx="789302" cy="6840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5222" y1="41346" x2="45222" y2="41346"/>
                        <a14:foregroundMark x1="57556" y1="24808" x2="57556" y2="24808"/>
                        <a14:foregroundMark x1="44444" y1="22115" x2="44444" y2="22115"/>
                        <a14:foregroundMark x1="64667" y1="63654" x2="64667" y2="636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79" y="5229644"/>
            <a:ext cx="1329235" cy="768002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2631368" y="2978485"/>
            <a:ext cx="431534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Arial Black" panose="020B0A04020102020204" pitchFamily="34" charset="0"/>
              </a:rPr>
              <a:t>Северо-западного федерального округа</a:t>
            </a:r>
            <a:endParaRPr lang="ru-RU" sz="1300" dirty="0">
              <a:latin typeface="Arial Black" panose="020B0A040201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378151" y="6151525"/>
            <a:ext cx="4533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Численность работников, зарплата, 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показатели безработицы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56" b="96889" l="0" r="99111">
                        <a14:foregroundMark x1="18667" y1="20111" x2="18667" y2="20111"/>
                        <a14:foregroundMark x1="10667" y1="46222" x2="10667" y2="46222"/>
                        <a14:foregroundMark x1="81556" y1="27444" x2="81556" y2="27444"/>
                        <a14:foregroundMark x1="60000" y1="30444" x2="60000" y2="30444"/>
                        <a14:foregroundMark x1="72000" y1="42222" x2="72000" y2="42222"/>
                        <a14:foregroundMark x1="60444" y1="79778" x2="60444" y2="7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330" y="5995180"/>
            <a:ext cx="859877" cy="85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9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1875" y="-11877"/>
            <a:ext cx="12236886" cy="540000"/>
          </a:xfrm>
          <a:prstGeom prst="rect">
            <a:avLst/>
          </a:prstGeom>
          <a:gradFill flip="none" rotWithShape="1">
            <a:gsLst>
              <a:gs pos="60006">
                <a:srgbClr val="86B8D6"/>
              </a:gs>
              <a:gs pos="77488">
                <a:srgbClr val="99D3C0"/>
              </a:gs>
              <a:gs pos="0">
                <a:srgbClr val="345EAA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rgbClr val="B2DC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178127" y="66756"/>
            <a:ext cx="4583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II. </a:t>
            </a:r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Демография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5222" y1="41346" x2="45222" y2="41346"/>
                        <a14:foregroundMark x1="57556" y1="24808" x2="57556" y2="24808"/>
                        <a14:foregroundMark x1="44444" y1="22115" x2="44444" y2="22115"/>
                        <a14:foregroundMark x1="64667" y1="63654" x2="64667" y2="636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83" y="633894"/>
            <a:ext cx="1163756" cy="67239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23067" y="751728"/>
            <a:ext cx="577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Общие сведения</a:t>
            </a:r>
            <a:endParaRPr lang="ru-RU" dirty="0">
              <a:latin typeface="Arial Black" panose="020B0A04020102020204" pitchFamily="34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715353391"/>
              </p:ext>
            </p:extLst>
          </p:nvPr>
        </p:nvGraphicFramePr>
        <p:xfrm>
          <a:off x="320632" y="2068558"/>
          <a:ext cx="3741073" cy="2800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3469" y="1606893"/>
            <a:ext cx="3978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 Black" panose="020B0A04020102020204" pitchFamily="34" charset="0"/>
              </a:rPr>
              <a:t>Динамика общей численности населения, тыс. чел.</a:t>
            </a:r>
            <a:endParaRPr lang="ru-RU" sz="1200" dirty="0">
              <a:latin typeface="Arial Black" panose="020B0A040201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7795" y="5073015"/>
            <a:ext cx="5061126" cy="156761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E2671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Самый многочисленный город – Ярославль (свыше 550 тыс. чел.)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Самый малочисленный город – Нарьян-Мар (менее 25 тыс. чел.)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65577870"/>
              </p:ext>
            </p:extLst>
          </p:nvPr>
        </p:nvGraphicFramePr>
        <p:xfrm>
          <a:off x="6569005" y="1215645"/>
          <a:ext cx="4168398" cy="2254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853930" y="753980"/>
            <a:ext cx="471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 Black" panose="020B0A04020102020204" pitchFamily="34" charset="0"/>
              </a:rPr>
              <a:t>Динамика естественного движения населения, тыс. чел.</a:t>
            </a:r>
            <a:endParaRPr lang="ru-RU" sz="1200" dirty="0">
              <a:latin typeface="Arial Black" panose="020B0A04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00554" y="3469704"/>
            <a:ext cx="5348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 Black" panose="020B0A04020102020204" pitchFamily="34" charset="0"/>
              </a:rPr>
              <a:t>Динамика механического движения населения, </a:t>
            </a:r>
          </a:p>
          <a:p>
            <a:pPr algn="ctr"/>
            <a:r>
              <a:rPr lang="ru-RU" sz="1200" dirty="0" smtClean="0">
                <a:latin typeface="Arial Black" panose="020B0A04020102020204" pitchFamily="34" charset="0"/>
              </a:rPr>
              <a:t>тыс. чел.</a:t>
            </a:r>
            <a:endParaRPr lang="ru-RU" sz="1200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56674529"/>
              </p:ext>
            </p:extLst>
          </p:nvPr>
        </p:nvGraphicFramePr>
        <p:xfrm>
          <a:off x="7135775" y="4046321"/>
          <a:ext cx="4913745" cy="2594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44526" y="1365661"/>
            <a:ext cx="683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61215" y="1388486"/>
            <a:ext cx="683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829487" y="1402247"/>
            <a:ext cx="683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533223" y="6192669"/>
            <a:ext cx="683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cs typeface="Arial" panose="020B0604020202020204" pitchFamily="34" charset="0"/>
              </a:rPr>
              <a:t>-3</a:t>
            </a:r>
            <a:endParaRPr lang="ru-RU" sz="1400" dirty="0"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52395" y="6500447"/>
            <a:ext cx="683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55084" y="6500446"/>
            <a:ext cx="683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50474" y="6497876"/>
            <a:ext cx="683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77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1875" y="-11877"/>
            <a:ext cx="12236886" cy="540000"/>
          </a:xfrm>
          <a:prstGeom prst="rect">
            <a:avLst/>
          </a:prstGeom>
          <a:gradFill flip="none" rotWithShape="1">
            <a:gsLst>
              <a:gs pos="60006">
                <a:srgbClr val="86B8D6"/>
              </a:gs>
              <a:gs pos="77488">
                <a:srgbClr val="99D3C0"/>
              </a:gs>
              <a:gs pos="0">
                <a:srgbClr val="345EAA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rgbClr val="B2DC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178127" y="66756"/>
            <a:ext cx="919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III. </a:t>
            </a:r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Численность работников и зарплата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23067" y="751728"/>
            <a:ext cx="577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Общие сведения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27" y="561155"/>
            <a:ext cx="808148" cy="750478"/>
          </a:xfrm>
          <a:prstGeom prst="rect">
            <a:avLst/>
          </a:prstGeom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400180585"/>
              </p:ext>
            </p:extLst>
          </p:nvPr>
        </p:nvGraphicFramePr>
        <p:xfrm>
          <a:off x="178133" y="3596603"/>
          <a:ext cx="518819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88760" y="2864047"/>
            <a:ext cx="3978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 Black" panose="020B0A04020102020204" pitchFamily="34" charset="0"/>
              </a:rPr>
              <a:t>Динамика </a:t>
            </a:r>
            <a:r>
              <a:rPr lang="ru-RU" sz="1200" b="1" dirty="0" smtClean="0">
                <a:latin typeface="Arial Black" panose="020B0A04020102020204" pitchFamily="34" charset="0"/>
              </a:rPr>
              <a:t>среднесписочной численности работников, </a:t>
            </a:r>
            <a:r>
              <a:rPr lang="ru-RU" sz="1200" b="1" dirty="0" smtClean="0">
                <a:latin typeface="Arial Black" panose="020B0A04020102020204" pitchFamily="34" charset="0"/>
              </a:rPr>
              <a:t>млн</a:t>
            </a:r>
            <a:r>
              <a:rPr lang="ru-RU" sz="1200" b="1" dirty="0" smtClean="0">
                <a:latin typeface="Arial Black" panose="020B0A04020102020204" pitchFamily="34" charset="0"/>
              </a:rPr>
              <a:t>. чел.</a:t>
            </a:r>
            <a:endParaRPr lang="ru-RU" sz="1200" b="1" dirty="0">
              <a:latin typeface="Arial Black" panose="020B0A040201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0064" y="1407009"/>
            <a:ext cx="5928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1,5 млн работников</a:t>
            </a:r>
            <a:endParaRPr lang="ru-RU" sz="3200" dirty="0" smtClean="0">
              <a:latin typeface="Arial Black" panose="020B0A04020102020204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по крупным и средним организациям 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2020-2022 годы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090119578"/>
              </p:ext>
            </p:extLst>
          </p:nvPr>
        </p:nvGraphicFramePr>
        <p:xfrm>
          <a:off x="5959436" y="3749003"/>
          <a:ext cx="518819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593676" y="2862410"/>
            <a:ext cx="3978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 Black" panose="020B0A04020102020204" pitchFamily="34" charset="0"/>
              </a:rPr>
              <a:t>Динамика </a:t>
            </a:r>
            <a:r>
              <a:rPr lang="ru-RU" sz="1200" b="1" dirty="0" smtClean="0">
                <a:latin typeface="Arial Black" panose="020B0A04020102020204" pitchFamily="34" charset="0"/>
              </a:rPr>
              <a:t>среднемесячной заработной платы, руб.</a:t>
            </a:r>
            <a:endParaRPr lang="ru-RU" sz="1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77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1875" y="-11877"/>
            <a:ext cx="12236886" cy="540000"/>
          </a:xfrm>
          <a:prstGeom prst="rect">
            <a:avLst/>
          </a:prstGeom>
          <a:gradFill flip="none" rotWithShape="1">
            <a:gsLst>
              <a:gs pos="60006">
                <a:srgbClr val="86B8D6"/>
              </a:gs>
              <a:gs pos="77488">
                <a:srgbClr val="99D3C0"/>
              </a:gs>
              <a:gs pos="0">
                <a:srgbClr val="345EAA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rgbClr val="B2DC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178127" y="66756"/>
            <a:ext cx="4583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IV. </a:t>
            </a:r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Промышленность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23067" y="751728"/>
            <a:ext cx="577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Общие сведения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27" y="561155"/>
            <a:ext cx="808148" cy="750478"/>
          </a:xfrm>
          <a:prstGeom prst="rect">
            <a:avLst/>
          </a:prstGeom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19998455"/>
              </p:ext>
            </p:extLst>
          </p:nvPr>
        </p:nvGraphicFramePr>
        <p:xfrm>
          <a:off x="178133" y="3596603"/>
          <a:ext cx="518819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88760" y="2864047"/>
            <a:ext cx="3978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 Black" panose="020B0A04020102020204" pitchFamily="34" charset="0"/>
              </a:rPr>
              <a:t>Динамика общего объема отгруженной промышленной продукции, млрд руб.</a:t>
            </a:r>
            <a:endParaRPr lang="ru-RU" sz="1200" b="1" dirty="0">
              <a:latin typeface="Arial Black" panose="020B0A040201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0064" y="1407009"/>
            <a:ext cx="5928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9,4</a:t>
            </a:r>
            <a:r>
              <a:rPr lang="ru-RU" sz="3200" dirty="0" smtClean="0">
                <a:latin typeface="Arial Black" panose="020B0A04020102020204" pitchFamily="34" charset="0"/>
              </a:rPr>
              <a:t> трлн рублей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общий объем отгруженной промышленной продукции за 2020-2022 годы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378729" y="1410812"/>
            <a:ext cx="5061126" cy="156761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E2671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Самые высокие объемы промышленного производства в Череповце (порядка 30% общего объема отгруженной продукции городов Союза)</a:t>
            </a:r>
          </a:p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78729" y="3580147"/>
            <a:ext cx="5061126" cy="156761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E2671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Лидеры по показателю объема промышленного производства на душу населения (от 1000 до 3200 тыс. руб./чел.): Великий Новгород, Коряжма, </a:t>
            </a:r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Новодвинск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Череповец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69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497254964"/>
              </p:ext>
            </p:extLst>
          </p:nvPr>
        </p:nvGraphicFramePr>
        <p:xfrm>
          <a:off x="550597" y="2816016"/>
          <a:ext cx="4523556" cy="35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11875" y="-11877"/>
            <a:ext cx="12236886" cy="540000"/>
          </a:xfrm>
          <a:prstGeom prst="rect">
            <a:avLst/>
          </a:prstGeom>
          <a:gradFill flip="none" rotWithShape="1">
            <a:gsLst>
              <a:gs pos="60006">
                <a:srgbClr val="86B8D6"/>
              </a:gs>
              <a:gs pos="77488">
                <a:srgbClr val="99D3C0"/>
              </a:gs>
              <a:gs pos="0">
                <a:srgbClr val="345EAA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rgbClr val="B2DC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178127" y="66756"/>
            <a:ext cx="7060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</a:t>
            </a:r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. </a:t>
            </a:r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Инвестиции в основной капитал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177" y="1549512"/>
            <a:ext cx="5928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1,3 трлн рублей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общий объем инвестиций в основной капитал за 2020-2022 годы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23067" y="808878"/>
            <a:ext cx="577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Общие сведения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9556" l="2111" r="96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27" y="621074"/>
            <a:ext cx="744940" cy="74494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473731" y="1820977"/>
            <a:ext cx="5061126" cy="156761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E2671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Самые большие объемы инвестиций в основной капитал за 3 года в Череповце (порядка 20% общего объема инвестиций городов Союза) и Калининграде (более 10%)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8760" y="2911547"/>
            <a:ext cx="3978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 Black" panose="020B0A04020102020204" pitchFamily="34" charset="0"/>
              </a:rPr>
              <a:t>Динамика общего объема инвестиций в основной капитал, млрд руб.</a:t>
            </a:r>
            <a:endParaRPr lang="ru-RU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71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1875" y="-11877"/>
            <a:ext cx="12236886" cy="540000"/>
          </a:xfrm>
          <a:prstGeom prst="rect">
            <a:avLst/>
          </a:prstGeom>
          <a:gradFill flip="none" rotWithShape="1">
            <a:gsLst>
              <a:gs pos="60006">
                <a:srgbClr val="86B8D6"/>
              </a:gs>
              <a:gs pos="77488">
                <a:srgbClr val="99D3C0"/>
              </a:gs>
              <a:gs pos="0">
                <a:srgbClr val="345EAA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rgbClr val="B2DC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178127" y="66756"/>
            <a:ext cx="7060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VI. </a:t>
            </a:r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Строительство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23067" y="808878"/>
            <a:ext cx="577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Общие сведения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99556" l="2111" r="96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27" y="621074"/>
            <a:ext cx="744940" cy="7449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0064" y="1407009"/>
            <a:ext cx="592844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183,0 млрд рублей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общий объем работ, выполненных по виду деятельности «Строительство» (без МСП)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за 2020-2022 годы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134604295"/>
              </p:ext>
            </p:extLst>
          </p:nvPr>
        </p:nvGraphicFramePr>
        <p:xfrm>
          <a:off x="609973" y="3597013"/>
          <a:ext cx="4888443" cy="2958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83763" y="3166749"/>
            <a:ext cx="3978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 Black" panose="020B0A04020102020204" pitchFamily="34" charset="0"/>
              </a:rPr>
              <a:t>Динамика общего объема работ, выполненных по виду деятельности «Строительство» (без МСП), млрд руб.</a:t>
            </a:r>
            <a:endParaRPr lang="ru-RU" sz="1200" dirty="0">
              <a:latin typeface="Arial Black" panose="020B0A0402010202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26230266"/>
              </p:ext>
            </p:extLst>
          </p:nvPr>
        </p:nvGraphicFramePr>
        <p:xfrm>
          <a:off x="6258355" y="3135348"/>
          <a:ext cx="5686961" cy="3585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38199" y="3135348"/>
            <a:ext cx="4835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 Black" panose="020B0A04020102020204" pitchFamily="34" charset="0"/>
              </a:rPr>
              <a:t>Динамика общего ввода в действие жилых домов, млн кв. м</a:t>
            </a:r>
            <a:endParaRPr lang="ru-RU" sz="1200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0554" y="1407008"/>
            <a:ext cx="5928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8,8 млн кв. м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общий объем введенного в действие жилья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за 2020-2022 годы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79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60006">
              <a:srgbClr val="86B8D6"/>
            </a:gs>
            <a:gs pos="77488">
              <a:srgbClr val="99D3C0"/>
            </a:gs>
            <a:gs pos="0">
              <a:srgbClr val="345EAA"/>
            </a:gs>
            <a:gs pos="50000">
              <a:schemeClr val="accent1">
                <a:lumMod val="60000"/>
                <a:lumOff val="40000"/>
              </a:schemeClr>
            </a:gs>
            <a:gs pos="100000">
              <a:srgbClr val="B2DCCF"/>
            </a:gs>
          </a:gsLst>
          <a:lin ang="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16761</TotalTime>
  <Words>410</Words>
  <Application>Microsoft Office PowerPoint</Application>
  <PresentationFormat>Произвольный</PresentationFormat>
  <Paragraphs>97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Вера Александровна Смурякова</cp:lastModifiedBy>
  <cp:revision>1535</cp:revision>
  <cp:lastPrinted>2023-09-14T07:13:41Z</cp:lastPrinted>
  <dcterms:created xsi:type="dcterms:W3CDTF">2022-06-28T08:05:40Z</dcterms:created>
  <dcterms:modified xsi:type="dcterms:W3CDTF">2023-09-15T10:40:16Z</dcterms:modified>
</cp:coreProperties>
</file>