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</p:sldMasterIdLst>
  <p:notesMasterIdLst>
    <p:notesMasterId r:id="rId19"/>
  </p:notesMasterIdLst>
  <p:handoutMasterIdLst>
    <p:handoutMasterId r:id="rId20"/>
  </p:handoutMasterIdLst>
  <p:sldIdLst>
    <p:sldId id="414" r:id="rId4"/>
    <p:sldId id="429" r:id="rId5"/>
    <p:sldId id="447" r:id="rId6"/>
    <p:sldId id="456" r:id="rId7"/>
    <p:sldId id="457" r:id="rId8"/>
    <p:sldId id="458" r:id="rId9"/>
    <p:sldId id="448" r:id="rId10"/>
    <p:sldId id="449" r:id="rId11"/>
    <p:sldId id="450" r:id="rId12"/>
    <p:sldId id="452" r:id="rId13"/>
    <p:sldId id="451" r:id="rId14"/>
    <p:sldId id="453" r:id="rId15"/>
    <p:sldId id="454" r:id="rId16"/>
    <p:sldId id="455" r:id="rId17"/>
    <p:sldId id="41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7030A0"/>
    <a:srgbClr val="B3A2C7"/>
    <a:srgbClr val="CCB0C9"/>
    <a:srgbClr val="53B0C9"/>
    <a:srgbClr val="93CDDD"/>
    <a:srgbClr val="56B0C9"/>
    <a:srgbClr val="7A5E9A"/>
    <a:srgbClr val="BCFDF8"/>
    <a:srgbClr val="D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3149" autoAdjust="0"/>
  </p:normalViewPr>
  <p:slideViewPr>
    <p:cSldViewPr>
      <p:cViewPr>
        <p:scale>
          <a:sx n="70" d="100"/>
          <a:sy n="70" d="100"/>
        </p:scale>
        <p:origin x="-233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50F6-28EB-4889-8063-C18F3A7F0D4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BA3D-7C2B-44AE-96E4-7ABF16763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4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8F7A-C3F1-4697-AA25-355D09B2E801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036F-72E2-4E8A-9C41-2399437F5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036F-72E2-4E8A-9C41-2399437F54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44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79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1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4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4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3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6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1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8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39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5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8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5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3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47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1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480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1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31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4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2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02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2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3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1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85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11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vladimir-city.ru/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hyperlink" Target="http://www.smoladmin.ru/" TargetMode="External"/><Relationship Id="rId21" Type="http://schemas.openxmlformats.org/officeDocument/2006/relationships/hyperlink" Target="http://koradm.ru/" TargetMode="Externa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hyperlink" Target="http://tver.ru/" TargetMode="External"/><Relationship Id="rId50" Type="http://schemas.openxmlformats.org/officeDocument/2006/relationships/image" Target="../media/image26.png"/><Relationship Id="rId55" Type="http://schemas.openxmlformats.org/officeDocument/2006/relationships/hyperlink" Target="http://city-yaroslavl.ru/" TargetMode="External"/><Relationship Id="rId7" Type="http://schemas.openxmlformats.org/officeDocument/2006/relationships/hyperlink" Target="http://www.boradmin.ru/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://ivgoradm.ru/" TargetMode="External"/><Relationship Id="rId25" Type="http://schemas.openxmlformats.org/officeDocument/2006/relationships/hyperlink" Target="http://kotlas-city.ru/" TargetMode="External"/><Relationship Id="rId33" Type="http://schemas.openxmlformats.org/officeDocument/2006/relationships/hyperlink" Target="http://pskovgorod.ru/" TargetMode="Externa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hyperlink" Target="http://novadmin.ru/" TargetMode="External"/><Relationship Id="rId41" Type="http://schemas.openxmlformats.org/officeDocument/2006/relationships/hyperlink" Target="http://admrussa.ru/" TargetMode="Externa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hyperlink" Target="http://www.vumr.ru/" TargetMode="Externa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hyperlink" Target="http://severodvinsk.info/" TargetMode="External"/><Relationship Id="rId40" Type="http://schemas.openxmlformats.org/officeDocument/2006/relationships/image" Target="../media/image21.png"/><Relationship Id="rId45" Type="http://schemas.openxmlformats.org/officeDocument/2006/relationships/hyperlink" Target="http://&#1089;&#1099;&#1082;&#1090;&#1099;&#1074;&#1082;&#1072;&#1088;.&#1088;&#1092;/" TargetMode="External"/><Relationship Id="rId53" Type="http://schemas.openxmlformats.org/officeDocument/2006/relationships/hyperlink" Target="http://okrugshuya.ru/" TargetMode="External"/><Relationship Id="rId5" Type="http://schemas.openxmlformats.org/officeDocument/2006/relationships/hyperlink" Target="http://www.arhcity.ru/" TargetMode="External"/><Relationship Id="rId15" Type="http://schemas.openxmlformats.org/officeDocument/2006/relationships/hyperlink" Target="http://www.sgorodov.ru/cities/vologda/" TargetMode="External"/><Relationship Id="rId23" Type="http://schemas.openxmlformats.org/officeDocument/2006/relationships/hyperlink" Target="http://gradkostroma.ru/" TargetMode="Externa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hyperlink" Target="http://tikhvin.org/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://klgd.ru/" TargetMode="External"/><Relationship Id="rId31" Type="http://schemas.openxmlformats.org/officeDocument/2006/relationships/hyperlink" Target="http://petrozavodsk-mo.ru/" TargetMode="Externa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hyperlink" Target="http://www.adm.nov.ru/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hyperlink" Target="http://adm-nmar.ru/" TargetMode="External"/><Relationship Id="rId30" Type="http://schemas.openxmlformats.org/officeDocument/2006/relationships/image" Target="../media/image16.png"/><Relationship Id="rId35" Type="http://schemas.openxmlformats.org/officeDocument/2006/relationships/hyperlink" Target="http://rybinsk.ru/" TargetMode="External"/><Relationship Id="rId43" Type="http://schemas.openxmlformats.org/officeDocument/2006/relationships/hyperlink" Target="http://www.gorodsuzdal.ru/" TargetMode="Externa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hyperlink" Target="http://cherinfo.ru/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goginDV\Desktop\пример_Монтажная област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7" y="5085184"/>
            <a:ext cx="7962678" cy="122083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ts val="2191"/>
              </a:lnSpc>
            </a:pPr>
            <a:r>
              <a:rPr lang="ru-RU" sz="2500" b="1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Анализ основных показателей бюджетов</a:t>
            </a:r>
          </a:p>
          <a:p>
            <a:pPr>
              <a:lnSpc>
                <a:spcPts val="2191"/>
              </a:lnSpc>
            </a:pPr>
            <a:r>
              <a:rPr lang="ru-RU" sz="25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муниципальных </a:t>
            </a:r>
            <a:r>
              <a:rPr lang="ru-RU" sz="2500" b="1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образований, входящих в состав Союза городов Центра и Северо-Запада </a:t>
            </a:r>
            <a:r>
              <a:rPr lang="ru-RU" sz="25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России</a:t>
            </a:r>
          </a:p>
          <a:p>
            <a:pPr>
              <a:lnSpc>
                <a:spcPts val="2191"/>
              </a:lnSpc>
            </a:pPr>
            <a:r>
              <a:rPr lang="en-US" sz="25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5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по итогам информационного обмена)</a:t>
            </a:r>
            <a:endParaRPr lang="ru-RU" sz="25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5687" y="5893611"/>
            <a:ext cx="92869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787" y="6320369"/>
            <a:ext cx="1662154" cy="27698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сентября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Бюджетное управление\Союз городов Центра и Северо-Запада России\анкета 2023\фото\Великий устюг 1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r="61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ОТДЕЛЬНЫЕ РАСХОДЫ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10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0352" y="1628800"/>
            <a:ext cx="870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Различия в уровне финансовой обеспеченности по отдельным направлениям расходов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510190"/>
            <a:ext cx="2110391" cy="982706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08" y="1556792"/>
            <a:ext cx="2110391" cy="1008112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323528" y="2795515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7287" y="5552190"/>
            <a:ext cx="7876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установление дополнительных мер социальной поддержки в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23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муниципальных образованиях</a:t>
            </a:r>
            <a:endParaRPr 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370351" y="5696206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708920"/>
            <a:ext cx="810039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расходы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на душу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населения составляют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7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. до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89,3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. 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(наибольший уровень: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Суздаль - 89,3 </a:t>
            </a:r>
            <a:r>
              <a:rPr lang="ru-RU" sz="24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Северодвинск - 69,4 </a:t>
            </a:r>
            <a:r>
              <a:rPr lang="ru-RU" sz="24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наименьший уровень: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Старая Русса - 7,0 </a:t>
            </a:r>
            <a:r>
              <a:rPr lang="ru-RU" sz="2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Боровичи - 11,1 </a:t>
            </a:r>
            <a:r>
              <a:rPr lang="ru-RU" sz="2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105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Бюджетное управление\Союз городов Центра и Северо-Запада России\анкета 2023\фото\Владимир 1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13447" r="11921"/>
          <a:stretch/>
        </p:blipFill>
        <p:spPr bwMode="auto">
          <a:xfrm>
            <a:off x="-3448" y="0"/>
            <a:ext cx="9144000" cy="69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КАПИТАЛЬНЫЕ РАСХОДЫ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11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1" y="1628800"/>
            <a:ext cx="8380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Рост расходов бюджетов муниципальных образований на капитальное строительство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(за 2022 год на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34</a:t>
            </a:r>
            <a:r>
              <a:rPr lang="ru-RU" sz="25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%</a:t>
            </a: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к уровню 2021 года)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97967" y="4881817"/>
            <a:ext cx="782219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доля средств вышестоящих бюджетов в капитальных расходах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среднем по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всем МО –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87,4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(наибольшая доля: Петрозаводск - 99,5%, </a:t>
            </a:r>
            <a:r>
              <a:rPr lang="ru-RU" sz="24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Новодвинск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- 99,4%, Котлас - 98,2%)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484784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10" y="1557424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323528" y="3058976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266" y="2924944"/>
            <a:ext cx="78768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увеличение доли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капитальных расходов в общем объеме расходов бюджетов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(наибольшая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доля расходов за 2022 год: 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Псков - 32,6%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Калининград - 26%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Вологда, Нарьян-Мар – 23,7%)</a:t>
            </a:r>
            <a:endParaRPr 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370351" y="5062883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Бюджетное управление\Союз городов Центра и Северо-Запада России\анкета 2023\фото\Архангельск 1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675" r="6594" b="109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770368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КРЕДИТОРСКАЯ ЗАДОЛЖЕННОСТЬ ПО РАСХОДАМ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12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1" y="2039022"/>
            <a:ext cx="838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Сокращение объема кредиторской задолженности по расходам 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(за 2022 год в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2,2</a:t>
            </a:r>
            <a:r>
              <a:rPr lang="ru-RU" sz="3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раза 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 457 млн руб. до 206 млн руб.)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5816" y="4739660"/>
            <a:ext cx="803818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наибольший объем просроченной кредиторской задолженности к общему объему расходов бюджета: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Боровичи – 0,6%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Ярославль – 0,5%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Кострома – 0,4%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869598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09" y="2158261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323528" y="3662564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266" y="3528532"/>
            <a:ext cx="787689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просроченная кредиторская задолженность по итогам 2021-2022 годов имеется у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8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МО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(в 2016-2017 годах - у 19 МО)</a:t>
            </a:r>
            <a:endParaRPr 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378200" y="4920726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Бюджетное управление\Союз городов Центра и Северо-Запада России\анкета 2023\фото\Иваново 3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r="11024"/>
          <a:stretch/>
        </p:blipFill>
        <p:spPr bwMode="auto">
          <a:xfrm>
            <a:off x="91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58194"/>
            <a:ext cx="9244706" cy="770368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ЗАДАЧИ, СТОЯЩИЕ ПЕРЕД МУНИЦИПАЛЬНЫМИ ОБРАЗОВАНИЯМИ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13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39553" y="2060848"/>
            <a:ext cx="7990122" cy="1128707"/>
            <a:chOff x="467544" y="1155397"/>
            <a:chExt cx="5593087" cy="1128707"/>
          </a:xfrm>
        </p:grpSpPr>
        <p:sp>
          <p:nvSpPr>
            <p:cNvPr id="23" name="Нашивка 22"/>
            <p:cNvSpPr>
              <a:spLocks noChangeAspect="1"/>
            </p:cNvSpPr>
            <p:nvPr/>
          </p:nvSpPr>
          <p:spPr>
            <a:xfrm>
              <a:off x="467544" y="1319533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7551" y="1155397"/>
              <a:ext cx="5023080" cy="112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укрепление доходного потенциала бюджетов муниципальных образований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39553" y="3284984"/>
            <a:ext cx="7920880" cy="1128001"/>
            <a:chOff x="467544" y="1275606"/>
            <a:chExt cx="5544617" cy="1128001"/>
          </a:xfrm>
        </p:grpSpPr>
        <p:sp>
          <p:nvSpPr>
            <p:cNvPr id="28" name="Нашивка 27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9081" y="1275606"/>
              <a:ext cx="5023080" cy="11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повышение эффективности и результативности бюджетных расходов</a:t>
              </a:r>
              <a:endParaRPr lang="ru-RU" sz="2800" b="1" dirty="0">
                <a:solidFill>
                  <a:srgbClr val="31859C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39552" y="4540552"/>
            <a:ext cx="8452619" cy="783291"/>
            <a:chOff x="467544" y="1305223"/>
            <a:chExt cx="5544617" cy="783291"/>
          </a:xfrm>
        </p:grpSpPr>
        <p:sp>
          <p:nvSpPr>
            <p:cNvPr id="40" name="Нашивка 39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9081" y="1305223"/>
              <a:ext cx="5023080" cy="78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необходимость снижения размера муниципального долга</a:t>
              </a:r>
              <a:endParaRPr lang="ru-RU" sz="2800" b="1" dirty="0">
                <a:solidFill>
                  <a:srgbClr val="31859C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39553" y="5525323"/>
            <a:ext cx="8452619" cy="783997"/>
            <a:chOff x="467544" y="1203598"/>
            <a:chExt cx="5544617" cy="783997"/>
          </a:xfrm>
        </p:grpSpPr>
        <p:sp>
          <p:nvSpPr>
            <p:cNvPr id="43" name="Нашивка 42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9081" y="1203598"/>
              <a:ext cx="5023080" cy="78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повышение устойчивости и самостоятельности местных бюджетов</a:t>
              </a:r>
            </a:p>
          </p:txBody>
        </p:sp>
      </p:grpSp>
      <p:sp>
        <p:nvSpPr>
          <p:cNvPr id="51" name="Половина рамки 50"/>
          <p:cNvSpPr/>
          <p:nvPr/>
        </p:nvSpPr>
        <p:spPr>
          <a:xfrm>
            <a:off x="279121" y="1916832"/>
            <a:ext cx="2564687" cy="2065803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Половина рамки 53"/>
          <p:cNvSpPr/>
          <p:nvPr/>
        </p:nvSpPr>
        <p:spPr>
          <a:xfrm rot="10800000">
            <a:off x="6228185" y="4603556"/>
            <a:ext cx="2564687" cy="2065803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Бюджетное управление\Союз городов Центра и Северо-Запада России\анкета 2023\фото\Рыбинск 4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r="299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58194"/>
            <a:ext cx="9244706" cy="770368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ПРЕДЛОЖЕНИЯ ПО ПОДДЕРЖКЕ МУНИЦИПАЛЬНЫХ ОБРАЗОВАНИЙ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14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67544" y="1988840"/>
            <a:ext cx="8325329" cy="1372683"/>
            <a:chOff x="417138" y="1083389"/>
            <a:chExt cx="5827732" cy="1372683"/>
          </a:xfrm>
        </p:grpSpPr>
        <p:sp>
          <p:nvSpPr>
            <p:cNvPr id="23" name="Нашивка 22"/>
            <p:cNvSpPr>
              <a:spLocks noChangeAspect="1"/>
            </p:cNvSpPr>
            <p:nvPr/>
          </p:nvSpPr>
          <p:spPr>
            <a:xfrm>
              <a:off x="417138" y="1227405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26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1194" y="1083389"/>
              <a:ext cx="5323676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предоставление субъектам </a:t>
              </a: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Р</a:t>
              </a: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Ф </a:t>
              </a: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бюджетных кредитов </a:t>
              </a: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на замещение в полном объеме коммерческих заимствований муниципальных образований </a:t>
              </a:r>
              <a:endParaRPr lang="ru-RU" sz="2600" dirty="0">
                <a:solidFill>
                  <a:prstClr val="black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467543" y="3429000"/>
            <a:ext cx="8325330" cy="1692771"/>
            <a:chOff x="420309" y="1305223"/>
            <a:chExt cx="5461120" cy="1692771"/>
          </a:xfrm>
        </p:grpSpPr>
        <p:sp>
          <p:nvSpPr>
            <p:cNvPr id="40" name="Нашивка 39"/>
            <p:cNvSpPr>
              <a:spLocks noChangeAspect="1"/>
            </p:cNvSpPr>
            <p:nvPr/>
          </p:nvSpPr>
          <p:spPr>
            <a:xfrm>
              <a:off x="420309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26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2657" y="1305223"/>
              <a:ext cx="498877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принятие муниципальными образованиями комплекса </a:t>
              </a: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мер по сохранению </a:t>
              </a: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положительной </a:t>
              </a: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динамики </a:t>
              </a: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роста доходов </a:t>
              </a: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местных бюджетов с акцентом на рост собственного налогового потенциала</a:t>
              </a:r>
              <a:endParaRPr lang="ru-RU" sz="2600" b="1" dirty="0">
                <a:solidFill>
                  <a:srgbClr val="31859C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23544" y="5229200"/>
            <a:ext cx="8349622" cy="1374800"/>
            <a:chOff x="391447" y="1203598"/>
            <a:chExt cx="5477055" cy="1374800"/>
          </a:xfrm>
        </p:grpSpPr>
        <p:sp>
          <p:nvSpPr>
            <p:cNvPr id="43" name="Нашивка 42"/>
            <p:cNvSpPr>
              <a:spLocks noChangeAspect="1"/>
            </p:cNvSpPr>
            <p:nvPr/>
          </p:nvSpPr>
          <p:spPr>
            <a:xfrm>
              <a:off x="391447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26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5422" y="1203598"/>
              <a:ext cx="5023080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сохранение </a:t>
              </a: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положительной динамики </a:t>
              </a:r>
              <a:r>
                <a:rPr lang="ru-RU" sz="2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роста безвозмездных поступлений из вышестоящих бюджетов на решение вопросов местного </a:t>
              </a:r>
              <a:r>
                <a:rPr lang="ru-RU" sz="2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значения</a:t>
              </a:r>
              <a:endParaRPr lang="ru-RU" sz="2600" dirty="0">
                <a:solidFill>
                  <a:prstClr val="black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1" name="Половина рамки 50"/>
          <p:cNvSpPr/>
          <p:nvPr/>
        </p:nvSpPr>
        <p:spPr>
          <a:xfrm>
            <a:off x="279121" y="1916832"/>
            <a:ext cx="2564687" cy="2065803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Половина рамки 53"/>
          <p:cNvSpPr/>
          <p:nvPr/>
        </p:nvSpPr>
        <p:spPr>
          <a:xfrm rot="10800000">
            <a:off x="6228185" y="4603556"/>
            <a:ext cx="2564687" cy="2065803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goginDV\Desktop\пример_Монтажная област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286389"/>
            <a:ext cx="3384227" cy="477038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sz="2500" b="1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5687" y="5893611"/>
            <a:ext cx="92869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376" y="5912886"/>
            <a:ext cx="360000" cy="360000"/>
          </a:xfrm>
          <a:prstGeom prst="rect">
            <a:avLst/>
          </a:prstGeom>
          <a:noFill/>
          <a:ln w="9525">
            <a:solidFill>
              <a:srgbClr val="70B7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H:\Бюджетное управление\Бюджет 2022-2024\ИСПОЛНЕНИЕ\9 месяцев\рабочие файлы\QR_itogi_bud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03" y="5661248"/>
            <a:ext cx="863277" cy="8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Бюджетное управление\Союз городов Центра и Северо-Запада России\анкета 2023\фото\Псков 3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/>
          <a:stretch/>
        </p:blipFill>
        <p:spPr bwMode="auto">
          <a:xfrm>
            <a:off x="1" y="0"/>
            <a:ext cx="9204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58194"/>
            <a:ext cx="9244706" cy="542614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r>
              <a:rPr lang="ru-RU" sz="3000" b="1" dirty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ЦЕЛИ ИНФОРМАЦИОННОГО ОБМЕНА</a:t>
            </a: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sz="5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67544" y="2204864"/>
            <a:ext cx="7990122" cy="1015663"/>
            <a:chOff x="467544" y="1275606"/>
            <a:chExt cx="5593087" cy="1015663"/>
          </a:xfrm>
        </p:grpSpPr>
        <p:sp>
          <p:nvSpPr>
            <p:cNvPr id="23" name="Нашивка 22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7551" y="1275606"/>
              <a:ext cx="5023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Bookman Old Style" panose="02050604050505020204" pitchFamily="18" charset="0"/>
                </a:rPr>
                <a:t>Анализ финансового состояния муниципальных образований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7544" y="3751872"/>
            <a:ext cx="7920880" cy="1477328"/>
            <a:chOff x="467544" y="1275606"/>
            <a:chExt cx="5544617" cy="1477328"/>
          </a:xfrm>
        </p:grpSpPr>
        <p:sp>
          <p:nvSpPr>
            <p:cNvPr id="28" name="Нашивка 27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9081" y="1275606"/>
              <a:ext cx="50230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latin typeface="Bookman Old Style" panose="02050604050505020204" pitchFamily="18" charset="0"/>
                </a:rPr>
                <a:t>Выявление общих проблем </a:t>
              </a:r>
              <a:r>
                <a:rPr lang="ru-RU" sz="3000" dirty="0">
                  <a:latin typeface="Bookman Old Style" panose="02050604050505020204" pitchFamily="18" charset="0"/>
                </a:rPr>
                <a:t>муниципальных образований и </a:t>
              </a:r>
              <a:r>
                <a:rPr lang="ru-RU" sz="3000" dirty="0" smtClean="0">
                  <a:latin typeface="Bookman Old Style" panose="02050604050505020204" pitchFamily="18" charset="0"/>
                </a:rPr>
                <a:t>изыскание путей </a:t>
              </a:r>
              <a:r>
                <a:rPr lang="ru-RU" sz="3000" dirty="0">
                  <a:latin typeface="Bookman Old Style" panose="02050604050505020204" pitchFamily="18" charset="0"/>
                </a:rPr>
                <a:t>их решения</a:t>
              </a: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5" name="Рисунок 44" descr="Архангельск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2044328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Боровичи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257676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Великий Новгород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3083689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Великий Устюг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3564756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Владимир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4031937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 descr="Вологда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507692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 descr="Иваново">
            <a:hlinkClick r:id="rId17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4572868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 descr="Калининград">
            <a:hlinkClick r:id="rId19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5580980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 descr="Коряжма">
            <a:hlinkClick r:id="rId21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8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Рисунок 57" descr="Кострома">
            <a:hlinkClick r:id="rId23"/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9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Рисунок 58" descr="Котлас">
            <a:hlinkClick r:id="rId25"/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Рисунок 59" descr="Нарьян-Мар">
            <a:hlinkClick r:id="rId27"/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 descr="Новодвинск">
            <a:hlinkClick r:id="rId29"/>
          </p:cNvPr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 descr="Петрозаводск">
            <a:hlinkClick r:id="rId31"/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64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 descr="Псков">
            <a:hlinkClick r:id="rId33"/>
          </p:cNvPr>
          <p:cNvPicPr/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12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Рисунок 63" descr="Рыбинск">
            <a:hlinkClick r:id="rId35"/>
          </p:cNvPr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60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 descr="Северодвинск">
            <a:hlinkClick r:id="rId37"/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 descr="Смоленск">
            <a:hlinkClick r:id="rId39"/>
          </p:cNvPr>
          <p:cNvPicPr/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64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Рисунок 68" descr="Старая Русса">
            <a:hlinkClick r:id="rId41"/>
          </p:cNvPr>
          <p:cNvPicPr/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Суздаль">
            <a:hlinkClick r:id="rId43"/>
          </p:cNvPr>
          <p:cNvPicPr/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68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Рисунок 70" descr="Сыктывкар">
            <a:hlinkClick r:id="rId45"/>
          </p:cNvPr>
          <p:cNvPicPr/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16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Рисунок 71" descr="Тверь">
            <a:hlinkClick r:id="rId47"/>
          </p:cNvPr>
          <p:cNvPicPr/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4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Рисунок 72" descr="Тихвин">
            <a:hlinkClick r:id="rId49"/>
          </p:cNvPr>
          <p:cNvPicPr/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20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 descr="Череповец">
            <a:hlinkClick r:id="rId51"/>
          </p:cNvPr>
          <p:cNvPicPr/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68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Рисунок 74" descr="Шуя">
            <a:hlinkClick r:id="rId53"/>
          </p:cNvPr>
          <p:cNvPicPr/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24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 descr="Ярославль">
            <a:hlinkClick r:id="rId55"/>
          </p:cNvPr>
          <p:cNvPicPr/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72" y="6165304"/>
            <a:ext cx="304800" cy="36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H:\Бюджетное управление\Союз городов Центра и Северо-Запада России\анкета 2023\фото\Петрозаводск 1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3808"/>
          <a:stretch/>
        </p:blipFill>
        <p:spPr bwMode="auto">
          <a:xfrm>
            <a:off x="-31511" y="-13655"/>
            <a:ext cx="9167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58194"/>
            <a:ext cx="9244706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ПАРАМЕТРЫ </a:t>
            </a:r>
            <a:r>
              <a:rPr lang="ru-RU" sz="2800" b="1" dirty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ИНФОРМАЦИОННОГО ОБМЕНА</a:t>
            </a: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39553" y="2348880"/>
            <a:ext cx="7990122" cy="833433"/>
            <a:chOff x="467544" y="1275606"/>
            <a:chExt cx="5593087" cy="833433"/>
          </a:xfrm>
        </p:grpSpPr>
        <p:sp>
          <p:nvSpPr>
            <p:cNvPr id="23" name="Нашивка 22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7551" y="1275606"/>
              <a:ext cx="5023080" cy="8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30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Участие всех </a:t>
              </a:r>
              <a:r>
                <a:rPr lang="ru-RU" sz="3000" b="1" dirty="0" smtClean="0">
                  <a:solidFill>
                    <a:srgbClr val="31859C"/>
                  </a:solidFill>
                  <a:latin typeface="Bookman Old Style" panose="02050604050505020204" pitchFamily="18" charset="0"/>
                </a:rPr>
                <a:t>26</a:t>
              </a:r>
              <a:r>
                <a:rPr lang="ru-RU" sz="30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 муниципальных </a:t>
              </a:r>
              <a:r>
                <a:rPr lang="ru-RU" sz="30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образований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39553" y="3493457"/>
            <a:ext cx="8280919" cy="553998"/>
            <a:chOff x="467544" y="1275606"/>
            <a:chExt cx="5796644" cy="553998"/>
          </a:xfrm>
        </p:grpSpPr>
        <p:sp>
          <p:nvSpPr>
            <p:cNvPr id="28" name="Нашивка 27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9081" y="1275606"/>
              <a:ext cx="52751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Анализ данных </a:t>
              </a:r>
              <a:r>
                <a:rPr lang="ru-RU" sz="3000" b="1" dirty="0" smtClean="0">
                  <a:solidFill>
                    <a:srgbClr val="31859C"/>
                  </a:solidFill>
                  <a:latin typeface="Bookman Old Style" panose="02050604050505020204" pitchFamily="18" charset="0"/>
                </a:rPr>
                <a:t>за 2021 и 2022 годы</a:t>
              </a:r>
              <a:endPara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39552" y="4509120"/>
            <a:ext cx="8452619" cy="553998"/>
            <a:chOff x="467544" y="1305223"/>
            <a:chExt cx="5544617" cy="553998"/>
          </a:xfrm>
        </p:grpSpPr>
        <p:sp>
          <p:nvSpPr>
            <p:cNvPr id="40" name="Нашивка 39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9081" y="1305223"/>
              <a:ext cx="50230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Количество показателей в анкете </a:t>
              </a:r>
              <a:r>
                <a:rPr lang="ru-RU" sz="3000" b="1" dirty="0" smtClean="0">
                  <a:solidFill>
                    <a:srgbClr val="31859C"/>
                  </a:solidFill>
                  <a:latin typeface="Bookman Old Style" panose="02050604050505020204" pitchFamily="18" charset="0"/>
                </a:rPr>
                <a:t>63</a:t>
              </a:r>
              <a:endPara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39553" y="5517232"/>
            <a:ext cx="8452619" cy="553998"/>
            <a:chOff x="467544" y="1275606"/>
            <a:chExt cx="5544617" cy="553998"/>
          </a:xfrm>
        </p:grpSpPr>
        <p:sp>
          <p:nvSpPr>
            <p:cNvPr id="43" name="Нашивка 42"/>
            <p:cNvSpPr>
              <a:spLocks noChangeAspect="1"/>
            </p:cNvSpPr>
            <p:nvPr/>
          </p:nvSpPr>
          <p:spPr>
            <a:xfrm>
              <a:off x="467544" y="1439742"/>
              <a:ext cx="406740" cy="318059"/>
            </a:xfrm>
            <a:prstGeom prst="chevron">
              <a:avLst/>
            </a:prstGeom>
            <a:noFill/>
            <a:ln w="50800" cap="rnd" cmpd="thickThin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ru-RU" sz="3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9081" y="1275606"/>
              <a:ext cx="50230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Детальный анализ </a:t>
              </a:r>
              <a:r>
                <a:rPr lang="ru-RU" sz="3000" b="1" dirty="0">
                  <a:solidFill>
                    <a:srgbClr val="31859C"/>
                  </a:solidFill>
                  <a:latin typeface="Bookman Old Style" panose="02050604050505020204" pitchFamily="18" charset="0"/>
                </a:rPr>
                <a:t>34</a:t>
              </a:r>
              <a:r>
                <a:rPr lang="ru-RU" sz="3000" b="1" dirty="0" smtClean="0">
                  <a:solidFill>
                    <a:srgbClr val="7030A0"/>
                  </a:solidFill>
                  <a:latin typeface="Bookman Old Style" panose="02050604050505020204" pitchFamily="18" charset="0"/>
                </a:rPr>
                <a:t> </a:t>
              </a:r>
              <a:r>
                <a:rPr lang="ru-RU" sz="30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показателей</a:t>
              </a:r>
              <a:endParaRPr lang="ru-RU" sz="3000" dirty="0">
                <a:solidFill>
                  <a:prstClr val="black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1" name="Половина рамки 50"/>
          <p:cNvSpPr/>
          <p:nvPr/>
        </p:nvSpPr>
        <p:spPr>
          <a:xfrm>
            <a:off x="279121" y="2083277"/>
            <a:ext cx="2564687" cy="2065803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Половина рамки 53"/>
          <p:cNvSpPr/>
          <p:nvPr/>
        </p:nvSpPr>
        <p:spPr>
          <a:xfrm rot="10800000">
            <a:off x="6228185" y="4243516"/>
            <a:ext cx="2564687" cy="2065803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Бюджетное управление\Союз городов Центра и Северо-Запада России\анкета 2023\фото\Волоковский 7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2992"/>
          <a:stretch/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ДОХОДЫ БЮДЖЕТОВ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65004" y="1646435"/>
            <a:ext cx="8327476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2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Рост общего объема поступлений доходов в бюджеты муниципальных образований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endParaRPr lang="ru-RU" sz="25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6471" y="2924944"/>
            <a:ext cx="7938529" cy="98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рост объема доходов за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2022 год к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уровню 2021 года в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24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из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26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МО от 6% до 103%            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(наибольший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↑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– Суздаль, Нарьян-Мар, Псков)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556792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10" y="1592764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323528" y="3103108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Нашивка 16"/>
          <p:cNvSpPr>
            <a:spLocks noChangeAspect="1"/>
          </p:cNvSpPr>
          <p:nvPr/>
        </p:nvSpPr>
        <p:spPr>
          <a:xfrm>
            <a:off x="335625" y="4221088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267" y="4077072"/>
            <a:ext cx="7876896" cy="98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уменьшение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числа муниципальных образований с отрицательной динамикой поступления доходов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(в 2017 году -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6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МО, в 2022 году -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МО)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8089" y="5248714"/>
            <a:ext cx="7936400" cy="98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основная причина увеличения объема доходов – положительная динамика безвозмездных поступлений из вышестоящих бюджетов</a:t>
            </a: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330106" y="5445224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Бюджетное управление\Союз городов Центра и Северо-Запада России\анкета 2023\фото\Тверь 5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12841"/>
          <a:stretch/>
        </p:blipFill>
        <p:spPr bwMode="auto">
          <a:xfrm>
            <a:off x="1" y="0"/>
            <a:ext cx="9271157" cy="69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18605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НАЛОГОВЫЕ ДОХОДЫ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5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66564" y="1715084"/>
            <a:ext cx="8380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Положительная динамика поступления налоговых доходов во всех муниципальных образованиях от </a:t>
            </a:r>
            <a:r>
              <a:rPr lang="ru-RU" sz="25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1</a:t>
            </a: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% до </a:t>
            </a:r>
            <a:r>
              <a:rPr lang="ru-RU" sz="25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20</a:t>
            </a: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5319" y="3011468"/>
            <a:ext cx="8335839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 smtClean="0">
                <a:latin typeface="Bookman Old Style" panose="02050604050505020204" pitchFamily="18" charset="0"/>
              </a:rPr>
              <a:t>НДФЛ</a:t>
            </a:r>
            <a:r>
              <a:rPr lang="ru-RU" sz="2400" dirty="0" smtClean="0"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-доля в объеме налоговых доходов от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30</a:t>
            </a:r>
            <a:r>
              <a:rPr lang="ru-RU" sz="2000" dirty="0">
                <a:latin typeface="Bookman Old Style" panose="02050604050505020204" pitchFamily="18" charset="0"/>
              </a:rPr>
              <a:t>%</a:t>
            </a:r>
            <a:r>
              <a:rPr lang="ru-RU" sz="2400" dirty="0">
                <a:latin typeface="Bookman Old Style" panose="02050604050505020204" pitchFamily="18" charset="0"/>
              </a:rPr>
              <a:t> до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91</a:t>
            </a:r>
            <a:r>
              <a:rPr lang="ru-RU" sz="2000" dirty="0" smtClean="0">
                <a:latin typeface="Bookman Old Style" panose="02050604050505020204" pitchFamily="18" charset="0"/>
              </a:rPr>
              <a:t>%;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-рост поступлений в 2022 году к уровню 2021 года в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26</a:t>
            </a:r>
            <a:r>
              <a:rPr lang="ru-RU" sz="2400" dirty="0" smtClean="0">
                <a:latin typeface="Bookman Old Style" panose="02050604050505020204" pitchFamily="18" charset="0"/>
              </a:rPr>
              <a:t> МО от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</a:t>
            </a:r>
            <a:r>
              <a:rPr lang="ru-RU" sz="2000" dirty="0" smtClean="0">
                <a:latin typeface="Bookman Old Style" panose="02050604050505020204" pitchFamily="18" charset="0"/>
              </a:rPr>
              <a:t>%</a:t>
            </a:r>
            <a:r>
              <a:rPr lang="ru-RU" sz="2400" dirty="0" smtClean="0">
                <a:latin typeface="Bookman Old Style" panose="02050604050505020204" pitchFamily="18" charset="0"/>
              </a:rPr>
              <a:t> до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28</a:t>
            </a:r>
            <a:r>
              <a:rPr lang="ru-RU" sz="2000" dirty="0" smtClean="0">
                <a:latin typeface="Bookman Old Style" panose="02050604050505020204" pitchFamily="18" charset="0"/>
              </a:rPr>
              <a:t>%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(Калининград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↑ </a:t>
            </a:r>
            <a:r>
              <a:rPr lang="ru-RU" sz="2000" dirty="0" smtClean="0">
                <a:latin typeface="Bookman Old Style" panose="02050604050505020204" pitchFamily="18" charset="0"/>
              </a:rPr>
              <a:t>28%, Кострома -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↑ </a:t>
            </a:r>
            <a:r>
              <a:rPr lang="ru-RU" sz="2000" dirty="0" smtClean="0">
                <a:latin typeface="Bookman Old Style" panose="02050604050505020204" pitchFamily="18" charset="0"/>
              </a:rPr>
              <a:t>25%)</a:t>
            </a:r>
            <a:endParaRPr lang="ru-RU" sz="2400" dirty="0" smtClean="0">
              <a:latin typeface="Bookman Old Style" panose="02050604050505020204" pitchFamily="18" charset="0"/>
            </a:endParaRP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556792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10" y="1629432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273126" y="3119585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763" y="5958145"/>
            <a:ext cx="79364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рост </a:t>
            </a:r>
            <a:r>
              <a:rPr lang="ru-RU" sz="2400" u="sng" dirty="0" smtClean="0">
                <a:latin typeface="Bookman Old Style" panose="02050604050505020204" pitchFamily="18" charset="0"/>
              </a:rPr>
              <a:t>задолженности по </a:t>
            </a:r>
            <a:r>
              <a:rPr lang="ru-RU" sz="2400" u="sng" dirty="0">
                <a:latin typeface="Bookman Old Style" panose="02050604050505020204" pitchFamily="18" charset="0"/>
              </a:rPr>
              <a:t>налогам </a:t>
            </a:r>
            <a:r>
              <a:rPr lang="ru-RU" sz="2400" dirty="0" smtClean="0">
                <a:latin typeface="Bookman Old Style" panose="02050604050505020204" pitchFamily="18" charset="0"/>
              </a:rPr>
              <a:t>в 2022 году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в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16 </a:t>
            </a:r>
            <a:r>
              <a:rPr lang="ru-RU" sz="2400" dirty="0">
                <a:latin typeface="Bookman Old Style" panose="02050604050505020204" pitchFamily="18" charset="0"/>
              </a:rPr>
              <a:t>МО от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4</a:t>
            </a:r>
            <a:r>
              <a:rPr lang="ru-RU" sz="2000" dirty="0" smtClean="0">
                <a:latin typeface="Bookman Old Style" panose="02050604050505020204" pitchFamily="18" charset="0"/>
              </a:rPr>
              <a:t>% (Суздаль)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59</a:t>
            </a:r>
            <a:r>
              <a:rPr lang="ru-RU" sz="2000" dirty="0" smtClean="0">
                <a:latin typeface="Bookman Old Style" panose="02050604050505020204" pitchFamily="18" charset="0"/>
              </a:rPr>
              <a:t>% (Котлас)</a:t>
            </a:r>
            <a:endParaRPr lang="ru-RU" sz="2400" dirty="0" smtClean="0">
              <a:latin typeface="Bookman Old Style" panose="02050604050505020204" pitchFamily="18" charset="0"/>
            </a:endParaRP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290045" y="4696941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3188" y="4581128"/>
            <a:ext cx="7936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местные налоги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-доля </a:t>
            </a:r>
            <a:r>
              <a:rPr lang="ru-RU" sz="2400" dirty="0">
                <a:latin typeface="Bookman Old Style" panose="02050604050505020204" pitchFamily="18" charset="0"/>
              </a:rPr>
              <a:t>местных налогов – от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3</a:t>
            </a:r>
            <a:r>
              <a:rPr lang="ru-RU" sz="2000" dirty="0">
                <a:latin typeface="Bookman Old Style" panose="02050604050505020204" pitchFamily="18" charset="0"/>
              </a:rPr>
              <a:t>%</a:t>
            </a:r>
            <a:r>
              <a:rPr lang="ru-RU" sz="2400" dirty="0">
                <a:latin typeface="Bookman Old Style" panose="02050604050505020204" pitchFamily="18" charset="0"/>
              </a:rPr>
              <a:t> до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47</a:t>
            </a:r>
            <a:r>
              <a:rPr lang="ru-RU" sz="2000" dirty="0" smtClean="0">
                <a:latin typeface="Bookman Old Style" panose="02050604050505020204" pitchFamily="18" charset="0"/>
              </a:rPr>
              <a:t>%;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-рост поступлений </a:t>
            </a:r>
            <a:r>
              <a:rPr lang="ru-RU" sz="2400" dirty="0">
                <a:latin typeface="Bookman Old Style" panose="02050604050505020204" pitchFamily="18" charset="0"/>
              </a:rPr>
              <a:t>в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20 </a:t>
            </a:r>
            <a:r>
              <a:rPr lang="ru-RU" sz="2400" dirty="0">
                <a:latin typeface="Bookman Old Style" panose="02050604050505020204" pitchFamily="18" charset="0"/>
              </a:rPr>
              <a:t>МО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от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</a:t>
            </a:r>
            <a:r>
              <a:rPr lang="ru-RU" sz="2000" dirty="0">
                <a:latin typeface="Bookman Old Style" panose="02050604050505020204" pitchFamily="18" charset="0"/>
              </a:rPr>
              <a:t>% (Смоленск)</a:t>
            </a:r>
            <a:r>
              <a:rPr lang="ru-RU" sz="2400" dirty="0">
                <a:latin typeface="Bookman Old Style" panose="02050604050505020204" pitchFamily="18" charset="0"/>
              </a:rPr>
              <a:t> до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23</a:t>
            </a:r>
            <a:r>
              <a:rPr lang="ru-RU" sz="2000" dirty="0">
                <a:latin typeface="Bookman Old Style" panose="02050604050505020204" pitchFamily="18" charset="0"/>
              </a:rPr>
              <a:t>% (Архангельск</a:t>
            </a:r>
            <a:r>
              <a:rPr lang="ru-RU" sz="2000" dirty="0" smtClean="0">
                <a:latin typeface="Bookman Old Style" panose="02050604050505020204" pitchFamily="18" charset="0"/>
              </a:rPr>
              <a:t>)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20" name="Нашивка 19"/>
          <p:cNvSpPr>
            <a:spLocks noChangeAspect="1"/>
          </p:cNvSpPr>
          <p:nvPr/>
        </p:nvSpPr>
        <p:spPr>
          <a:xfrm>
            <a:off x="290045" y="6020674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юджетное управление\Союз городов Центра и Северо-Запада России\анкета 2023\фото\Кострома 2.jpe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r="9487" b="4535"/>
          <a:stretch/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78519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НЕНАЛОГОВЫЕ ДОХОДЫ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66564" y="1787092"/>
            <a:ext cx="8380611" cy="101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Различный темп поступлений неналоговых доходов в бюджеты муниципальных образований </a:t>
            </a: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(снижение – </a:t>
            </a:r>
            <a:r>
              <a:rPr lang="ru-RU" sz="25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13</a:t>
            </a:r>
            <a:r>
              <a:rPr lang="ru-RU" sz="25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МО, рост – </a:t>
            </a:r>
            <a:r>
              <a:rPr lang="ru-RU" sz="25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13</a:t>
            </a:r>
            <a:r>
              <a:rPr lang="ru-RU" sz="25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dirty="0">
                <a:solidFill>
                  <a:srgbClr val="7030A0"/>
                </a:solidFill>
                <a:latin typeface="Bookman Old Style" panose="02050604050505020204" pitchFamily="18" charset="0"/>
              </a:rPr>
              <a:t>МО</a:t>
            </a: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)</a:t>
            </a:r>
            <a:endParaRPr lang="ru-RU" sz="2500" b="1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3068960"/>
            <a:ext cx="856895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 smtClean="0">
                <a:latin typeface="Bookman Old Style" panose="02050604050505020204" pitchFamily="18" charset="0"/>
              </a:rPr>
              <a:t>доходы от использования имущества</a:t>
            </a:r>
            <a:r>
              <a:rPr lang="ru-RU" sz="2400" dirty="0" smtClean="0"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ru-RU" sz="6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-доля </a:t>
            </a:r>
            <a:r>
              <a:rPr lang="ru-RU" sz="2400" dirty="0">
                <a:latin typeface="Bookman Old Style" panose="02050604050505020204" pitchFamily="18" charset="0"/>
              </a:rPr>
              <a:t>в объеме неналоговых доходов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от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33</a:t>
            </a:r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83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%;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00" dirty="0" smtClean="0">
                <a:latin typeface="Bookman Old Style" panose="02050604050505020204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- </a:t>
            </a:r>
            <a:r>
              <a:rPr lang="ru-RU" sz="2400" dirty="0"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latin typeface="Bookman Old Style" panose="02050604050505020204" pitchFamily="18" charset="0"/>
              </a:rPr>
              <a:t>ровень 2022 года </a:t>
            </a:r>
            <a:r>
              <a:rPr lang="ru-RU" sz="2400" dirty="0">
                <a:latin typeface="Bookman Old Style" panose="02050604050505020204" pitchFamily="18" charset="0"/>
              </a:rPr>
              <a:t>к уровню 2021 года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снижение в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16</a:t>
            </a:r>
            <a:r>
              <a:rPr lang="ru-RU" sz="2400" dirty="0" smtClean="0">
                <a:latin typeface="Bookman Old Style" panose="02050604050505020204" pitchFamily="18" charset="0"/>
              </a:rPr>
              <a:t> МО от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0,4</a:t>
            </a:r>
            <a:r>
              <a:rPr lang="ru-RU" sz="2000" dirty="0" smtClean="0">
                <a:latin typeface="Bookman Old Style" panose="02050604050505020204" pitchFamily="18" charset="0"/>
              </a:rPr>
              <a:t>% (Псков) </a:t>
            </a:r>
            <a:r>
              <a:rPr lang="ru-RU" sz="2400" dirty="0" smtClean="0">
                <a:latin typeface="Bookman Old Style" panose="02050604050505020204" pitchFamily="18" charset="0"/>
              </a:rPr>
              <a:t>до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28</a:t>
            </a:r>
            <a:r>
              <a:rPr lang="ru-RU" sz="2000" dirty="0" smtClean="0">
                <a:latin typeface="Bookman Old Style" panose="02050604050505020204" pitchFamily="18" charset="0"/>
              </a:rPr>
              <a:t>% (</a:t>
            </a:r>
            <a:r>
              <a:rPr lang="ru-RU" sz="2000" dirty="0" err="1" smtClean="0">
                <a:latin typeface="Bookman Old Style" panose="02050604050505020204" pitchFamily="18" charset="0"/>
              </a:rPr>
              <a:t>Новодвинск</a:t>
            </a:r>
            <a:r>
              <a:rPr lang="ru-RU" sz="2000" dirty="0" smtClean="0">
                <a:latin typeface="Bookman Old Style" panose="02050604050505020204" pitchFamily="18" charset="0"/>
              </a:rPr>
              <a:t>)</a:t>
            </a:r>
            <a:r>
              <a:rPr lang="ru-RU" sz="2400" dirty="0" smtClean="0">
                <a:latin typeface="Bookman Old Style" panose="02050604050505020204" pitchFamily="18" charset="0"/>
              </a:rPr>
              <a:t>; </a:t>
            </a:r>
          </a:p>
          <a:p>
            <a:pPr>
              <a:lnSpc>
                <a:spcPct val="80000"/>
              </a:lnSpc>
            </a:pPr>
            <a:endParaRPr lang="ru-RU" sz="6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рост в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</a:t>
            </a:r>
            <a:r>
              <a:rPr lang="ru-RU" sz="24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0</a:t>
            </a:r>
            <a:r>
              <a:rPr lang="ru-RU" sz="2400" dirty="0" smtClean="0">
                <a:latin typeface="Bookman Old Style" panose="02050604050505020204" pitchFamily="18" charset="0"/>
              </a:rPr>
              <a:t> МО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от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0,3</a:t>
            </a:r>
            <a:r>
              <a:rPr lang="ru-RU" sz="2000" dirty="0" smtClean="0">
                <a:latin typeface="Bookman Old Style" panose="02050604050505020204" pitchFamily="18" charset="0"/>
              </a:rPr>
              <a:t>%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3,5 </a:t>
            </a:r>
            <a:r>
              <a:rPr lang="ru-RU" sz="2400" dirty="0" smtClean="0">
                <a:latin typeface="Bookman Old Style" panose="02050604050505020204" pitchFamily="18" charset="0"/>
              </a:rPr>
              <a:t>раз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(наибольший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↑</a:t>
            </a:r>
            <a:r>
              <a:rPr lang="ru-RU" sz="2000" dirty="0" smtClean="0">
                <a:latin typeface="Bookman Old Style" panose="02050604050505020204" pitchFamily="18" charset="0"/>
              </a:rPr>
              <a:t> – Старая Русса, Котлас, Коряжма)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628800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10" y="1701440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194332" y="3198744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0125" y="5627219"/>
            <a:ext cx="847985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снижение </a:t>
            </a:r>
            <a:r>
              <a:rPr lang="ru-RU" sz="2400" u="sng" dirty="0" smtClean="0">
                <a:latin typeface="Bookman Old Style" panose="02050604050505020204" pitchFamily="18" charset="0"/>
              </a:rPr>
              <a:t>задолженности </a:t>
            </a:r>
          </a:p>
          <a:p>
            <a:pPr>
              <a:lnSpc>
                <a:spcPct val="80000"/>
              </a:lnSpc>
            </a:pPr>
            <a:r>
              <a:rPr lang="ru-RU" sz="2400" u="sng" dirty="0" smtClean="0">
                <a:latin typeface="Bookman Old Style" panose="02050604050505020204" pitchFamily="18" charset="0"/>
              </a:rPr>
              <a:t>по неналоговым платежам</a:t>
            </a:r>
            <a:r>
              <a:rPr lang="ru-RU" sz="2400" dirty="0" smtClean="0">
                <a:latin typeface="Bookman Old Style" panose="02050604050505020204" pitchFamily="18" charset="0"/>
              </a:rPr>
              <a:t> в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18</a:t>
            </a:r>
            <a:r>
              <a:rPr lang="ru-RU" sz="2400" dirty="0" smtClean="0">
                <a:latin typeface="Bookman Old Style" panose="02050604050505020204" pitchFamily="18" charset="0"/>
              </a:rPr>
              <a:t> МО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3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22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  <a:r>
              <a:rPr lang="ru-RU" sz="2400" dirty="0" smtClean="0">
                <a:latin typeface="Bookman Old Style" panose="02050604050505020204" pitchFamily="18" charset="0"/>
              </a:rPr>
              <a:t>   </a:t>
            </a:r>
          </a:p>
        </p:txBody>
      </p:sp>
      <p:sp>
        <p:nvSpPr>
          <p:cNvPr id="20" name="Нашивка 19"/>
          <p:cNvSpPr>
            <a:spLocks noChangeAspect="1"/>
          </p:cNvSpPr>
          <p:nvPr/>
        </p:nvSpPr>
        <p:spPr>
          <a:xfrm>
            <a:off x="238993" y="5809821"/>
            <a:ext cx="581057" cy="318059"/>
          </a:xfrm>
          <a:prstGeom prst="chevron">
            <a:avLst>
              <a:gd name="adj" fmla="val 55989"/>
            </a:avLst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юджетное управление\Союз городов Центра и Северо-Запада России\анкета 2023\фото\Великий Новгород 2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r="1926"/>
          <a:stretch/>
        </p:blipFill>
        <p:spPr bwMode="auto">
          <a:xfrm>
            <a:off x="0" y="0"/>
            <a:ext cx="9144000" cy="68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ДЕФИЦИТ БЮДЖЕТОВ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7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9359" y="1764871"/>
            <a:ext cx="8707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Увеличение числа </a:t>
            </a:r>
            <a:r>
              <a:rPr lang="ru-RU" sz="25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муниципальных </a:t>
            </a: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образований, исполнивших бюджет с профицитом </a:t>
            </a:r>
          </a:p>
          <a:p>
            <a:pPr>
              <a:lnSpc>
                <a:spcPct val="80000"/>
              </a:lnSpc>
            </a:pPr>
            <a:r>
              <a:rPr lang="ru-RU" sz="25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 </a:t>
            </a: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(за 2021 год –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13</a:t>
            </a:r>
            <a:r>
              <a:rPr lang="ru-RU" sz="25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МО, за 2022 год –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17</a:t>
            </a:r>
            <a:r>
              <a:rPr lang="ru-RU" sz="25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МО</a:t>
            </a:r>
            <a:r>
              <a:rPr lang="ru-RU" sz="25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  <a:endParaRPr lang="ru-RU" sz="25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9" y="2924944"/>
            <a:ext cx="77929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8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муниципальных образований исполнили бюджет с профицитом на протяжении 2-х лет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628800"/>
            <a:ext cx="2110391" cy="1177535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3608" y="3861048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наибольший размер профицита к собственным налоговым и неналоговым доходам: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Суздаль (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29,2% и 50,5%)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Калининград (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3,2% и 10,6%) 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Смоленск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(3,9% и 9,2%)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9" y="5480182"/>
            <a:ext cx="7555006" cy="105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4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муниципальных образования исполнили бюджет с дефицитом на протяжении 2-х лет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(Коряжма, </a:t>
            </a:r>
            <a:r>
              <a:rPr lang="ru-RU" sz="24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Новодвинск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, Северодвинск, Тверь)</a:t>
            </a: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926105" y="1654207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Нашивка 36"/>
          <p:cNvSpPr>
            <a:spLocks noChangeAspect="1"/>
          </p:cNvSpPr>
          <p:nvPr/>
        </p:nvSpPr>
        <p:spPr>
          <a:xfrm>
            <a:off x="318535" y="3060576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8" name="Нашивка 37"/>
          <p:cNvSpPr>
            <a:spLocks noChangeAspect="1"/>
          </p:cNvSpPr>
          <p:nvPr/>
        </p:nvSpPr>
        <p:spPr>
          <a:xfrm>
            <a:off x="318535" y="3908088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5" name="Нашивка 44"/>
          <p:cNvSpPr>
            <a:spLocks noChangeAspect="1"/>
          </p:cNvSpPr>
          <p:nvPr/>
        </p:nvSpPr>
        <p:spPr>
          <a:xfrm>
            <a:off x="318535" y="5679373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H:\Бюджетное управление\Союз городов Центра и Северо-Запада России\анкета 2023\фото\Вологда 1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r="11207"/>
          <a:stretch/>
        </p:blipFill>
        <p:spPr bwMode="auto">
          <a:xfrm>
            <a:off x="-44575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МУНИЦИПАЛЬНЫЙ ДОЛГ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8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1" y="1725584"/>
            <a:ext cx="8380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Замедление роста муниципального долга, изменение структуры муниципального долга</a:t>
            </a:r>
          </a:p>
          <a:p>
            <a:pPr>
              <a:lnSpc>
                <a:spcPct val="80000"/>
              </a:lnSpc>
            </a:pPr>
            <a:r>
              <a:rPr lang="ru-RU" sz="25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(рост суммарного долга МО - </a:t>
            </a:r>
            <a:r>
              <a:rPr lang="ru-RU" sz="25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менее 1</a:t>
            </a: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%</a:t>
            </a:r>
            <a:r>
              <a:rPr lang="ru-RU" sz="25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  <a:endParaRPr lang="ru-RU" sz="25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852936"/>
            <a:ext cx="7825980" cy="98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снижение муниципального долга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 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11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МО (наибольший процент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↓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от 18% до 20% - Тихвин, Котлас, Рыбинск)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581566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10" y="1556792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323528" y="3066058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Нашивка 16"/>
          <p:cNvSpPr>
            <a:spLocks noChangeAspect="1"/>
          </p:cNvSpPr>
          <p:nvPr/>
        </p:nvSpPr>
        <p:spPr>
          <a:xfrm>
            <a:off x="335625" y="4047045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4623" y="5661248"/>
            <a:ext cx="812306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увеличение доли бюджетных кредитов в суммарном объеме долга МО за 2022 год с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23,5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 до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64,4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3861048"/>
            <a:ext cx="7825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прирост муниципального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долга - по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6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МО (наибольший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↑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на 27% -  Сыктывкар и Коряжма)</a:t>
            </a:r>
          </a:p>
        </p:txBody>
      </p:sp>
      <p:sp>
        <p:nvSpPr>
          <p:cNvPr id="23" name="Нашивка 22"/>
          <p:cNvSpPr>
            <a:spLocks noChangeAspect="1"/>
          </p:cNvSpPr>
          <p:nvPr/>
        </p:nvSpPr>
        <p:spPr>
          <a:xfrm>
            <a:off x="340618" y="5819721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0033" y="4769768"/>
            <a:ext cx="7825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отсутствие долга - по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3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МО (Череповец, Старая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Русса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и Великоустюгский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МО)</a:t>
            </a: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340618" y="4883757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Бюджетное управление\Союз городов Центра и Северо-Запада России\анкета 2023\фото\Калининград 6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0001" b="6078"/>
          <a:stretch/>
        </p:blipFill>
        <p:spPr bwMode="auto">
          <a:xfrm>
            <a:off x="0" y="0"/>
            <a:ext cx="9144000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223838" y="1124744"/>
            <a:ext cx="8812658" cy="425659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 bmk="_Toc307325200">
                <a:solidFill>
                  <a:prstClr val="black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РАСХОДЫ БЮДЖЕТОВ</a:t>
            </a:r>
            <a:endParaRPr lang="ru-RU" sz="2800" b="1" dirty="0" bmk="_Toc307325200">
              <a:solidFill>
                <a:prstClr val="black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8363757" y="105986"/>
            <a:ext cx="333425" cy="800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/>
          <a:p>
            <a:fld id="{86CB4B4D-7CA3-9044-876B-883B54F8677D}" type="slidenum">
              <a:rPr sz="52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9</a:t>
            </a:fld>
            <a:endParaRPr sz="5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" y="240506"/>
            <a:ext cx="1928994" cy="656953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3838" y="1028733"/>
            <a:ext cx="86963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1" y="1700808"/>
            <a:ext cx="8380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Рост расходов бюджетов муниципальных образований при тенденции сокращения численности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6471" y="2780928"/>
            <a:ext cx="80975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рост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расходов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МО за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2022 год к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уровню 2021 года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составил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16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  <a:endParaRPr lang="ru-RU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Половина рамки 25"/>
          <p:cNvSpPr/>
          <p:nvPr/>
        </p:nvSpPr>
        <p:spPr>
          <a:xfrm>
            <a:off x="246783" y="1556792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0800000">
            <a:off x="6874610" y="1484784"/>
            <a:ext cx="2110391" cy="1270738"/>
          </a:xfrm>
          <a:prstGeom prst="halfFrame">
            <a:avLst>
              <a:gd name="adj1" fmla="val 3411"/>
              <a:gd name="adj2" fmla="val 334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>
            <a:spLocks noChangeAspect="1"/>
          </p:cNvSpPr>
          <p:nvPr/>
        </p:nvSpPr>
        <p:spPr>
          <a:xfrm>
            <a:off x="323528" y="2959092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Нашивка 16"/>
          <p:cNvSpPr>
            <a:spLocks noChangeAspect="1"/>
          </p:cNvSpPr>
          <p:nvPr/>
        </p:nvSpPr>
        <p:spPr>
          <a:xfrm>
            <a:off x="335625" y="3687005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267" y="3501008"/>
            <a:ext cx="7876896" cy="105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сокращение численности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населения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МО с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2018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года на</a:t>
            </a:r>
            <a:r>
              <a:rPr lang="ru-RU" sz="24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5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(кроме Калининграда и Великого Новгорода)</a:t>
            </a:r>
          </a:p>
        </p:txBody>
      </p:sp>
      <p:sp>
        <p:nvSpPr>
          <p:cNvPr id="25" name="Нашивка 24"/>
          <p:cNvSpPr>
            <a:spLocks noChangeAspect="1"/>
          </p:cNvSpPr>
          <p:nvPr/>
        </p:nvSpPr>
        <p:spPr>
          <a:xfrm>
            <a:off x="340618" y="4797152"/>
            <a:ext cx="581057" cy="318059"/>
          </a:xfrm>
          <a:prstGeom prst="chevron">
            <a:avLst/>
          </a:prstGeom>
          <a:noFill/>
          <a:ln w="50800" cap="rnd" cmpd="thickThin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30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6471" y="4653136"/>
            <a:ext cx="793852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наибольший удельный вес в структуре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расходов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за </a:t>
            </a:r>
            <a:r>
              <a:rPr lang="ru-RU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2022 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год занимают «социальные расходы»: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 образование – </a:t>
            </a:r>
            <a:r>
              <a:rPr lang="ru-RU" sz="3000" b="1" dirty="0" smtClean="0">
                <a:solidFill>
                  <a:srgbClr val="31859C"/>
                </a:solidFill>
                <a:latin typeface="Bookman Old Style" panose="02050604050505020204" pitchFamily="18" charset="0"/>
              </a:rPr>
              <a:t>44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 дорожное хозяйство -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15,9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 благоустройство - </a:t>
            </a:r>
            <a:r>
              <a:rPr lang="ru-RU" sz="3000" b="1" dirty="0">
                <a:solidFill>
                  <a:srgbClr val="31859C"/>
                </a:solidFill>
                <a:latin typeface="Bookman Old Style" panose="02050604050505020204" pitchFamily="18" charset="0"/>
              </a:rPr>
              <a:t>4,7</a:t>
            </a: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373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18258</TotalTime>
  <Words>947</Words>
  <Application>Microsoft Office PowerPoint</Application>
  <PresentationFormat>Экран (4:3)</PresentationFormat>
  <Paragraphs>139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Васильева Александра Олеговна</cp:lastModifiedBy>
  <cp:revision>1652</cp:revision>
  <cp:lastPrinted>2023-05-03T14:04:13Z</cp:lastPrinted>
  <dcterms:created xsi:type="dcterms:W3CDTF">2016-10-07T07:15:03Z</dcterms:created>
  <dcterms:modified xsi:type="dcterms:W3CDTF">2023-09-12T05:42:43Z</dcterms:modified>
</cp:coreProperties>
</file>