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Jura Bold" panose="020B0604020202020204" charset="0"/>
      <p:regular r:id="rId11"/>
    </p:embeddedFont>
    <p:embeddedFont>
      <p:font typeface="Jura Medium" panose="020B0604020202020204" charset="0"/>
      <p:regular r:id="rId12"/>
    </p:embeddedFont>
    <p:embeddedFont>
      <p:font typeface="Arimo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Arimo Bold" panose="020B0604020202020204" charset="0"/>
      <p:regular r:id="rId18"/>
    </p:embeddedFont>
    <p:embeddedFont>
      <p:font typeface="Jura Semi-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8" d="100"/>
          <a:sy n="58" d="100"/>
        </p:scale>
        <p:origin x="-120" y="-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8982" y="0"/>
            <a:ext cx="18609951" cy="11199807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0" y="0"/>
                </a:moveTo>
                <a:lnTo>
                  <a:pt x="18609951" y="0"/>
                </a:lnTo>
                <a:lnTo>
                  <a:pt x="18609951" y="11199807"/>
                </a:lnTo>
                <a:lnTo>
                  <a:pt x="0" y="11199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36196">
            <a:off x="6524141" y="-1231170"/>
            <a:ext cx="17035324" cy="11072961"/>
          </a:xfrm>
          <a:custGeom>
            <a:avLst/>
            <a:gdLst/>
            <a:ahLst/>
            <a:cxnLst/>
            <a:rect l="l" t="t" r="r" b="b"/>
            <a:pathLst>
              <a:path w="17035324" h="11072961">
                <a:moveTo>
                  <a:pt x="0" y="0"/>
                </a:moveTo>
                <a:lnTo>
                  <a:pt x="17035324" y="0"/>
                </a:lnTo>
                <a:lnTo>
                  <a:pt x="17035324" y="11072961"/>
                </a:lnTo>
                <a:lnTo>
                  <a:pt x="0" y="11072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7000"/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876069" y="808953"/>
            <a:ext cx="4414081" cy="1126129"/>
            <a:chOff x="0" y="0"/>
            <a:chExt cx="5885442" cy="1501506"/>
          </a:xfrm>
        </p:grpSpPr>
        <p:sp>
          <p:nvSpPr>
            <p:cNvPr id="5" name="Freeform 5"/>
            <p:cNvSpPr/>
            <p:nvPr/>
          </p:nvSpPr>
          <p:spPr>
            <a:xfrm rot="6000">
              <a:off x="-945" y="-774"/>
              <a:ext cx="889794" cy="1084839"/>
            </a:xfrm>
            <a:custGeom>
              <a:avLst/>
              <a:gdLst/>
              <a:ahLst/>
              <a:cxnLst/>
              <a:rect l="l" t="t" r="r" b="b"/>
              <a:pathLst>
                <a:path w="889794" h="1084839">
                  <a:moveTo>
                    <a:pt x="0" y="1550"/>
                  </a:moveTo>
                  <a:lnTo>
                    <a:pt x="887903" y="0"/>
                  </a:lnTo>
                  <a:lnTo>
                    <a:pt x="889794" y="1083289"/>
                  </a:lnTo>
                  <a:lnTo>
                    <a:pt x="1891" y="1084839"/>
                  </a:lnTo>
                  <a:lnTo>
                    <a:pt x="0" y="1550"/>
                  </a:lnTo>
                  <a:close/>
                </a:path>
              </a:pathLst>
            </a:custGeom>
            <a:blipFill>
              <a:blip r:embed="rId5"/>
              <a:stretch>
                <a:fillRect l="-11800" t="-1213" r="-11751" b="-124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096388" y="302521"/>
              <a:ext cx="4789054" cy="1198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21"/>
                </a:lnSpc>
              </a:pPr>
              <a:r>
                <a:rPr lang="en-US" sz="2110">
                  <a:solidFill>
                    <a:srgbClr val="FFFFFF"/>
                  </a:solidFill>
                  <a:latin typeface="Jura Semi-Bold"/>
                </a:rPr>
                <a:t>АДМИНИСТРАЦИЯ</a:t>
              </a:r>
            </a:p>
            <a:p>
              <a:pPr>
                <a:lnSpc>
                  <a:spcPts val="2321"/>
                </a:lnSpc>
              </a:pPr>
              <a:r>
                <a:rPr lang="en-US" sz="2110">
                  <a:solidFill>
                    <a:srgbClr val="FFFFFF"/>
                  </a:solidFill>
                  <a:latin typeface="Jura Semi-Bold"/>
                </a:rPr>
                <a:t>ВЕЛИКОГО НОВГОРОДА</a:t>
              </a:r>
            </a:p>
            <a:p>
              <a:pPr>
                <a:lnSpc>
                  <a:spcPts val="2321"/>
                </a:lnSpc>
              </a:pPr>
              <a:endParaRPr lang="en-US" sz="2110">
                <a:solidFill>
                  <a:srgbClr val="FFFFFF"/>
                </a:solidFill>
                <a:latin typeface="Jura Semi-Bold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565318" y="6208910"/>
            <a:ext cx="17157363" cy="5867088"/>
          </a:xfrm>
          <a:custGeom>
            <a:avLst/>
            <a:gdLst/>
            <a:ahLst/>
            <a:cxnLst/>
            <a:rect l="l" t="t" r="r" b="b"/>
            <a:pathLst>
              <a:path w="17157363" h="5867088">
                <a:moveTo>
                  <a:pt x="0" y="0"/>
                </a:moveTo>
                <a:lnTo>
                  <a:pt x="17157364" y="0"/>
                </a:lnTo>
                <a:lnTo>
                  <a:pt x="17157364" y="5867089"/>
                </a:lnTo>
                <a:lnTo>
                  <a:pt x="0" y="586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403" b="-440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76069" y="2621743"/>
            <a:ext cx="14599848" cy="285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80"/>
              </a:lnSpc>
            </a:pPr>
            <a:r>
              <a:rPr lang="en-US" sz="6800" dirty="0" err="1">
                <a:solidFill>
                  <a:srgbClr val="FFFFFF"/>
                </a:solidFill>
                <a:latin typeface="Jura Bold"/>
              </a:rPr>
              <a:t>Автоматизированная</a:t>
            </a:r>
            <a:r>
              <a:rPr lang="en-US" sz="6800" dirty="0">
                <a:solidFill>
                  <a:srgbClr val="FFFFFF"/>
                </a:solidFill>
                <a:latin typeface="Jura Bold"/>
              </a:rPr>
              <a:t> </a:t>
            </a:r>
            <a:r>
              <a:rPr lang="en-US" sz="6800" dirty="0" err="1">
                <a:solidFill>
                  <a:srgbClr val="FFFFFF"/>
                </a:solidFill>
                <a:latin typeface="Jura Bold"/>
              </a:rPr>
              <a:t>информационная</a:t>
            </a:r>
            <a:r>
              <a:rPr lang="en-US" sz="6800" dirty="0">
                <a:solidFill>
                  <a:srgbClr val="FFFFFF"/>
                </a:solidFill>
                <a:latin typeface="Jura Bold"/>
              </a:rPr>
              <a:t> </a:t>
            </a:r>
            <a:r>
              <a:rPr lang="en-US" sz="6800" dirty="0" err="1">
                <a:solidFill>
                  <a:srgbClr val="FFFFFF"/>
                </a:solidFill>
                <a:latin typeface="Jura Bold"/>
              </a:rPr>
              <a:t>система</a:t>
            </a:r>
            <a:endParaRPr lang="en-US" sz="6800" dirty="0">
              <a:solidFill>
                <a:srgbClr val="FFFFFF"/>
              </a:solidFill>
              <a:latin typeface="Jura Bold"/>
            </a:endParaRPr>
          </a:p>
          <a:p>
            <a:pPr>
              <a:lnSpc>
                <a:spcPts val="7480"/>
              </a:lnSpc>
            </a:pPr>
            <a:r>
              <a:rPr lang="en-US" sz="6800" dirty="0">
                <a:solidFill>
                  <a:srgbClr val="FFFFFF"/>
                </a:solidFill>
                <a:latin typeface="Jura Bold"/>
              </a:rPr>
              <a:t>«</a:t>
            </a:r>
            <a:r>
              <a:rPr lang="en-US" sz="6800" dirty="0" err="1">
                <a:solidFill>
                  <a:srgbClr val="FFFFFF"/>
                </a:solidFill>
                <a:latin typeface="Jura Bold"/>
              </a:rPr>
              <a:t>Реестр</a:t>
            </a:r>
            <a:r>
              <a:rPr lang="en-US" sz="6800" dirty="0">
                <a:solidFill>
                  <a:srgbClr val="FFFFFF"/>
                </a:solidFill>
                <a:latin typeface="Jura Bold"/>
              </a:rPr>
              <a:t> </a:t>
            </a:r>
            <a:r>
              <a:rPr lang="en-US" sz="6800" dirty="0" err="1">
                <a:solidFill>
                  <a:srgbClr val="FFFFFF"/>
                </a:solidFill>
                <a:latin typeface="Jura Bold"/>
              </a:rPr>
              <a:t>земляных</a:t>
            </a:r>
            <a:r>
              <a:rPr lang="en-US" sz="6800" dirty="0">
                <a:solidFill>
                  <a:srgbClr val="FFFFFF"/>
                </a:solidFill>
                <a:latin typeface="Jura Bold"/>
              </a:rPr>
              <a:t> </a:t>
            </a:r>
            <a:r>
              <a:rPr lang="en-US" sz="6800" dirty="0" err="1">
                <a:solidFill>
                  <a:srgbClr val="FFFFFF"/>
                </a:solidFill>
                <a:latin typeface="Jura Bold"/>
              </a:rPr>
              <a:t>работ</a:t>
            </a:r>
            <a:r>
              <a:rPr lang="en-US" sz="6800" dirty="0">
                <a:solidFill>
                  <a:srgbClr val="FFFFFF"/>
                </a:solidFill>
                <a:latin typeface="Jura Bold"/>
              </a:rPr>
              <a:t>»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05965" y="1686408"/>
            <a:ext cx="12371986" cy="1390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4500">
                <a:solidFill>
                  <a:srgbClr val="000000"/>
                </a:solidFill>
                <a:latin typeface="Jura Bold"/>
              </a:rPr>
              <a:t>Основные факторы для разработки информационной системы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905965" y="525495"/>
            <a:ext cx="4092368" cy="751337"/>
            <a:chOff x="0" y="0"/>
            <a:chExt cx="5456491" cy="1001783"/>
          </a:xfrm>
        </p:grpSpPr>
        <p:sp>
          <p:nvSpPr>
            <p:cNvPr id="4" name="Freeform 4"/>
            <p:cNvSpPr/>
            <p:nvPr/>
          </p:nvSpPr>
          <p:spPr>
            <a:xfrm rot="6000">
              <a:off x="-874" y="-716"/>
              <a:ext cx="822845" cy="1003215"/>
            </a:xfrm>
            <a:custGeom>
              <a:avLst/>
              <a:gdLst/>
              <a:ahLst/>
              <a:cxnLst/>
              <a:rect l="l" t="t" r="r" b="b"/>
              <a:pathLst>
                <a:path w="822845" h="1003215">
                  <a:moveTo>
                    <a:pt x="0" y="1433"/>
                  </a:moveTo>
                  <a:lnTo>
                    <a:pt x="821097" y="0"/>
                  </a:lnTo>
                  <a:lnTo>
                    <a:pt x="822845" y="1001782"/>
                  </a:lnTo>
                  <a:lnTo>
                    <a:pt x="1749" y="1003215"/>
                  </a:lnTo>
                  <a:lnTo>
                    <a:pt x="0" y="1433"/>
                  </a:lnTo>
                  <a:close/>
                </a:path>
              </a:pathLst>
            </a:custGeom>
            <a:blipFill>
              <a:blip r:embed="rId2"/>
              <a:stretch>
                <a:fillRect l="-11800" t="-1213" r="-11751" b="-124"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1027768" y="335679"/>
              <a:ext cx="4428723" cy="629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41"/>
                </a:lnSpc>
              </a:pPr>
              <a:r>
                <a:rPr lang="en-US" sz="1674">
                  <a:solidFill>
                    <a:srgbClr val="000000"/>
                  </a:solidFill>
                  <a:latin typeface="Jura Semi-Bold"/>
                </a:rPr>
                <a:t>АДМИНИСТРАЦИЯ</a:t>
              </a:r>
            </a:p>
            <a:p>
              <a:pPr>
                <a:lnSpc>
                  <a:spcPts val="1841"/>
                </a:lnSpc>
              </a:pPr>
              <a:r>
                <a:rPr lang="en-US" sz="1674">
                  <a:solidFill>
                    <a:srgbClr val="000000"/>
                  </a:solidFill>
                  <a:latin typeface="Jura Semi-Bold"/>
                </a:rPr>
                <a:t>ВЕЛИКОГО НОВГОРОДА</a:t>
              </a:r>
            </a:p>
          </p:txBody>
        </p:sp>
      </p:grpSp>
      <p:sp>
        <p:nvSpPr>
          <p:cNvPr id="6" name="Freeform 6"/>
          <p:cNvSpPr/>
          <p:nvPr/>
        </p:nvSpPr>
        <p:spPr>
          <a:xfrm rot="-1804033">
            <a:off x="9290422" y="5692516"/>
            <a:ext cx="12649512" cy="8222182"/>
          </a:xfrm>
          <a:custGeom>
            <a:avLst/>
            <a:gdLst/>
            <a:ahLst/>
            <a:cxnLst/>
            <a:rect l="l" t="t" r="r" b="b"/>
            <a:pathLst>
              <a:path w="12649512" h="8222182">
                <a:moveTo>
                  <a:pt x="0" y="0"/>
                </a:moveTo>
                <a:lnTo>
                  <a:pt x="12649511" y="0"/>
                </a:lnTo>
                <a:lnTo>
                  <a:pt x="12649511" y="8222182"/>
                </a:lnTo>
                <a:lnTo>
                  <a:pt x="0" y="8222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364925" y="3305726"/>
            <a:ext cx="6553973" cy="6509809"/>
          </a:xfrm>
          <a:custGeom>
            <a:avLst/>
            <a:gdLst/>
            <a:ahLst/>
            <a:cxnLst/>
            <a:rect l="l" t="t" r="r" b="b"/>
            <a:pathLst>
              <a:path w="6553973" h="6509809">
                <a:moveTo>
                  <a:pt x="0" y="0"/>
                </a:moveTo>
                <a:lnTo>
                  <a:pt x="6553973" y="0"/>
                </a:lnTo>
                <a:lnTo>
                  <a:pt x="6553973" y="6509808"/>
                </a:lnTo>
                <a:lnTo>
                  <a:pt x="0" y="6509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 flipH="1">
            <a:off x="1848992" y="5136335"/>
            <a:ext cx="8451237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819099" y="4091818"/>
            <a:ext cx="332964" cy="371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Jura Medium"/>
              </a:rPr>
              <a:t>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43907" y="3562163"/>
            <a:ext cx="7576704" cy="1383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72"/>
              </a:lnSpc>
            </a:pPr>
            <a:r>
              <a:rPr lang="en-US" sz="2825">
                <a:solidFill>
                  <a:srgbClr val="000000"/>
                </a:solidFill>
                <a:latin typeface="Arimo"/>
              </a:rPr>
              <a:t>Отсутствие общей базы данных по  вскрышным работам. Ведение учета в MS Excel локально на каждом компьютере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19099" y="5853563"/>
            <a:ext cx="332964" cy="371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Jura Medium"/>
              </a:rPr>
              <a:t>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643907" y="5323749"/>
            <a:ext cx="7576704" cy="138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>
                <a:solidFill>
                  <a:srgbClr val="000000"/>
                </a:solidFill>
                <a:latin typeface="Arimo"/>
              </a:rPr>
              <a:t>Значительные   временные затраты   для формирования списков   и   аналитических отчетов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43907" y="7127196"/>
            <a:ext cx="7743186" cy="926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>
                <a:solidFill>
                  <a:srgbClr val="000000"/>
                </a:solidFill>
                <a:latin typeface="Arimo"/>
              </a:rPr>
              <a:t>Создание разрешений на земляные работы производится сотрудниками вручную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48992" y="7467324"/>
            <a:ext cx="303071" cy="371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Jura Medium"/>
              </a:rPr>
              <a:t>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43907" y="8530895"/>
            <a:ext cx="8049144" cy="138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800">
                <a:solidFill>
                  <a:srgbClr val="000000"/>
                </a:solidFill>
                <a:latin typeface="Arimo"/>
              </a:rPr>
              <a:t>Недоступность информации для населения  и  структурных подразделений Администрации</a:t>
            </a:r>
          </a:p>
          <a:p>
            <a:pPr>
              <a:lnSpc>
                <a:spcPts val="3640"/>
              </a:lnSpc>
            </a:pPr>
            <a:endParaRPr lang="en-US" sz="280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905965" y="8843601"/>
            <a:ext cx="303071" cy="371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000000"/>
                </a:solidFill>
                <a:latin typeface="Jura Medium"/>
              </a:rPr>
              <a:t>4</a:t>
            </a:r>
          </a:p>
        </p:txBody>
      </p:sp>
      <p:sp>
        <p:nvSpPr>
          <p:cNvPr id="17" name="AutoShape 17"/>
          <p:cNvSpPr/>
          <p:nvPr/>
        </p:nvSpPr>
        <p:spPr>
          <a:xfrm flipH="1" flipV="1">
            <a:off x="1819101" y="6936696"/>
            <a:ext cx="8558502" cy="4762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flipH="1" flipV="1">
            <a:off x="1905965" y="8338776"/>
            <a:ext cx="8558502" cy="4762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89257">
            <a:off x="-6157789" y="6288390"/>
            <a:ext cx="20104512" cy="13067933"/>
          </a:xfrm>
          <a:custGeom>
            <a:avLst/>
            <a:gdLst/>
            <a:ahLst/>
            <a:cxnLst/>
            <a:rect l="l" t="t" r="r" b="b"/>
            <a:pathLst>
              <a:path w="20104512" h="13067933">
                <a:moveTo>
                  <a:pt x="0" y="0"/>
                </a:moveTo>
                <a:lnTo>
                  <a:pt x="20104512" y="0"/>
                </a:lnTo>
                <a:lnTo>
                  <a:pt x="20104512" y="13067933"/>
                </a:lnTo>
                <a:lnTo>
                  <a:pt x="0" y="13067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31620" y="4150629"/>
            <a:ext cx="7333479" cy="1990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>
                <a:solidFill>
                  <a:srgbClr val="000000"/>
                </a:solidFill>
                <a:latin typeface="Arimo"/>
              </a:rPr>
              <a:t>Формирование единого информационного пространства для учета информации по земляным работам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4188729"/>
            <a:ext cx="502920" cy="447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2899">
                <a:solidFill>
                  <a:srgbClr val="000000"/>
                </a:solidFill>
                <a:latin typeface="Jura Bold"/>
              </a:rPr>
              <a:t>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31620" y="6694196"/>
            <a:ext cx="7222300" cy="1942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99"/>
              </a:lnSpc>
            </a:pPr>
            <a:r>
              <a:rPr lang="en-US" sz="2999">
                <a:solidFill>
                  <a:srgbClr val="000000"/>
                </a:solidFill>
                <a:latin typeface="Arimo"/>
              </a:rPr>
              <a:t>Автоматизация работы сотрудников структурных подразделений Администрации и подведомственных учреждений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98840" y="6722771"/>
            <a:ext cx="362640" cy="447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2899">
                <a:solidFill>
                  <a:srgbClr val="000000"/>
                </a:solidFill>
                <a:latin typeface="Jura Bold"/>
              </a:rPr>
              <a:t>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8840" y="923925"/>
            <a:ext cx="12305661" cy="1590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Jura Bold"/>
              </a:rPr>
              <a:t>Цели и задачи </a:t>
            </a:r>
          </a:p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Jura Bold"/>
              </a:rPr>
              <a:t>АИС «Реестр земляных работ»</a:t>
            </a:r>
          </a:p>
        </p:txBody>
      </p:sp>
      <p:sp>
        <p:nvSpPr>
          <p:cNvPr id="8" name="Freeform 8"/>
          <p:cNvSpPr/>
          <p:nvPr/>
        </p:nvSpPr>
        <p:spPr>
          <a:xfrm rot="689257">
            <a:off x="15031941" y="-2882663"/>
            <a:ext cx="20104512" cy="13067933"/>
          </a:xfrm>
          <a:custGeom>
            <a:avLst/>
            <a:gdLst/>
            <a:ahLst/>
            <a:cxnLst/>
            <a:rect l="l" t="t" r="r" b="b"/>
            <a:pathLst>
              <a:path w="20104512" h="13067933">
                <a:moveTo>
                  <a:pt x="0" y="0"/>
                </a:moveTo>
                <a:lnTo>
                  <a:pt x="20104513" y="0"/>
                </a:lnTo>
                <a:lnTo>
                  <a:pt x="20104513" y="13067933"/>
                </a:lnTo>
                <a:lnTo>
                  <a:pt x="0" y="13067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191785" y="4153148"/>
            <a:ext cx="8232639" cy="5333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</a:rPr>
              <a:t>Объединение сведений по земляным работам в единую информационную систему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</a:rPr>
              <a:t>Разделение прав доступа к информации, содержащейся в информационной системе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</a:rPr>
              <a:t>Формирование документов и аналитических отчетов</a:t>
            </a:r>
          </a:p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</a:rPr>
              <a:t>Доступность населению информации по земляным работам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80160" y="3262814"/>
            <a:ext cx="1207763" cy="580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HK Grotesk Bold"/>
              </a:rPr>
              <a:t>Цели: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509760" y="3262814"/>
            <a:ext cx="2503163" cy="580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HK Grotesk Bold"/>
              </a:rPr>
              <a:t>Задачи: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0975" y="-7049486"/>
            <a:ext cx="18609951" cy="11199807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0" y="0"/>
                </a:moveTo>
                <a:lnTo>
                  <a:pt x="18609950" y="0"/>
                </a:lnTo>
                <a:lnTo>
                  <a:pt x="18609950" y="11199807"/>
                </a:lnTo>
                <a:lnTo>
                  <a:pt x="0" y="11199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375427" y="4140796"/>
            <a:ext cx="19574634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flipV="1">
            <a:off x="7371890" y="4159846"/>
            <a:ext cx="0" cy="682401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flipV="1">
            <a:off x="13147825" y="4159846"/>
            <a:ext cx="0" cy="6833535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V="1">
            <a:off x="7371872" y="7310731"/>
            <a:ext cx="11827317" cy="43577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12188885" y="6351790"/>
            <a:ext cx="1917882" cy="1917882"/>
          </a:xfrm>
          <a:custGeom>
            <a:avLst/>
            <a:gdLst/>
            <a:ahLst/>
            <a:cxnLst/>
            <a:rect l="l" t="t" r="r" b="b"/>
            <a:pathLst>
              <a:path w="1917882" h="1917882">
                <a:moveTo>
                  <a:pt x="0" y="0"/>
                </a:moveTo>
                <a:lnTo>
                  <a:pt x="1917881" y="0"/>
                </a:lnTo>
                <a:lnTo>
                  <a:pt x="1917881" y="1917882"/>
                </a:lnTo>
                <a:lnTo>
                  <a:pt x="0" y="19178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1019175"/>
            <a:ext cx="10442045" cy="1571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0"/>
              </a:lnSpc>
            </a:pPr>
            <a:r>
              <a:rPr lang="en-US" sz="5125">
                <a:solidFill>
                  <a:srgbClr val="FFFFFF"/>
                </a:solidFill>
                <a:latin typeface="Jura Medium"/>
              </a:rPr>
              <a:t>Структура </a:t>
            </a:r>
          </a:p>
          <a:p>
            <a:pPr>
              <a:lnSpc>
                <a:spcPts val="6150"/>
              </a:lnSpc>
            </a:pPr>
            <a:r>
              <a:rPr lang="en-US" sz="5125">
                <a:solidFill>
                  <a:srgbClr val="FFFFFF"/>
                </a:solidFill>
                <a:latin typeface="Jura Medium"/>
              </a:rPr>
              <a:t>АИС «Реестр земляных работ»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667063" y="8060086"/>
            <a:ext cx="4934501" cy="1457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99"/>
              </a:lnSpc>
            </a:pPr>
            <a:r>
              <a:rPr lang="en-US" sz="2999">
                <a:solidFill>
                  <a:srgbClr val="000000"/>
                </a:solidFill>
                <a:latin typeface="Arimo Bold"/>
              </a:rPr>
              <a:t>Контрольные мероприятия </a:t>
            </a:r>
          </a:p>
          <a:p>
            <a:pPr>
              <a:lnSpc>
                <a:spcPts val="3899"/>
              </a:lnSpc>
            </a:pPr>
            <a:r>
              <a:rPr lang="en-US" sz="2999">
                <a:solidFill>
                  <a:srgbClr val="000000"/>
                </a:solidFill>
                <a:latin typeface="Arimo Bold"/>
              </a:rPr>
              <a:t>и документы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7113" y="4785574"/>
            <a:ext cx="6185690" cy="4731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25"/>
              </a:lnSpc>
            </a:pPr>
            <a:r>
              <a:rPr lang="en-US" sz="3173">
                <a:solidFill>
                  <a:srgbClr val="000000"/>
                </a:solidFill>
                <a:latin typeface="Arimo"/>
              </a:rPr>
              <a:t>АИС  «Реестр земляных работ» представляет собой десктопное клиент-серверное приложение, состоящее из электронного реестра работ по прокладке, реконструкции и ремонту инженерных подземных коммуникаций и сооружений </a:t>
            </a:r>
          </a:p>
          <a:p>
            <a:pPr>
              <a:lnSpc>
                <a:spcPts val="4125"/>
              </a:lnSpc>
            </a:pPr>
            <a:r>
              <a:rPr lang="en-US" sz="3173">
                <a:solidFill>
                  <a:srgbClr val="000000"/>
                </a:solidFill>
                <a:latin typeface="Arimo"/>
              </a:rPr>
              <a:t>в Великом Новгороде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78119" y="8531554"/>
            <a:ext cx="3049116" cy="504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Arimo Bold"/>
              </a:rPr>
              <a:t>Виды покрытий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233902" y="4907451"/>
            <a:ext cx="5334264" cy="1858931"/>
            <a:chOff x="0" y="0"/>
            <a:chExt cx="7112352" cy="2478575"/>
          </a:xfrm>
        </p:grpSpPr>
        <p:sp>
          <p:nvSpPr>
            <p:cNvPr id="13" name="TextBox 13"/>
            <p:cNvSpPr txBox="1"/>
            <p:nvPr/>
          </p:nvSpPr>
          <p:spPr>
            <a:xfrm>
              <a:off x="262045" y="-47625"/>
              <a:ext cx="6850306" cy="657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Arimo Bold"/>
                </a:rPr>
                <a:t>Организации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807851"/>
              <a:ext cx="3588494" cy="167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50547" lvl="1" indent="-275273">
                <a:lnSpc>
                  <a:spcPts val="3315"/>
                </a:lnSpc>
                <a:buFont typeface="Arial"/>
                <a:buChar char="•"/>
              </a:pPr>
              <a:r>
                <a:rPr lang="en-US" sz="2550">
                  <a:solidFill>
                    <a:srgbClr val="000000"/>
                  </a:solidFill>
                  <a:latin typeface="Arimo"/>
                </a:rPr>
                <a:t>исполнители</a:t>
              </a:r>
            </a:p>
            <a:p>
              <a:pPr marL="550547" lvl="1" indent="-275273">
                <a:lnSpc>
                  <a:spcPts val="3315"/>
                </a:lnSpc>
                <a:buFont typeface="Arial"/>
                <a:buChar char="•"/>
              </a:pPr>
              <a:r>
                <a:rPr lang="en-US" sz="2550">
                  <a:solidFill>
                    <a:srgbClr val="000000"/>
                  </a:solidFill>
                  <a:latin typeface="Arimo"/>
                </a:rPr>
                <a:t>подрядчики</a:t>
              </a:r>
            </a:p>
            <a:p>
              <a:pPr marL="550547" lvl="1" indent="-275273">
                <a:lnSpc>
                  <a:spcPts val="3315"/>
                </a:lnSpc>
                <a:buFont typeface="Arial"/>
                <a:buChar char="•"/>
              </a:pPr>
              <a:r>
                <a:rPr lang="en-US" sz="2550">
                  <a:solidFill>
                    <a:srgbClr val="000000"/>
                  </a:solidFill>
                  <a:latin typeface="Arimo"/>
                </a:rPr>
                <a:t>заказчики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425416" y="4914937"/>
            <a:ext cx="2495848" cy="1851445"/>
            <a:chOff x="0" y="0"/>
            <a:chExt cx="3327797" cy="2468593"/>
          </a:xfrm>
        </p:grpSpPr>
        <p:sp>
          <p:nvSpPr>
            <p:cNvPr id="16" name="TextBox 16"/>
            <p:cNvSpPr txBox="1"/>
            <p:nvPr/>
          </p:nvSpPr>
          <p:spPr>
            <a:xfrm>
              <a:off x="322196" y="-47625"/>
              <a:ext cx="2532460" cy="657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00"/>
                </a:lnSpc>
              </a:pPr>
              <a:r>
                <a:rPr lang="en-US" sz="3000">
                  <a:solidFill>
                    <a:srgbClr val="000000"/>
                  </a:solidFill>
                  <a:latin typeface="Arimo Bold"/>
                </a:rPr>
                <a:t>Физ. лица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797868"/>
              <a:ext cx="3327797" cy="167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50545" lvl="1" indent="-275272">
                <a:lnSpc>
                  <a:spcPts val="3315"/>
                </a:lnSpc>
                <a:buFont typeface="Arial"/>
                <a:buChar char="•"/>
              </a:pPr>
              <a:r>
                <a:rPr lang="en-US" sz="2550">
                  <a:solidFill>
                    <a:srgbClr val="000000"/>
                  </a:solidFill>
                  <a:latin typeface="Arimo"/>
                </a:rPr>
                <a:t>исполнители</a:t>
              </a:r>
            </a:p>
            <a:p>
              <a:pPr marL="550545" lvl="1" indent="-275272">
                <a:lnSpc>
                  <a:spcPts val="3315"/>
                </a:lnSpc>
                <a:buFont typeface="Arial"/>
                <a:buChar char="•"/>
              </a:pPr>
              <a:r>
                <a:rPr lang="en-US" sz="2550">
                  <a:solidFill>
                    <a:srgbClr val="000000"/>
                  </a:solidFill>
                  <a:latin typeface="Arimo"/>
                </a:rPr>
                <a:t>подрядчики</a:t>
              </a:r>
            </a:p>
            <a:p>
              <a:pPr marL="550545" lvl="1" indent="-275272">
                <a:lnSpc>
                  <a:spcPts val="3315"/>
                </a:lnSpc>
                <a:buFont typeface="Arial"/>
                <a:buChar char="•"/>
              </a:pPr>
              <a:r>
                <a:rPr lang="en-US" sz="2550">
                  <a:solidFill>
                    <a:srgbClr val="000000"/>
                  </a:solidFill>
                  <a:latin typeface="Arimo"/>
                </a:rPr>
                <a:t>заказчики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815609">
            <a:off x="10334326" y="4962410"/>
            <a:ext cx="14799883" cy="8222182"/>
          </a:xfrm>
          <a:custGeom>
            <a:avLst/>
            <a:gdLst/>
            <a:ahLst/>
            <a:cxnLst/>
            <a:rect l="l" t="t" r="r" b="b"/>
            <a:pathLst>
              <a:path w="14799883" h="8222182">
                <a:moveTo>
                  <a:pt x="0" y="0"/>
                </a:moveTo>
                <a:lnTo>
                  <a:pt x="14799883" y="0"/>
                </a:lnTo>
                <a:lnTo>
                  <a:pt x="14799883" y="8222182"/>
                </a:lnTo>
                <a:lnTo>
                  <a:pt x="0" y="82221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499" b="-8499"/>
            </a:stretch>
          </a:blipFill>
        </p:spPr>
      </p:sp>
      <p:sp>
        <p:nvSpPr>
          <p:cNvPr id="3" name="Freeform 3"/>
          <p:cNvSpPr/>
          <p:nvPr/>
        </p:nvSpPr>
        <p:spPr>
          <a:xfrm rot="-4768002">
            <a:off x="-7528898" y="-2623327"/>
            <a:ext cx="14312493" cy="9303120"/>
          </a:xfrm>
          <a:custGeom>
            <a:avLst/>
            <a:gdLst/>
            <a:ahLst/>
            <a:cxnLst/>
            <a:rect l="l" t="t" r="r" b="b"/>
            <a:pathLst>
              <a:path w="14312493" h="9303120">
                <a:moveTo>
                  <a:pt x="0" y="0"/>
                </a:moveTo>
                <a:lnTo>
                  <a:pt x="14312493" y="0"/>
                </a:lnTo>
                <a:lnTo>
                  <a:pt x="14312493" y="9303120"/>
                </a:lnTo>
                <a:lnTo>
                  <a:pt x="0" y="9303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25994" y="1028700"/>
            <a:ext cx="5264359" cy="4935814"/>
          </a:xfrm>
          <a:custGeom>
            <a:avLst/>
            <a:gdLst/>
            <a:ahLst/>
            <a:cxnLst/>
            <a:rect l="l" t="t" r="r" b="b"/>
            <a:pathLst>
              <a:path w="5264359" h="4935814">
                <a:moveTo>
                  <a:pt x="0" y="0"/>
                </a:moveTo>
                <a:lnTo>
                  <a:pt x="5264359" y="0"/>
                </a:lnTo>
                <a:lnTo>
                  <a:pt x="5264359" y="4935814"/>
                </a:lnTo>
                <a:lnTo>
                  <a:pt x="0" y="49358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4498600"/>
            <a:ext cx="6363988" cy="5220756"/>
          </a:xfrm>
          <a:custGeom>
            <a:avLst/>
            <a:gdLst/>
            <a:ahLst/>
            <a:cxnLst/>
            <a:rect l="l" t="t" r="r" b="b"/>
            <a:pathLst>
              <a:path w="6363988" h="5220756">
                <a:moveTo>
                  <a:pt x="0" y="0"/>
                </a:moveTo>
                <a:lnTo>
                  <a:pt x="6363988" y="0"/>
                </a:lnTo>
                <a:lnTo>
                  <a:pt x="6363988" y="5220756"/>
                </a:lnTo>
                <a:lnTo>
                  <a:pt x="0" y="52207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83560" y="903329"/>
            <a:ext cx="6822979" cy="733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>
                <a:solidFill>
                  <a:srgbClr val="000000"/>
                </a:solidFill>
                <a:latin typeface="Jura Bold"/>
              </a:rPr>
              <a:t>Основные функции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040863"/>
            <a:ext cx="7690437" cy="4922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151" lvl="1" indent="-323575">
              <a:lnSpc>
                <a:spcPts val="3896"/>
              </a:lnSpc>
              <a:buFont typeface="Arial"/>
              <a:buChar char="•"/>
            </a:pPr>
            <a:r>
              <a:rPr lang="en-US" sz="2997">
                <a:solidFill>
                  <a:srgbClr val="000000"/>
                </a:solidFill>
                <a:latin typeface="Arimo"/>
              </a:rPr>
              <a:t>Поиск, просмотр записей</a:t>
            </a:r>
          </a:p>
          <a:p>
            <a:pPr marL="647151" lvl="1" indent="-323575">
              <a:lnSpc>
                <a:spcPts val="3896"/>
              </a:lnSpc>
              <a:buFont typeface="Arial"/>
              <a:buChar char="•"/>
            </a:pPr>
            <a:r>
              <a:rPr lang="en-US" sz="2997">
                <a:solidFill>
                  <a:srgbClr val="000000"/>
                </a:solidFill>
                <a:latin typeface="Arimo"/>
              </a:rPr>
              <a:t>Добавление и изменение записей</a:t>
            </a:r>
          </a:p>
          <a:p>
            <a:pPr marL="647151" lvl="1" indent="-323575">
              <a:lnSpc>
                <a:spcPts val="3896"/>
              </a:lnSpc>
              <a:buFont typeface="Arial"/>
              <a:buChar char="•"/>
            </a:pPr>
            <a:r>
              <a:rPr lang="en-US" sz="2997">
                <a:solidFill>
                  <a:srgbClr val="000000"/>
                </a:solidFill>
                <a:latin typeface="Arimo"/>
              </a:rPr>
              <a:t>Сортировка/фильтрация по любому полю</a:t>
            </a:r>
          </a:p>
          <a:p>
            <a:pPr marL="647151" lvl="1" indent="-323575">
              <a:lnSpc>
                <a:spcPts val="3896"/>
              </a:lnSpc>
              <a:buFont typeface="Arial"/>
              <a:buChar char="•"/>
            </a:pPr>
            <a:r>
              <a:rPr lang="en-US" sz="2997">
                <a:solidFill>
                  <a:srgbClr val="000000"/>
                </a:solidFill>
                <a:latin typeface="Arimo"/>
              </a:rPr>
              <a:t>Формирование и печать разрешения на вскрышные работы в формате.doc</a:t>
            </a:r>
          </a:p>
          <a:p>
            <a:pPr marL="647151" lvl="1" indent="-323575">
              <a:lnSpc>
                <a:spcPts val="3896"/>
              </a:lnSpc>
              <a:buFont typeface="Arial"/>
              <a:buChar char="•"/>
            </a:pPr>
            <a:r>
              <a:rPr lang="en-US" sz="2997">
                <a:solidFill>
                  <a:srgbClr val="000000"/>
                </a:solidFill>
                <a:latin typeface="Arimo"/>
              </a:rPr>
              <a:t>Формирование QR-кода на земляные работы</a:t>
            </a:r>
          </a:p>
          <a:p>
            <a:pPr marL="647151" lvl="1" indent="-323575">
              <a:lnSpc>
                <a:spcPts val="3896"/>
              </a:lnSpc>
              <a:buFont typeface="Arial"/>
              <a:buChar char="•"/>
            </a:pPr>
            <a:r>
              <a:rPr lang="en-US" sz="2997">
                <a:solidFill>
                  <a:srgbClr val="000000"/>
                </a:solidFill>
                <a:latin typeface="Arimo"/>
              </a:rPr>
              <a:t>Формирование и экспорт аналитических отчетов в формате.xls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160975" y="-456403"/>
            <a:ext cx="18609951" cy="11199807"/>
          </a:xfrm>
          <a:custGeom>
            <a:avLst/>
            <a:gdLst/>
            <a:ahLst/>
            <a:cxnLst/>
            <a:rect l="l" t="t" r="r" b="b"/>
            <a:pathLst>
              <a:path w="18609951" h="11199807">
                <a:moveTo>
                  <a:pt x="0" y="0"/>
                </a:moveTo>
                <a:lnTo>
                  <a:pt x="18609950" y="0"/>
                </a:lnTo>
                <a:lnTo>
                  <a:pt x="18609950" y="11199806"/>
                </a:lnTo>
                <a:lnTo>
                  <a:pt x="0" y="111998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936023" y="2166710"/>
            <a:ext cx="10462746" cy="0"/>
          </a:xfrm>
          <a:prstGeom prst="line">
            <a:avLst/>
          </a:prstGeom>
          <a:ln w="9525" cap="rnd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10179047" y="5436649"/>
            <a:ext cx="7508882" cy="3527758"/>
          </a:xfrm>
          <a:custGeom>
            <a:avLst/>
            <a:gdLst/>
            <a:ahLst/>
            <a:cxnLst/>
            <a:rect l="l" t="t" r="r" b="b"/>
            <a:pathLst>
              <a:path w="7508882" h="3527758">
                <a:moveTo>
                  <a:pt x="0" y="0"/>
                </a:moveTo>
                <a:lnTo>
                  <a:pt x="7508882" y="0"/>
                </a:lnTo>
                <a:lnTo>
                  <a:pt x="7508882" y="3527758"/>
                </a:lnTo>
                <a:lnTo>
                  <a:pt x="0" y="35277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3239279"/>
            <a:ext cx="7834908" cy="5725128"/>
          </a:xfrm>
          <a:custGeom>
            <a:avLst/>
            <a:gdLst/>
            <a:ahLst/>
            <a:cxnLst/>
            <a:rect l="l" t="t" r="r" b="b"/>
            <a:pathLst>
              <a:path w="7834908" h="5725128">
                <a:moveTo>
                  <a:pt x="0" y="0"/>
                </a:moveTo>
                <a:lnTo>
                  <a:pt x="7834908" y="0"/>
                </a:lnTo>
                <a:lnTo>
                  <a:pt x="7834908" y="5725128"/>
                </a:lnTo>
                <a:lnTo>
                  <a:pt x="0" y="5725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36023" y="742834"/>
            <a:ext cx="15119741" cy="1457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Jura Medium"/>
              </a:rPr>
              <a:t>Доступность информация для населения</a:t>
            </a:r>
          </a:p>
          <a:p>
            <a:pPr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Jura Medium"/>
              </a:rPr>
              <a:t>и контрольных органов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79047" y="3201179"/>
            <a:ext cx="7508882" cy="1728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0"/>
              </a:lnSpc>
            </a:pPr>
            <a:r>
              <a:rPr lang="en-US" sz="2600">
                <a:solidFill>
                  <a:srgbClr val="FFFFFF"/>
                </a:solidFill>
                <a:latin typeface="Arimo"/>
              </a:rPr>
              <a:t>Информация из АИС «Реестр земляных работ» по действующим разрешениям отображается на сайте Администрации Великого Новгорода</a:t>
            </a:r>
          </a:p>
          <a:p>
            <a:pPr>
              <a:lnSpc>
                <a:spcPts val="3510"/>
              </a:lnSpc>
              <a:spcBef>
                <a:spcPct val="0"/>
              </a:spcBef>
            </a:pPr>
            <a:r>
              <a:rPr lang="en-US" sz="2700" u="sng">
                <a:solidFill>
                  <a:srgbClr val="FFFFFF"/>
                </a:solidFill>
                <a:latin typeface="Arimo Bold"/>
              </a:rPr>
              <a:t>http://www.adm.nov.ru/jkh/grwList.xhtml </a:t>
            </a:r>
          </a:p>
        </p:txBody>
      </p:sp>
      <p:sp>
        <p:nvSpPr>
          <p:cNvPr id="8" name="AutoShape 8"/>
          <p:cNvSpPr/>
          <p:nvPr/>
        </p:nvSpPr>
        <p:spPr>
          <a:xfrm>
            <a:off x="7384047" y="9696234"/>
            <a:ext cx="6549440" cy="0"/>
          </a:xfrm>
          <a:prstGeom prst="line">
            <a:avLst/>
          </a:prstGeom>
          <a:ln w="76200" cap="flat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flipV="1">
            <a:off x="13895388" y="8401042"/>
            <a:ext cx="0" cy="1295192"/>
          </a:xfrm>
          <a:prstGeom prst="line">
            <a:avLst/>
          </a:prstGeom>
          <a:ln w="76200" cap="flat">
            <a:solidFill>
              <a:srgbClr val="76B5F6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0" name="AutoShape 10"/>
          <p:cNvSpPr/>
          <p:nvPr/>
        </p:nvSpPr>
        <p:spPr>
          <a:xfrm>
            <a:off x="7422146" y="8713456"/>
            <a:ext cx="9525" cy="982408"/>
          </a:xfrm>
          <a:prstGeom prst="line">
            <a:avLst/>
          </a:prstGeom>
          <a:ln w="76200" cap="flat">
            <a:solidFill>
              <a:srgbClr val="76B5F6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305183">
            <a:off x="10485168" y="-3493301"/>
            <a:ext cx="15188619" cy="9872603"/>
          </a:xfrm>
          <a:custGeom>
            <a:avLst/>
            <a:gdLst/>
            <a:ahLst/>
            <a:cxnLst/>
            <a:rect l="l" t="t" r="r" b="b"/>
            <a:pathLst>
              <a:path w="15188619" h="9872603">
                <a:moveTo>
                  <a:pt x="0" y="0"/>
                </a:moveTo>
                <a:lnTo>
                  <a:pt x="15188620" y="0"/>
                </a:lnTo>
                <a:lnTo>
                  <a:pt x="15188620" y="9872603"/>
                </a:lnTo>
                <a:lnTo>
                  <a:pt x="0" y="9872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22200" y="2439327"/>
            <a:ext cx="4475331" cy="5856474"/>
          </a:xfrm>
          <a:custGeom>
            <a:avLst/>
            <a:gdLst/>
            <a:ahLst/>
            <a:cxnLst/>
            <a:rect l="l" t="t" r="r" b="b"/>
            <a:pathLst>
              <a:path w="4475331" h="5856474">
                <a:moveTo>
                  <a:pt x="0" y="0"/>
                </a:moveTo>
                <a:lnTo>
                  <a:pt x="4475331" y="0"/>
                </a:lnTo>
                <a:lnTo>
                  <a:pt x="4475331" y="5856474"/>
                </a:lnTo>
                <a:lnTo>
                  <a:pt x="0" y="5856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55822" y="3530163"/>
            <a:ext cx="3921817" cy="6016771"/>
          </a:xfrm>
          <a:custGeom>
            <a:avLst/>
            <a:gdLst/>
            <a:ahLst/>
            <a:cxnLst/>
            <a:rect l="l" t="t" r="r" b="b"/>
            <a:pathLst>
              <a:path w="3921817" h="6016771">
                <a:moveTo>
                  <a:pt x="0" y="0"/>
                </a:moveTo>
                <a:lnTo>
                  <a:pt x="3921816" y="0"/>
                </a:lnTo>
                <a:lnTo>
                  <a:pt x="3921816" y="6016771"/>
                </a:lnTo>
                <a:lnTo>
                  <a:pt x="0" y="60167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99" t="-901" r="-10010" b="-237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019175"/>
            <a:ext cx="9404901" cy="838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>
                <a:solidFill>
                  <a:srgbClr val="000000"/>
                </a:solidFill>
                <a:latin typeface="Jura Medium"/>
              </a:rPr>
              <a:t>Использование QR-кодов</a:t>
            </a:r>
          </a:p>
        </p:txBody>
      </p:sp>
      <p:sp>
        <p:nvSpPr>
          <p:cNvPr id="6" name="Freeform 6"/>
          <p:cNvSpPr/>
          <p:nvPr/>
        </p:nvSpPr>
        <p:spPr>
          <a:xfrm>
            <a:off x="-6810241" y="3125506"/>
            <a:ext cx="11024827" cy="11108138"/>
          </a:xfrm>
          <a:custGeom>
            <a:avLst/>
            <a:gdLst/>
            <a:ahLst/>
            <a:cxnLst/>
            <a:rect l="l" t="t" r="r" b="b"/>
            <a:pathLst>
              <a:path w="11024827" h="11108138">
                <a:moveTo>
                  <a:pt x="0" y="0"/>
                </a:moveTo>
                <a:lnTo>
                  <a:pt x="11024827" y="0"/>
                </a:lnTo>
                <a:lnTo>
                  <a:pt x="11024827" y="11108138"/>
                </a:lnTo>
                <a:lnTo>
                  <a:pt x="0" y="111081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3000"/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94435" y="6349080"/>
            <a:ext cx="6596194" cy="1522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7"/>
              </a:lnSpc>
            </a:pPr>
            <a:r>
              <a:rPr lang="en-US" sz="3074">
                <a:solidFill>
                  <a:srgbClr val="000000"/>
                </a:solidFill>
                <a:latin typeface="Arimo"/>
              </a:rPr>
              <a:t>QR-код экспортируется в файл </a:t>
            </a:r>
          </a:p>
          <a:p>
            <a:pPr>
              <a:lnSpc>
                <a:spcPts val="3997"/>
              </a:lnSpc>
            </a:pPr>
            <a:r>
              <a:rPr lang="en-US" sz="3074">
                <a:solidFill>
                  <a:srgbClr val="000000"/>
                </a:solidFill>
                <a:latin typeface="Arimo"/>
              </a:rPr>
              <a:t>формата .doc, и выдается вместе с разрешением подрядчику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5145" y="2808147"/>
            <a:ext cx="6595485" cy="2721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19"/>
              </a:lnSpc>
            </a:pPr>
            <a:r>
              <a:rPr lang="en-US" sz="3085">
                <a:solidFill>
                  <a:srgbClr val="000000"/>
                </a:solidFill>
                <a:latin typeface="Arimo"/>
              </a:rPr>
              <a:t>При выдаче разрешения на земляные работы формируется QR-код, ведущий к разрешению на сайт Администрации </a:t>
            </a:r>
          </a:p>
          <a:p>
            <a:pPr>
              <a:lnSpc>
                <a:spcPts val="4319"/>
              </a:lnSpc>
            </a:pPr>
            <a:r>
              <a:rPr lang="en-US" sz="3085">
                <a:solidFill>
                  <a:srgbClr val="000000"/>
                </a:solidFill>
                <a:latin typeface="Arimo"/>
              </a:rPr>
              <a:t>Великого Новгорода</a:t>
            </a:r>
          </a:p>
        </p:txBody>
      </p:sp>
      <p:sp>
        <p:nvSpPr>
          <p:cNvPr id="9" name="AutoShape 9"/>
          <p:cNvSpPr/>
          <p:nvPr/>
        </p:nvSpPr>
        <p:spPr>
          <a:xfrm flipV="1">
            <a:off x="9144000" y="9239250"/>
            <a:ext cx="4196054" cy="19050"/>
          </a:xfrm>
          <a:prstGeom prst="line">
            <a:avLst/>
          </a:prstGeom>
          <a:ln w="76200" cap="flat">
            <a:solidFill>
              <a:srgbClr val="393BE4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0" name="AutoShape 10"/>
          <p:cNvSpPr/>
          <p:nvPr/>
        </p:nvSpPr>
        <p:spPr>
          <a:xfrm flipV="1">
            <a:off x="9182100" y="8097564"/>
            <a:ext cx="0" cy="1160736"/>
          </a:xfrm>
          <a:prstGeom prst="line">
            <a:avLst/>
          </a:prstGeom>
          <a:ln w="76200" cap="flat">
            <a:solidFill>
              <a:srgbClr val="393BE4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51555" y="1948689"/>
            <a:ext cx="5676149" cy="7564740"/>
          </a:xfrm>
          <a:custGeom>
            <a:avLst/>
            <a:gdLst/>
            <a:ahLst/>
            <a:cxnLst/>
            <a:rect l="l" t="t" r="r" b="b"/>
            <a:pathLst>
              <a:path w="5676149" h="7564740">
                <a:moveTo>
                  <a:pt x="0" y="0"/>
                </a:moveTo>
                <a:lnTo>
                  <a:pt x="5676150" y="0"/>
                </a:lnTo>
                <a:lnTo>
                  <a:pt x="5676150" y="7564740"/>
                </a:lnTo>
                <a:lnTo>
                  <a:pt x="0" y="75647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80726" y="1940250"/>
            <a:ext cx="4424889" cy="3310553"/>
          </a:xfrm>
          <a:custGeom>
            <a:avLst/>
            <a:gdLst/>
            <a:ahLst/>
            <a:cxnLst/>
            <a:rect l="l" t="t" r="r" b="b"/>
            <a:pathLst>
              <a:path w="4424889" h="3310553">
                <a:moveTo>
                  <a:pt x="0" y="0"/>
                </a:moveTo>
                <a:lnTo>
                  <a:pt x="4424889" y="0"/>
                </a:lnTo>
                <a:lnTo>
                  <a:pt x="4424889" y="3310553"/>
                </a:lnTo>
                <a:lnTo>
                  <a:pt x="0" y="33105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451555" y="633431"/>
            <a:ext cx="11770908" cy="781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49"/>
              </a:lnSpc>
            </a:pPr>
            <a:r>
              <a:rPr lang="en-US" sz="5124">
                <a:solidFill>
                  <a:srgbClr val="000000"/>
                </a:solidFill>
                <a:latin typeface="Jura Medium"/>
              </a:rPr>
              <a:t>Применение QR-кодов на практике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51555" y="9573701"/>
            <a:ext cx="3477682" cy="373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9"/>
              </a:lnSpc>
            </a:pPr>
            <a:r>
              <a:rPr lang="en-US" sz="2092">
                <a:solidFill>
                  <a:srgbClr val="000000"/>
                </a:solidFill>
                <a:latin typeface="Arimo"/>
              </a:rPr>
              <a:t>Старорусский бульвар д.40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780726" y="9573701"/>
            <a:ext cx="2446655" cy="373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9"/>
              </a:lnSpc>
            </a:pPr>
            <a:r>
              <a:rPr lang="en-US" sz="2092">
                <a:solidFill>
                  <a:srgbClr val="000000"/>
                </a:solidFill>
                <a:latin typeface="Arimo"/>
              </a:rPr>
              <a:t>ул. Псковская д.3</a:t>
            </a:r>
          </a:p>
        </p:txBody>
      </p:sp>
      <p:sp>
        <p:nvSpPr>
          <p:cNvPr id="7" name="TextBox 7"/>
          <p:cNvSpPr txBox="1"/>
          <p:nvPr/>
        </p:nvSpPr>
        <p:spPr>
          <a:xfrm rot="59999">
            <a:off x="10783266" y="5332998"/>
            <a:ext cx="2872872" cy="373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29"/>
              </a:lnSpc>
            </a:pPr>
            <a:r>
              <a:rPr lang="en-US" sz="2092">
                <a:solidFill>
                  <a:srgbClr val="000000"/>
                </a:solidFill>
                <a:latin typeface="Arimo"/>
              </a:rPr>
              <a:t>ул. Студенческая д.25</a:t>
            </a:r>
          </a:p>
        </p:txBody>
      </p:sp>
      <p:sp>
        <p:nvSpPr>
          <p:cNvPr id="8" name="Freeform 8"/>
          <p:cNvSpPr/>
          <p:nvPr/>
        </p:nvSpPr>
        <p:spPr>
          <a:xfrm rot="-5863050">
            <a:off x="11756901" y="7341872"/>
            <a:ext cx="14799883" cy="8222182"/>
          </a:xfrm>
          <a:custGeom>
            <a:avLst/>
            <a:gdLst/>
            <a:ahLst/>
            <a:cxnLst/>
            <a:rect l="l" t="t" r="r" b="b"/>
            <a:pathLst>
              <a:path w="14799883" h="8222182">
                <a:moveTo>
                  <a:pt x="0" y="0"/>
                </a:moveTo>
                <a:lnTo>
                  <a:pt x="14799883" y="0"/>
                </a:lnTo>
                <a:lnTo>
                  <a:pt x="14799883" y="8222182"/>
                </a:lnTo>
                <a:lnTo>
                  <a:pt x="0" y="8222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499" b="-849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80726" y="6166592"/>
            <a:ext cx="4424889" cy="3346837"/>
          </a:xfrm>
          <a:custGeom>
            <a:avLst/>
            <a:gdLst/>
            <a:ahLst/>
            <a:cxnLst/>
            <a:rect l="l" t="t" r="r" b="b"/>
            <a:pathLst>
              <a:path w="4424889" h="3346837">
                <a:moveTo>
                  <a:pt x="0" y="0"/>
                </a:moveTo>
                <a:lnTo>
                  <a:pt x="4424889" y="0"/>
                </a:lnTo>
                <a:lnTo>
                  <a:pt x="4424889" y="3346837"/>
                </a:lnTo>
                <a:lnTo>
                  <a:pt x="0" y="33468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65" t="-2693"/>
            </a:stretch>
          </a:blipFill>
        </p:spPr>
      </p:sp>
      <p:sp>
        <p:nvSpPr>
          <p:cNvPr id="10" name="Freeform 10"/>
          <p:cNvSpPr/>
          <p:nvPr/>
        </p:nvSpPr>
        <p:spPr>
          <a:xfrm rot="-9612798">
            <a:off x="16160402" y="718873"/>
            <a:ext cx="14799883" cy="8222182"/>
          </a:xfrm>
          <a:custGeom>
            <a:avLst/>
            <a:gdLst/>
            <a:ahLst/>
            <a:cxnLst/>
            <a:rect l="l" t="t" r="r" b="b"/>
            <a:pathLst>
              <a:path w="14799883" h="8222182">
                <a:moveTo>
                  <a:pt x="0" y="0"/>
                </a:moveTo>
                <a:lnTo>
                  <a:pt x="14799884" y="0"/>
                </a:lnTo>
                <a:lnTo>
                  <a:pt x="14799884" y="8222183"/>
                </a:lnTo>
                <a:lnTo>
                  <a:pt x="0" y="82221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499" b="-8499"/>
            </a:stretch>
          </a:blipFill>
        </p:spPr>
      </p:sp>
      <p:sp>
        <p:nvSpPr>
          <p:cNvPr id="11" name="Freeform 11"/>
          <p:cNvSpPr/>
          <p:nvPr/>
        </p:nvSpPr>
        <p:spPr>
          <a:xfrm rot="-8004814">
            <a:off x="-11594414" y="-4471873"/>
            <a:ext cx="14799883" cy="8222182"/>
          </a:xfrm>
          <a:custGeom>
            <a:avLst/>
            <a:gdLst/>
            <a:ahLst/>
            <a:cxnLst/>
            <a:rect l="l" t="t" r="r" b="b"/>
            <a:pathLst>
              <a:path w="14799883" h="8222182">
                <a:moveTo>
                  <a:pt x="0" y="0"/>
                </a:moveTo>
                <a:lnTo>
                  <a:pt x="14799884" y="0"/>
                </a:lnTo>
                <a:lnTo>
                  <a:pt x="14799884" y="8222182"/>
                </a:lnTo>
                <a:lnTo>
                  <a:pt x="0" y="8222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499" b="-8499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786" y="-7844322"/>
            <a:ext cx="18670091" cy="11236000"/>
          </a:xfrm>
          <a:custGeom>
            <a:avLst/>
            <a:gdLst/>
            <a:ahLst/>
            <a:cxnLst/>
            <a:rect l="l" t="t" r="r" b="b"/>
            <a:pathLst>
              <a:path w="18670091" h="11236000">
                <a:moveTo>
                  <a:pt x="0" y="0"/>
                </a:moveTo>
                <a:lnTo>
                  <a:pt x="18670091" y="0"/>
                </a:lnTo>
                <a:lnTo>
                  <a:pt x="18670091" y="11236000"/>
                </a:lnTo>
                <a:lnTo>
                  <a:pt x="0" y="1123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42987" y="4205023"/>
            <a:ext cx="9454786" cy="5463456"/>
          </a:xfrm>
          <a:custGeom>
            <a:avLst/>
            <a:gdLst/>
            <a:ahLst/>
            <a:cxnLst/>
            <a:rect l="l" t="t" r="r" b="b"/>
            <a:pathLst>
              <a:path w="9454786" h="5463456">
                <a:moveTo>
                  <a:pt x="0" y="0"/>
                </a:moveTo>
                <a:lnTo>
                  <a:pt x="9454786" y="0"/>
                </a:lnTo>
                <a:lnTo>
                  <a:pt x="9454786" y="5463456"/>
                </a:lnTo>
                <a:lnTo>
                  <a:pt x="0" y="54634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672411"/>
            <a:ext cx="13673863" cy="180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4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Jura Bold"/>
              </a:rPr>
              <a:t>Перспективное развитие </a:t>
            </a:r>
          </a:p>
          <a:p>
            <a:pPr>
              <a:lnSpc>
                <a:spcPts val="714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Jura Bold"/>
              </a:rPr>
              <a:t>АИС «Реестр земляных работ»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751938"/>
            <a:ext cx="7119815" cy="3668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Arimo"/>
              </a:rPr>
              <a:t>Разработка и формирование графического варианта схемы работ по прокладке, реконструкции и ремонту инженерных подземных коммуникаций и сооружений в Великом Новгороде в муниципальной геоинформационной системе, а также на электронном сервисе Яндекс.Карты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665125"/>
            <a:ext cx="7119815" cy="229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Arimo"/>
              </a:rPr>
              <a:t>Данный принцип открытых реестров и QR-кодов можно использовать и для других видов объектов, требующих общественного и муниципального контроля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353</Words>
  <Application>Microsoft Office PowerPoint</Application>
  <PresentationFormat>Произвольный</PresentationFormat>
  <Paragraphs>66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</vt:lpstr>
      <vt:lpstr>Jura Bold</vt:lpstr>
      <vt:lpstr>Jura Medium</vt:lpstr>
      <vt:lpstr>HK Grotesk Bold</vt:lpstr>
      <vt:lpstr>Arimo</vt:lpstr>
      <vt:lpstr>Calibri</vt:lpstr>
      <vt:lpstr>Arimo Bold</vt:lpstr>
      <vt:lpstr>Jura Semi-Bold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Синий Творческий Градиент Краткая Слайдовая Презентация Блиц-Резюме</dc:title>
  <dc:creator>Гусева Екатерина Николаевна</dc:creator>
  <cp:lastModifiedBy>Гусева Екатерина Николаевна</cp:lastModifiedBy>
  <cp:revision>2</cp:revision>
  <dcterms:created xsi:type="dcterms:W3CDTF">2006-08-16T00:00:00Z</dcterms:created>
  <dcterms:modified xsi:type="dcterms:W3CDTF">2024-04-10T14:34:40Z</dcterms:modified>
  <dc:identifier>DAGBh39UjnU</dc:identifier>
</cp:coreProperties>
</file>