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9" r:id="rId7"/>
    <p:sldId id="262" r:id="rId8"/>
    <p:sldId id="263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68" r:id="rId17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4958" autoAdjust="0"/>
  </p:normalViewPr>
  <p:slideViewPr>
    <p:cSldViewPr>
      <p:cViewPr varScale="1">
        <p:scale>
          <a:sx n="68" d="100"/>
          <a:sy n="68" d="100"/>
        </p:scale>
        <p:origin x="192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Профильное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подразделение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4675385585360426"/>
          <c:y val="0.17466249269794396"/>
          <c:w val="0.49449955192492862"/>
          <c:h val="0.703769025663815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Профильное подразделение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7A-4187-88BC-E655885092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5B-4E5E-BCE3-10272D09B56A}"/>
              </c:ext>
            </c:extLst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7A-4187-88BC-E65588509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МЦУ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23-44D8-9D78-E5EF5A4A54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99-4D85-94A9-68AD35CE17CB}"/>
              </c:ext>
            </c:extLst>
          </c:dPt>
          <c:cat>
            <c:strRef>
              <c:f>Лист1!$A$2:$A$3</c:f>
              <c:strCache>
                <c:ptCount val="2"/>
                <c:pt idx="0">
                  <c:v>Создан</c:v>
                </c:pt>
                <c:pt idx="1">
                  <c:v>Не создан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3-44D8-9D78-E5EF5A4A54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Информационный интернет ресурс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14-4F61-9AA2-6171F2223D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14-4F61-9AA2-6171F2223D0E}"/>
              </c:ext>
            </c:extLst>
          </c:dPt>
          <c:cat>
            <c:strRef>
              <c:f>Лист1!$A$2:$A$3</c:f>
              <c:strCache>
                <c:ptCount val="2"/>
                <c:pt idx="0">
                  <c:v>Создан</c:v>
                </c:pt>
                <c:pt idx="1">
                  <c:v>Не создан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14-4F61-9AA2-6171F2223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Инструментальный контроль пассажиропотока</c:v>
                </c:pt>
                <c:pt idx="1">
                  <c:v>Электрозарядная инфраструктура</c:v>
                </c:pt>
                <c:pt idx="2">
                  <c:v>Безналичная оплата проезда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11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60-4ED4-9BE6-19559B3983B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Инструментальный контроль пассажиропотока</c:v>
                </c:pt>
                <c:pt idx="1">
                  <c:v>Электрозарядная инфраструктура</c:v>
                </c:pt>
                <c:pt idx="2">
                  <c:v>Безналичная оплата проезда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</c:v>
                </c:pt>
                <c:pt idx="1">
                  <c:v>8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60-4ED4-9BE6-19559B398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9661912"/>
        <c:axId val="429656664"/>
      </c:barChart>
      <c:catAx>
        <c:axId val="429661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9656664"/>
        <c:crosses val="autoZero"/>
        <c:auto val="1"/>
        <c:lblAlgn val="ctr"/>
        <c:lblOffset val="100"/>
        <c:noMultiLvlLbl val="0"/>
      </c:catAx>
      <c:valAx>
        <c:axId val="429656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9661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Единая карта жителя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5B-4A95-A5AB-745F5ABFC9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5B-4A95-A5AB-745F5ABFC99C}"/>
              </c:ext>
            </c:extLst>
          </c:dPt>
          <c:cat>
            <c:strRef>
              <c:f>Лист1!$A$2:$A$3</c:f>
              <c:strCache>
                <c:ptCount val="2"/>
                <c:pt idx="0">
                  <c:v>Есть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5B-4A95-A5AB-745F5ABFC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Контроль работы коммунальной техники и служб ЖКХ</c:v>
                </c:pt>
                <c:pt idx="1">
                  <c:v>Интерактивный сервис оповещения об отключениях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B-4E12-A929-DB1CD90773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Контроль работы коммунальной техники и служб ЖКХ</c:v>
                </c:pt>
                <c:pt idx="1">
                  <c:v>Интерактивный сервис оповещения об отключениях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4B-4E12-A929-DB1CD9077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9661912"/>
        <c:axId val="429656664"/>
      </c:barChart>
      <c:catAx>
        <c:axId val="429661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9656664"/>
        <c:crosses val="autoZero"/>
        <c:auto val="1"/>
        <c:lblAlgn val="ctr"/>
        <c:lblOffset val="100"/>
        <c:noMultiLvlLbl val="0"/>
      </c:catAx>
      <c:valAx>
        <c:axId val="429656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96619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27000" cap="rnd" cmpd="sng">
                <a:solidFill>
                  <a:schemeClr val="accent6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cat>
            <c:strRef>
              <c:f>Лист1!$A$2:$A$5</c:f>
              <c:strCache>
                <c:ptCount val="4"/>
                <c:pt idx="0">
                  <c:v>Организационные показатели</c:v>
                </c:pt>
                <c:pt idx="1">
                  <c:v>Информационные показатели</c:v>
                </c:pt>
                <c:pt idx="2">
                  <c:v>Транспортные показатели</c:v>
                </c:pt>
                <c:pt idx="3">
                  <c:v>ЖКХ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D5-45D0-9E59-ADD6DC2F15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Организационные показатели</c:v>
                </c:pt>
                <c:pt idx="1">
                  <c:v>Информационные показатели</c:v>
                </c:pt>
                <c:pt idx="2">
                  <c:v>Транспортные показатели</c:v>
                </c:pt>
                <c:pt idx="3">
                  <c:v>ЖКХ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</c:v>
                </c:pt>
                <c:pt idx="1">
                  <c:v>0</c:v>
                </c:pt>
                <c:pt idx="2">
                  <c:v>11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D5-45D0-9E59-ADD6DC2F1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7714808"/>
        <c:axId val="807691192"/>
      </c:barChart>
      <c:catAx>
        <c:axId val="807714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07691192"/>
        <c:crosses val="autoZero"/>
        <c:auto val="1"/>
        <c:lblAlgn val="ctr"/>
        <c:lblOffset val="100"/>
        <c:noMultiLvlLbl val="0"/>
      </c:catAx>
      <c:valAx>
        <c:axId val="807691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07714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071D65-823F-4FCD-8651-BD3FB5424C2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BAEEC1-24D6-4BC9-BB84-11F564C07F62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Череповец, Боровичи, Великий Новгород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652B85-6B78-49DA-9F87-19B08ECFB340}" type="parTrans" cxnId="{5F9BAB3D-2A62-4C24-9C4E-D9A9E21031A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CF3BC6-63E8-4A97-A954-72AA0CAACDA7}" type="sibTrans" cxnId="{5F9BAB3D-2A62-4C24-9C4E-D9A9E21031A3}">
      <dgm:prSet/>
      <dgm:spPr>
        <a:solidFill>
          <a:srgbClr val="00B050"/>
        </a:solidFill>
      </dgm:spPr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16AC4F-FF69-4EE4-9DC9-CAFF65F32861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Архангельск, Нарьян-Мар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D5255B-74A5-40D2-8943-24B73B553982}" type="parTrans" cxnId="{F6C8FA57-3B82-406A-8698-78E5F9D9F61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35E2F5-5586-460B-9776-FCE9F4BB5475}" type="sibTrans" cxnId="{F6C8FA57-3B82-406A-8698-78E5F9D9F611}">
      <dgm:prSet/>
      <dgm:spPr>
        <a:solidFill>
          <a:srgbClr val="00B050"/>
        </a:solidFill>
      </dgm:spPr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16D9AC-0797-428B-AEAC-2C8796145683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Рыбинск, Коряжма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C7E883-F416-461A-A492-60760F566151}" type="parTrans" cxnId="{4BD340A0-39CD-41B2-8C7B-B21B62E4E96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D5CC0B-23E3-46A1-8FB9-391484EF33F4}" type="sibTrans" cxnId="{4BD340A0-39CD-41B2-8C7B-B21B62E4E96C}">
      <dgm:prSet/>
      <dgm:spPr>
        <a:solidFill>
          <a:srgbClr val="00B050"/>
        </a:solidFill>
      </dgm:spPr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2F2A5-C0B8-4777-9C56-FE85A41AA1C3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Иваново, Шуя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489CEB-CED5-4EF0-B8E4-A66A21B0C844}" type="parTrans" cxnId="{1C685FC4-0E64-4A7F-A234-855B8914957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4E788E-4422-4F76-83A1-D0E800DCE7E6}" type="sibTrans" cxnId="{1C685FC4-0E64-4A7F-A234-855B8914957E}">
      <dgm:prSet/>
      <dgm:spPr>
        <a:solidFill>
          <a:srgbClr val="00B050"/>
        </a:solidFill>
      </dgm:spPr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9F4921-B984-4DE8-9A37-D64B4065AAB7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Кострома, Северодвинск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D3A193-03AB-43FE-AE8C-2200D240D0CB}" type="parTrans" cxnId="{E3997810-0B20-4F6C-AE5F-B267F4A137F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71793-9EE0-4D8F-9119-D5F3DA7FD75F}" type="sibTrans" cxnId="{E3997810-0B20-4F6C-AE5F-B267F4A137FF}">
      <dgm:prSet/>
      <dgm:spPr>
        <a:solidFill>
          <a:srgbClr val="92D050"/>
        </a:solidFill>
      </dgm:spPr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87FB55-EA1C-41C4-96D3-0E7AF13EFCBB}" type="pres">
      <dgm:prSet presAssocID="{60071D65-823F-4FCD-8651-BD3FB5424C2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92EDA6-B4D0-4500-B043-875E82F5136D}" type="pres">
      <dgm:prSet presAssocID="{E1BAEEC1-24D6-4BC9-BB84-11F564C07F62}" presName="dummy" presStyleCnt="0"/>
      <dgm:spPr/>
    </dgm:pt>
    <dgm:pt modelId="{9B59B272-1276-4A1C-B0BF-C9DCDAE2BCA0}" type="pres">
      <dgm:prSet presAssocID="{E1BAEEC1-24D6-4BC9-BB84-11F564C07F62}" presName="node" presStyleLbl="revTx" presStyleIdx="0" presStyleCnt="5" custRadScaleRad="123148" custRadScaleInc="53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063A9-DA03-4366-AF0A-C392F21E1A44}" type="pres">
      <dgm:prSet presAssocID="{70CF3BC6-63E8-4A97-A954-72AA0CAACDA7}" presName="sibTrans" presStyleLbl="node1" presStyleIdx="0" presStyleCnt="5"/>
      <dgm:spPr/>
      <dgm:t>
        <a:bodyPr/>
        <a:lstStyle/>
        <a:p>
          <a:endParaRPr lang="ru-RU"/>
        </a:p>
      </dgm:t>
    </dgm:pt>
    <dgm:pt modelId="{5B7D743F-8432-4F0D-8F1A-00A526A4FD1A}" type="pres">
      <dgm:prSet presAssocID="{FB16AC4F-FF69-4EE4-9DC9-CAFF65F32861}" presName="dummy" presStyleCnt="0"/>
      <dgm:spPr/>
    </dgm:pt>
    <dgm:pt modelId="{3DD62E7D-1085-4E9C-82B9-85068A051AC4}" type="pres">
      <dgm:prSet presAssocID="{FB16AC4F-FF69-4EE4-9DC9-CAFF65F32861}" presName="node" presStyleLbl="revTx" presStyleIdx="1" presStyleCnt="5" custRadScaleRad="130565" custRadScaleInc="-17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DE7BC-D803-4229-A88C-38FF29B8C9F2}" type="pres">
      <dgm:prSet presAssocID="{9A35E2F5-5586-460B-9776-FCE9F4BB5475}" presName="sibTrans" presStyleLbl="node1" presStyleIdx="1" presStyleCnt="5"/>
      <dgm:spPr/>
      <dgm:t>
        <a:bodyPr/>
        <a:lstStyle/>
        <a:p>
          <a:endParaRPr lang="ru-RU"/>
        </a:p>
      </dgm:t>
    </dgm:pt>
    <dgm:pt modelId="{69AF8081-A945-4265-9C96-71BD86275A1C}" type="pres">
      <dgm:prSet presAssocID="{6516D9AC-0797-428B-AEAC-2C8796145683}" presName="dummy" presStyleCnt="0"/>
      <dgm:spPr/>
    </dgm:pt>
    <dgm:pt modelId="{299120DE-8A1E-4E79-A1A6-58E2FE70C4A1}" type="pres">
      <dgm:prSet presAssocID="{6516D9AC-0797-428B-AEAC-2C8796145683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C89C3-FA70-4F51-B8D6-B8A9F3E39278}" type="pres">
      <dgm:prSet presAssocID="{B6D5CC0B-23E3-46A1-8FB9-391484EF33F4}" presName="sibTrans" presStyleLbl="node1" presStyleIdx="2" presStyleCnt="5"/>
      <dgm:spPr/>
      <dgm:t>
        <a:bodyPr/>
        <a:lstStyle/>
        <a:p>
          <a:endParaRPr lang="ru-RU"/>
        </a:p>
      </dgm:t>
    </dgm:pt>
    <dgm:pt modelId="{8C3E0A47-2B43-4222-9244-2A626D648B6C}" type="pres">
      <dgm:prSet presAssocID="{5142F2A5-C0B8-4777-9C56-FE85A41AA1C3}" presName="dummy" presStyleCnt="0"/>
      <dgm:spPr/>
    </dgm:pt>
    <dgm:pt modelId="{6DAEE3F8-2266-40F1-9ABA-7AAC1C392216}" type="pres">
      <dgm:prSet presAssocID="{5142F2A5-C0B8-4777-9C56-FE85A41AA1C3}" presName="node" presStyleLbl="revTx" presStyleIdx="3" presStyleCnt="5" custRadScaleRad="120442" custRadScaleInc="13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E2663-F2DB-4731-9ED1-47CBB833A764}" type="pres">
      <dgm:prSet presAssocID="{884E788E-4422-4F76-83A1-D0E800DCE7E6}" presName="sibTrans" presStyleLbl="node1" presStyleIdx="3" presStyleCnt="5"/>
      <dgm:spPr/>
      <dgm:t>
        <a:bodyPr/>
        <a:lstStyle/>
        <a:p>
          <a:endParaRPr lang="ru-RU"/>
        </a:p>
      </dgm:t>
    </dgm:pt>
    <dgm:pt modelId="{3F573CA9-FAC4-406A-8A96-8BF1153FA195}" type="pres">
      <dgm:prSet presAssocID="{E89F4921-B984-4DE8-9A37-D64B4065AAB7}" presName="dummy" presStyleCnt="0"/>
      <dgm:spPr/>
    </dgm:pt>
    <dgm:pt modelId="{5970DD39-D29F-4B19-96A4-E91C0159258F}" type="pres">
      <dgm:prSet presAssocID="{E89F4921-B984-4DE8-9A37-D64B4065AAB7}" presName="node" presStyleLbl="revTx" presStyleIdx="4" presStyleCnt="5" custRadScaleRad="117389" custRadScaleInc="-38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DCB92-AEE4-4720-B8F3-B100E3293B4B}" type="pres">
      <dgm:prSet presAssocID="{18271793-9EE0-4D8F-9119-D5F3DA7FD75F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5B7B0372-BCC3-48F6-B79D-77B78E81BB10}" type="presOf" srcId="{B6D5CC0B-23E3-46A1-8FB9-391484EF33F4}" destId="{92DC89C3-FA70-4F51-B8D6-B8A9F3E39278}" srcOrd="0" destOrd="0" presId="urn:microsoft.com/office/officeart/2005/8/layout/cycle1"/>
    <dgm:cxn modelId="{97A2E01B-E837-4C1B-B34D-BF646A25D519}" type="presOf" srcId="{FB16AC4F-FF69-4EE4-9DC9-CAFF65F32861}" destId="{3DD62E7D-1085-4E9C-82B9-85068A051AC4}" srcOrd="0" destOrd="0" presId="urn:microsoft.com/office/officeart/2005/8/layout/cycle1"/>
    <dgm:cxn modelId="{5F9BAB3D-2A62-4C24-9C4E-D9A9E21031A3}" srcId="{60071D65-823F-4FCD-8651-BD3FB5424C25}" destId="{E1BAEEC1-24D6-4BC9-BB84-11F564C07F62}" srcOrd="0" destOrd="0" parTransId="{6D652B85-6B78-49DA-9F87-19B08ECFB340}" sibTransId="{70CF3BC6-63E8-4A97-A954-72AA0CAACDA7}"/>
    <dgm:cxn modelId="{F6C8FA57-3B82-406A-8698-78E5F9D9F611}" srcId="{60071D65-823F-4FCD-8651-BD3FB5424C25}" destId="{FB16AC4F-FF69-4EE4-9DC9-CAFF65F32861}" srcOrd="1" destOrd="0" parTransId="{D7D5255B-74A5-40D2-8943-24B73B553982}" sibTransId="{9A35E2F5-5586-460B-9776-FCE9F4BB5475}"/>
    <dgm:cxn modelId="{DE6127BE-1098-4727-8D86-18C30D20DDDC}" type="presOf" srcId="{9A35E2F5-5586-460B-9776-FCE9F4BB5475}" destId="{79EDE7BC-D803-4229-A88C-38FF29B8C9F2}" srcOrd="0" destOrd="0" presId="urn:microsoft.com/office/officeart/2005/8/layout/cycle1"/>
    <dgm:cxn modelId="{4BD340A0-39CD-41B2-8C7B-B21B62E4E96C}" srcId="{60071D65-823F-4FCD-8651-BD3FB5424C25}" destId="{6516D9AC-0797-428B-AEAC-2C8796145683}" srcOrd="2" destOrd="0" parTransId="{D7C7E883-F416-461A-A492-60760F566151}" sibTransId="{B6D5CC0B-23E3-46A1-8FB9-391484EF33F4}"/>
    <dgm:cxn modelId="{3C20141B-3703-4ACE-AA98-F44DD41F8113}" type="presOf" srcId="{884E788E-4422-4F76-83A1-D0E800DCE7E6}" destId="{779E2663-F2DB-4731-9ED1-47CBB833A764}" srcOrd="0" destOrd="0" presId="urn:microsoft.com/office/officeart/2005/8/layout/cycle1"/>
    <dgm:cxn modelId="{1C685FC4-0E64-4A7F-A234-855B8914957E}" srcId="{60071D65-823F-4FCD-8651-BD3FB5424C25}" destId="{5142F2A5-C0B8-4777-9C56-FE85A41AA1C3}" srcOrd="3" destOrd="0" parTransId="{1D489CEB-CED5-4EF0-B8E4-A66A21B0C844}" sibTransId="{884E788E-4422-4F76-83A1-D0E800DCE7E6}"/>
    <dgm:cxn modelId="{B8FB7A8A-FAE1-47EC-9519-634777CE439C}" type="presOf" srcId="{18271793-9EE0-4D8F-9119-D5F3DA7FD75F}" destId="{E6EDCB92-AEE4-4720-B8F3-B100E3293B4B}" srcOrd="0" destOrd="0" presId="urn:microsoft.com/office/officeart/2005/8/layout/cycle1"/>
    <dgm:cxn modelId="{4D307021-E33F-4499-8587-33DFE8FDBAF8}" type="presOf" srcId="{70CF3BC6-63E8-4A97-A954-72AA0CAACDA7}" destId="{B66063A9-DA03-4366-AF0A-C392F21E1A44}" srcOrd="0" destOrd="0" presId="urn:microsoft.com/office/officeart/2005/8/layout/cycle1"/>
    <dgm:cxn modelId="{C28C6517-AC26-4669-B91C-7C985B220AE4}" type="presOf" srcId="{60071D65-823F-4FCD-8651-BD3FB5424C25}" destId="{0387FB55-EA1C-41C4-96D3-0E7AF13EFCBB}" srcOrd="0" destOrd="0" presId="urn:microsoft.com/office/officeart/2005/8/layout/cycle1"/>
    <dgm:cxn modelId="{E3997810-0B20-4F6C-AE5F-B267F4A137FF}" srcId="{60071D65-823F-4FCD-8651-BD3FB5424C25}" destId="{E89F4921-B984-4DE8-9A37-D64B4065AAB7}" srcOrd="4" destOrd="0" parTransId="{7DD3A193-03AB-43FE-AE8C-2200D240D0CB}" sibTransId="{18271793-9EE0-4D8F-9119-D5F3DA7FD75F}"/>
    <dgm:cxn modelId="{A2BD8BD1-E2FE-4CE7-AAC1-7182F53057F0}" type="presOf" srcId="{5142F2A5-C0B8-4777-9C56-FE85A41AA1C3}" destId="{6DAEE3F8-2266-40F1-9ABA-7AAC1C392216}" srcOrd="0" destOrd="0" presId="urn:microsoft.com/office/officeart/2005/8/layout/cycle1"/>
    <dgm:cxn modelId="{66109896-5A95-4D20-ABC5-251E322B10FD}" type="presOf" srcId="{E89F4921-B984-4DE8-9A37-D64B4065AAB7}" destId="{5970DD39-D29F-4B19-96A4-E91C0159258F}" srcOrd="0" destOrd="0" presId="urn:microsoft.com/office/officeart/2005/8/layout/cycle1"/>
    <dgm:cxn modelId="{C856F292-0977-444D-9A46-62D7A1567A7B}" type="presOf" srcId="{6516D9AC-0797-428B-AEAC-2C8796145683}" destId="{299120DE-8A1E-4E79-A1A6-58E2FE70C4A1}" srcOrd="0" destOrd="0" presId="urn:microsoft.com/office/officeart/2005/8/layout/cycle1"/>
    <dgm:cxn modelId="{CC73D7E0-FDA6-465D-BAE2-DC2BC7EC4857}" type="presOf" srcId="{E1BAEEC1-24D6-4BC9-BB84-11F564C07F62}" destId="{9B59B272-1276-4A1C-B0BF-C9DCDAE2BCA0}" srcOrd="0" destOrd="0" presId="urn:microsoft.com/office/officeart/2005/8/layout/cycle1"/>
    <dgm:cxn modelId="{39A0839C-F59F-4129-904A-175C659AEF75}" type="presParOf" srcId="{0387FB55-EA1C-41C4-96D3-0E7AF13EFCBB}" destId="{8292EDA6-B4D0-4500-B043-875E82F5136D}" srcOrd="0" destOrd="0" presId="urn:microsoft.com/office/officeart/2005/8/layout/cycle1"/>
    <dgm:cxn modelId="{F89A1093-6832-431B-983F-ED61853359BE}" type="presParOf" srcId="{0387FB55-EA1C-41C4-96D3-0E7AF13EFCBB}" destId="{9B59B272-1276-4A1C-B0BF-C9DCDAE2BCA0}" srcOrd="1" destOrd="0" presId="urn:microsoft.com/office/officeart/2005/8/layout/cycle1"/>
    <dgm:cxn modelId="{815151AF-28AB-4D16-8735-CF15BED85235}" type="presParOf" srcId="{0387FB55-EA1C-41C4-96D3-0E7AF13EFCBB}" destId="{B66063A9-DA03-4366-AF0A-C392F21E1A44}" srcOrd="2" destOrd="0" presId="urn:microsoft.com/office/officeart/2005/8/layout/cycle1"/>
    <dgm:cxn modelId="{0DB86041-9059-478D-BC7E-409A970E10B7}" type="presParOf" srcId="{0387FB55-EA1C-41C4-96D3-0E7AF13EFCBB}" destId="{5B7D743F-8432-4F0D-8F1A-00A526A4FD1A}" srcOrd="3" destOrd="0" presId="urn:microsoft.com/office/officeart/2005/8/layout/cycle1"/>
    <dgm:cxn modelId="{251069E1-5C38-43C1-B1D4-35D3AA37E2BA}" type="presParOf" srcId="{0387FB55-EA1C-41C4-96D3-0E7AF13EFCBB}" destId="{3DD62E7D-1085-4E9C-82B9-85068A051AC4}" srcOrd="4" destOrd="0" presId="urn:microsoft.com/office/officeart/2005/8/layout/cycle1"/>
    <dgm:cxn modelId="{4C2A56AB-6F0A-401D-85BD-37D70BA1A130}" type="presParOf" srcId="{0387FB55-EA1C-41C4-96D3-0E7AF13EFCBB}" destId="{79EDE7BC-D803-4229-A88C-38FF29B8C9F2}" srcOrd="5" destOrd="0" presId="urn:microsoft.com/office/officeart/2005/8/layout/cycle1"/>
    <dgm:cxn modelId="{7E8DC119-0BB8-406F-910D-7C3A5D9C691B}" type="presParOf" srcId="{0387FB55-EA1C-41C4-96D3-0E7AF13EFCBB}" destId="{69AF8081-A945-4265-9C96-71BD86275A1C}" srcOrd="6" destOrd="0" presId="urn:microsoft.com/office/officeart/2005/8/layout/cycle1"/>
    <dgm:cxn modelId="{39C7B24E-4F5A-4D67-ACDB-88F91048E68C}" type="presParOf" srcId="{0387FB55-EA1C-41C4-96D3-0E7AF13EFCBB}" destId="{299120DE-8A1E-4E79-A1A6-58E2FE70C4A1}" srcOrd="7" destOrd="0" presId="urn:microsoft.com/office/officeart/2005/8/layout/cycle1"/>
    <dgm:cxn modelId="{85F1A898-8C13-43D3-8857-E51010E3DE6A}" type="presParOf" srcId="{0387FB55-EA1C-41C4-96D3-0E7AF13EFCBB}" destId="{92DC89C3-FA70-4F51-B8D6-B8A9F3E39278}" srcOrd="8" destOrd="0" presId="urn:microsoft.com/office/officeart/2005/8/layout/cycle1"/>
    <dgm:cxn modelId="{EA097F46-7DB3-4480-B477-631CF402A8BF}" type="presParOf" srcId="{0387FB55-EA1C-41C4-96D3-0E7AF13EFCBB}" destId="{8C3E0A47-2B43-4222-9244-2A626D648B6C}" srcOrd="9" destOrd="0" presId="urn:microsoft.com/office/officeart/2005/8/layout/cycle1"/>
    <dgm:cxn modelId="{81F9DB0E-8DA0-45BD-AAA9-E8622F3F78A2}" type="presParOf" srcId="{0387FB55-EA1C-41C4-96D3-0E7AF13EFCBB}" destId="{6DAEE3F8-2266-40F1-9ABA-7AAC1C392216}" srcOrd="10" destOrd="0" presId="urn:microsoft.com/office/officeart/2005/8/layout/cycle1"/>
    <dgm:cxn modelId="{239C27B0-E683-465F-9D65-F521D19B916C}" type="presParOf" srcId="{0387FB55-EA1C-41C4-96D3-0E7AF13EFCBB}" destId="{779E2663-F2DB-4731-9ED1-47CBB833A764}" srcOrd="11" destOrd="0" presId="urn:microsoft.com/office/officeart/2005/8/layout/cycle1"/>
    <dgm:cxn modelId="{3DE59FFC-E36B-4A9C-978E-F864C163087A}" type="presParOf" srcId="{0387FB55-EA1C-41C4-96D3-0E7AF13EFCBB}" destId="{3F573CA9-FAC4-406A-8A96-8BF1153FA195}" srcOrd="12" destOrd="0" presId="urn:microsoft.com/office/officeart/2005/8/layout/cycle1"/>
    <dgm:cxn modelId="{32A324CE-5385-407C-9F57-520DF5CE3700}" type="presParOf" srcId="{0387FB55-EA1C-41C4-96D3-0E7AF13EFCBB}" destId="{5970DD39-D29F-4B19-96A4-E91C0159258F}" srcOrd="13" destOrd="0" presId="urn:microsoft.com/office/officeart/2005/8/layout/cycle1"/>
    <dgm:cxn modelId="{0926BDC4-B47E-4716-A032-E1A6C990DDEE}" type="presParOf" srcId="{0387FB55-EA1C-41C4-96D3-0E7AF13EFCBB}" destId="{E6EDCB92-AEE4-4720-B8F3-B100E3293B4B}" srcOrd="14" destOrd="0" presId="urn:microsoft.com/office/officeart/2005/8/layout/cycle1"/>
  </dgm:cxnLst>
  <dgm:bg>
    <a:gradFill>
      <a:gsLst>
        <a:gs pos="61000">
          <a:schemeClr val="accent1"/>
        </a:gs>
        <a:gs pos="100000">
          <a:srgbClr val="FFFFFF">
            <a:alpha val="52000"/>
          </a:srgbClr>
        </a:gs>
      </a:gsLst>
      <a:lin ang="0" scaled="1"/>
    </a:gra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9B272-1276-4A1C-B0BF-C9DCDAE2BCA0}">
      <dsp:nvSpPr>
        <dsp:cNvPr id="0" name=""/>
        <dsp:cNvSpPr/>
      </dsp:nvSpPr>
      <dsp:spPr>
        <a:xfrm>
          <a:off x="7627007" y="42286"/>
          <a:ext cx="1452520" cy="145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Череповец, Боровичи, Великий Новгород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27007" y="42286"/>
        <a:ext cx="1452520" cy="1452520"/>
      </dsp:txXfrm>
    </dsp:sp>
    <dsp:sp modelId="{B66063A9-DA03-4366-AF0A-C392F21E1A44}">
      <dsp:nvSpPr>
        <dsp:cNvPr id="0" name=""/>
        <dsp:cNvSpPr/>
      </dsp:nvSpPr>
      <dsp:spPr>
        <a:xfrm>
          <a:off x="4127476" y="174967"/>
          <a:ext cx="5449484" cy="5449484"/>
        </a:xfrm>
        <a:prstGeom prst="circularArrow">
          <a:avLst>
            <a:gd name="adj1" fmla="val 5198"/>
            <a:gd name="adj2" fmla="val 335725"/>
            <a:gd name="adj3" fmla="val 21044970"/>
            <a:gd name="adj4" fmla="val 19468562"/>
            <a:gd name="adj5" fmla="val 6064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62E7D-1085-4E9C-82B9-85068A051AC4}">
      <dsp:nvSpPr>
        <dsp:cNvPr id="0" name=""/>
        <dsp:cNvSpPr/>
      </dsp:nvSpPr>
      <dsp:spPr>
        <a:xfrm>
          <a:off x="8449313" y="2745569"/>
          <a:ext cx="1452520" cy="145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Архангельск, Нарьян-Мар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49313" y="2745569"/>
        <a:ext cx="1452520" cy="1452520"/>
      </dsp:txXfrm>
    </dsp:sp>
    <dsp:sp modelId="{79EDE7BC-D803-4229-A88C-38FF29B8C9F2}">
      <dsp:nvSpPr>
        <dsp:cNvPr id="0" name=""/>
        <dsp:cNvSpPr/>
      </dsp:nvSpPr>
      <dsp:spPr>
        <a:xfrm>
          <a:off x="4340240" y="-100738"/>
          <a:ext cx="5449484" cy="5449484"/>
        </a:xfrm>
        <a:prstGeom prst="circularArrow">
          <a:avLst>
            <a:gd name="adj1" fmla="val 5198"/>
            <a:gd name="adj2" fmla="val 335725"/>
            <a:gd name="adj3" fmla="val 5392328"/>
            <a:gd name="adj4" fmla="val 2437087"/>
            <a:gd name="adj5" fmla="val 6064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120DE-8A1E-4E79-A1A6-58E2FE70C4A1}">
      <dsp:nvSpPr>
        <dsp:cNvPr id="0" name=""/>
        <dsp:cNvSpPr/>
      </dsp:nvSpPr>
      <dsp:spPr>
        <a:xfrm>
          <a:off x="5382079" y="4416291"/>
          <a:ext cx="1452520" cy="145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Рыбинск, Коряжма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82079" y="4416291"/>
        <a:ext cx="1452520" cy="1452520"/>
      </dsp:txXfrm>
    </dsp:sp>
    <dsp:sp modelId="{92DC89C3-FA70-4F51-B8D6-B8A9F3E39278}">
      <dsp:nvSpPr>
        <dsp:cNvPr id="0" name=""/>
        <dsp:cNvSpPr/>
      </dsp:nvSpPr>
      <dsp:spPr>
        <a:xfrm>
          <a:off x="2697838" y="-111399"/>
          <a:ext cx="5449484" cy="5449484"/>
        </a:xfrm>
        <a:prstGeom prst="circularArrow">
          <a:avLst>
            <a:gd name="adj1" fmla="val 5198"/>
            <a:gd name="adj2" fmla="val 335725"/>
            <a:gd name="adj3" fmla="val 8007200"/>
            <a:gd name="adj4" fmla="val 5457586"/>
            <a:gd name="adj5" fmla="val 6064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EE3F8-2266-40F1-9ABA-7AAC1C392216}">
      <dsp:nvSpPr>
        <dsp:cNvPr id="0" name=""/>
        <dsp:cNvSpPr/>
      </dsp:nvSpPr>
      <dsp:spPr>
        <a:xfrm>
          <a:off x="2567394" y="2745552"/>
          <a:ext cx="1452520" cy="145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Иваново, Шуя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7394" y="2745552"/>
        <a:ext cx="1452520" cy="1452520"/>
      </dsp:txXfrm>
    </dsp:sp>
    <dsp:sp modelId="{779E2663-F2DB-4731-9ED1-47CBB833A764}">
      <dsp:nvSpPr>
        <dsp:cNvPr id="0" name=""/>
        <dsp:cNvSpPr/>
      </dsp:nvSpPr>
      <dsp:spPr>
        <a:xfrm>
          <a:off x="2889406" y="20870"/>
          <a:ext cx="5449484" cy="5449484"/>
        </a:xfrm>
        <a:prstGeom prst="circularArrow">
          <a:avLst>
            <a:gd name="adj1" fmla="val 5198"/>
            <a:gd name="adj2" fmla="val 335725"/>
            <a:gd name="adj3" fmla="val 12403644"/>
            <a:gd name="adj4" fmla="val 10800086"/>
            <a:gd name="adj5" fmla="val 6064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0DD39-D29F-4B19-96A4-E91C0159258F}">
      <dsp:nvSpPr>
        <dsp:cNvPr id="0" name=""/>
        <dsp:cNvSpPr/>
      </dsp:nvSpPr>
      <dsp:spPr>
        <a:xfrm>
          <a:off x="3366216" y="269"/>
          <a:ext cx="1452520" cy="145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Кострома, Северодвинск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6216" y="269"/>
        <a:ext cx="1452520" cy="1452520"/>
      </dsp:txXfrm>
    </dsp:sp>
    <dsp:sp modelId="{E6EDCB92-AEE4-4720-B8F3-B100E3293B4B}">
      <dsp:nvSpPr>
        <dsp:cNvPr id="0" name=""/>
        <dsp:cNvSpPr/>
      </dsp:nvSpPr>
      <dsp:spPr>
        <a:xfrm>
          <a:off x="3521067" y="-576709"/>
          <a:ext cx="5449484" cy="5449484"/>
        </a:xfrm>
        <a:prstGeom prst="circularArrow">
          <a:avLst>
            <a:gd name="adj1" fmla="val 5198"/>
            <a:gd name="adj2" fmla="val 335725"/>
            <a:gd name="adj3" fmla="val 17954475"/>
            <a:gd name="adj4" fmla="val 14029675"/>
            <a:gd name="adj5" fmla="val 6064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9CFFE-CF3C-4A25-A8FE-48B34158E70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68A02-0EA1-4677-8DF3-425A813F4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740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8A02-0EA1-4677-8DF3-425A813F4E9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26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8A02-0EA1-4677-8DF3-425A813F4E9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664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8A02-0EA1-4677-8DF3-425A813F4E9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41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8A02-0EA1-4677-8DF3-425A813F4E9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191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8A02-0EA1-4677-8DF3-425A813F4E9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032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8A02-0EA1-4677-8DF3-425A813F4E9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506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8A02-0EA1-4677-8DF3-425A813F4E9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76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4400" y="2130427"/>
            <a:ext cx="10363199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8800" y="3886200"/>
            <a:ext cx="8534399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39"/>
            <a:ext cx="2743200" cy="5851525"/>
          </a:xfrm>
        </p:spPr>
        <p:txBody>
          <a:bodyPr vert="eaVert"/>
          <a:lstStyle>
            <a:lvl1pPr algn="l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39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1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3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>24.06.2024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09599" y="21748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73" y="21748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>24.06.2024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>24.06.2024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>24.06.2024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6" y="273049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273053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6" y="1435103"/>
            <a:ext cx="401108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>24.06.2024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717" y="612774"/>
            <a:ext cx="7315200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>24.06.2024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8"/>
          <p:cNvSpPr>
            <a:spLocks noGrp="1" noChangeArrowheads="1"/>
          </p:cNvSpPr>
          <p:nvPr userDrawn="1"/>
        </p:nvSpPr>
        <p:spPr bwMode="auto">
          <a:xfrm>
            <a:off x="0" y="2"/>
            <a:ext cx="12191999" cy="68389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0" y="30392"/>
                </a:moveTo>
                <a:lnTo>
                  <a:pt x="0" y="30392"/>
                </a:lnTo>
                <a:cubicBezTo>
                  <a:pt x="0" y="30392"/>
                  <a:pt x="30246" y="52055"/>
                  <a:pt x="43200" y="35131"/>
                </a:cubicBezTo>
                <a:lnTo>
                  <a:pt x="43200" y="0"/>
                </a:lnTo>
                <a:lnTo>
                  <a:pt x="0" y="0"/>
                </a:lnTo>
                <a:lnTo>
                  <a:pt x="0" y="30392"/>
                </a:ln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059"/>
          <p:cNvSpPr>
            <a:spLocks noGrp="1" noChangeArrowheads="1"/>
          </p:cNvSpPr>
          <p:nvPr userDrawn="1"/>
        </p:nvSpPr>
        <p:spPr bwMode="auto">
          <a:xfrm>
            <a:off x="0" y="2"/>
            <a:ext cx="12191999" cy="6838950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-22" y="30392"/>
                </a:moveTo>
                <a:lnTo>
                  <a:pt x="-22" y="30392"/>
                </a:lnTo>
                <a:cubicBezTo>
                  <a:pt x="-22" y="30392"/>
                  <a:pt x="30330" y="52055"/>
                  <a:pt x="43245" y="35131"/>
                </a:cubicBezTo>
              </a:path>
            </a:pathLst>
          </a:custGeom>
          <a:solidFill>
            <a:srgbClr val="FFFFFF"/>
          </a:solidFill>
          <a:ln w="7560">
            <a:solidFill>
              <a:srgbClr val="FFFFFF"/>
            </a:solidFill>
            <a:round/>
            <a:headEnd/>
            <a:tailEnd/>
          </a:ln>
        </p:spPr>
      </p:sp>
      <p:sp>
        <p:nvSpPr>
          <p:cNvPr id="9" name="Shape 1060"/>
          <p:cNvSpPr>
            <a:spLocks noGrp="1" noChangeArrowheads="1"/>
          </p:cNvSpPr>
          <p:nvPr userDrawn="1"/>
        </p:nvSpPr>
        <p:spPr bwMode="auto">
          <a:xfrm>
            <a:off x="0" y="2"/>
            <a:ext cx="12191999" cy="6838950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-22" y="29977"/>
                </a:moveTo>
                <a:lnTo>
                  <a:pt x="-22" y="29977"/>
                </a:lnTo>
                <a:cubicBezTo>
                  <a:pt x="-22" y="29977"/>
                  <a:pt x="29238" y="51595"/>
                  <a:pt x="43239" y="32973"/>
                </a:cubicBezTo>
              </a:path>
            </a:pathLst>
          </a:custGeom>
          <a:solidFill>
            <a:srgbClr val="FFFFFF"/>
          </a:solidFill>
          <a:ln w="6930">
            <a:solidFill>
              <a:srgbClr val="FFFFFF">
                <a:alpha val="0"/>
              </a:srgbClr>
            </a:solidFill>
            <a:round/>
            <a:headEnd/>
            <a:tailEnd/>
          </a:ln>
        </p:spPr>
      </p:sp>
      <p:sp>
        <p:nvSpPr>
          <p:cNvPr id="10" name="Shape 1061"/>
          <p:cNvSpPr>
            <a:spLocks noGrp="1" noChangeArrowheads="1"/>
          </p:cNvSpPr>
          <p:nvPr userDrawn="1"/>
        </p:nvSpPr>
        <p:spPr bwMode="auto">
          <a:xfrm>
            <a:off x="0" y="2"/>
            <a:ext cx="12191999" cy="6838950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-22" y="29562"/>
                </a:moveTo>
                <a:lnTo>
                  <a:pt x="-22" y="29562"/>
                </a:lnTo>
                <a:cubicBezTo>
                  <a:pt x="-22" y="29562"/>
                  <a:pt x="28147" y="51135"/>
                  <a:pt x="43233" y="30816"/>
                </a:cubicBezTo>
              </a:path>
            </a:pathLst>
          </a:custGeom>
          <a:solidFill>
            <a:srgbClr val="FFFFFF"/>
          </a:solidFill>
          <a:ln w="6300">
            <a:solidFill>
              <a:srgbClr val="FFFFFF">
                <a:alpha val="77254"/>
              </a:srgbClr>
            </a:solidFill>
            <a:round/>
            <a:headEnd/>
            <a:tailEnd/>
          </a:ln>
        </p:spPr>
      </p:sp>
      <p:sp>
        <p:nvSpPr>
          <p:cNvPr id="11" name="Shape 1062"/>
          <p:cNvSpPr>
            <a:spLocks noGrp="1" noChangeArrowheads="1"/>
          </p:cNvSpPr>
          <p:nvPr userDrawn="1"/>
        </p:nvSpPr>
        <p:spPr bwMode="auto">
          <a:xfrm>
            <a:off x="0" y="2"/>
            <a:ext cx="12191999" cy="6838950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-22" y="29147"/>
                </a:moveTo>
                <a:lnTo>
                  <a:pt x="-22" y="29147"/>
                </a:lnTo>
                <a:cubicBezTo>
                  <a:pt x="-22" y="29147"/>
                  <a:pt x="27056" y="50675"/>
                  <a:pt x="43228" y="28658"/>
                </a:cubicBezTo>
              </a:path>
            </a:pathLst>
          </a:custGeom>
          <a:solidFill>
            <a:srgbClr val="FFFFFF"/>
          </a:solidFill>
          <a:ln w="5670">
            <a:solidFill>
              <a:srgbClr val="FFFFFF">
                <a:alpha val="65882"/>
              </a:srgbClr>
            </a:solidFill>
            <a:round/>
            <a:headEnd/>
            <a:tailEnd/>
          </a:ln>
        </p:spPr>
      </p:sp>
      <p:sp>
        <p:nvSpPr>
          <p:cNvPr id="12" name="Shape 1063"/>
          <p:cNvSpPr>
            <a:spLocks noGrp="1" noChangeArrowheads="1"/>
          </p:cNvSpPr>
          <p:nvPr userDrawn="1"/>
        </p:nvSpPr>
        <p:spPr bwMode="auto">
          <a:xfrm>
            <a:off x="0" y="2"/>
            <a:ext cx="12191999" cy="6838950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-22" y="28733"/>
                </a:moveTo>
                <a:lnTo>
                  <a:pt x="-22" y="28733"/>
                </a:lnTo>
                <a:cubicBezTo>
                  <a:pt x="-22" y="28733"/>
                  <a:pt x="25965" y="50214"/>
                  <a:pt x="43222" y="26500"/>
                </a:cubicBezTo>
              </a:path>
            </a:pathLst>
          </a:custGeom>
          <a:solidFill>
            <a:srgbClr val="FFFFFF"/>
          </a:solidFill>
          <a:ln w="5040">
            <a:solidFill>
              <a:srgbClr val="FFFFFF">
                <a:alpha val="54900"/>
              </a:srgbClr>
            </a:solidFill>
            <a:round/>
            <a:headEnd/>
            <a:tailEnd/>
          </a:ln>
        </p:spPr>
      </p:sp>
      <p:sp>
        <p:nvSpPr>
          <p:cNvPr id="13" name="Shape 1064"/>
          <p:cNvSpPr>
            <a:spLocks noGrp="1" noChangeArrowheads="1"/>
          </p:cNvSpPr>
          <p:nvPr userDrawn="1"/>
        </p:nvSpPr>
        <p:spPr bwMode="auto">
          <a:xfrm>
            <a:off x="0" y="2"/>
            <a:ext cx="12191999" cy="6838950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-22" y="28319"/>
                </a:moveTo>
                <a:lnTo>
                  <a:pt x="-22" y="28319"/>
                </a:lnTo>
                <a:cubicBezTo>
                  <a:pt x="-22" y="28319"/>
                  <a:pt x="24873" y="49754"/>
                  <a:pt x="43216" y="24342"/>
                </a:cubicBezTo>
              </a:path>
            </a:pathLst>
          </a:custGeom>
          <a:solidFill>
            <a:srgbClr val="FFFFFF"/>
          </a:solidFill>
          <a:ln w="4410">
            <a:solidFill>
              <a:srgbClr val="FFFFFF">
                <a:alpha val="43529"/>
              </a:srgbClr>
            </a:solidFill>
            <a:round/>
            <a:headEnd/>
            <a:tailEnd/>
          </a:ln>
        </p:spPr>
      </p:sp>
      <p:sp>
        <p:nvSpPr>
          <p:cNvPr id="14" name="Shape 1065"/>
          <p:cNvSpPr>
            <a:spLocks noGrp="1" noChangeArrowheads="1"/>
          </p:cNvSpPr>
          <p:nvPr userDrawn="1"/>
        </p:nvSpPr>
        <p:spPr bwMode="auto">
          <a:xfrm>
            <a:off x="0" y="2"/>
            <a:ext cx="12191999" cy="6838950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-22" y="27904"/>
                </a:moveTo>
                <a:lnTo>
                  <a:pt x="-22" y="27904"/>
                </a:lnTo>
                <a:cubicBezTo>
                  <a:pt x="-22" y="27904"/>
                  <a:pt x="23782" y="49294"/>
                  <a:pt x="43211" y="22185"/>
                </a:cubicBezTo>
              </a:path>
            </a:pathLst>
          </a:custGeom>
          <a:solidFill>
            <a:srgbClr val="FFFFFF"/>
          </a:solidFill>
          <a:ln w="3780">
            <a:solidFill>
              <a:srgbClr val="FFFFFF">
                <a:alpha val="32156"/>
              </a:srgbClr>
            </a:solidFill>
            <a:round/>
            <a:headEnd/>
            <a:tailEnd/>
          </a:ln>
        </p:spPr>
      </p:sp>
      <p:sp>
        <p:nvSpPr>
          <p:cNvPr id="15" name="Shape 1066"/>
          <p:cNvSpPr>
            <a:spLocks noGrp="1" noChangeArrowheads="1"/>
          </p:cNvSpPr>
          <p:nvPr userDrawn="1"/>
        </p:nvSpPr>
        <p:spPr bwMode="auto">
          <a:xfrm>
            <a:off x="0" y="2"/>
            <a:ext cx="12191999" cy="6838950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-22" y="27489"/>
                </a:moveTo>
                <a:lnTo>
                  <a:pt x="-22" y="27489"/>
                </a:lnTo>
                <a:cubicBezTo>
                  <a:pt x="-22" y="27489"/>
                  <a:pt x="22691" y="48834"/>
                  <a:pt x="43205" y="20027"/>
                </a:cubicBezTo>
              </a:path>
            </a:pathLst>
          </a:custGeom>
          <a:solidFill>
            <a:srgbClr val="FFFFFF"/>
          </a:solidFill>
          <a:ln w="3150">
            <a:solidFill>
              <a:srgbClr val="FFFFFF">
                <a:alpha val="21176"/>
              </a:srgbClr>
            </a:solidFill>
            <a:round/>
            <a:headEnd/>
            <a:tailEnd/>
          </a:ln>
        </p:spPr>
      </p:sp>
      <p:sp>
        <p:nvSpPr>
          <p:cNvPr id="16" name="Shape 1067"/>
          <p:cNvSpPr>
            <a:spLocks noGrp="1" noChangeArrowheads="1"/>
          </p:cNvSpPr>
          <p:nvPr userDrawn="1"/>
        </p:nvSpPr>
        <p:spPr bwMode="auto">
          <a:xfrm>
            <a:off x="0" y="2"/>
            <a:ext cx="12191999" cy="6838950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-22" y="27075"/>
                </a:moveTo>
                <a:lnTo>
                  <a:pt x="-22" y="27075"/>
                </a:lnTo>
                <a:cubicBezTo>
                  <a:pt x="-22" y="27075"/>
                  <a:pt x="21600" y="48374"/>
                  <a:pt x="43200" y="17869"/>
                </a:cubicBezTo>
              </a:path>
            </a:pathLst>
          </a:custGeom>
          <a:solidFill>
            <a:srgbClr val="FFFFFF"/>
          </a:solidFill>
          <a:ln w="2520">
            <a:solidFill>
              <a:srgbClr val="FFFFFF">
                <a:alpha val="9803"/>
              </a:srgbClr>
            </a:solidFill>
            <a:round/>
            <a:headEnd/>
            <a:tailEnd/>
          </a:ln>
        </p:spPr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600201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599" y="6356351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28A2AD-CA6C-4CEE-80DD-5B3591997DB0}" type="datetimeFigureOut">
              <a:rPr lang="ru-RU"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599" y="6356351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7599" y="6356351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5014F7-E485-415F-A69C-6237A648DEF6}" type="slidenum">
              <a:rPr lang="ru-RU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99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 bwMode="auto">
          <a:xfrm>
            <a:off x="2964792" y="5125741"/>
            <a:ext cx="6195873" cy="1115849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 algn="ctr" defTabSz="914400">
              <a:lnSpc>
                <a:spcPct val="100000"/>
              </a:lnSpc>
              <a:buFont typeface="Arial"/>
              <a:buNone/>
              <a:tabLst>
                <a:tab pos="0" algn="l"/>
              </a:tabLst>
              <a:defRPr/>
            </a:pPr>
            <a:r>
              <a:rPr lang="ru-RU" sz="1800" b="0" strike="noStrike" spc="-1" dirty="0">
                <a:solidFill>
                  <a:schemeClr val="bg2"/>
                </a:solidFill>
                <a:latin typeface="Times New Roman"/>
                <a:ea typeface="Arial"/>
              </a:rPr>
              <a:t>Суханов Сергей Юрьевич, </a:t>
            </a:r>
            <a:endParaRPr sz="1800" b="0" strike="noStrike" spc="-1" dirty="0">
              <a:solidFill>
                <a:schemeClr val="bg2"/>
              </a:solidFill>
              <a:latin typeface="Arial"/>
            </a:endParaRPr>
          </a:p>
          <a:p>
            <a:pPr marL="0" indent="0" algn="ctr" defTabSz="914400">
              <a:lnSpc>
                <a:spcPct val="100000"/>
              </a:lnSpc>
              <a:buFont typeface="Arial"/>
              <a:buNone/>
              <a:tabLst>
                <a:tab pos="0" algn="l"/>
              </a:tabLst>
              <a:defRPr/>
            </a:pPr>
            <a:r>
              <a:rPr lang="ru-RU" sz="1800" b="0" strike="noStrike" spc="-1" dirty="0">
                <a:solidFill>
                  <a:schemeClr val="bg2"/>
                </a:solidFill>
                <a:latin typeface="Times New Roman"/>
                <a:ea typeface="Arial"/>
              </a:rPr>
              <a:t>начальник Управления цифрового развития </a:t>
            </a:r>
            <a:endParaRPr lang="ru-RU" sz="1800" b="0" strike="noStrike" spc="-1" dirty="0" smtClean="0">
              <a:solidFill>
                <a:schemeClr val="bg2"/>
              </a:solidFill>
              <a:latin typeface="Times New Roman"/>
              <a:ea typeface="Arial"/>
            </a:endParaRPr>
          </a:p>
          <a:p>
            <a:pPr marL="0" indent="0" algn="ctr" defTabSz="914400">
              <a:lnSpc>
                <a:spcPct val="100000"/>
              </a:lnSpc>
              <a:buFont typeface="Arial"/>
              <a:buNone/>
              <a:tabLst>
                <a:tab pos="0" algn="l"/>
              </a:tabLst>
              <a:defRPr/>
            </a:pPr>
            <a:r>
              <a:rPr lang="ru-RU" sz="1800" b="0" strike="noStrike" spc="-1" dirty="0" smtClean="0">
                <a:solidFill>
                  <a:schemeClr val="bg2"/>
                </a:solidFill>
                <a:latin typeface="Times New Roman"/>
                <a:ea typeface="Arial"/>
              </a:rPr>
              <a:t>Администрации города Костромы</a:t>
            </a:r>
            <a:endParaRPr lang="ru-RU" sz="1800" b="0" strike="noStrike" spc="0" dirty="0">
              <a:solidFill>
                <a:schemeClr val="bg2"/>
              </a:solidFill>
              <a:latin typeface="Times New Roman"/>
              <a:ea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title"/>
          </p:nvPr>
        </p:nvSpPr>
        <p:spPr bwMode="auto">
          <a:xfrm>
            <a:off x="1267862" y="1581333"/>
            <a:ext cx="9589732" cy="2561577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2800" b="0" spc="-1" dirty="0">
                <a:solidFill>
                  <a:schemeClr val="lt1"/>
                </a:solidFill>
                <a:latin typeface="Times New Roman"/>
                <a:ea typeface="Arial"/>
              </a:rPr>
              <a:t>О реализации проекта </a:t>
            </a:r>
            <a:r>
              <a:rPr lang="ru-RU" sz="2800" b="0" spc="-1" dirty="0" err="1">
                <a:solidFill>
                  <a:schemeClr val="lt1"/>
                </a:solidFill>
                <a:latin typeface="Times New Roman"/>
                <a:ea typeface="Arial"/>
              </a:rPr>
              <a:t>Цифровизации</a:t>
            </a:r>
            <a:r>
              <a:rPr lang="ru-RU" sz="2800" b="0" spc="-1" dirty="0">
                <a:solidFill>
                  <a:schemeClr val="lt1"/>
                </a:solidFill>
                <a:latin typeface="Times New Roman"/>
                <a:ea typeface="Arial"/>
              </a:rPr>
              <a:t> городского хозяйства «Умный город» в муниципальных образованиях СГЦСЗР</a:t>
            </a:r>
            <a:r>
              <a:rPr lang="ru-RU" dirty="0"/>
              <a:t/>
            </a:r>
            <a:br>
              <a:rPr lang="ru-RU" dirty="0"/>
            </a:br>
            <a:endParaRPr sz="2800" b="0" strike="noStrike" spc="-1" dirty="0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415573432" name="TextBox 10"/>
          <p:cNvSpPr/>
          <p:nvPr/>
        </p:nvSpPr>
        <p:spPr bwMode="auto">
          <a:xfrm>
            <a:off x="6499742" y="94680"/>
            <a:ext cx="5314184" cy="304835"/>
          </a:xfrm>
          <a:prstGeom prst="rect">
            <a:avLst/>
          </a:prstGeom>
          <a:noFill/>
          <a:ln w="12700">
            <a:noFill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horzOverflow="overflow" wrap="none" numCol="1" spcCol="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400" b="0" strike="noStrike" spc="0">
                <a:solidFill>
                  <a:schemeClr val="dk1"/>
                </a:solidFill>
                <a:latin typeface="Times New Roman"/>
                <a:ea typeface="Arial"/>
              </a:rPr>
              <a:t>Управление цифрового развития Администрации города Костромы</a:t>
            </a:r>
            <a:endParaRPr sz="14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9841011" name="Половина рамки 2139841010"/>
          <p:cNvSpPr/>
          <p:nvPr/>
        </p:nvSpPr>
        <p:spPr bwMode="auto">
          <a:xfrm rot="10799989">
            <a:off x="5910145" y="147961"/>
            <a:ext cx="6038664" cy="508616"/>
          </a:xfrm>
          <a:prstGeom prst="halfFrame">
            <a:avLst>
              <a:gd name="adj1" fmla="val 33333"/>
              <a:gd name="adj2" fmla="val 33333"/>
            </a:avLst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1344" y="96615"/>
            <a:ext cx="695324" cy="6953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оловина рамки 4"/>
          <p:cNvSpPr/>
          <p:nvPr/>
        </p:nvSpPr>
        <p:spPr bwMode="auto">
          <a:xfrm rot="10799989">
            <a:off x="5910144" y="147960"/>
            <a:ext cx="6038664" cy="508615"/>
          </a:xfrm>
          <a:prstGeom prst="halfFrame">
            <a:avLst>
              <a:gd name="adj1" fmla="val 33333"/>
              <a:gd name="adj2" fmla="val 33333"/>
            </a:avLst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10"/>
          <p:cNvSpPr/>
          <p:nvPr/>
        </p:nvSpPr>
        <p:spPr bwMode="auto">
          <a:xfrm>
            <a:off x="6499741" y="101722"/>
            <a:ext cx="5314184" cy="304835"/>
          </a:xfrm>
          <a:prstGeom prst="rect">
            <a:avLst/>
          </a:prstGeom>
          <a:noFill/>
          <a:ln w="12700">
            <a:noFill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horzOverflow="overflow" wrap="none" numCol="1" spcCol="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400" b="0" strike="noStrike" spc="0">
                <a:solidFill>
                  <a:schemeClr val="dk1"/>
                </a:solidFill>
                <a:latin typeface="Times New Roman"/>
                <a:ea typeface="Arial"/>
              </a:rPr>
              <a:t>Управление цифрового развития Администрации города Костромы</a:t>
            </a:r>
            <a:endParaRPr sz="14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Солнце 22"/>
          <p:cNvSpPr/>
          <p:nvPr/>
        </p:nvSpPr>
        <p:spPr bwMode="auto">
          <a:xfrm>
            <a:off x="361600" y="147960"/>
            <a:ext cx="305168" cy="295921"/>
          </a:xfrm>
          <a:prstGeom prst="sun">
            <a:avLst>
              <a:gd name="adj" fmla="val 25000"/>
            </a:avLst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TextBox 24"/>
          <p:cNvSpPr txBox="1"/>
          <p:nvPr/>
        </p:nvSpPr>
        <p:spPr bwMode="auto">
          <a:xfrm>
            <a:off x="666768" y="178553"/>
            <a:ext cx="4061080" cy="298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Единая карта жителя</a:t>
            </a:r>
            <a:endParaRPr sz="1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34898645" name="TextBox 1386275208"/>
          <p:cNvSpPr txBox="1"/>
          <p:nvPr/>
        </p:nvSpPr>
        <p:spPr bwMode="auto">
          <a:xfrm>
            <a:off x="11133212" y="6258400"/>
            <a:ext cx="815809" cy="3048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400" b="0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10</a:t>
            </a:r>
            <a:endParaRPr sz="1600" b="0" i="0" u="none" strike="noStrike" cap="none" spc="0" dirty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6940730" y="2564903"/>
            <a:ext cx="5008079" cy="186172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lang="ru-RU" sz="2400" dirty="0" smtClean="0">
                <a:solidFill>
                  <a:schemeClr val="lt1"/>
                </a:solidFill>
                <a:latin typeface="Times New Roman"/>
                <a:cs typeface="Times New Roman"/>
              </a:rPr>
              <a:t>Череповец</a:t>
            </a:r>
            <a:endParaRPr sz="2400" dirty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lang="ru-RU" sz="2400" dirty="0" smtClean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chemeClr val="lt1"/>
                </a:solidFill>
                <a:latin typeface="Times New Roman"/>
                <a:cs typeface="Times New Roman"/>
              </a:rPr>
              <a:t>Тверь</a:t>
            </a:r>
            <a:endParaRPr lang="ru-RU" sz="2400" dirty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lang="ru-RU" sz="2400" dirty="0" smtClean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chemeClr val="lt1"/>
                </a:solidFill>
                <a:latin typeface="Times New Roman"/>
                <a:cs typeface="Times New Roman"/>
              </a:rPr>
              <a:t>Архангельск (транспортная карта)</a:t>
            </a:r>
            <a:endParaRPr sz="2400" dirty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11" name="Левая фигурная скобка 10"/>
          <p:cNvSpPr/>
          <p:nvPr/>
        </p:nvSpPr>
        <p:spPr bwMode="auto">
          <a:xfrm>
            <a:off x="5303912" y="2420888"/>
            <a:ext cx="1636818" cy="2232247"/>
          </a:xfrm>
          <a:prstGeom prst="leftBrace">
            <a:avLst>
              <a:gd name="adj1" fmla="val 8333"/>
              <a:gd name="adj2" fmla="val 50000"/>
            </a:avLst>
          </a:prstGeom>
          <a:ln w="57150" cap="flat" cmpd="sng" algn="ctr">
            <a:solidFill>
              <a:schemeClr val="accent6"/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2" name="Шеврон 11"/>
          <p:cNvSpPr/>
          <p:nvPr/>
        </p:nvSpPr>
        <p:spPr bwMode="auto">
          <a:xfrm>
            <a:off x="6456040" y="2708919"/>
            <a:ext cx="258931" cy="295922"/>
          </a:xfrm>
          <a:prstGeom prst="chevron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Шеврон 12"/>
          <p:cNvSpPr/>
          <p:nvPr/>
        </p:nvSpPr>
        <p:spPr bwMode="auto">
          <a:xfrm>
            <a:off x="6488071" y="3347806"/>
            <a:ext cx="258931" cy="295921"/>
          </a:xfrm>
          <a:prstGeom prst="chevron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Шеврон 13"/>
          <p:cNvSpPr/>
          <p:nvPr/>
        </p:nvSpPr>
        <p:spPr bwMode="auto">
          <a:xfrm>
            <a:off x="6499741" y="4103998"/>
            <a:ext cx="258931" cy="295921"/>
          </a:xfrm>
          <a:prstGeom prst="chevron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623287609"/>
              </p:ext>
            </p:extLst>
          </p:nvPr>
        </p:nvGraphicFramePr>
        <p:xfrm>
          <a:off x="-27248" y="1237724"/>
          <a:ext cx="5756884" cy="4022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 bwMode="auto">
          <a:xfrm>
            <a:off x="3162382" y="1986124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16 %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2518410" y="4293096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84 %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95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оловина рамки 4"/>
          <p:cNvSpPr/>
          <p:nvPr/>
        </p:nvSpPr>
        <p:spPr bwMode="auto">
          <a:xfrm rot="10799989">
            <a:off x="5910144" y="147960"/>
            <a:ext cx="6038664" cy="508615"/>
          </a:xfrm>
          <a:prstGeom prst="halfFrame">
            <a:avLst>
              <a:gd name="adj1" fmla="val 33333"/>
              <a:gd name="adj2" fmla="val 33333"/>
            </a:avLst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10"/>
          <p:cNvSpPr/>
          <p:nvPr/>
        </p:nvSpPr>
        <p:spPr bwMode="auto">
          <a:xfrm>
            <a:off x="6499741" y="101722"/>
            <a:ext cx="5314184" cy="304835"/>
          </a:xfrm>
          <a:prstGeom prst="rect">
            <a:avLst/>
          </a:prstGeom>
          <a:noFill/>
          <a:ln w="12700">
            <a:noFill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horzOverflow="overflow" wrap="none" numCol="1" spcCol="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400" b="0" strike="noStrike" spc="0">
                <a:solidFill>
                  <a:schemeClr val="dk1"/>
                </a:solidFill>
                <a:latin typeface="Times New Roman"/>
                <a:ea typeface="Arial"/>
              </a:rPr>
              <a:t>Управление цифрового развития Администрации города Костромы</a:t>
            </a:r>
            <a:endParaRPr sz="14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Солнце 22"/>
          <p:cNvSpPr/>
          <p:nvPr/>
        </p:nvSpPr>
        <p:spPr bwMode="auto">
          <a:xfrm>
            <a:off x="361600" y="147960"/>
            <a:ext cx="305168" cy="295921"/>
          </a:xfrm>
          <a:prstGeom prst="sun">
            <a:avLst>
              <a:gd name="adj" fmla="val 25000"/>
            </a:avLst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TextBox 24"/>
          <p:cNvSpPr txBox="1"/>
          <p:nvPr/>
        </p:nvSpPr>
        <p:spPr bwMode="auto">
          <a:xfrm>
            <a:off x="666768" y="178553"/>
            <a:ext cx="4061080" cy="298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ЖКХ</a:t>
            </a:r>
            <a:endParaRPr sz="1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34898645" name="TextBox 1386275208"/>
          <p:cNvSpPr txBox="1"/>
          <p:nvPr/>
        </p:nvSpPr>
        <p:spPr bwMode="auto">
          <a:xfrm>
            <a:off x="11133212" y="6258400"/>
            <a:ext cx="815809" cy="3048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400" b="0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11</a:t>
            </a:r>
            <a:endParaRPr sz="1600" b="0" i="0" u="none" strike="noStrike" cap="none" spc="0" dirty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485320992"/>
              </p:ext>
            </p:extLst>
          </p:nvPr>
        </p:nvGraphicFramePr>
        <p:xfrm>
          <a:off x="361601" y="839733"/>
          <a:ext cx="1158720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10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оловина рамки 4"/>
          <p:cNvSpPr/>
          <p:nvPr/>
        </p:nvSpPr>
        <p:spPr bwMode="auto">
          <a:xfrm rot="10799989">
            <a:off x="5910144" y="147960"/>
            <a:ext cx="6038664" cy="508615"/>
          </a:xfrm>
          <a:prstGeom prst="halfFrame">
            <a:avLst>
              <a:gd name="adj1" fmla="val 33333"/>
              <a:gd name="adj2" fmla="val 33333"/>
            </a:avLst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10"/>
          <p:cNvSpPr/>
          <p:nvPr/>
        </p:nvSpPr>
        <p:spPr bwMode="auto">
          <a:xfrm>
            <a:off x="6499741" y="101722"/>
            <a:ext cx="5314184" cy="304835"/>
          </a:xfrm>
          <a:prstGeom prst="rect">
            <a:avLst/>
          </a:prstGeom>
          <a:noFill/>
          <a:ln w="12700">
            <a:noFill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horzOverflow="overflow" wrap="none" numCol="1" spcCol="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400" b="0" strike="noStrike" spc="0">
                <a:solidFill>
                  <a:schemeClr val="dk1"/>
                </a:solidFill>
                <a:latin typeface="Times New Roman"/>
                <a:ea typeface="Arial"/>
              </a:rPr>
              <a:t>Управление цифрового развития Администрации города Костромы</a:t>
            </a:r>
            <a:endParaRPr sz="14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Солнце 22"/>
          <p:cNvSpPr/>
          <p:nvPr/>
        </p:nvSpPr>
        <p:spPr bwMode="auto">
          <a:xfrm>
            <a:off x="361600" y="147960"/>
            <a:ext cx="305168" cy="295921"/>
          </a:xfrm>
          <a:prstGeom prst="sun">
            <a:avLst>
              <a:gd name="adj" fmla="val 25000"/>
            </a:avLst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TextBox 24"/>
          <p:cNvSpPr txBox="1"/>
          <p:nvPr/>
        </p:nvSpPr>
        <p:spPr bwMode="auto">
          <a:xfrm>
            <a:off x="666768" y="178553"/>
            <a:ext cx="4061080" cy="298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Иные проекты</a:t>
            </a:r>
            <a:endParaRPr sz="1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34898645" name="TextBox 1386275208"/>
          <p:cNvSpPr txBox="1"/>
          <p:nvPr/>
        </p:nvSpPr>
        <p:spPr bwMode="auto">
          <a:xfrm>
            <a:off x="11133212" y="6258400"/>
            <a:ext cx="815809" cy="3048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400" b="0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12</a:t>
            </a:r>
            <a:endParaRPr sz="1600" b="0" i="0" u="none" strike="noStrike" cap="none" spc="0" dirty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34898626" name="Схема 634898625"/>
          <p:cNvGraphicFramePr/>
          <p:nvPr>
            <p:extLst>
              <p:ext uri="{D42A27DB-BD31-4B8C-83A1-F6EECF244321}">
                <p14:modId xmlns:p14="http://schemas.microsoft.com/office/powerpoint/2010/main" val="2668721042"/>
              </p:ext>
            </p:extLst>
          </p:nvPr>
        </p:nvGraphicFramePr>
        <p:xfrm>
          <a:off x="0" y="1014845"/>
          <a:ext cx="12216680" cy="5870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34898627" name="TextBox 634898626"/>
          <p:cNvSpPr txBox="1"/>
          <p:nvPr/>
        </p:nvSpPr>
        <p:spPr>
          <a:xfrm>
            <a:off x="3484327" y="2110204"/>
            <a:ext cx="559159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Геоинформационная система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энергоэффективного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освещения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видеонаблюдения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земляных работ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автофиксации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система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захоронений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 город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0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оловина рамки 4"/>
          <p:cNvSpPr/>
          <p:nvPr/>
        </p:nvSpPr>
        <p:spPr bwMode="auto">
          <a:xfrm rot="10799989">
            <a:off x="5910144" y="147960"/>
            <a:ext cx="6038664" cy="508615"/>
          </a:xfrm>
          <a:prstGeom prst="halfFrame">
            <a:avLst>
              <a:gd name="adj1" fmla="val 33333"/>
              <a:gd name="adj2" fmla="val 33333"/>
            </a:avLst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10"/>
          <p:cNvSpPr/>
          <p:nvPr/>
        </p:nvSpPr>
        <p:spPr bwMode="auto">
          <a:xfrm>
            <a:off x="6499741" y="101722"/>
            <a:ext cx="5314184" cy="304835"/>
          </a:xfrm>
          <a:prstGeom prst="rect">
            <a:avLst/>
          </a:prstGeom>
          <a:noFill/>
          <a:ln w="12700">
            <a:noFill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horzOverflow="overflow" wrap="none" numCol="1" spcCol="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400" b="0" strike="noStrike" spc="0">
                <a:solidFill>
                  <a:schemeClr val="dk1"/>
                </a:solidFill>
                <a:latin typeface="Times New Roman"/>
                <a:ea typeface="Arial"/>
              </a:rPr>
              <a:t>Управление цифрового развития Администрации города Костромы</a:t>
            </a:r>
            <a:endParaRPr sz="14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Солнце 22"/>
          <p:cNvSpPr/>
          <p:nvPr/>
        </p:nvSpPr>
        <p:spPr bwMode="auto">
          <a:xfrm>
            <a:off x="361600" y="147960"/>
            <a:ext cx="305168" cy="295921"/>
          </a:xfrm>
          <a:prstGeom prst="sun">
            <a:avLst>
              <a:gd name="adj" fmla="val 25000"/>
            </a:avLst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TextBox 24"/>
          <p:cNvSpPr txBox="1"/>
          <p:nvPr/>
        </p:nvSpPr>
        <p:spPr bwMode="auto">
          <a:xfrm>
            <a:off x="666768" y="178553"/>
            <a:ext cx="4061080" cy="298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Итоги</a:t>
            </a:r>
            <a:endParaRPr sz="1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34898645" name="TextBox 1386275208"/>
          <p:cNvSpPr txBox="1"/>
          <p:nvPr/>
        </p:nvSpPr>
        <p:spPr bwMode="auto">
          <a:xfrm>
            <a:off x="11133212" y="6258400"/>
            <a:ext cx="815809" cy="3048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400" b="0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13</a:t>
            </a:r>
            <a:endParaRPr sz="1600" b="0" i="0" u="none" strike="noStrike" cap="none" spc="0" dirty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62911698"/>
              </p:ext>
            </p:extLst>
          </p:nvPr>
        </p:nvGraphicFramePr>
        <p:xfrm>
          <a:off x="361601" y="719666"/>
          <a:ext cx="11711063" cy="5538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485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оловина рамки 4"/>
          <p:cNvSpPr/>
          <p:nvPr/>
        </p:nvSpPr>
        <p:spPr bwMode="auto">
          <a:xfrm rot="10799989">
            <a:off x="5910144" y="147960"/>
            <a:ext cx="6038664" cy="508615"/>
          </a:xfrm>
          <a:prstGeom prst="halfFrame">
            <a:avLst>
              <a:gd name="adj1" fmla="val 33333"/>
              <a:gd name="adj2" fmla="val 33333"/>
            </a:avLst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10"/>
          <p:cNvSpPr/>
          <p:nvPr/>
        </p:nvSpPr>
        <p:spPr bwMode="auto">
          <a:xfrm>
            <a:off x="6499741" y="101722"/>
            <a:ext cx="5314184" cy="304835"/>
          </a:xfrm>
          <a:prstGeom prst="rect">
            <a:avLst/>
          </a:prstGeom>
          <a:noFill/>
          <a:ln w="12700">
            <a:noFill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horzOverflow="overflow" wrap="none" numCol="1" spcCol="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400" b="0" strike="noStrike" spc="0">
                <a:solidFill>
                  <a:schemeClr val="dk1"/>
                </a:solidFill>
                <a:latin typeface="Times New Roman"/>
                <a:ea typeface="Arial"/>
              </a:rPr>
              <a:t>Управление цифрового развития Администрации города Костромы</a:t>
            </a:r>
            <a:endParaRPr sz="14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Солнце 22"/>
          <p:cNvSpPr/>
          <p:nvPr/>
        </p:nvSpPr>
        <p:spPr bwMode="auto">
          <a:xfrm>
            <a:off x="361600" y="147960"/>
            <a:ext cx="305168" cy="295921"/>
          </a:xfrm>
          <a:prstGeom prst="sun">
            <a:avLst>
              <a:gd name="adj" fmla="val 25000"/>
            </a:avLst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TextBox 24"/>
          <p:cNvSpPr txBox="1"/>
          <p:nvPr/>
        </p:nvSpPr>
        <p:spPr bwMode="auto">
          <a:xfrm>
            <a:off x="666768" y="178553"/>
            <a:ext cx="4061080" cy="298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Вопросы</a:t>
            </a:r>
            <a:endParaRPr sz="1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34898645" name="TextBox 1386275208"/>
          <p:cNvSpPr txBox="1"/>
          <p:nvPr/>
        </p:nvSpPr>
        <p:spPr bwMode="auto">
          <a:xfrm>
            <a:off x="11133212" y="6258400"/>
            <a:ext cx="815809" cy="3048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400" b="0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14</a:t>
            </a:r>
            <a:endParaRPr sz="1600" b="0" i="0" u="none" strike="noStrike" cap="none" spc="0" dirty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16972" y="1678156"/>
            <a:ext cx="73636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Недостаточная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стандартизация требований к решениям умного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</a:p>
          <a:p>
            <a:pPr indent="450215" algn="just">
              <a:spcAft>
                <a:spcPts val="0"/>
              </a:spcAft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целевого (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централизованного / федерального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финансирования муниципалитетов в рамках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банка типовых-бесплатных решений «Умного города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Левая фигурная скобка 10"/>
          <p:cNvSpPr/>
          <p:nvPr/>
        </p:nvSpPr>
        <p:spPr bwMode="auto">
          <a:xfrm>
            <a:off x="2063552" y="1570434"/>
            <a:ext cx="1636818" cy="3802782"/>
          </a:xfrm>
          <a:prstGeom prst="leftBrace">
            <a:avLst>
              <a:gd name="adj1" fmla="val 8333"/>
              <a:gd name="adj2" fmla="val 50000"/>
            </a:avLst>
          </a:prstGeom>
          <a:ln w="57150" cap="flat" cmpd="sng" algn="ctr">
            <a:solidFill>
              <a:schemeClr val="accent6"/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2" name="Шеврон 11"/>
          <p:cNvSpPr/>
          <p:nvPr/>
        </p:nvSpPr>
        <p:spPr bwMode="auto">
          <a:xfrm>
            <a:off x="3215680" y="3205086"/>
            <a:ext cx="258931" cy="295922"/>
          </a:xfrm>
          <a:prstGeom prst="chevron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Шеврон 12"/>
          <p:cNvSpPr/>
          <p:nvPr/>
        </p:nvSpPr>
        <p:spPr bwMode="auto">
          <a:xfrm>
            <a:off x="3244781" y="4501231"/>
            <a:ext cx="258931" cy="295921"/>
          </a:xfrm>
          <a:prstGeom prst="chevron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Шеврон 13"/>
          <p:cNvSpPr/>
          <p:nvPr/>
        </p:nvSpPr>
        <p:spPr bwMode="auto">
          <a:xfrm>
            <a:off x="3215680" y="1955799"/>
            <a:ext cx="258931" cy="295921"/>
          </a:xfrm>
          <a:prstGeom prst="chevron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911424" y="2708920"/>
            <a:ext cx="1078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2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оловина рамки 4"/>
          <p:cNvSpPr/>
          <p:nvPr/>
        </p:nvSpPr>
        <p:spPr bwMode="auto">
          <a:xfrm rot="10799989">
            <a:off x="5910144" y="147960"/>
            <a:ext cx="6038664" cy="508615"/>
          </a:xfrm>
          <a:prstGeom prst="halfFrame">
            <a:avLst>
              <a:gd name="adj1" fmla="val 33333"/>
              <a:gd name="adj2" fmla="val 33333"/>
            </a:avLst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10"/>
          <p:cNvSpPr/>
          <p:nvPr/>
        </p:nvSpPr>
        <p:spPr bwMode="auto">
          <a:xfrm>
            <a:off x="6499741" y="101722"/>
            <a:ext cx="5314184" cy="304835"/>
          </a:xfrm>
          <a:prstGeom prst="rect">
            <a:avLst/>
          </a:prstGeom>
          <a:noFill/>
          <a:ln w="12700">
            <a:noFill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horzOverflow="overflow" wrap="none" numCol="1" spcCol="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400" b="0" strike="noStrike" spc="0">
                <a:solidFill>
                  <a:schemeClr val="dk1"/>
                </a:solidFill>
                <a:latin typeface="Times New Roman"/>
                <a:ea typeface="Arial"/>
              </a:rPr>
              <a:t>Управление цифрового развития Администрации города Костромы</a:t>
            </a:r>
            <a:endParaRPr sz="14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Солнце 22"/>
          <p:cNvSpPr/>
          <p:nvPr/>
        </p:nvSpPr>
        <p:spPr bwMode="auto">
          <a:xfrm>
            <a:off x="361600" y="147960"/>
            <a:ext cx="305168" cy="295921"/>
          </a:xfrm>
          <a:prstGeom prst="sun">
            <a:avLst>
              <a:gd name="adj" fmla="val 25000"/>
            </a:avLst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898645" name="TextBox 1386275208"/>
          <p:cNvSpPr txBox="1"/>
          <p:nvPr/>
        </p:nvSpPr>
        <p:spPr bwMode="auto">
          <a:xfrm>
            <a:off x="11133212" y="6258400"/>
            <a:ext cx="815809" cy="3048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400" b="0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15</a:t>
            </a:r>
            <a:endParaRPr sz="1600" b="0" i="0" u="none" strike="noStrike" cap="none" spc="0" dirty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 descr="https://strategy24.ru/images/news/202007/98927868d5b59e43709be41e869a8e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97" y="980728"/>
            <a:ext cx="11117611" cy="518532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15868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7795916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5391720"/>
            <a:ext cx="10972440" cy="826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defRPr/>
            </a:pPr>
            <a:r>
              <a:rPr lang="ru-RU" sz="2800" b="1" strike="noStrike" spc="0" dirty="0">
                <a:solidFill>
                  <a:schemeClr val="lt1"/>
                </a:solidFill>
                <a:latin typeface="Times New Roman"/>
                <a:ea typeface="Arial"/>
              </a:rPr>
              <a:t>Спасибо за внимание !</a:t>
            </a:r>
            <a:endParaRPr lang="ru-RU" sz="2800" b="0" strike="noStrike" spc="0" dirty="0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1269094" name="Половина рамки 24"/>
          <p:cNvSpPr/>
          <p:nvPr/>
        </p:nvSpPr>
        <p:spPr bwMode="auto">
          <a:xfrm rot="10799922">
            <a:off x="5966427" y="21839"/>
            <a:ext cx="6038662" cy="508613"/>
          </a:xfrm>
          <a:prstGeom prst="halfFrame">
            <a:avLst>
              <a:gd name="adj1" fmla="val 33333"/>
              <a:gd name="adj2" fmla="val 33333"/>
            </a:avLst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452055" name="TextBox 10"/>
          <p:cNvSpPr/>
          <p:nvPr/>
        </p:nvSpPr>
        <p:spPr bwMode="auto">
          <a:xfrm>
            <a:off x="6499739" y="101720"/>
            <a:ext cx="5314184" cy="304835"/>
          </a:xfrm>
          <a:prstGeom prst="rect">
            <a:avLst/>
          </a:prstGeom>
          <a:noFill/>
          <a:ln w="12700">
            <a:noFill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horzOverflow="overflow" wrap="none" numCol="1" spcCol="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400" b="0" strike="noStrike" spc="0">
                <a:solidFill>
                  <a:schemeClr val="dk1"/>
                </a:solidFill>
                <a:latin typeface="Times New Roman"/>
                <a:ea typeface="Arial"/>
              </a:rPr>
              <a:t>Управление цифрового развития Администрации города Костромы</a:t>
            </a:r>
            <a:endParaRPr sz="14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9417904" name="TextBox 1386275208"/>
          <p:cNvSpPr txBox="1"/>
          <p:nvPr/>
        </p:nvSpPr>
        <p:spPr bwMode="auto">
          <a:xfrm>
            <a:off x="11133212" y="6258400"/>
            <a:ext cx="815845" cy="3048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400" b="0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16</a:t>
            </a:r>
            <a:endParaRPr sz="1600" b="0" i="0" u="none" strike="noStrike" cap="none" spc="0" dirty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6" name="Солнце 5"/>
          <p:cNvSpPr/>
          <p:nvPr/>
        </p:nvSpPr>
        <p:spPr bwMode="auto">
          <a:xfrm>
            <a:off x="361600" y="147960"/>
            <a:ext cx="305168" cy="295921"/>
          </a:xfrm>
          <a:prstGeom prst="sun">
            <a:avLst>
              <a:gd name="adj" fmla="val 25000"/>
            </a:avLst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1386310" name="TextBox 1791386309"/>
          <p:cNvSpPr txBox="1"/>
          <p:nvPr/>
        </p:nvSpPr>
        <p:spPr bwMode="auto">
          <a:xfrm>
            <a:off x="6624341" y="1795618"/>
            <a:ext cx="5448323" cy="25694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endParaRPr lang="ru-RU" sz="2400" dirty="0" smtClean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chemeClr val="lt1"/>
                </a:solidFill>
                <a:latin typeface="Times New Roman"/>
                <a:cs typeface="Times New Roman"/>
              </a:rPr>
              <a:t>Метод анкетирования</a:t>
            </a:r>
            <a:endParaRPr sz="2400" dirty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sz="2400" b="0" i="0" u="none" strike="noStrike" cap="none" spc="0" dirty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b="0" i="0" u="none" strike="noStrike" cap="none" spc="0" dirty="0" smtClean="0">
                <a:solidFill>
                  <a:schemeClr val="lt1"/>
                </a:solidFill>
                <a:latin typeface="Times New Roman"/>
                <a:cs typeface="Times New Roman"/>
              </a:rPr>
              <a:t>19 муниципальных образований</a:t>
            </a:r>
            <a:endParaRPr sz="2400" dirty="0">
              <a:latin typeface="Times New Roman"/>
              <a:cs typeface="Times New Roman"/>
            </a:endParaRPr>
          </a:p>
          <a:p>
            <a:pPr algn="just">
              <a:defRPr/>
            </a:pPr>
            <a:endParaRPr sz="2400" b="0" i="0" u="none" strike="noStrike" cap="none" spc="0" dirty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b="0" i="0" u="none" strike="noStrike" cap="none" spc="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Численность населения от 23 </a:t>
            </a:r>
          </a:p>
          <a:p>
            <a:pPr algn="just">
              <a:defRPr/>
            </a:pPr>
            <a:r>
              <a:rPr lang="ru-RU" sz="2400" b="0" i="0" u="none" strike="noStrike" cap="none" spc="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(Нарьян-Мар) до 577 (Ярославль) тысяч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603367495" name="TextBox 10"/>
          <p:cNvSpPr/>
          <p:nvPr/>
        </p:nvSpPr>
        <p:spPr bwMode="auto">
          <a:xfrm>
            <a:off x="6499741" y="101723"/>
            <a:ext cx="5314184" cy="304835"/>
          </a:xfrm>
          <a:prstGeom prst="rect">
            <a:avLst/>
          </a:prstGeom>
          <a:noFill/>
          <a:ln w="12700">
            <a:noFill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horzOverflow="overflow" wrap="none" numCol="1" spcCol="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400" b="0" strike="noStrike" spc="0">
                <a:solidFill>
                  <a:schemeClr val="dk1"/>
                </a:solidFill>
                <a:latin typeface="Times New Roman"/>
                <a:ea typeface="Arial"/>
              </a:rPr>
              <a:t>Управление цифрового развития Администрации города Костромы</a:t>
            </a:r>
            <a:endParaRPr sz="14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106586" name="Половина рамки 475106585"/>
          <p:cNvSpPr/>
          <p:nvPr/>
        </p:nvSpPr>
        <p:spPr bwMode="auto">
          <a:xfrm rot="10799989">
            <a:off x="5910144" y="147960"/>
            <a:ext cx="6038664" cy="508615"/>
          </a:xfrm>
          <a:prstGeom prst="halfFrame">
            <a:avLst>
              <a:gd name="adj1" fmla="val 33333"/>
              <a:gd name="adj2" fmla="val 33333"/>
            </a:avLst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668727" name="Левая фигурная скобка 1613668726"/>
          <p:cNvSpPr/>
          <p:nvPr/>
        </p:nvSpPr>
        <p:spPr bwMode="auto">
          <a:xfrm>
            <a:off x="5375920" y="1700808"/>
            <a:ext cx="1636818" cy="3096345"/>
          </a:xfrm>
          <a:prstGeom prst="leftBrace">
            <a:avLst>
              <a:gd name="adj1" fmla="val 8333"/>
              <a:gd name="adj2" fmla="val 50000"/>
            </a:avLst>
          </a:prstGeom>
          <a:ln w="57150" cap="flat" cmpd="sng" algn="ctr">
            <a:solidFill>
              <a:schemeClr val="accent6"/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62527765" name="Шеврон 762527764"/>
          <p:cNvSpPr/>
          <p:nvPr/>
        </p:nvSpPr>
        <p:spPr bwMode="auto">
          <a:xfrm>
            <a:off x="6356162" y="2276872"/>
            <a:ext cx="258931" cy="295922"/>
          </a:xfrm>
          <a:prstGeom prst="chevron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17108" name="Шеврон 24917107"/>
          <p:cNvSpPr/>
          <p:nvPr/>
        </p:nvSpPr>
        <p:spPr bwMode="auto">
          <a:xfrm>
            <a:off x="6356161" y="2932834"/>
            <a:ext cx="258931" cy="295921"/>
          </a:xfrm>
          <a:prstGeom prst="chevron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6275209" name="TextBox 1386275208"/>
          <p:cNvSpPr txBox="1"/>
          <p:nvPr/>
        </p:nvSpPr>
        <p:spPr bwMode="auto">
          <a:xfrm>
            <a:off x="648400" y="177872"/>
            <a:ext cx="1775192" cy="298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400" b="0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Общая информация</a:t>
            </a:r>
            <a:endParaRPr sz="1600" b="0" i="0" u="none" strike="noStrike" cap="none" spc="0" dirty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1028285838" name="Солнце 1028285837"/>
          <p:cNvSpPr/>
          <p:nvPr/>
        </p:nvSpPr>
        <p:spPr bwMode="auto">
          <a:xfrm>
            <a:off x="361601" y="147961"/>
            <a:ext cx="305169" cy="295922"/>
          </a:xfrm>
          <a:prstGeom prst="sun">
            <a:avLst>
              <a:gd name="adj" fmla="val 25000"/>
            </a:avLst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805542" name="TextBox 1386275208"/>
          <p:cNvSpPr txBox="1"/>
          <p:nvPr/>
        </p:nvSpPr>
        <p:spPr bwMode="auto">
          <a:xfrm>
            <a:off x="11133213" y="6258401"/>
            <a:ext cx="815701" cy="3048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</a:t>
            </a:r>
            <a:endParaRPr sz="1600" b="0" i="0" u="none" strike="noStrike" cap="none" spc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13" name="Шеврон 12"/>
          <p:cNvSpPr/>
          <p:nvPr/>
        </p:nvSpPr>
        <p:spPr bwMode="auto">
          <a:xfrm>
            <a:off x="6353846" y="3717032"/>
            <a:ext cx="258931" cy="295921"/>
          </a:xfrm>
          <a:prstGeom prst="chevron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https://www.previousmagazine.com/wp-content/uploads/2017/06/Internet-of-Things-Stock-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556792"/>
            <a:ext cx="506946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6928123" name="Половина рамки 356928122"/>
          <p:cNvSpPr/>
          <p:nvPr/>
        </p:nvSpPr>
        <p:spPr bwMode="auto">
          <a:xfrm rot="10799989">
            <a:off x="5910144" y="147960"/>
            <a:ext cx="6038664" cy="508615"/>
          </a:xfrm>
          <a:prstGeom prst="halfFrame">
            <a:avLst>
              <a:gd name="adj1" fmla="val 33333"/>
              <a:gd name="adj2" fmla="val 33333"/>
            </a:avLst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4190416" name="Солнце 1344190415"/>
          <p:cNvSpPr/>
          <p:nvPr/>
        </p:nvSpPr>
        <p:spPr bwMode="auto">
          <a:xfrm>
            <a:off x="361600" y="147960"/>
            <a:ext cx="305168" cy="295921"/>
          </a:xfrm>
          <a:prstGeom prst="sun">
            <a:avLst>
              <a:gd name="adj" fmla="val 25000"/>
            </a:avLst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5520411" name="TextBox 10"/>
          <p:cNvSpPr/>
          <p:nvPr/>
        </p:nvSpPr>
        <p:spPr bwMode="auto">
          <a:xfrm>
            <a:off x="6499741" y="101722"/>
            <a:ext cx="5314184" cy="304835"/>
          </a:xfrm>
          <a:prstGeom prst="rect">
            <a:avLst/>
          </a:prstGeom>
          <a:noFill/>
          <a:ln w="12700">
            <a:noFill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horzOverflow="overflow" wrap="none" numCol="1" spcCol="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400" b="0" strike="noStrike" spc="0">
                <a:solidFill>
                  <a:schemeClr val="dk1"/>
                </a:solidFill>
                <a:latin typeface="Times New Roman"/>
                <a:ea typeface="Arial"/>
              </a:rPr>
              <a:t>Управление цифрового развития Администрации города Костромы</a:t>
            </a:r>
            <a:endParaRPr sz="14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730916" name="TextBox 507730915"/>
          <p:cNvSpPr txBox="1"/>
          <p:nvPr/>
        </p:nvSpPr>
        <p:spPr bwMode="auto">
          <a:xfrm>
            <a:off x="648400" y="177872"/>
            <a:ext cx="1487160" cy="298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400" b="0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Анкетирование</a:t>
            </a:r>
            <a:endParaRPr sz="1600" b="0" i="0" u="none" strike="noStrike" cap="none" spc="0" dirty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59741517" name="TextBox 1386275208"/>
          <p:cNvSpPr txBox="1"/>
          <p:nvPr/>
        </p:nvSpPr>
        <p:spPr bwMode="auto">
          <a:xfrm>
            <a:off x="11133212" y="6258400"/>
            <a:ext cx="815881" cy="3048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</a:t>
            </a:r>
            <a:endParaRPr sz="1600" b="0" i="0" u="none" strike="noStrike" cap="none" spc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6624341" y="1795618"/>
            <a:ext cx="5448323" cy="25694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endParaRPr lang="ru-RU" sz="2400" dirty="0" smtClean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chemeClr val="lt1"/>
                </a:solidFill>
                <a:latin typeface="Times New Roman"/>
                <a:cs typeface="Times New Roman"/>
              </a:rPr>
              <a:t>31.12.2023</a:t>
            </a:r>
            <a:endParaRPr sz="2400" dirty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sz="2400" b="0" i="0" u="none" strike="noStrike" cap="none" spc="0" dirty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b="0" i="0" u="none" strike="noStrike" cap="none" spc="0" dirty="0" smtClean="0">
                <a:solidFill>
                  <a:schemeClr val="lt1"/>
                </a:solidFill>
                <a:latin typeface="Times New Roman"/>
                <a:cs typeface="Times New Roman"/>
              </a:rPr>
              <a:t>27 показателей</a:t>
            </a:r>
            <a:endParaRPr sz="2400" dirty="0">
              <a:latin typeface="Times New Roman"/>
              <a:cs typeface="Times New Roman"/>
            </a:endParaRPr>
          </a:p>
          <a:p>
            <a:pPr algn="just">
              <a:defRPr/>
            </a:pPr>
            <a:endParaRPr sz="2400" b="0" i="0" u="none" strike="noStrike" cap="none" spc="0" dirty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b="0" i="0" u="none" strike="noStrike" cap="none" spc="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Федеральный проект Минстрой России «Умный город»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6" name="Левая фигурная скобка 15"/>
          <p:cNvSpPr/>
          <p:nvPr/>
        </p:nvSpPr>
        <p:spPr bwMode="auto">
          <a:xfrm>
            <a:off x="5375920" y="1700808"/>
            <a:ext cx="1636818" cy="3096345"/>
          </a:xfrm>
          <a:prstGeom prst="leftBrace">
            <a:avLst>
              <a:gd name="adj1" fmla="val 8333"/>
              <a:gd name="adj2" fmla="val 50000"/>
            </a:avLst>
          </a:prstGeom>
          <a:ln w="57150" cap="flat" cmpd="sng" algn="ctr">
            <a:solidFill>
              <a:schemeClr val="accent6"/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" name="Шеврон 16"/>
          <p:cNvSpPr/>
          <p:nvPr/>
        </p:nvSpPr>
        <p:spPr bwMode="auto">
          <a:xfrm>
            <a:off x="6356162" y="2276872"/>
            <a:ext cx="258931" cy="295922"/>
          </a:xfrm>
          <a:prstGeom prst="chevron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Шеврон 17"/>
          <p:cNvSpPr/>
          <p:nvPr/>
        </p:nvSpPr>
        <p:spPr bwMode="auto">
          <a:xfrm>
            <a:off x="6356161" y="2932834"/>
            <a:ext cx="258931" cy="295921"/>
          </a:xfrm>
          <a:prstGeom prst="chevron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Шеврон 18"/>
          <p:cNvSpPr/>
          <p:nvPr/>
        </p:nvSpPr>
        <p:spPr bwMode="auto">
          <a:xfrm>
            <a:off x="6353846" y="3717032"/>
            <a:ext cx="258931" cy="295921"/>
          </a:xfrm>
          <a:prstGeom prst="chevron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868" t="24100" r="50395" b="23401"/>
          <a:stretch/>
        </p:blipFill>
        <p:spPr>
          <a:xfrm>
            <a:off x="263352" y="1484784"/>
            <a:ext cx="4968552" cy="3515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796162" name="Половина рамки 356928122"/>
          <p:cNvSpPr/>
          <p:nvPr/>
        </p:nvSpPr>
        <p:spPr bwMode="auto">
          <a:xfrm rot="10799952">
            <a:off x="5910143" y="147960"/>
            <a:ext cx="6038663" cy="508614"/>
          </a:xfrm>
          <a:prstGeom prst="halfFrame">
            <a:avLst>
              <a:gd name="adj1" fmla="val 33333"/>
              <a:gd name="adj2" fmla="val 33333"/>
            </a:avLst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144276" name="Солнце 1344190415"/>
          <p:cNvSpPr/>
          <p:nvPr/>
        </p:nvSpPr>
        <p:spPr bwMode="auto">
          <a:xfrm>
            <a:off x="361599" y="147960"/>
            <a:ext cx="305167" cy="295920"/>
          </a:xfrm>
          <a:prstGeom prst="sun">
            <a:avLst>
              <a:gd name="adj" fmla="val 25000"/>
            </a:avLst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807752" name="TextBox 10"/>
          <p:cNvSpPr/>
          <p:nvPr/>
        </p:nvSpPr>
        <p:spPr bwMode="auto">
          <a:xfrm>
            <a:off x="6499740" y="101721"/>
            <a:ext cx="5314183" cy="304834"/>
          </a:xfrm>
          <a:prstGeom prst="rect">
            <a:avLst/>
          </a:prstGeom>
          <a:noFill/>
          <a:ln w="12700">
            <a:noFill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horzOverflow="overflow" wrap="none" numCol="1" spcCol="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400" b="0" strike="noStrike" spc="0">
                <a:solidFill>
                  <a:schemeClr val="dk1"/>
                </a:solidFill>
                <a:latin typeface="Times New Roman"/>
                <a:ea typeface="Arial"/>
              </a:rPr>
              <a:t>Управление цифрового развития Администрации города Костромы</a:t>
            </a:r>
            <a:endParaRPr sz="14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606276" name="TextBox 507730915"/>
          <p:cNvSpPr txBox="1"/>
          <p:nvPr/>
        </p:nvSpPr>
        <p:spPr bwMode="auto">
          <a:xfrm>
            <a:off x="648396" y="116632"/>
            <a:ext cx="4966904" cy="3048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400" b="0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Реализация проекта</a:t>
            </a:r>
            <a:endParaRPr sz="1600" b="0" i="0" u="none" strike="noStrike" cap="none" spc="0" dirty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251809443" name="TextBox 1386275208"/>
          <p:cNvSpPr txBox="1"/>
          <p:nvPr/>
        </p:nvSpPr>
        <p:spPr bwMode="auto">
          <a:xfrm>
            <a:off x="11133212" y="6258400"/>
            <a:ext cx="815809" cy="3048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</a:t>
            </a:r>
            <a:endParaRPr sz="1600" b="0" i="0" u="none" strike="noStrike" cap="none" spc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50040606"/>
              </p:ext>
            </p:extLst>
          </p:nvPr>
        </p:nvGraphicFramePr>
        <p:xfrm>
          <a:off x="1" y="828000"/>
          <a:ext cx="6101419" cy="459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 bwMode="auto">
          <a:xfrm>
            <a:off x="6624341" y="1795618"/>
            <a:ext cx="5448323" cy="25694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endParaRPr lang="ru-RU" sz="2400" dirty="0" smtClean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chemeClr val="lt1"/>
                </a:solidFill>
                <a:latin typeface="Times New Roman"/>
                <a:cs typeface="Times New Roman"/>
              </a:rPr>
              <a:t>В 4 МО профильные подразделения </a:t>
            </a:r>
            <a:endParaRPr sz="2400" dirty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sz="2400" b="0" i="0" u="none" strike="noStrike" cap="none" spc="0" dirty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chemeClr val="lt1"/>
                </a:solidFill>
                <a:latin typeface="Times New Roman"/>
                <a:cs typeface="Times New Roman"/>
              </a:rPr>
              <a:t>В 19 МО</a:t>
            </a:r>
            <a:r>
              <a:rPr lang="ru-RU" sz="2400" b="0" i="0" u="none" strike="noStrike" cap="none" spc="0" dirty="0" smtClean="0">
                <a:solidFill>
                  <a:schemeClr val="lt1"/>
                </a:solidFill>
                <a:latin typeface="Times New Roman"/>
                <a:cs typeface="Times New Roman"/>
              </a:rPr>
              <a:t> иные подразделения</a:t>
            </a:r>
            <a:endParaRPr sz="2400" dirty="0">
              <a:latin typeface="Times New Roman"/>
              <a:cs typeface="Times New Roman"/>
            </a:endParaRPr>
          </a:p>
          <a:p>
            <a:pPr algn="just">
              <a:defRPr/>
            </a:pPr>
            <a:endParaRPr sz="2400" b="0" i="0" u="none" strike="noStrike" cap="none" spc="0" dirty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b="0" i="0" u="none" strike="noStrike" cap="none" spc="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Муниципальные программы отсутствуют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2" name="Левая фигурная скобка 21"/>
          <p:cNvSpPr/>
          <p:nvPr/>
        </p:nvSpPr>
        <p:spPr bwMode="auto">
          <a:xfrm>
            <a:off x="5375920" y="1700808"/>
            <a:ext cx="1636818" cy="3096345"/>
          </a:xfrm>
          <a:prstGeom prst="leftBrace">
            <a:avLst>
              <a:gd name="adj1" fmla="val 8333"/>
              <a:gd name="adj2" fmla="val 50000"/>
            </a:avLst>
          </a:prstGeom>
          <a:ln w="57150" cap="flat" cmpd="sng" algn="ctr">
            <a:solidFill>
              <a:schemeClr val="accent6"/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3" name="Шеврон 22"/>
          <p:cNvSpPr/>
          <p:nvPr/>
        </p:nvSpPr>
        <p:spPr bwMode="auto">
          <a:xfrm>
            <a:off x="6356162" y="2276872"/>
            <a:ext cx="258931" cy="295922"/>
          </a:xfrm>
          <a:prstGeom prst="chevron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Шеврон 23"/>
          <p:cNvSpPr/>
          <p:nvPr/>
        </p:nvSpPr>
        <p:spPr bwMode="auto">
          <a:xfrm>
            <a:off x="6356161" y="2932834"/>
            <a:ext cx="258931" cy="295921"/>
          </a:xfrm>
          <a:prstGeom prst="chevron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Шеврон 24"/>
          <p:cNvSpPr/>
          <p:nvPr/>
        </p:nvSpPr>
        <p:spPr bwMode="auto">
          <a:xfrm>
            <a:off x="6353846" y="3717032"/>
            <a:ext cx="258931" cy="295921"/>
          </a:xfrm>
          <a:prstGeom prst="chevron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3094788" y="179561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21 %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2717926" y="4365104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79 %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оловина рамки 4"/>
          <p:cNvSpPr/>
          <p:nvPr/>
        </p:nvSpPr>
        <p:spPr bwMode="auto">
          <a:xfrm rot="10799989">
            <a:off x="5910144" y="147960"/>
            <a:ext cx="6038664" cy="508615"/>
          </a:xfrm>
          <a:prstGeom prst="halfFrame">
            <a:avLst>
              <a:gd name="adj1" fmla="val 33333"/>
              <a:gd name="adj2" fmla="val 33333"/>
            </a:avLst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10"/>
          <p:cNvSpPr/>
          <p:nvPr/>
        </p:nvSpPr>
        <p:spPr bwMode="auto">
          <a:xfrm>
            <a:off x="6499741" y="101722"/>
            <a:ext cx="5314184" cy="304835"/>
          </a:xfrm>
          <a:prstGeom prst="rect">
            <a:avLst/>
          </a:prstGeom>
          <a:noFill/>
          <a:ln w="12700">
            <a:noFill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horzOverflow="overflow" wrap="none" numCol="1" spcCol="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400" b="0" strike="noStrike" spc="0">
                <a:solidFill>
                  <a:schemeClr val="dk1"/>
                </a:solidFill>
                <a:latin typeface="Times New Roman"/>
                <a:ea typeface="Arial"/>
              </a:rPr>
              <a:t>Управление цифрового развития Администрации города Костромы</a:t>
            </a:r>
            <a:endParaRPr sz="14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Солнце 22"/>
          <p:cNvSpPr/>
          <p:nvPr/>
        </p:nvSpPr>
        <p:spPr bwMode="auto">
          <a:xfrm>
            <a:off x="361600" y="147960"/>
            <a:ext cx="305168" cy="295921"/>
          </a:xfrm>
          <a:prstGeom prst="sun">
            <a:avLst>
              <a:gd name="adj" fmla="val 25000"/>
            </a:avLst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TextBox 24"/>
          <p:cNvSpPr txBox="1"/>
          <p:nvPr/>
        </p:nvSpPr>
        <p:spPr bwMode="auto">
          <a:xfrm>
            <a:off x="719762" y="177872"/>
            <a:ext cx="2783950" cy="298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400" b="0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МЦУ</a:t>
            </a:r>
            <a:endParaRPr sz="1600" b="0" i="0" u="none" strike="noStrike" cap="none" spc="0" dirty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1377801156" name="TextBox 1386275208"/>
          <p:cNvSpPr txBox="1"/>
          <p:nvPr/>
        </p:nvSpPr>
        <p:spPr bwMode="auto">
          <a:xfrm>
            <a:off x="11133212" y="6258400"/>
            <a:ext cx="815809" cy="298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400" dirty="0">
                <a:latin typeface="Times New Roman"/>
                <a:cs typeface="Times New Roman"/>
              </a:rPr>
              <a:t>5</a:t>
            </a:r>
            <a:endParaRPr sz="1600" b="0" i="0" u="none" strike="noStrike" cap="none" spc="0" dirty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46848006"/>
              </p:ext>
            </p:extLst>
          </p:nvPr>
        </p:nvGraphicFramePr>
        <p:xfrm>
          <a:off x="1" y="864000"/>
          <a:ext cx="6101419" cy="459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 bwMode="auto">
          <a:xfrm>
            <a:off x="6624341" y="1795618"/>
            <a:ext cx="5448323" cy="292336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endParaRPr lang="ru-RU" sz="2400" dirty="0" smtClean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chemeClr val="lt1"/>
                </a:solidFill>
                <a:latin typeface="Times New Roman"/>
                <a:cs typeface="Times New Roman"/>
              </a:rPr>
              <a:t>Муниципальный центр управления</a:t>
            </a:r>
            <a:endParaRPr sz="2400" dirty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sz="2400" b="0" i="0" u="none" strike="noStrike" cap="none" spc="0" dirty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chemeClr val="lt1"/>
                </a:solidFill>
                <a:latin typeface="Times New Roman"/>
                <a:cs typeface="Times New Roman"/>
              </a:rPr>
              <a:t>Все каналы связи (интернет, телефон, </a:t>
            </a:r>
            <a:r>
              <a:rPr lang="ru-RU" sz="2400" dirty="0" err="1" smtClean="0">
                <a:solidFill>
                  <a:schemeClr val="lt1"/>
                </a:solidFill>
                <a:latin typeface="Times New Roman"/>
                <a:cs typeface="Times New Roman"/>
              </a:rPr>
              <a:t>соцсети</a:t>
            </a:r>
            <a:r>
              <a:rPr lang="ru-RU" sz="2400" dirty="0" smtClean="0">
                <a:solidFill>
                  <a:schemeClr val="lt1"/>
                </a:solidFill>
                <a:latin typeface="Times New Roman"/>
                <a:cs typeface="Times New Roman"/>
              </a:rPr>
              <a:t>, порталы)</a:t>
            </a:r>
            <a:endParaRPr sz="2400" dirty="0">
              <a:latin typeface="Times New Roman"/>
              <a:cs typeface="Times New Roman"/>
            </a:endParaRPr>
          </a:p>
          <a:p>
            <a:pPr algn="just">
              <a:defRPr/>
            </a:pPr>
            <a:endParaRPr sz="2400" b="0" i="0" u="none" strike="noStrike" cap="none" spc="0" dirty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chemeClr val="lt1"/>
                </a:solidFill>
                <a:latin typeface="Times New Roman"/>
                <a:cs typeface="Times New Roman"/>
              </a:rPr>
              <a:t>Обратная связь муниципальной власти и жителей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9" name="Левая фигурная скобка 18"/>
          <p:cNvSpPr/>
          <p:nvPr/>
        </p:nvSpPr>
        <p:spPr bwMode="auto">
          <a:xfrm>
            <a:off x="5375920" y="1772816"/>
            <a:ext cx="1636818" cy="3096345"/>
          </a:xfrm>
          <a:prstGeom prst="leftBrace">
            <a:avLst>
              <a:gd name="adj1" fmla="val 8333"/>
              <a:gd name="adj2" fmla="val 50000"/>
            </a:avLst>
          </a:prstGeom>
          <a:ln w="57150" cap="flat" cmpd="sng" algn="ctr">
            <a:solidFill>
              <a:schemeClr val="accent6"/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0" name="Шеврон 19"/>
          <p:cNvSpPr/>
          <p:nvPr/>
        </p:nvSpPr>
        <p:spPr bwMode="auto">
          <a:xfrm>
            <a:off x="6356162" y="2276872"/>
            <a:ext cx="258931" cy="295922"/>
          </a:xfrm>
          <a:prstGeom prst="chevron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Шеврон 20"/>
          <p:cNvSpPr/>
          <p:nvPr/>
        </p:nvSpPr>
        <p:spPr bwMode="auto">
          <a:xfrm>
            <a:off x="6384032" y="3133079"/>
            <a:ext cx="258931" cy="295921"/>
          </a:xfrm>
          <a:prstGeom prst="chevron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Шеврон 21"/>
          <p:cNvSpPr/>
          <p:nvPr/>
        </p:nvSpPr>
        <p:spPr bwMode="auto">
          <a:xfrm>
            <a:off x="6353846" y="4077072"/>
            <a:ext cx="258931" cy="295921"/>
          </a:xfrm>
          <a:prstGeom prst="chevron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 bwMode="auto">
          <a:xfrm>
            <a:off x="3503712" y="170080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37 %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2717926" y="4534316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63 %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оловина рамки 4"/>
          <p:cNvSpPr/>
          <p:nvPr/>
        </p:nvSpPr>
        <p:spPr bwMode="auto">
          <a:xfrm rot="10799989">
            <a:off x="5910144" y="147960"/>
            <a:ext cx="6038664" cy="508615"/>
          </a:xfrm>
          <a:prstGeom prst="halfFrame">
            <a:avLst>
              <a:gd name="adj1" fmla="val 33333"/>
              <a:gd name="adj2" fmla="val 33333"/>
            </a:avLst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10"/>
          <p:cNvSpPr/>
          <p:nvPr/>
        </p:nvSpPr>
        <p:spPr bwMode="auto">
          <a:xfrm>
            <a:off x="6499741" y="101722"/>
            <a:ext cx="5314184" cy="304835"/>
          </a:xfrm>
          <a:prstGeom prst="rect">
            <a:avLst/>
          </a:prstGeom>
          <a:noFill/>
          <a:ln w="12700">
            <a:noFill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horzOverflow="overflow" wrap="none" numCol="1" spcCol="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400" b="0" strike="noStrike" spc="0">
                <a:solidFill>
                  <a:schemeClr val="dk1"/>
                </a:solidFill>
                <a:latin typeface="Times New Roman"/>
                <a:ea typeface="Arial"/>
              </a:rPr>
              <a:t>Управление цифрового развития Администрации города Костромы</a:t>
            </a:r>
            <a:endParaRPr sz="14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Солнце 22"/>
          <p:cNvSpPr/>
          <p:nvPr/>
        </p:nvSpPr>
        <p:spPr bwMode="auto">
          <a:xfrm>
            <a:off x="361600" y="147960"/>
            <a:ext cx="305168" cy="295921"/>
          </a:xfrm>
          <a:prstGeom prst="sun">
            <a:avLst>
              <a:gd name="adj" fmla="val 25000"/>
            </a:avLst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TextBox 24"/>
          <p:cNvSpPr txBox="1"/>
          <p:nvPr/>
        </p:nvSpPr>
        <p:spPr bwMode="auto">
          <a:xfrm>
            <a:off x="719762" y="177872"/>
            <a:ext cx="2783950" cy="298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400" b="0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МЦУ Кострома</a:t>
            </a:r>
            <a:endParaRPr sz="1600" b="0" i="0" u="none" strike="noStrike" cap="none" spc="0" dirty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1377801156" name="TextBox 1386275208"/>
          <p:cNvSpPr txBox="1"/>
          <p:nvPr/>
        </p:nvSpPr>
        <p:spPr bwMode="auto">
          <a:xfrm>
            <a:off x="11133212" y="6258400"/>
            <a:ext cx="815809" cy="3048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6</a:t>
            </a:r>
            <a:endParaRPr sz="1600" b="0" i="0" u="none" strike="noStrike" cap="none" spc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rcRect l="9627" t="3990" r="2131" b="3546"/>
          <a:stretch/>
        </p:blipFill>
        <p:spPr bwMode="auto">
          <a:xfrm>
            <a:off x="820050" y="764704"/>
            <a:ext cx="4411854" cy="2592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6624341" y="2149497"/>
            <a:ext cx="5448323" cy="221560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endParaRPr lang="ru-RU" sz="2400" dirty="0" smtClean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chemeClr val="lt1"/>
                </a:solidFill>
                <a:latin typeface="Times New Roman"/>
                <a:cs typeface="Times New Roman"/>
              </a:rPr>
              <a:t>62 тысячи жителей </a:t>
            </a:r>
            <a:endParaRPr sz="2400" dirty="0" smtClean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sz="2400" b="0" i="0" u="none" strike="noStrike" cap="none" spc="0" dirty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chemeClr val="lt1"/>
                </a:solidFill>
                <a:latin typeface="Times New Roman"/>
                <a:cs typeface="Times New Roman"/>
              </a:rPr>
              <a:t>17 400 обращений</a:t>
            </a:r>
            <a:endParaRPr sz="2400" dirty="0">
              <a:latin typeface="Times New Roman"/>
              <a:cs typeface="Times New Roman"/>
            </a:endParaRPr>
          </a:p>
          <a:p>
            <a:pPr algn="just">
              <a:defRPr/>
            </a:pPr>
            <a:endParaRPr sz="2400" b="0" i="0" u="none" strike="noStrike" cap="none" spc="0" dirty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b="0" i="0" u="none" strike="noStrike" cap="none" spc="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1500 новостей и оповещений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0" name="Левая фигурная скобка 9"/>
          <p:cNvSpPr/>
          <p:nvPr/>
        </p:nvSpPr>
        <p:spPr bwMode="auto">
          <a:xfrm>
            <a:off x="5375920" y="2132855"/>
            <a:ext cx="1636818" cy="2592289"/>
          </a:xfrm>
          <a:prstGeom prst="leftBrace">
            <a:avLst>
              <a:gd name="adj1" fmla="val 8333"/>
              <a:gd name="adj2" fmla="val 50000"/>
            </a:avLst>
          </a:prstGeom>
          <a:ln w="57150" cap="flat" cmpd="sng" algn="ctr">
            <a:solidFill>
              <a:schemeClr val="accent6"/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" name="Шеврон 10"/>
          <p:cNvSpPr/>
          <p:nvPr/>
        </p:nvSpPr>
        <p:spPr bwMode="auto">
          <a:xfrm>
            <a:off x="6356162" y="2564904"/>
            <a:ext cx="258931" cy="295922"/>
          </a:xfrm>
          <a:prstGeom prst="chevron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Шеврон 11"/>
          <p:cNvSpPr/>
          <p:nvPr/>
        </p:nvSpPr>
        <p:spPr bwMode="auto">
          <a:xfrm>
            <a:off x="6356161" y="3220866"/>
            <a:ext cx="258931" cy="295921"/>
          </a:xfrm>
          <a:prstGeom prst="chevron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Шеврон 12"/>
          <p:cNvSpPr/>
          <p:nvPr/>
        </p:nvSpPr>
        <p:spPr bwMode="auto">
          <a:xfrm>
            <a:off x="6353846" y="4005064"/>
            <a:ext cx="258931" cy="295921"/>
          </a:xfrm>
          <a:prstGeom prst="chevron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rcRect l="2724" t="3799" r="1060" b="4784"/>
          <a:stretch/>
        </p:blipFill>
        <p:spPr bwMode="auto">
          <a:xfrm>
            <a:off x="820050" y="3663438"/>
            <a:ext cx="4411854" cy="259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6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оловина рамки 4"/>
          <p:cNvSpPr/>
          <p:nvPr/>
        </p:nvSpPr>
        <p:spPr bwMode="auto">
          <a:xfrm rot="10799989">
            <a:off x="5910144" y="147960"/>
            <a:ext cx="6038664" cy="508615"/>
          </a:xfrm>
          <a:prstGeom prst="halfFrame">
            <a:avLst>
              <a:gd name="adj1" fmla="val 33333"/>
              <a:gd name="adj2" fmla="val 33333"/>
            </a:avLst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10"/>
          <p:cNvSpPr/>
          <p:nvPr/>
        </p:nvSpPr>
        <p:spPr bwMode="auto">
          <a:xfrm>
            <a:off x="6499741" y="101722"/>
            <a:ext cx="5314184" cy="304835"/>
          </a:xfrm>
          <a:prstGeom prst="rect">
            <a:avLst/>
          </a:prstGeom>
          <a:noFill/>
          <a:ln w="12700">
            <a:noFill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horzOverflow="overflow" wrap="none" numCol="1" spcCol="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400" b="0" strike="noStrike" spc="0">
                <a:solidFill>
                  <a:schemeClr val="dk1"/>
                </a:solidFill>
                <a:latin typeface="Times New Roman"/>
                <a:ea typeface="Arial"/>
              </a:rPr>
              <a:t>Управление цифрового развития Администрации города Костромы</a:t>
            </a:r>
            <a:endParaRPr sz="14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Солнце 22"/>
          <p:cNvSpPr/>
          <p:nvPr/>
        </p:nvSpPr>
        <p:spPr bwMode="auto">
          <a:xfrm>
            <a:off x="361600" y="147960"/>
            <a:ext cx="305168" cy="295921"/>
          </a:xfrm>
          <a:prstGeom prst="sun">
            <a:avLst>
              <a:gd name="adj" fmla="val 25000"/>
            </a:avLst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TextBox 24"/>
          <p:cNvSpPr txBox="1"/>
          <p:nvPr/>
        </p:nvSpPr>
        <p:spPr bwMode="auto">
          <a:xfrm>
            <a:off x="666768" y="178553"/>
            <a:ext cx="4061080" cy="298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400" b="0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Информационный ресурс</a:t>
            </a:r>
            <a:endParaRPr sz="1600" b="0" i="0" u="none" strike="noStrike" cap="none" spc="0" dirty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1789669862" name="TextBox 1386275208"/>
          <p:cNvSpPr txBox="1"/>
          <p:nvPr/>
        </p:nvSpPr>
        <p:spPr bwMode="auto">
          <a:xfrm>
            <a:off x="11133212" y="6258400"/>
            <a:ext cx="815809" cy="3048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7</a:t>
            </a:r>
            <a:endParaRPr sz="1600" b="0" i="0" u="none" strike="noStrike" cap="none" spc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139546835"/>
              </p:ext>
            </p:extLst>
          </p:nvPr>
        </p:nvGraphicFramePr>
        <p:xfrm>
          <a:off x="-27248" y="1237724"/>
          <a:ext cx="5756884" cy="4022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 bwMode="auto">
          <a:xfrm>
            <a:off x="3162382" y="1986124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42 %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2518410" y="4293096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58 %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.pinimg.com/originals/e5/1c/e0/e51ce01a5dd35c8735bd330b937c943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037" y="935789"/>
            <a:ext cx="6113772" cy="501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оловина рамки 4"/>
          <p:cNvSpPr/>
          <p:nvPr/>
        </p:nvSpPr>
        <p:spPr bwMode="auto">
          <a:xfrm rot="10799989">
            <a:off x="5910144" y="147960"/>
            <a:ext cx="6038664" cy="508615"/>
          </a:xfrm>
          <a:prstGeom prst="halfFrame">
            <a:avLst>
              <a:gd name="adj1" fmla="val 33333"/>
              <a:gd name="adj2" fmla="val 33333"/>
            </a:avLst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10"/>
          <p:cNvSpPr/>
          <p:nvPr/>
        </p:nvSpPr>
        <p:spPr bwMode="auto">
          <a:xfrm>
            <a:off x="6499741" y="101722"/>
            <a:ext cx="5314184" cy="304835"/>
          </a:xfrm>
          <a:prstGeom prst="rect">
            <a:avLst/>
          </a:prstGeom>
          <a:noFill/>
          <a:ln w="12700">
            <a:noFill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horzOverflow="overflow" wrap="none" numCol="1" spcCol="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400" b="0" strike="noStrike" spc="0">
                <a:solidFill>
                  <a:schemeClr val="dk1"/>
                </a:solidFill>
                <a:latin typeface="Times New Roman"/>
                <a:ea typeface="Arial"/>
              </a:rPr>
              <a:t>Управление цифрового развития Администрации города Костромы</a:t>
            </a:r>
            <a:endParaRPr sz="14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Солнце 22"/>
          <p:cNvSpPr/>
          <p:nvPr/>
        </p:nvSpPr>
        <p:spPr bwMode="auto">
          <a:xfrm>
            <a:off x="361600" y="147960"/>
            <a:ext cx="305168" cy="295921"/>
          </a:xfrm>
          <a:prstGeom prst="sun">
            <a:avLst>
              <a:gd name="adj" fmla="val 25000"/>
            </a:avLst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TextBox 24"/>
          <p:cNvSpPr txBox="1"/>
          <p:nvPr/>
        </p:nvSpPr>
        <p:spPr bwMode="auto">
          <a:xfrm>
            <a:off x="666768" y="178553"/>
            <a:ext cx="4061080" cy="298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Транспорт</a:t>
            </a:r>
            <a:endParaRPr sz="1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34898645" name="TextBox 1386275208"/>
          <p:cNvSpPr txBox="1"/>
          <p:nvPr/>
        </p:nvSpPr>
        <p:spPr bwMode="auto">
          <a:xfrm>
            <a:off x="11133212" y="6258400"/>
            <a:ext cx="815809" cy="3048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8</a:t>
            </a:r>
            <a:endParaRPr sz="1600" b="0" i="0" u="none" strike="noStrike" cap="none" spc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pic>
        <p:nvPicPr>
          <p:cNvPr id="7170" name="Picture 2" descr="https://sneg.top/uploads/posts/2023-04/thumbs/1681584100_sneg-top-p-transport-kartinki-instagram-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909002"/>
            <a:ext cx="4441299" cy="37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91501866"/>
              </p:ext>
            </p:extLst>
          </p:nvPr>
        </p:nvGraphicFramePr>
        <p:xfrm>
          <a:off x="0" y="126876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оловина рамки 4"/>
          <p:cNvSpPr/>
          <p:nvPr/>
        </p:nvSpPr>
        <p:spPr bwMode="auto">
          <a:xfrm rot="10799989">
            <a:off x="5910144" y="147960"/>
            <a:ext cx="6038664" cy="508615"/>
          </a:xfrm>
          <a:prstGeom prst="halfFrame">
            <a:avLst>
              <a:gd name="adj1" fmla="val 33333"/>
              <a:gd name="adj2" fmla="val 33333"/>
            </a:avLst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10"/>
          <p:cNvSpPr/>
          <p:nvPr/>
        </p:nvSpPr>
        <p:spPr bwMode="auto">
          <a:xfrm>
            <a:off x="6499741" y="101722"/>
            <a:ext cx="5314184" cy="304835"/>
          </a:xfrm>
          <a:prstGeom prst="rect">
            <a:avLst/>
          </a:prstGeom>
          <a:noFill/>
          <a:ln w="12700">
            <a:noFill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horzOverflow="overflow" wrap="none" numCol="1" spcCol="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400" b="0" strike="noStrike" spc="0">
                <a:solidFill>
                  <a:schemeClr val="dk1"/>
                </a:solidFill>
                <a:latin typeface="Times New Roman"/>
                <a:ea typeface="Arial"/>
              </a:rPr>
              <a:t>Управление цифрового развития Администрации города Костромы</a:t>
            </a:r>
            <a:endParaRPr sz="14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Солнце 22"/>
          <p:cNvSpPr/>
          <p:nvPr/>
        </p:nvSpPr>
        <p:spPr bwMode="auto">
          <a:xfrm>
            <a:off x="361600" y="147960"/>
            <a:ext cx="305168" cy="295921"/>
          </a:xfrm>
          <a:prstGeom prst="sun">
            <a:avLst>
              <a:gd name="adj" fmla="val 25000"/>
            </a:avLst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TextBox 24"/>
          <p:cNvSpPr txBox="1"/>
          <p:nvPr/>
        </p:nvSpPr>
        <p:spPr bwMode="auto">
          <a:xfrm>
            <a:off x="666768" y="178553"/>
            <a:ext cx="4061080" cy="298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Транспорт Кострома</a:t>
            </a:r>
            <a:endParaRPr sz="1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34898645" name="TextBox 1386275208"/>
          <p:cNvSpPr txBox="1"/>
          <p:nvPr/>
        </p:nvSpPr>
        <p:spPr bwMode="auto">
          <a:xfrm>
            <a:off x="11133212" y="6258400"/>
            <a:ext cx="815809" cy="3048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400" b="0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9</a:t>
            </a:r>
            <a:endParaRPr sz="1600" b="0" i="0" u="none" strike="noStrike" cap="none" spc="0" dirty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pic>
        <p:nvPicPr>
          <p:cNvPr id="8194" name="Picture 2" descr="https://dtpax.ru/upload/iblock/be9/aw6rome93urcalzhezd76hmc4egwcbv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4" y="620688"/>
            <a:ext cx="5149768" cy="288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6940730" y="1556792"/>
            <a:ext cx="5008079" cy="398500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lang="ru-RU" sz="2400" dirty="0" smtClean="0">
                <a:solidFill>
                  <a:schemeClr val="lt1"/>
                </a:solidFill>
                <a:latin typeface="Times New Roman"/>
                <a:cs typeface="Times New Roman"/>
              </a:rPr>
              <a:t>Контроль </a:t>
            </a:r>
            <a:r>
              <a:rPr lang="ru-RU" sz="2400" dirty="0">
                <a:solidFill>
                  <a:schemeClr val="lt1"/>
                </a:solidFill>
                <a:latin typeface="Times New Roman"/>
                <a:cs typeface="Times New Roman"/>
              </a:rPr>
              <a:t>объема выполнения транспортной </a:t>
            </a:r>
            <a:r>
              <a:rPr lang="ru-RU" sz="2400" dirty="0" smtClean="0">
                <a:solidFill>
                  <a:schemeClr val="lt1"/>
                </a:solidFill>
                <a:latin typeface="Times New Roman"/>
                <a:cs typeface="Times New Roman"/>
              </a:rPr>
              <a:t>работы и </a:t>
            </a:r>
            <a:r>
              <a:rPr lang="ru-RU" sz="2400" dirty="0">
                <a:solidFill>
                  <a:schemeClr val="lt1"/>
                </a:solidFill>
                <a:latin typeface="Times New Roman"/>
                <a:cs typeface="Times New Roman"/>
              </a:rPr>
              <a:t>соблюдения расписания</a:t>
            </a:r>
            <a:endParaRPr sz="2400" dirty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lang="ru-RU" sz="2400" dirty="0" smtClean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chemeClr val="lt1"/>
                </a:solidFill>
                <a:latin typeface="Times New Roman"/>
                <a:cs typeface="Times New Roman"/>
              </a:rPr>
              <a:t>Мобильное </a:t>
            </a:r>
            <a:r>
              <a:rPr lang="ru-RU" sz="2400" dirty="0">
                <a:solidFill>
                  <a:schemeClr val="lt1"/>
                </a:solidFill>
                <a:latin typeface="Times New Roman"/>
                <a:cs typeface="Times New Roman"/>
              </a:rPr>
              <a:t>приложение</a:t>
            </a:r>
            <a:endParaRPr sz="2400" dirty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sz="2400" dirty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chemeClr val="lt1"/>
                </a:solidFill>
                <a:latin typeface="Times New Roman"/>
                <a:cs typeface="Times New Roman"/>
              </a:rPr>
              <a:t>Голосовое </a:t>
            </a:r>
            <a:r>
              <a:rPr lang="ru-RU" sz="2400" dirty="0">
                <a:solidFill>
                  <a:schemeClr val="lt1"/>
                </a:solidFill>
                <a:latin typeface="Times New Roman"/>
                <a:cs typeface="Times New Roman"/>
              </a:rPr>
              <a:t>информирование </a:t>
            </a:r>
            <a:r>
              <a:rPr lang="ru-RU" sz="2400" dirty="0" smtClean="0">
                <a:solidFill>
                  <a:schemeClr val="lt1"/>
                </a:solidFill>
                <a:latin typeface="Times New Roman"/>
                <a:cs typeface="Times New Roman"/>
              </a:rPr>
              <a:t>и информационные </a:t>
            </a:r>
            <a:r>
              <a:rPr lang="ru-RU" sz="2400" dirty="0">
                <a:solidFill>
                  <a:schemeClr val="lt1"/>
                </a:solidFill>
                <a:latin typeface="Times New Roman"/>
                <a:cs typeface="Times New Roman"/>
              </a:rPr>
              <a:t>табло в </a:t>
            </a:r>
            <a:r>
              <a:rPr lang="ru-RU" sz="2400" dirty="0" smtClean="0">
                <a:solidFill>
                  <a:schemeClr val="lt1"/>
                </a:solidFill>
                <a:latin typeface="Times New Roman"/>
                <a:cs typeface="Times New Roman"/>
              </a:rPr>
              <a:t>салоне</a:t>
            </a:r>
            <a:endParaRPr lang="ru-RU" sz="2400" dirty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lang="ru-RU" sz="2400" dirty="0" smtClean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chemeClr val="lt1"/>
                </a:solidFill>
                <a:latin typeface="Times New Roman"/>
                <a:cs typeface="Times New Roman"/>
              </a:rPr>
              <a:t>Перевозки </a:t>
            </a:r>
            <a:r>
              <a:rPr lang="ru-RU" sz="2400" dirty="0">
                <a:solidFill>
                  <a:schemeClr val="lt1"/>
                </a:solidFill>
                <a:latin typeface="Times New Roman"/>
                <a:cs typeface="Times New Roman"/>
              </a:rPr>
              <a:t>маломобильных </a:t>
            </a:r>
            <a:r>
              <a:rPr lang="ru-RU" sz="2400" dirty="0" smtClean="0">
                <a:solidFill>
                  <a:schemeClr val="lt1"/>
                </a:solidFill>
                <a:latin typeface="Times New Roman"/>
                <a:cs typeface="Times New Roman"/>
              </a:rPr>
              <a:t>граждан, камеры </a:t>
            </a:r>
            <a:r>
              <a:rPr lang="ru-RU" sz="2400" dirty="0">
                <a:solidFill>
                  <a:schemeClr val="lt1"/>
                </a:solidFill>
                <a:latin typeface="Times New Roman"/>
                <a:cs typeface="Times New Roman"/>
              </a:rPr>
              <a:t>видеонаблюдения</a:t>
            </a:r>
            <a:endParaRPr sz="2400" dirty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11" name="Левая фигурная скобка 10"/>
          <p:cNvSpPr/>
          <p:nvPr/>
        </p:nvSpPr>
        <p:spPr bwMode="auto">
          <a:xfrm>
            <a:off x="5303912" y="1484784"/>
            <a:ext cx="1636818" cy="4320480"/>
          </a:xfrm>
          <a:prstGeom prst="leftBrace">
            <a:avLst>
              <a:gd name="adj1" fmla="val 8333"/>
              <a:gd name="adj2" fmla="val 50000"/>
            </a:avLst>
          </a:prstGeom>
          <a:ln w="57150" cap="flat" cmpd="sng" algn="ctr">
            <a:solidFill>
              <a:schemeClr val="accent6"/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2" name="Шеврон 11"/>
          <p:cNvSpPr/>
          <p:nvPr/>
        </p:nvSpPr>
        <p:spPr bwMode="auto">
          <a:xfrm>
            <a:off x="6456040" y="1700808"/>
            <a:ext cx="258931" cy="295922"/>
          </a:xfrm>
          <a:prstGeom prst="chevron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Шеврон 12"/>
          <p:cNvSpPr/>
          <p:nvPr/>
        </p:nvSpPr>
        <p:spPr bwMode="auto">
          <a:xfrm>
            <a:off x="6485141" y="3061071"/>
            <a:ext cx="258931" cy="295921"/>
          </a:xfrm>
          <a:prstGeom prst="chevron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Шеврон 13"/>
          <p:cNvSpPr/>
          <p:nvPr/>
        </p:nvSpPr>
        <p:spPr bwMode="auto">
          <a:xfrm>
            <a:off x="6490730" y="3899891"/>
            <a:ext cx="258931" cy="295921"/>
          </a:xfrm>
          <a:prstGeom prst="chevron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Шеврон 15"/>
          <p:cNvSpPr/>
          <p:nvPr/>
        </p:nvSpPr>
        <p:spPr bwMode="auto">
          <a:xfrm>
            <a:off x="6485140" y="4804042"/>
            <a:ext cx="258931" cy="295921"/>
          </a:xfrm>
          <a:prstGeom prst="chevron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rcRect l="7591" t="3614" r="3941" b="4646"/>
          <a:stretch/>
        </p:blipFill>
        <p:spPr bwMode="auto">
          <a:xfrm>
            <a:off x="567467" y="3789040"/>
            <a:ext cx="5096485" cy="277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429</TotalTime>
  <Words>364</Words>
  <Application>Microsoft Office PowerPoint</Application>
  <DocSecurity>0</DocSecurity>
  <PresentationFormat>Широкоэкранный</PresentationFormat>
  <Paragraphs>130</Paragraphs>
  <Slides>16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</vt:lpstr>
      <vt:lpstr>О реализации проекта Цифровизации городского хозяйства «Умный город» в муниципальных образованиях СГЦСЗР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«Реализация стандартов "Умного города" на примере г. Костромы».</dc:title>
  <dc:subject/>
  <dc:creator>Трубникова Маргарита Александровна</dc:creator>
  <cp:keywords/>
  <dc:description/>
  <cp:lastModifiedBy>KBN</cp:lastModifiedBy>
  <cp:revision>104</cp:revision>
  <dcterms:created xsi:type="dcterms:W3CDTF">2012-12-03T06:56:55Z</dcterms:created>
  <dcterms:modified xsi:type="dcterms:W3CDTF">2024-06-24T13:24:34Z</dcterms:modified>
  <cp:category/>
  <dc:identifier/>
  <cp:contentStatus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10</vt:i4>
  </property>
</Properties>
</file>