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91" r:id="rId3"/>
    <p:sldId id="289" r:id="rId4"/>
    <p:sldId id="257" r:id="rId5"/>
    <p:sldId id="264" r:id="rId6"/>
    <p:sldId id="284" r:id="rId7"/>
    <p:sldId id="263" r:id="rId8"/>
    <p:sldId id="281" r:id="rId9"/>
    <p:sldId id="282" r:id="rId10"/>
    <p:sldId id="283" r:id="rId11"/>
    <p:sldId id="267" r:id="rId12"/>
    <p:sldId id="285" r:id="rId13"/>
    <p:sldId id="269" r:id="rId14"/>
    <p:sldId id="270" r:id="rId15"/>
    <p:sldId id="271" r:id="rId16"/>
    <p:sldId id="273" r:id="rId17"/>
    <p:sldId id="279" r:id="rId18"/>
    <p:sldId id="274" r:id="rId19"/>
    <p:sldId id="275" r:id="rId20"/>
    <p:sldId id="287" r:id="rId21"/>
    <p:sldId id="276" r:id="rId22"/>
    <p:sldId id="278" r:id="rId23"/>
    <p:sldId id="280" r:id="rId24"/>
    <p:sldId id="288" r:id="rId25"/>
    <p:sldId id="290" r:id="rId26"/>
    <p:sldId id="25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6597" autoAdjust="0"/>
  </p:normalViewPr>
  <p:slideViewPr>
    <p:cSldViewPr snapToGrid="0">
      <p:cViewPr>
        <p:scale>
          <a:sx n="66" d="100"/>
          <a:sy n="66" d="100"/>
        </p:scale>
        <p:origin x="-1638" y="-10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0A-41C1-A526-6F4F2AF2BF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3234688"/>
        <c:axId val="45044800"/>
        <c:axId val="0"/>
      </c:bar3DChart>
      <c:catAx>
        <c:axId val="5323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5044800"/>
        <c:crosses val="autoZero"/>
        <c:auto val="1"/>
        <c:lblAlgn val="ctr"/>
        <c:lblOffset val="100"/>
        <c:noMultiLvlLbl val="0"/>
      </c:catAx>
      <c:valAx>
        <c:axId val="45044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323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742712418813907E-2"/>
          <c:y val="2.3382196138406131E-2"/>
          <c:w val="0.82240897111424394"/>
          <c:h val="0.8272272876450325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Инфраструктурная поддержка </c:v>
                </c:pt>
                <c:pt idx="1">
                  <c:v>Создание креативных пространств и кластеров </c:v>
                </c:pt>
                <c:pt idx="2">
                  <c:v>Поддержка инноваций в образовании, Образовательная поддержка </c:v>
                </c:pt>
                <c:pt idx="3">
                  <c:v>Межрегиональное сотрудничество в целях взаимного обучения, обмена опытом</c:v>
                </c:pt>
                <c:pt idx="4">
                  <c:v>Подготовка кадров </c:v>
                </c:pt>
                <c:pt idx="5">
                  <c:v>Налоговые льготы </c:v>
                </c:pt>
                <c:pt idx="6">
                  <c:v>Изменение ФЗ 44 в сторону послабления для поставщиков товаров и услуг </c:v>
                </c:pt>
                <c:pt idx="7">
                  <c:v>Господдержка распространения и популяризации товаров и услуг отечественных творческих (креативных) индустрий</c:v>
                </c:pt>
                <c:pt idx="8">
                  <c:v>Финансовая поддержка - выделения средств и целевых грантов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9</c:v>
                </c:pt>
                <c:pt idx="8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D8-4242-83D6-16CB261B62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2882560"/>
        <c:axId val="82675392"/>
        <c:axId val="78230784"/>
      </c:bar3DChart>
      <c:catAx>
        <c:axId val="82882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82675392"/>
        <c:crosses val="autoZero"/>
        <c:auto val="1"/>
        <c:lblAlgn val="ctr"/>
        <c:lblOffset val="100"/>
        <c:noMultiLvlLbl val="0"/>
      </c:catAx>
      <c:valAx>
        <c:axId val="8267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882560"/>
        <c:crosses val="autoZero"/>
        <c:crossBetween val="between"/>
      </c:valAx>
      <c:serAx>
        <c:axId val="78230784"/>
        <c:scaling>
          <c:orientation val="minMax"/>
        </c:scaling>
        <c:delete val="1"/>
        <c:axPos val="b"/>
        <c:majorTickMark val="none"/>
        <c:minorTickMark val="none"/>
        <c:tickLblPos val="none"/>
        <c:crossAx val="8267539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6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91362388780631E-2"/>
          <c:y val="3.2081658729690349E-2"/>
          <c:w val="0.97530863761121978"/>
          <c:h val="0.480243600145412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86-4B3C-A4EB-A8CF5157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86-4B3C-A4EB-A8CF5157AA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86-4B3C-A4EB-A8CF5157AA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86-4B3C-A4EB-A8CF5157AA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586-4B3C-A4EB-A8CF5157AA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586-4B3C-A4EB-A8CF5157AA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586-4B3C-A4EB-A8CF5157AA6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586-4B3C-A4EB-A8CF5157AA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Реализация национальных проектов </c:v>
                </c:pt>
                <c:pt idx="1">
                  <c:v>Капитальные ремонты </c:v>
                </c:pt>
                <c:pt idx="2">
                  <c:v>Созданы модельные библиотеки </c:v>
                </c:pt>
                <c:pt idx="3">
                  <c:v>Материально-техническое оснащение </c:v>
                </c:pt>
                <c:pt idx="4">
                  <c:v>Ремонты </c:v>
                </c:pt>
                <c:pt idx="5">
                  <c:v>Получение грантов </c:v>
                </c:pt>
                <c:pt idx="6">
                  <c:v>Благоустройство муниципальных парков (городской среды) </c:v>
                </c:pt>
                <c:pt idx="7">
                  <c:v>Развитие фестивалей и событийных мероприятий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10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39-4B65-9A4F-D850D052B3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018019806347808E-2"/>
          <c:y val="0.56190600418462411"/>
          <c:w val="0.8686866494629345"/>
          <c:h val="0.4205949092355450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5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EC-4CBE-B547-A7BFDB0415C1}"/>
              </c:ext>
            </c:extLst>
          </c:dPt>
          <c:dPt>
            <c:idx val="1"/>
            <c:bubble3D val="0"/>
            <c:explosion val="5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AEC-4CBE-B547-A7BFDB0415C1}"/>
              </c:ext>
            </c:extLst>
          </c:dPt>
          <c:dPt>
            <c:idx val="2"/>
            <c:bubble3D val="0"/>
            <c:explosion val="5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EC-4CBE-B547-A7BFDB0415C1}"/>
              </c:ext>
            </c:extLst>
          </c:dPt>
          <c:dPt>
            <c:idx val="3"/>
            <c:bubble3D val="0"/>
            <c:explosion val="5"/>
            <c:spPr>
              <a:gradFill rotWithShape="1">
                <a:gsLst>
                  <a:gs pos="0">
                    <a:schemeClr val="accent1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1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1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AEC-4CBE-B547-A7BFDB0415C1}"/>
              </c:ext>
            </c:extLst>
          </c:dPt>
          <c:dPt>
            <c:idx val="4"/>
            <c:bubble3D val="0"/>
            <c:explosion val="5"/>
            <c:spPr>
              <a:gradFill rotWithShape="1">
                <a:gsLst>
                  <a:gs pos="0">
                    <a:schemeClr val="accent3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3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3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EC-4CBE-B547-A7BFDB0415C1}"/>
              </c:ext>
            </c:extLst>
          </c:dPt>
          <c:dPt>
            <c:idx val="5"/>
            <c:bubble3D val="0"/>
            <c:explosion val="5"/>
            <c:spPr>
              <a:gradFill rotWithShape="1">
                <a:gsLst>
                  <a:gs pos="0">
                    <a:schemeClr val="accent5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5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5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AEC-4CBE-B547-A7BFDB0415C1}"/>
              </c:ext>
            </c:extLst>
          </c:dPt>
          <c:dPt>
            <c:idx val="6"/>
            <c:bubble3D val="0"/>
            <c:explosion val="5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85000"/>
                      <a:satMod val="130000"/>
                    </a:schemeClr>
                  </a:gs>
                  <a:gs pos="34000">
                    <a:schemeClr val="accent1">
                      <a:lumMod val="80000"/>
                      <a:lumOff val="20000"/>
                      <a:shade val="87000"/>
                      <a:satMod val="125000"/>
                    </a:schemeClr>
                  </a:gs>
                  <a:gs pos="70000">
                    <a:schemeClr val="accent1">
                      <a:lumMod val="80000"/>
                      <a:lumOff val="2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EC-4CBE-B547-A7BFDB0415C1}"/>
              </c:ext>
            </c:extLst>
          </c:dPt>
          <c:dPt>
            <c:idx val="7"/>
            <c:bubble3D val="0"/>
            <c:explosion val="6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85000"/>
                      <a:satMod val="130000"/>
                    </a:schemeClr>
                  </a:gs>
                  <a:gs pos="34000">
                    <a:schemeClr val="accent3">
                      <a:lumMod val="80000"/>
                      <a:lumOff val="20000"/>
                      <a:shade val="87000"/>
                      <a:satMod val="125000"/>
                    </a:schemeClr>
                  </a:gs>
                  <a:gs pos="70000">
                    <a:schemeClr val="accent3">
                      <a:lumMod val="80000"/>
                      <a:lumOff val="2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AEC-4CBE-B547-A7BFDB0415C1}"/>
              </c:ext>
            </c:extLst>
          </c:dPt>
          <c:dPt>
            <c:idx val="8"/>
            <c:bubble3D val="0"/>
            <c:explosion val="6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hade val="85000"/>
                      <a:satMod val="130000"/>
                    </a:schemeClr>
                  </a:gs>
                  <a:gs pos="34000">
                    <a:schemeClr val="accent5">
                      <a:lumMod val="80000"/>
                      <a:lumOff val="20000"/>
                      <a:shade val="87000"/>
                      <a:satMod val="125000"/>
                    </a:schemeClr>
                  </a:gs>
                  <a:gs pos="70000">
                    <a:schemeClr val="accent5">
                      <a:lumMod val="80000"/>
                      <a:lumOff val="2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EC-4CBE-B547-A7BFDB0415C1}"/>
              </c:ext>
            </c:extLst>
          </c:dPt>
          <c:dPt>
            <c:idx val="9"/>
            <c:bubble3D val="0"/>
            <c:explosion val="6"/>
            <c:spPr>
              <a:gradFill rotWithShape="1">
                <a:gsLst>
                  <a:gs pos="0">
                    <a:schemeClr val="accent1">
                      <a:lumMod val="80000"/>
                      <a:shade val="85000"/>
                      <a:satMod val="130000"/>
                    </a:schemeClr>
                  </a:gs>
                  <a:gs pos="34000">
                    <a:schemeClr val="accent1">
                      <a:lumMod val="80000"/>
                      <a:shade val="87000"/>
                      <a:satMod val="125000"/>
                    </a:schemeClr>
                  </a:gs>
                  <a:gs pos="70000">
                    <a:schemeClr val="accent1">
                      <a:lumMod val="8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lumMod val="8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AEC-4CBE-B547-A7BFDB0415C1}"/>
              </c:ext>
            </c:extLst>
          </c:dPt>
          <c:dLbls>
            <c:dLbl>
              <c:idx val="1"/>
              <c:layout>
                <c:manualLayout>
                  <c:x val="-2.8368794326241127E-2"/>
                  <c:y val="-3.15984610726481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EC-4CBE-B547-A7BFDB0415C1}"/>
                </c:ext>
              </c:extLst>
            </c:dLbl>
            <c:dLbl>
              <c:idx val="2"/>
              <c:layout>
                <c:manualLayout>
                  <c:x val="2.6004728132387703E-2"/>
                  <c:y val="-1.45839051104529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EC-4CBE-B547-A7BFDB0415C1}"/>
                </c:ext>
              </c:extLst>
            </c:dLbl>
            <c:dLbl>
              <c:idx val="8"/>
              <c:layout>
                <c:manualLayout>
                  <c:x val="-2.2458628841607566E-2"/>
                  <c:y val="-3.416091015292661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0797918877161631E-2"/>
                      <c:h val="8.01791870432295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AEC-4CBE-B547-A7BFDB0415C1}"/>
                </c:ext>
              </c:extLst>
            </c:dLbl>
            <c:dLbl>
              <c:idx val="9"/>
              <c:layout>
                <c:manualLayout>
                  <c:x val="-5.9101654846335783E-3"/>
                  <c:y val="4.976990513061748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AEC-4CBE-B547-A7BFDB041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Кинотеатры</c:v>
                </c:pt>
                <c:pt idx="1">
                  <c:v>Центры развлечений и отдыха </c:v>
                </c:pt>
                <c:pt idx="2">
                  <c:v>Музеи </c:v>
                </c:pt>
                <c:pt idx="3">
                  <c:v>Театры </c:v>
                </c:pt>
                <c:pt idx="4">
                  <c:v>Дома/дворцы культуры </c:v>
                </c:pt>
                <c:pt idx="5">
                  <c:v>Выставочные залы </c:v>
                </c:pt>
                <c:pt idx="6">
                  <c:v>Парки </c:v>
                </c:pt>
                <c:pt idx="7">
                  <c:v>Галереи</c:v>
                </c:pt>
                <c:pt idx="8">
                  <c:v>Библиотеки</c:v>
                </c:pt>
                <c:pt idx="9">
                  <c:v>Иное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</c:v>
                </c:pt>
                <c:pt idx="1">
                  <c:v>17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EC-4CBE-B547-A7BFDB0415C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Создание институтов развития креативных индустрий (школы, факультеты в вузах и ссузах, фонды, союзы и др.) </c:v>
                </c:pt>
                <c:pt idx="1">
                  <c:v>Формирование так называемого «креативного класса», меры поддержки занятых в креативном секторе </c:v>
                </c:pt>
                <c:pt idx="2">
                  <c:v>Стратегии развития креативных индустрий </c:v>
                </c:pt>
                <c:pt idx="3">
                  <c:v>Меры по защите интеллектуальной собственности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BA-4072-9B4A-D328D94080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005952"/>
        <c:axId val="131943232"/>
        <c:axId val="0"/>
      </c:bar3DChart>
      <c:catAx>
        <c:axId val="8300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43232"/>
        <c:crosses val="autoZero"/>
        <c:auto val="1"/>
        <c:lblAlgn val="ctr"/>
        <c:lblOffset val="100"/>
        <c:noMultiLvlLbl val="0"/>
      </c:catAx>
      <c:valAx>
        <c:axId val="13194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00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chemeClr val="bg1"/>
                </a:solidFill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0E-4E42-B04E-00EAAFF9EAA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chemeClr val="bg1"/>
                </a:solidFill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10E-4E42-B04E-00EAAFF9EAAC}"/>
              </c:ext>
            </c:extLst>
          </c:dPt>
          <c:dLbls>
            <c:dLbl>
              <c:idx val="0"/>
              <c:layout>
                <c:manualLayout>
                  <c:x val="-0.18812276306370787"/>
                  <c:y val="-0.21615771905596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0E-4E42-B04E-00EAAFF9EAAC}"/>
                </c:ext>
              </c:extLst>
            </c:dLbl>
            <c:dLbl>
              <c:idx val="1"/>
              <c:layout>
                <c:manualLayout>
                  <c:x val="0.13635379384395127"/>
                  <c:y val="9.17225172815751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0E-4E42-B04E-00EAAFF9EA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0E-4E42-B04E-00EAAFF9EAA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explosion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F59-49AA-B096-9B87E784C07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59-49AA-B096-9B87E784C07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F5-4C8A-BD25-6D0B7F71FAD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F5-4C8A-BD25-6D0B7F71FADC}"/>
              </c:ext>
            </c:extLst>
          </c:dPt>
          <c:dLbls>
            <c:dLbl>
              <c:idx val="0"/>
              <c:layout>
                <c:manualLayout>
                  <c:x val="-0.13000025701323684"/>
                  <c:y val="8.28294289300795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F59-49AA-B096-9B87E784C075}"/>
                </c:ext>
              </c:extLst>
            </c:dLbl>
            <c:dLbl>
              <c:idx val="1"/>
              <c:layout>
                <c:manualLayout>
                  <c:x val="9.5008239232889063E-2"/>
                  <c:y val="-0.374240176499676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59-49AA-B096-9B87E784C075}"/>
                </c:ext>
              </c:extLst>
            </c:dLbl>
            <c:dLbl>
              <c:idx val="2"/>
              <c:layout>
                <c:manualLayout>
                  <c:x val="0.10590053664172747"/>
                  <c:y val="8.19125870135797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F5-4C8A-BD25-6D0B7F71FADC}"/>
                </c:ext>
              </c:extLst>
            </c:dLbl>
            <c:dLbl>
              <c:idx val="3"/>
              <c:layout>
                <c:manualLayout>
                  <c:x val="3.8235543936986E-2"/>
                  <c:y val="5.33257255886492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F5-4C8A-BD25-6D0B7F71F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  10 лет </c:v>
                </c:pt>
                <c:pt idx="1">
                  <c:v>  15 лет </c:v>
                </c:pt>
                <c:pt idx="2">
                  <c:v>  Никогда</c:v>
                </c:pt>
                <c:pt idx="3">
                  <c:v>  5 лет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6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59-49AA-B096-9B87E784C0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11547556955461"/>
          <c:y val="0.90762198203485478"/>
          <c:w val="0.35783599440762132"/>
          <c:h val="7.5814870967216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chemeClr val="tx1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FD-4F0D-95BE-7BCC675E1F2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chemeClr val="tx1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73-46D0-A5C9-BF58CC5ED4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FD-4F0D-95BE-7BCC675E1F2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361285499304044"/>
          <c:y val="6.8251066422912857E-2"/>
          <c:w val="0.60638714500695923"/>
          <c:h val="0.870810481413772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2E-49BA-A0D6-D785E75CC53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chemeClr val="tx1"/>
                </a:solidFill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72E-49BA-A0D6-D785E75CC53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DB-4491-BC76-C18F66858C4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DB-4491-BC76-C18F66858C4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DB-4491-BC76-C18F66858C43}"/>
              </c:ext>
            </c:extLst>
          </c:dPt>
          <c:dLbls>
            <c:dLbl>
              <c:idx val="0"/>
              <c:layout>
                <c:manualLayout>
                  <c:x val="-0.11272916169569711"/>
                  <c:y val="2.76562687433723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2E-49BA-A0D6-D785E75CC533}"/>
                </c:ext>
              </c:extLst>
            </c:dLbl>
            <c:dLbl>
              <c:idx val="2"/>
              <c:layout>
                <c:manualLayout>
                  <c:x val="0.11450578620854215"/>
                  <c:y val="-4.412519733022449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6DB-4491-BC76-C18F66858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  Технологических прорывов </c:v>
                </c:pt>
                <c:pt idx="1">
                  <c:v>  Изменения соотношения времени труда и досуга в результате роботизации </c:v>
                </c:pt>
                <c:pt idx="2">
                  <c:v>  Креативных практик в сфере Человек-Человек</c:v>
                </c:pt>
                <c:pt idx="3">
                  <c:v>  Всего перечисленного и пр. </c:v>
                </c:pt>
                <c:pt idx="4">
                  <c:v>  Новых ценностей, вызванных угрозами цивилизации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14</c:v>
                </c:pt>
                <c:pt idx="2">
                  <c:v>9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2E-49BA-A0D6-D785E75CC5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383838383838398E-3"/>
          <c:y val="7.9481399377180267E-2"/>
          <c:w val="0.35349812797266461"/>
          <c:h val="0.76791086671752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361285499304044"/>
          <c:y val="6.8251066422912857E-2"/>
          <c:w val="0.60638714500695923"/>
          <c:h val="0.870810481413772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explosion val="2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2E-49BA-A0D6-D785E75CC53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72E-49BA-A0D6-D785E75CC53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DB-4491-BC76-C18F66858C4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DB-4491-BC76-C18F66858C4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DB-4491-BC76-C18F66858C4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85000"/>
                      <a:satMod val="130000"/>
                    </a:schemeClr>
                  </a:gs>
                  <a:gs pos="34000">
                    <a:schemeClr val="accent6">
                      <a:shade val="87000"/>
                      <a:satMod val="125000"/>
                    </a:schemeClr>
                  </a:gs>
                  <a:gs pos="70000">
                    <a:schemeClr val="accent6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372-4D3E-B85F-F60F88E70284}"/>
              </c:ext>
            </c:extLst>
          </c:dPt>
          <c:dLbls>
            <c:dLbl>
              <c:idx val="0"/>
              <c:layout>
                <c:manualLayout>
                  <c:x val="-0.11626667354975964"/>
                  <c:y val="5.93442638682961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2E-49BA-A0D6-D785E75CC533}"/>
                </c:ext>
              </c:extLst>
            </c:dLbl>
            <c:dLbl>
              <c:idx val="1"/>
              <c:layout>
                <c:manualLayout>
                  <c:x val="5.6393142953916495E-2"/>
                  <c:y val="-0.27516196672856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72E-49BA-A0D6-D785E75CC533}"/>
                </c:ext>
              </c:extLst>
            </c:dLbl>
            <c:dLbl>
              <c:idx val="2"/>
              <c:layout>
                <c:manualLayout>
                  <c:x val="0.1286557765242955"/>
                  <c:y val="2.48379373053688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6DB-4491-BC76-C18F66858C43}"/>
                </c:ext>
              </c:extLst>
            </c:dLbl>
            <c:dLbl>
              <c:idx val="3"/>
              <c:layout>
                <c:manualLayout>
                  <c:x val="4.7083790761898982E-2"/>
                  <c:y val="8.16799819583795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6DB-4491-BC76-C18F66858C43}"/>
                </c:ext>
              </c:extLst>
            </c:dLbl>
            <c:dLbl>
              <c:idx val="5"/>
              <c:layout>
                <c:manualLayout>
                  <c:x val="-9.1454763966860268E-5"/>
                  <c:y val="9.60186558033079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372-4D3E-B85F-F60F88E702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Имеющий творческое начало </c:v>
                </c:pt>
                <c:pt idx="1">
                  <c:v>Готовый работать от идеи до воплощения </c:v>
                </c:pt>
                <c:pt idx="2">
                  <c:v>Готовый создавать и внедрять бренды, тиражировать успешные модели</c:v>
                </c:pt>
                <c:pt idx="3">
                  <c:v>Имеющий профильное образование </c:v>
                </c:pt>
                <c:pt idx="4">
                  <c:v>Увлечённый любитель </c:v>
                </c:pt>
                <c:pt idx="5">
                  <c:v>Имеющий стартовый капитал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</c:v>
                </c:pt>
                <c:pt idx="1">
                  <c:v>19</c:v>
                </c:pt>
                <c:pt idx="2">
                  <c:v>15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2E-49BA-A0D6-D785E75CC5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383838383838398E-3"/>
          <c:y val="7.9481399377180267E-2"/>
          <c:w val="0.35349812797266461"/>
          <c:h val="0.76791086671752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Стартовый </c:v>
                </c:pt>
                <c:pt idx="1">
                  <c:v>Догоняющий </c:v>
                </c:pt>
                <c:pt idx="2">
                  <c:v>Развивающийся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DA-4072-9073-31D070BC0E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137024"/>
        <c:axId val="132502016"/>
        <c:axId val="0"/>
      </c:bar3DChart>
      <c:catAx>
        <c:axId val="831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2502016"/>
        <c:crosses val="autoZero"/>
        <c:auto val="1"/>
        <c:lblAlgn val="ctr"/>
        <c:lblOffset val="100"/>
        <c:noMultiLvlLbl val="0"/>
      </c:catAx>
      <c:valAx>
        <c:axId val="13250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13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"/>
          <c:dPt>
            <c:idx val="0"/>
            <c:bubble3D val="0"/>
            <c:explosion val="3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chemeClr val="tx1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2F-4944-92A5-676446EF19E5}"/>
              </c:ext>
            </c:extLst>
          </c:dPt>
          <c:dPt>
            <c:idx val="1"/>
            <c:bubble3D val="0"/>
            <c:explosion val="1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chemeClr val="tx1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2F-4944-92A5-676446EF19E5}"/>
              </c:ext>
            </c:extLst>
          </c:dPt>
          <c:dPt>
            <c:idx val="2"/>
            <c:bubble3D val="0"/>
            <c:explosion val="1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chemeClr val="tx1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2F-4944-92A5-676446EF19E5}"/>
              </c:ext>
            </c:extLst>
          </c:dPt>
          <c:dPt>
            <c:idx val="3"/>
            <c:bubble3D val="0"/>
            <c:explosion val="3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chemeClr val="tx1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2F-4944-92A5-676446EF19E5}"/>
              </c:ext>
            </c:extLst>
          </c:dPt>
          <c:dPt>
            <c:idx val="4"/>
            <c:bubble3D val="0"/>
            <c:explosion val="3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solidFill>
                  <a:schemeClr val="tx1"/>
                </a:solidFill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2F-4944-92A5-676446EF19E5}"/>
              </c:ext>
            </c:extLst>
          </c:dPt>
          <c:dLbls>
            <c:dLbl>
              <c:idx val="0"/>
              <c:layout>
                <c:manualLayout>
                  <c:x val="-9.8538615315572703E-2"/>
                  <c:y val="4.22603313479440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2F-4944-92A5-676446EF19E5}"/>
                </c:ext>
              </c:extLst>
            </c:dLbl>
            <c:dLbl>
              <c:idx val="1"/>
              <c:layout>
                <c:manualLayout>
                  <c:x val="-0.26475407066128059"/>
                  <c:y val="-0.21673119589333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2F-4944-92A5-676446EF19E5}"/>
                </c:ext>
              </c:extLst>
            </c:dLbl>
            <c:dLbl>
              <c:idx val="2"/>
              <c:layout>
                <c:manualLayout>
                  <c:x val="0.17270224018790575"/>
                  <c:y val="2.89216886563212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2F-4944-92A5-676446EF19E5}"/>
                </c:ext>
              </c:extLst>
            </c:dLbl>
            <c:dLbl>
              <c:idx val="3"/>
              <c:layout>
                <c:manualLayout>
                  <c:x val="-2.2814609313732238E-2"/>
                  <c:y val="8.71279589670801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A2F-4944-92A5-676446EF19E5}"/>
                </c:ext>
              </c:extLst>
            </c:dLbl>
            <c:dLbl>
              <c:idx val="4"/>
              <c:layout>
                <c:manualLayout>
                  <c:x val="-7.2071949555528383E-2"/>
                  <c:y val="9.51150273689872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A2F-4944-92A5-676446EF1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Нет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64-4897-889B-D129657A00F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380473970700169"/>
          <c:w val="0.95793706549629276"/>
          <c:h val="0.21859150556458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33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Наиболее распространенные предложения</c:v>
                </c:pt>
              </c:strCache>
            </c:strRef>
          </c:tx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CD9-43B1-8B2B-F9EA2FEBAF7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D9-43B1-8B2B-F9EA2FEBAF7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D9-43B1-8B2B-F9EA2FEBAF7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CD9-43B1-8B2B-F9EA2FEBAF7D}"/>
              </c:ext>
            </c:extLst>
          </c:dPt>
          <c:dLbls>
            <c:dLbl>
              <c:idx val="0"/>
              <c:layout>
                <c:manualLayout>
                  <c:x val="-9.498379463930641E-2"/>
                  <c:y val="-0.1300405399208366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D9-43B1-8B2B-F9EA2FEBAF7D}"/>
                </c:ext>
              </c:extLst>
            </c:dLbl>
            <c:dLbl>
              <c:idx val="1"/>
              <c:layout>
                <c:manualLayout>
                  <c:x val="6.2066034359341493E-2"/>
                  <c:y val="-0.158816833888992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D9-43B1-8B2B-F9EA2FEBAF7D}"/>
                </c:ext>
              </c:extLst>
            </c:dLbl>
            <c:dLbl>
              <c:idx val="2"/>
              <c:layout>
                <c:manualLayout>
                  <c:x val="6.8963751690129596E-2"/>
                  <c:y val="4.6276060685083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D9-43B1-8B2B-F9EA2FEBA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Обучение специалистов, проведение семинаров и конференций</c:v>
                </c:pt>
                <c:pt idx="1">
                  <c:v>Создание комплексных межведомственных программ поддержки креативных индустрий </c:v>
                </c:pt>
                <c:pt idx="2">
                  <c:v> Грантовая поддержка </c:v>
                </c:pt>
                <c:pt idx="3">
                  <c:v>Разработка НПА, регулирующих сферу креативных индустрий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D9-43B1-8B2B-F9EA2FEBAF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8420623558419"/>
          <c:y val="0.71853080168291816"/>
          <c:w val="0.75756830112145057"/>
          <c:h val="0.26408406223417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B7-44BA-B1E3-2F70BCE8983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B7-44BA-B1E3-2F70BCE89838}"/>
              </c:ext>
            </c:extLst>
          </c:dPt>
          <c:dLbls>
            <c:dLbl>
              <c:idx val="0"/>
              <c:layout>
                <c:manualLayout>
                  <c:x val="3.6616161616161616E-2"/>
                  <c:y val="-0.306154470727805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B7-44BA-B1E3-2F70BCE89838}"/>
                </c:ext>
              </c:extLst>
            </c:dLbl>
            <c:dLbl>
              <c:idx val="1"/>
              <c:layout>
                <c:manualLayout>
                  <c:x val="-4.974488984331504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788131313131313"/>
                      <c:h val="0.24985072009553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AB7-44BA-B1E3-2F70BCE89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Расширяет</c:v>
                </c:pt>
                <c:pt idx="1">
                  <c:v>Не вижу связи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AE-446D-A3E4-39F7288562E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E1-45C2-B86A-2C5296C0DB00}"/>
              </c:ext>
            </c:extLst>
          </c:dPt>
          <c:dLbls>
            <c:dLbl>
              <c:idx val="0"/>
              <c:layout>
                <c:manualLayout>
                  <c:x val="-2.5252525252526191E-3"/>
                  <c:y val="-0.583393097962201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E1-45C2-B86A-2C5296C0D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Считаю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9F-4A77-8B8C-AD2F318D9E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693029226572493E-2"/>
          <c:y val="5.7249615762667398E-3"/>
          <c:w val="0.94630697077342751"/>
          <c:h val="0.88634035437512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explosion val="7"/>
          <c:dPt>
            <c:idx val="0"/>
            <c:bubble3D val="0"/>
            <c:explosion val="16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30-44B3-B58F-4B150A688F00}"/>
              </c:ext>
            </c:extLst>
          </c:dPt>
          <c:dPt>
            <c:idx val="1"/>
            <c:bubble3D val="0"/>
            <c:explosion val="1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C30-44B3-B58F-4B150A688F00}"/>
              </c:ext>
            </c:extLst>
          </c:dPt>
          <c:dLbls>
            <c:dLbl>
              <c:idx val="1"/>
              <c:layout>
                <c:manualLayout>
                  <c:x val="-3.3377269850449219E-2"/>
                  <c:y val="3.44994352214129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C30-44B3-B58F-4B150A688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9B-4500-8F7A-C617EB5B0F4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6"/>
          <c:dPt>
            <c:idx val="0"/>
            <c:bubble3D val="0"/>
            <c:explosion val="24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52F-43D8-A973-54271FEFE71A}"/>
              </c:ext>
            </c:extLst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2F-43D8-A973-54271FEFE71A}"/>
              </c:ext>
            </c:extLst>
          </c:dPt>
          <c:dLbls>
            <c:dLbl>
              <c:idx val="1"/>
              <c:layout>
                <c:manualLayout>
                  <c:x val="-3.1875944484212326E-2"/>
                  <c:y val="5.13778780751560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2F-43D8-A973-54271FEFE7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2F-4618-9166-71E639E7F86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elete val="1"/>
          </c:dLbls>
          <c:cat>
            <c:strRef>
              <c:f>Лист1!$A$2:$A$14</c:f>
              <c:strCache>
                <c:ptCount val="13"/>
                <c:pt idx="0">
                  <c:v>Рекламу</c:v>
                </c:pt>
                <c:pt idx="1">
                  <c:v>Дизайн</c:v>
                </c:pt>
                <c:pt idx="2">
                  <c:v>Искусство</c:v>
                </c:pt>
                <c:pt idx="3">
                  <c:v>Издательское дело </c:v>
                </c:pt>
                <c:pt idx="4">
                  <c:v>Моду</c:v>
                </c:pt>
                <c:pt idx="5">
                  <c:v>Ювелирное дело </c:v>
                </c:pt>
                <c:pt idx="6">
                  <c:v>Фильмы и видео</c:v>
                </c:pt>
                <c:pt idx="7">
                  <c:v>Звукозапись</c:v>
                </c:pt>
                <c:pt idx="8">
                  <c:v>Цифровые технологии</c:v>
                </c:pt>
                <c:pt idx="9">
                  <c:v>Визуальное искусство</c:v>
                </c:pt>
                <c:pt idx="10">
                  <c:v>Исполнительское искусство</c:v>
                </c:pt>
                <c:pt idx="11">
                  <c:v>Антиквариат</c:v>
                </c:pt>
                <c:pt idx="12">
                  <c:v>Все перечисленное и некоторое другое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C-408E-9464-71C3F2EA48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561216"/>
        <c:axId val="82649088"/>
        <c:axId val="0"/>
      </c:bar3DChart>
      <c:catAx>
        <c:axId val="555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49088"/>
        <c:crosses val="autoZero"/>
        <c:auto val="1"/>
        <c:lblAlgn val="ctr"/>
        <c:lblOffset val="100"/>
        <c:noMultiLvlLbl val="0"/>
      </c:catAx>
      <c:valAx>
        <c:axId val="8264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6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chemeClr val="tx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13-4CE7-B206-9E25C95AA5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chemeClr val="tx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13-4CE7-B206-9E25C95AA5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chemeClr val="tx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13-4CE7-B206-9E25C95AA5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2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chemeClr val="tx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13-4CE7-B206-9E25C95AA5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    90/10</c:v>
                </c:pt>
                <c:pt idx="1">
                  <c:v> 80/20</c:v>
                </c:pt>
                <c:pt idx="2">
                  <c:v>  70/30</c:v>
                </c:pt>
                <c:pt idx="3">
                  <c:v>  50/50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53-4731-9A10-1D8B503E1DC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49-45D2-A939-64B85C71F84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E49-45D2-A939-64B85C71F84C}"/>
              </c:ext>
            </c:extLst>
          </c:dPt>
          <c:dLbls>
            <c:dLbl>
              <c:idx val="0"/>
              <c:layout>
                <c:manualLayout>
                  <c:x val="-0.13967032530024648"/>
                  <c:y val="-0.184480850167339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49-45D2-A939-64B85C71F84C}"/>
                </c:ext>
              </c:extLst>
            </c:dLbl>
            <c:dLbl>
              <c:idx val="1"/>
              <c:layout>
                <c:manualLayout>
                  <c:x val="0.12750169012964285"/>
                  <c:y val="3.79172016468812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49-45D2-A939-64B85C71F8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Скорее да</c:v>
                </c:pt>
                <c:pt idx="1">
                  <c:v>Да, безусловно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92-4DC3-908F-DB1574B8C4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4A45F-19A1-4CDF-9E96-7A6D85E0846A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61FE-CBC8-4B88-8820-6F1581AAA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1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https://cyberleninka.ru/article/n/upravlenie-razvitiem-kulturnyh-industriy-v-sovremennoy-sotsialnoy-paradigme/viewer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561FE-CBC8-4B88-8820-6F1581AAAFD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3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35172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047B-B986-41B9-A881-0EF742035175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03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8338-33FE-43AA-BD9F-F50D327CB187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1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B3D3-95A1-420A-A22F-163F43B5E773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0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68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C3A-08AB-4168-BE6F-22A013ABD551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5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E236-DFAC-45EE-AEC3-97696AD399A9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3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950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FD5-83C5-4618-B9C3-19C0FE7F2A08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0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1EB8-8513-41A5-861E-1F927ADDFFBB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68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61DB-C1D0-4186-81A5-25C1E9495B5F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5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881F-93B6-4AB3-94A5-79DA8AE88196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4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743ACE-7F49-48E1-8582-08A2061B3B52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C815-BF9C-4DC1-9EDE-EA239DA60ECB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2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00AF60-EA95-4211-B312-080705AE0A94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Союз городов Центра и Северо-Запада России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7E2E72-F0FE-4FA5-8DFC-A8218D501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18.png"/><Relationship Id="rId26" Type="http://schemas.openxmlformats.org/officeDocument/2006/relationships/image" Target="../media/image26.gif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Relationship Id="rId30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6210" y="1737360"/>
            <a:ext cx="10690168" cy="124690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2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Потенциал креативных индустрий городов Союза</a:t>
            </a:r>
            <a:endParaRPr lang="ru-RU" sz="42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5996" y="5494712"/>
            <a:ext cx="10058400" cy="906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 kern="10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Тихвинского муниципального района Ленинградской области,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kern="10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сопредседатель секции «Культура» СГЦСЗР</a:t>
            </a:r>
          </a:p>
          <a:p>
            <a:pPr algn="r"/>
            <a:r>
              <a:rPr lang="ru-RU" sz="6400" kern="10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Котова Елена Юрьевна</a:t>
            </a:r>
          </a:p>
          <a:p>
            <a:pPr algn="r"/>
            <a:endParaRPr lang="ru-RU" sz="1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2897896" cy="36512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151" y="153405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286604"/>
            <a:ext cx="9955530" cy="1286824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креативным индустриям можно отнести: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943246"/>
              </p:ext>
            </p:extLst>
          </p:nvPr>
        </p:nvGraphicFramePr>
        <p:xfrm>
          <a:off x="819150" y="1176355"/>
          <a:ext cx="10336214" cy="49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9908"/>
            <a:ext cx="4822804" cy="365125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653" y="571499"/>
            <a:ext cx="10145027" cy="1132173"/>
          </a:xfrm>
        </p:spPr>
        <p:txBody>
          <a:bodyPr>
            <a:normAutofit fontScale="90000"/>
          </a:bodyPr>
          <a:lstStyle/>
          <a:p>
            <a:pPr lvl="0">
              <a:lnSpc>
                <a:spcPct val="114000"/>
              </a:lnSpc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Вы видите культурный ландшафт Вашей территории? Каково соотношение государственного/частного секторов культуры?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7215809"/>
              </p:ext>
            </p:extLst>
          </p:nvPr>
        </p:nvGraphicFramePr>
        <p:xfrm>
          <a:off x="1096963" y="1381125"/>
          <a:ext cx="4938712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679932" y="1381126"/>
            <a:ext cx="5322771" cy="4838700"/>
          </a:xfrm>
        </p:spPr>
        <p:txBody>
          <a:bodyPr numCol="2">
            <a:noAutofit/>
          </a:bodyPr>
          <a:lstStyle/>
          <a:p>
            <a:pPr marL="91440" lvl="2" indent="-914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90/10</a:t>
            </a:r>
            <a:endParaRPr lang="ru-R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</a:t>
            </a:r>
            <a:endPara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Старая Русса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Шуя</a:t>
            </a: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2" indent="-914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 "/>
            </a:pPr>
            <a:endParaRPr lang="ru-R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2" indent="-914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80/20</a:t>
            </a:r>
            <a:endParaRPr lang="ru-R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Новгород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Великоустюгский МО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Коряжма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Кострома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Тихвинский МР</a:t>
            </a:r>
          </a:p>
          <a:p>
            <a:pPr marL="91440" lvl="2" indent="-914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70/30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Вологда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Петрозаводск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Тверь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Череповец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Ярославль</a:t>
            </a:r>
          </a:p>
          <a:p>
            <a:pPr marL="91440" lvl="2" indent="-914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 "/>
            </a:pP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2" indent="-914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50/50</a:t>
            </a: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Котлас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Псков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2" indent="-914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 "/>
            </a:pPr>
            <a:endParaRPr lang="ru-R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4822804" cy="365125"/>
          </a:xfrm>
        </p:spPr>
        <p:txBody>
          <a:bodyPr/>
          <a:lstStyle/>
          <a:p>
            <a:pPr algn="l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779646" y="202130"/>
            <a:ext cx="10376034" cy="100541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Ваш взгляд, государственные меры поддержки отрасли культуры дали существенный рост конкурентоспособности бюджетного сектора культуры?  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50" name="Объект 20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12068"/>
              </p:ext>
            </p:extLst>
          </p:nvPr>
        </p:nvGraphicFramePr>
        <p:xfrm>
          <a:off x="1096963" y="1846263"/>
          <a:ext cx="10058400" cy="437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32486"/>
            <a:ext cx="4822804" cy="365125"/>
          </a:xfrm>
        </p:spPr>
        <p:txBody>
          <a:bodyPr/>
          <a:lstStyle/>
          <a:p>
            <a:pPr algn="l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36" y="286604"/>
            <a:ext cx="10761044" cy="1295062"/>
          </a:xfrm>
        </p:spPr>
        <p:txBody>
          <a:bodyPr anchor="ctr">
            <a:normAutofit fontScale="90000"/>
          </a:bodyPr>
          <a:lstStyle/>
          <a:p>
            <a:pPr lvl="0">
              <a:lnSpc>
                <a:spcPct val="114000"/>
              </a:lnSpc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Предложите меры, которые, на Ваш взгляд, могут повысить эффективность культурной политики в креативной 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2731722"/>
              </p:ext>
            </p:extLst>
          </p:nvPr>
        </p:nvGraphicFramePr>
        <p:xfrm>
          <a:off x="496173" y="1197777"/>
          <a:ext cx="6176089" cy="484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489812" y="1132114"/>
            <a:ext cx="5526861" cy="53276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Инфраструктурная поддержка: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Петрозаводск, Сыктывкар,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Создание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креативных пространств и кластеров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Владимир, Петрозаводск, Смоленск, 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Сыктывкар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Поддержка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инноваций в образовании,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МР, Ивановской области, Калининград, Сыктывкар,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Межрегиональное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в целях взаимного обучения, обмена опытом: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Архангельск,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МР,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Сыктывкар, Шуя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Подготовка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Архангельск, Кострома, Петрозаводск, Сыктывкар, Череповец,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6.Налоговые льготы: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Великоустюгский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Вологда, Коряжма, Псков, Тихвин, Сыктывкар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7.Изменение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44 в сторону послабления для поставщиков товаров и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Великоустюгский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Вологда, Иваново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Коряжма, Кострома, Тихвин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Господдержка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 и популяризации товаров и услуг отечественных творческих (креативных)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индустрий: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Великоустюгский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Кострома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Петрозаводск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Псков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Сыктывкар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Тихвин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9.Финансовая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- выделения средств и целевых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Новгород,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Великоустюгский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Вологда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Котлас, Псков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Северодвинск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Сыктывкар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Тверь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Тихвин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59784"/>
            <a:ext cx="4822804" cy="365125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42987" y="4441371"/>
            <a:ext cx="4872037" cy="11736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1      2      3      4      5     6       7      8      9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45958" y="286604"/>
            <a:ext cx="10409723" cy="768587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Перечислите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Ваши самые значимые достижения в управлении отраслью культуры за последние 3-5 лет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2003347"/>
              </p:ext>
            </p:extLst>
          </p:nvPr>
        </p:nvGraphicFramePr>
        <p:xfrm>
          <a:off x="819149" y="1353058"/>
          <a:ext cx="5667375" cy="475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810375" y="1353058"/>
            <a:ext cx="4962524" cy="482925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национальных проектов: </a:t>
            </a:r>
            <a:r>
              <a:rPr lang="ru-RU" sz="5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Новгород, Владимир, Вологда, Калининград, Кострома, Котлас, Псков, Северодвинск, Старая Русса, Тверь, Тихвин, Шуя, Ярославль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модельные библиотеки</a:t>
            </a:r>
            <a:r>
              <a:rPr lang="ru-RU" sz="5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Архангельск, Великий Новгород, Великоустюгский МО, Владимир, Иваново, Коряжма, Кострома, Котлас, Северодвинск, Смоленск, Сыктывкар, Шуя, Ярославль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Капитальные ремонты: </a:t>
            </a:r>
            <a:r>
              <a:rPr lang="ru-RU" sz="5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5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МР, Великий Новгород,  Великоустюгский МО, Вологда, Иваново, Калининград, </a:t>
            </a:r>
            <a:r>
              <a:rPr lang="ru-RU" sz="5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Котлас, </a:t>
            </a:r>
            <a:r>
              <a:rPr lang="ru-RU" sz="5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r>
              <a:rPr lang="ru-RU" sz="5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Старая Русса, Сыктывкар</a:t>
            </a:r>
            <a:r>
              <a:rPr lang="ru-RU" sz="5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Тихвин, </a:t>
            </a:r>
            <a:r>
              <a:rPr lang="ru-RU" sz="5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Череповец, </a:t>
            </a:r>
            <a:r>
              <a:rPr lang="ru-RU" sz="5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Шуя</a:t>
            </a:r>
            <a:endParaRPr lang="ru-RU" sz="5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Материально-техническое оснащение: </a:t>
            </a:r>
            <a:r>
              <a:rPr lang="ru-RU" sz="5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5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МР, Владимир, Котлас, Петрозаводск, Псков, Северодвинск, Старая Русса, Тверь, Шуя, Ярославль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Ремонты: </a:t>
            </a:r>
            <a:r>
              <a:rPr lang="ru-RU" sz="5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Владимир, Вологда, Кострома, Петрозаводск, Псков, Старая Русса, Тверь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грантов:  </a:t>
            </a:r>
            <a:r>
              <a:rPr lang="ru-RU" sz="5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5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МР, Великоустюгский МО, Владимир, Петрозаводск, Ярославль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5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</a:t>
            </a:r>
            <a:r>
              <a:rPr lang="ru-RU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парков (городской среды</a:t>
            </a:r>
            <a:r>
              <a:rPr lang="ru-RU" sz="5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5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Вологда, Иваново, Череповец, </a:t>
            </a:r>
            <a:r>
              <a:rPr lang="ru-RU" sz="5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Шуя</a:t>
            </a:r>
            <a:endParaRPr lang="ru-RU" sz="5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5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фестивалей и событийных мероприятий:  </a:t>
            </a:r>
            <a:r>
              <a:rPr lang="ru-RU" sz="5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Владимир, Петрозаводск, </a:t>
            </a:r>
            <a:r>
              <a:rPr lang="ru-RU" sz="5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9908"/>
            <a:ext cx="4822804" cy="365125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7700" y="286604"/>
            <a:ext cx="9449201" cy="1104046"/>
          </a:xfrm>
        </p:spPr>
        <p:txBody>
          <a:bodyPr>
            <a:normAutofit fontScale="90000"/>
          </a:bodyPr>
          <a:lstStyle/>
          <a:p>
            <a:pPr>
              <a:lnSpc>
                <a:spcPct val="111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Негосударственный сектор Вашей территории представлен такими организациями культуры, как: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612767"/>
              </p:ext>
            </p:extLst>
          </p:nvPr>
        </p:nvGraphicFramePr>
        <p:xfrm>
          <a:off x="771525" y="1176354"/>
          <a:ext cx="10744200" cy="522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15071"/>
            <a:ext cx="4822804" cy="365125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888" y="286604"/>
            <a:ext cx="10664792" cy="551350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меры поддержки креативных индустрий Вы считаете приоритетными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/>
          </a:p>
        </p:txBody>
      </p:sp>
      <p:graphicFrame>
        <p:nvGraphicFramePr>
          <p:cNvPr id="26" name="Объект 2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485032"/>
              </p:ext>
            </p:extLst>
          </p:nvPr>
        </p:nvGraphicFramePr>
        <p:xfrm>
          <a:off x="352425" y="1428751"/>
          <a:ext cx="4610099" cy="444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153025" y="1428750"/>
            <a:ext cx="6810375" cy="47910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институтов развития креативных индустрий (школы, факультеты в вузах и </a:t>
            </a:r>
            <a:r>
              <a:rPr lang="ru-RU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ссузах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фонды, союзы и др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Архангельск,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Великоустюгский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Владимир, Иваново, Калининград, Кострома, Коряжма, Котлас, </a:t>
            </a:r>
            <a:r>
              <a:rPr lang="ru-RU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Петрозаводск, Псков, Северодвинск, Смоленск,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Старая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Русса, Сыктывкар, Тверь, Тихвин, Череповец, Шуя, Ярославль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называемого «креативного класса», меры поддержки занятых в креативном 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секторе: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МР, Великий Новгород, Вологда, Кострома, Петрозаводск, </a:t>
            </a:r>
            <a:r>
              <a:rPr lang="ru-RU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Псков, Смоленск, Сыктывкар, Тверь, Череповец</a:t>
            </a:r>
            <a:endParaRPr lang="ru-R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развития креативных индустрий: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Великоустюгский МО, Владимир, Калининград, Коряжма, Котлас, Смоленск, Старая Русса, Сыктывкар, Тихвин, Череповец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защите интеллектуальной 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Великоустюгский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Владимир, Калининград, Коряжма, Петрозаводск, Северодвинск, Тихвин, Шуя,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Ярославль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8143" y="6492875"/>
            <a:ext cx="4822804" cy="365125"/>
          </a:xfrm>
        </p:spPr>
        <p:txBody>
          <a:bodyPr/>
          <a:lstStyle/>
          <a:p>
            <a:pPr algn="l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0464" y="286604"/>
            <a:ext cx="10122829" cy="104168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ли у Вас меры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грантовой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адресной поддержки творческих НКО, художественных объединений, мастеров декоративно-прикладного искусства, фотографов, художников, авторов? 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774125"/>
              </p:ext>
            </p:extLst>
          </p:nvPr>
        </p:nvGraphicFramePr>
        <p:xfrm>
          <a:off x="1096963" y="1846263"/>
          <a:ext cx="10058400" cy="419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92875"/>
            <a:ext cx="4822804" cy="36512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509760" cy="733674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гражданин и руководитель, Вы полагаете, что проблема борьбы с пиратством и нарушения авторских прав будет решена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через: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741568"/>
              </p:ext>
            </p:extLst>
          </p:nvPr>
        </p:nvGraphicFramePr>
        <p:xfrm>
          <a:off x="1096962" y="1543050"/>
          <a:ext cx="10466387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29407"/>
            <a:ext cx="4822804" cy="365125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6932"/>
          </a:xfrm>
        </p:spPr>
        <p:txBody>
          <a:bodyPr>
            <a:normAutofit fontScale="90000"/>
          </a:bodyPr>
          <a:lstStyle/>
          <a:p>
            <a:pPr lvl="0">
              <a:lnSpc>
                <a:spcPct val="114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Считаете ли Вы естественным ослабление роли государства в реализации культурной политики и тренд на разгосударствление культуры?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765483"/>
              </p:ext>
            </p:extLst>
          </p:nvPr>
        </p:nvGraphicFramePr>
        <p:xfrm>
          <a:off x="1096963" y="1312863"/>
          <a:ext cx="10058400" cy="45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2922836" cy="373741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900751"/>
            <a:ext cx="10058400" cy="102358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Распоряжение Правительства РФ от 20 сентября 2021 г. № 2613-р Об утверждении Концепции развития творческих (креативных) индустрий и механизмов осуществления их государственной поддержки в крупных и крупнейших городских агломерациях до 2030 г.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4418" y="1459671"/>
            <a:ext cx="10058400" cy="439513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«Творческие (</a:t>
            </a:r>
            <a:r>
              <a:rPr lang="ru-RU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креативные</a:t>
            </a: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индустрии» 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сферы деятельности, в которых компании, организации, объединения и индивидуальные предприниматели в процессе творческой и культурной активности, распоряжения интеллектуальной собственностью производят товары и услуги, обладающие экономической ценностью, в том числе обеспечивающие формирование гармонично развитой личности и рост качества жизни российского общества.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К творческим (</a:t>
            </a:r>
            <a:r>
              <a:rPr lang="ru-RU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креативным</a:t>
            </a: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индустриям относятся в том числе:</a:t>
            </a:r>
          </a:p>
          <a:p>
            <a:pPr marL="0" indent="271463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индустрии, основанные на использовании историко-культурного наследия 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(народно-художественные промыслы и ремесла, музейная деятельность);</a:t>
            </a:r>
          </a:p>
          <a:p>
            <a:pPr marL="0" indent="2714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индустрии, основанные на искусстве</a:t>
            </a: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(театр, музыка, кино, анимация, живопись, деятельность галерей и др.);</a:t>
            </a:r>
          </a:p>
          <a:p>
            <a:pPr marL="0" indent="2714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современные </a:t>
            </a:r>
            <a:r>
              <a:rPr lang="ru-RU" sz="19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медиа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производство цифрового контента 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(кино-, видео-, аудио-, анимационное производство, обработка данных и разработка программного обеспечения, виртуальная и дополненная реальность, компьютерные и видеоигры, </a:t>
            </a:r>
            <a:r>
              <a:rPr lang="ru-RU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блогерство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печатная индустрия, средства массовой информации, реклама и пр.);</a:t>
            </a:r>
          </a:p>
          <a:p>
            <a:pPr marL="0" indent="2714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прикладные творческие (</a:t>
            </a:r>
            <a:r>
              <a:rPr lang="ru-RU" sz="19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креативные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индустрии</a:t>
            </a: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(архитектура, промышленный дизайн, индустрия моды, гастрономическая индустрия и т.п.).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2922836" cy="373741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68" y="109900"/>
            <a:ext cx="9105499" cy="1690024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новой культурной реальности 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22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XII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века, на Ваш взгляд, может наступить в результате: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926684"/>
              </p:ext>
            </p:extLst>
          </p:nvPr>
        </p:nvGraphicFramePr>
        <p:xfrm>
          <a:off x="385012" y="1095375"/>
          <a:ext cx="10770352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2922836" cy="373741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464" y="606392"/>
            <a:ext cx="9198803" cy="924025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Креативный человек, это человек: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18606"/>
              </p:ext>
            </p:extLst>
          </p:nvPr>
        </p:nvGraphicFramePr>
        <p:xfrm>
          <a:off x="385012" y="1095375"/>
          <a:ext cx="10770352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2922836" cy="373741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396" y="400050"/>
            <a:ext cx="10068025" cy="1553878"/>
          </a:xfrm>
        </p:spPr>
        <p:txBody>
          <a:bodyPr>
            <a:normAutofit fontScale="90000"/>
          </a:bodyPr>
          <a:lstStyle/>
          <a:p>
            <a:pPr lvl="0">
              <a:lnSpc>
                <a:spcPct val="114000"/>
              </a:lnSpc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ценарий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креативных индустрий вашей территории можно определить как: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3029983"/>
              </p:ext>
            </p:extLst>
          </p:nvPr>
        </p:nvGraphicFramePr>
        <p:xfrm>
          <a:off x="760396" y="1846263"/>
          <a:ext cx="5275279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715124" y="1845735"/>
            <a:ext cx="5086351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тартовый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Архангельск,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МР, Великоустюгский МО, Владимир, Вологда, Иваново, Калининград, Коряжма, Кострома,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Смоленск,Тверь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Ярославль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огоняющий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Котлас, Северодвинск, Старая Русса, Сыктывкар, Тихвин, Шуя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азвивающийся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Новгород, Петрозаводск, Псков, Череповец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24668"/>
            <a:ext cx="4822804" cy="365125"/>
          </a:xfrm>
        </p:spPr>
        <p:txBody>
          <a:bodyPr/>
          <a:lstStyle/>
          <a:p>
            <a:pPr algn="l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464" y="286604"/>
            <a:ext cx="10575216" cy="889750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Предложите шаги по преодолению межведомственной разобщенности в реализации мер поддержки креативных индустрий как синтеза культуры, экономики и технологий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861496"/>
              </p:ext>
            </p:extLst>
          </p:nvPr>
        </p:nvGraphicFramePr>
        <p:xfrm>
          <a:off x="1096963" y="1353059"/>
          <a:ext cx="10058400" cy="4876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92875"/>
            <a:ext cx="4822804" cy="365125"/>
          </a:xfrm>
        </p:spPr>
        <p:txBody>
          <a:bodyPr/>
          <a:lstStyle/>
          <a:p>
            <a:pPr algn="l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4822804" cy="365125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2028" y="1175657"/>
            <a:ext cx="10357609" cy="4822471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 современной системы управления культурой нужны специалисты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обладающие высоким уровнем профессионального образования, развитыми коммуникативными компетенциями, владеющие методами управления коллективной проектной деятельности и развитым чувством личной ответственности.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сферой культуры оказывает прямое и косвенное влияние на развитие социальной политики регионов, во многом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определяя условия и качество проживания населения на их территории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 контексте современной социальной парадигмы к процессу управления культурой важно подходить максимально ответственно с позиций социально-синергических законов её развития и саморазвития.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Сложная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управленческих процедур в сфере культуры в настоящее время ещё слишком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скована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прежними стандартами административных отношений; слишком медленно корректируются необходимые законодательные акты и не всё оказывается возможным в них учесть. Значительно замедляет процессы развития и очевидное главенство государства в современной модели смешанной экономики, хотя исследователи настойчиво указывают на стойкую тенденцию к децентрализации управления и  финансирования культуры, расширению сферы инноваций. А 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креативные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индустрии призваны стимулировать ускоренное развитие общества в выбранном им направлении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3" y="286604"/>
            <a:ext cx="10682515" cy="12868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285" y="1845734"/>
            <a:ext cx="10842171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8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Заместитель главы Администрации Тихвинского муниципального района Ленинградской </a:t>
            </a:r>
            <a:r>
              <a:rPr lang="ru-RU" sz="35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sz="4800" b="1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Котова Елена Юрьевна </a:t>
            </a:r>
          </a:p>
          <a:p>
            <a:pPr>
              <a:buNone/>
            </a:pPr>
            <a:endParaRPr lang="ru-RU" sz="4400" b="1" kern="1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4400" b="1" kern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Звоните:    </a:t>
            </a:r>
            <a:r>
              <a:rPr lang="ru-RU" sz="4400" b="1" kern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(921) 360-25-58</a:t>
            </a:r>
          </a:p>
          <a:p>
            <a:pPr>
              <a:buNone/>
            </a:pPr>
            <a:r>
              <a:rPr lang="ru-RU" sz="4400" b="1" kern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Пишите:  </a:t>
            </a:r>
            <a:r>
              <a:rPr lang="en-US" sz="4400" b="1" kern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culture@admtih.ru</a:t>
            </a:r>
            <a:endParaRPr lang="ru-RU" sz="4400" b="1" kern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2922836" cy="373741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2922836" cy="373741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1" y="555111"/>
            <a:ext cx="998563" cy="1289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96" y="548581"/>
            <a:ext cx="1070877" cy="1302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95" y="540327"/>
            <a:ext cx="1054251" cy="1363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42" y="540327"/>
            <a:ext cx="1093155" cy="1292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24" y="548580"/>
            <a:ext cx="1037813" cy="13024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92" y="548581"/>
            <a:ext cx="1290145" cy="12728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15" y="561884"/>
            <a:ext cx="998563" cy="12338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9" y="1962133"/>
            <a:ext cx="781545" cy="13432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2" y="1990210"/>
            <a:ext cx="990239" cy="13052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5" y="3421441"/>
            <a:ext cx="1024177" cy="12478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54" y="3438402"/>
            <a:ext cx="998563" cy="12404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671" y="2029528"/>
            <a:ext cx="751944" cy="12658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48" y="1988661"/>
            <a:ext cx="1006845" cy="12711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09" y="3447968"/>
            <a:ext cx="992944" cy="122132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77" y="3414106"/>
            <a:ext cx="880722" cy="13794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99" y="3560859"/>
            <a:ext cx="938329" cy="11900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03" y="3454205"/>
            <a:ext cx="1470152" cy="12246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09" y="4890885"/>
            <a:ext cx="933434" cy="126947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35" y="4857453"/>
            <a:ext cx="1032624" cy="12718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74" y="4839098"/>
            <a:ext cx="932425" cy="12960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27" y="4834010"/>
            <a:ext cx="1005507" cy="123123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6" y="4857453"/>
            <a:ext cx="1007148" cy="120779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02" y="4780481"/>
            <a:ext cx="1021725" cy="136173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18" y="4681835"/>
            <a:ext cx="789528" cy="14474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41" y="540327"/>
            <a:ext cx="1048476" cy="130245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0" y="1990209"/>
            <a:ext cx="938988" cy="12695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88" y="1933295"/>
            <a:ext cx="1185389" cy="132650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12" y="2323481"/>
            <a:ext cx="2014641" cy="201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5" y="362856"/>
            <a:ext cx="10269855" cy="12772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точки зрения территориальной привязки субъектов творческих (креативных) индустрий можно выделить: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5" y="1171575"/>
            <a:ext cx="10629900" cy="4886325"/>
          </a:xfrm>
        </p:spPr>
        <p:txBody>
          <a:bodyPr>
            <a:normAutofit fontScale="62500" lnSpcReduction="20000"/>
          </a:bodyPr>
          <a:lstStyle/>
          <a:p>
            <a:pPr marL="0" indent="2714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"локальные творческие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креативные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индустрии"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совокупность субъектов, деятельность которых направлена преимущественно на создание рабочих мест, обустройство и достижение привлекательности, в том числе туристской, конкретных территорий;</a:t>
            </a:r>
          </a:p>
          <a:p>
            <a:pPr marL="0" indent="2714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"инвестиционные творческие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креативные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индустрии"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совокупность субъектов, деятельность которых направлена на создание и (или) использование результатов творческой деятельности, преимущественно не связанных с конкретной местностью или способом производства. Консолидированным показателем развития субъектов в таких индустриях является объем инвестиций в основной капитал и формирование нематериальных активов, а влияние на другие сектора экономики обусловлено мультипликативным эффектом от использования принадлежащей им интеллектуальной собственности;</a:t>
            </a:r>
          </a:p>
          <a:p>
            <a:pPr marL="0" indent="2714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"творческий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креативный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инкубатор"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отдельный вид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бизнес-инкубатора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специализирующегося на поддержке и развитии творческих (креативных) индустрий и творческого (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креативного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предпринимательства в целом. Задачи творческого (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креативного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инкубатора заключаются в содействии и оказании услуг, необходимых для формирования устойчивого бизнеса, доработке и актуализации творческой идеи для соответствующего вида предпринимательской деятельности;</a:t>
            </a:r>
          </a:p>
          <a:p>
            <a:pPr marL="0" indent="2714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"творческое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креативное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предпринимательство"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экономическая деятельность, направленная на получение прибыли за счет создания и (или) использования результатов интеллектуальной деятельности и являющаяся необходимой платформой и ресурсом для формирования и развития творческих (креативных) индустрий;</a:t>
            </a:r>
          </a:p>
          <a:p>
            <a:pPr marL="0" indent="2714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"экосистема творческих (креативных) индустрий"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совокупность институциональных условий и механизмов взаимодействия субъектов, участвующих в формировании и развитии творческих (креативных) индустрий, включая производство, дистрибуцию и популяризацию творческих (креативных) товаров и услуг, а также подготовку кадров.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2922836" cy="373741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 fontScale="90000"/>
          </a:bodyPr>
          <a:lstStyle/>
          <a:p>
            <a:pPr lvl="0">
              <a:lnSpc>
                <a:spcPct val="114000"/>
              </a:lnSpc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Ваших государственных или муниципальных программах развития и сохранения культуры имеются разделы, касающиеся внедрения, развития и сохранения креативных (культурных, творческих) индустрий, создания и поддержки школ, лабораторий креативных индустрий, креативных кластеров и кварталов, проведение Недель, Дней и форумов креативных индустрий?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6448063"/>
              </p:ext>
            </p:extLst>
          </p:nvPr>
        </p:nvGraphicFramePr>
        <p:xfrm>
          <a:off x="990600" y="2022438"/>
          <a:ext cx="5045075" cy="40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564428" y="2022438"/>
            <a:ext cx="4789371" cy="4092611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Да: 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Великоустюгский МО 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Петрозаводск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Северодвинск 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Череповец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Ярославль</a:t>
            </a:r>
          </a:p>
          <a:p>
            <a:pPr mar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Нет: 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Новгород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Вологда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Коряжма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Кострома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Котлас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Псков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Старая Русса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Тверь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Тихвинский МР</a:t>
            </a:r>
          </a:p>
          <a:p>
            <a:pPr marL="0" lvl="0" indent="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464" y="710102"/>
            <a:ext cx="10488954" cy="1166323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Отмечаете ли Вы, возрастающую конкуренцию государственных и частных секторов культуры на Вашей территории?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095438" y="1719753"/>
            <a:ext cx="5877487" cy="3071322"/>
          </a:xfrm>
        </p:spPr>
        <p:txBody>
          <a:bodyPr numCol="3" anchor="ctr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Вологда</a:t>
            </a: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Скорее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да:</a:t>
            </a:r>
          </a:p>
          <a:p>
            <a:pPr marL="34925" indent="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</a:p>
          <a:p>
            <a:pPr marL="34925" indent="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</a:t>
            </a:r>
          </a:p>
          <a:p>
            <a:pPr marL="34925" indent="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</a:t>
            </a:r>
          </a:p>
          <a:p>
            <a:pPr marL="34925" indent="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Котлас</a:t>
            </a:r>
          </a:p>
          <a:p>
            <a:pPr marL="34925" indent="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Старая Русса</a:t>
            </a:r>
          </a:p>
          <a:p>
            <a:pPr marL="34925" indent="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Тихвинский МР</a:t>
            </a:r>
          </a:p>
          <a:p>
            <a:pPr marL="34925" indent="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Череповец</a:t>
            </a:r>
          </a:p>
          <a:p>
            <a:pPr marL="34925" indent="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Ярославль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Скорее нет:</a:t>
            </a: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</a:t>
            </a: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Новгород</a:t>
            </a: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Великоустюгский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Коряжма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Кострома</a:t>
            </a: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Петрозаводск</a:t>
            </a: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Псков</a:t>
            </a: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Северодвинск</a:t>
            </a: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</a:t>
            </a:r>
          </a:p>
          <a:p>
            <a:pPr marL="0" indent="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090" y="6474317"/>
            <a:ext cx="4822804" cy="36512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015788" y="4619625"/>
            <a:ext cx="5261811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Нет:                          Затрудняюсь ответить: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Шуя                          Иваново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601693"/>
              </p:ext>
            </p:extLst>
          </p:nvPr>
        </p:nvGraphicFramePr>
        <p:xfrm>
          <a:off x="409575" y="1719753"/>
          <a:ext cx="5514975" cy="432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93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648" y="286604"/>
            <a:ext cx="10106527" cy="88975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Растущая медиа активность пользователей сужает или расширяет формы работы бюджетных учреждений культуры?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044336"/>
              </p:ext>
            </p:extLst>
          </p:nvPr>
        </p:nvGraphicFramePr>
        <p:xfrm>
          <a:off x="1097280" y="1568918"/>
          <a:ext cx="10058400" cy="468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9908"/>
            <a:ext cx="4822804" cy="365125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272" y="286604"/>
            <a:ext cx="10087275" cy="88975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Считаете ли Вы высокую долю государственных/муниципальных учреждений культуры результатом исторического развития страны? 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71444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4162" y="6411409"/>
            <a:ext cx="4822804" cy="365125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7143750" y="1514475"/>
            <a:ext cx="5048250" cy="47529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773" y="286605"/>
            <a:ext cx="10327907" cy="889750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По-вашему, креативные индустрии и массовая культура это одно и то же?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935896"/>
              </p:ext>
            </p:extLst>
          </p:nvPr>
        </p:nvGraphicFramePr>
        <p:xfrm>
          <a:off x="752475" y="1353059"/>
          <a:ext cx="10402888" cy="451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241"/>
            <a:ext cx="4822804" cy="365125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6604"/>
            <a:ext cx="10469880" cy="63732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Отражают ли реальное развитие отрасли прежние статистические методы культуры? </a:t>
            </a: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568348"/>
              </p:ext>
            </p:extLst>
          </p:nvPr>
        </p:nvGraphicFramePr>
        <p:xfrm>
          <a:off x="754063" y="1100629"/>
          <a:ext cx="10058400" cy="500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59785"/>
            <a:ext cx="4822804" cy="365125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1109</TotalTime>
  <Words>1740</Words>
  <Application>Microsoft Office PowerPoint</Application>
  <PresentationFormat>Произвольный</PresentationFormat>
  <Paragraphs>317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Ретро</vt:lpstr>
      <vt:lpstr>Потенциал креативных индустрий городов Союза</vt:lpstr>
      <vt:lpstr>Распоряжение Правительства РФ от 20 сентября 2021 г. № 2613-р Об утверждении Концепции развития творческих (креативных) индустрий и механизмов осуществления их государственной поддержки в крупных и крупнейших городских агломерациях до 2030 г. </vt:lpstr>
      <vt:lpstr>С точки зрения территориальной привязки субъектов творческих (креативных) индустрий можно выделить: </vt:lpstr>
      <vt:lpstr>В Ваших государственных или муниципальных программах развития и сохранения культуры имеются разделы, касающиеся внедрения, развития и сохранения креативных (культурных, творческих) индустрий, создания и поддержки школ, лабораторий креативных индустрий, креативных кластеров и кварталов, проведение Недель, Дней и форумов креативных индустрий? </vt:lpstr>
      <vt:lpstr>Отмечаете ли Вы, возрастающую конкуренцию государственных и частных секторов культуры на Вашей территории? </vt:lpstr>
      <vt:lpstr>Растущая медиа активность пользователей сужает или расширяет формы работы бюджетных учреждений культуры?</vt:lpstr>
      <vt:lpstr>Считаете ли Вы высокую долю государственных/муниципальных учреждений культуры результатом исторического развития страны? </vt:lpstr>
      <vt:lpstr>По-вашему, креативные индустрии и массовая культура это одно и то же? </vt:lpstr>
      <vt:lpstr>Отражают ли реальное развитие отрасли прежние статистические методы культуры? </vt:lpstr>
      <vt:lpstr>          К креативным индустриям можно отнести:  </vt:lpstr>
      <vt:lpstr>Каким Вы видите культурный ландшафт Вашей территории? Каково соотношение государственного/частного секторов культуры? </vt:lpstr>
      <vt:lpstr>На Ваш взгляд, государственные меры поддержки отрасли культуры дали существенный рост конкурентоспособности бюджетного сектора культуры?  </vt:lpstr>
      <vt:lpstr>Предложите меры, которые, на Ваш взгляд, могут повысить эффективность культурной политики в креативной экономике </vt:lpstr>
      <vt:lpstr>Перечислите Ваши самые значимые достижения в управлении отраслью культуры за последние 3-5 лет</vt:lpstr>
      <vt:lpstr>Негосударственный сектор Вашей территории представлен такими организациями культуры, как: </vt:lpstr>
      <vt:lpstr>Какие меры поддержки креативных индустрий Вы считаете приоритетными:</vt:lpstr>
      <vt:lpstr>Существуют ли у Вас меры грантовой или адресной поддержки творческих НКО, художественных объединений, мастеров декоративно-прикладного искусства, фотографов, художников, авторов? </vt:lpstr>
      <vt:lpstr>Как гражданин и руководитель, Вы полагаете, что проблема борьбы с пиратством и нарушения авторских прав будет решена через:</vt:lpstr>
      <vt:lpstr>Считаете ли Вы естественным ослабление роли государства в реализации культурной политики и тренд на разгосударствление культуры? </vt:lpstr>
      <vt:lpstr>  Создание новой культурной реальности ХXII века, на Ваш взгляд, может наступить в результате: </vt:lpstr>
      <vt:lpstr>  Креативный человек, это человек: </vt:lpstr>
      <vt:lpstr>Сценарий развития креативных индустрий вашей территории можно определить как: </vt:lpstr>
      <vt:lpstr>Предложите шаги по преодолению межведомственной разобщенности в реализации мер поддержки креативных индустрий как синтеза культуры, экономики и технологий</vt:lpstr>
      <vt:lpstr>Презентация PowerPoint</vt:lpstr>
      <vt:lpstr>Благодарю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Гребешкова Ирина Владимировна</cp:lastModifiedBy>
  <cp:revision>128</cp:revision>
  <dcterms:created xsi:type="dcterms:W3CDTF">2024-06-14T09:29:32Z</dcterms:created>
  <dcterms:modified xsi:type="dcterms:W3CDTF">2024-06-25T19:54:20Z</dcterms:modified>
</cp:coreProperties>
</file>